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18" d="100"/>
          <a:sy n="218" d="100"/>
        </p:scale>
        <p:origin x="-22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0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1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8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7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7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8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0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6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449B0-F2AB-184E-B723-CBFB05DB12D8}" type="datetimeFigureOut">
              <a:rPr lang="en-US" smtClean="0"/>
              <a:t>11/04/17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71FF4-EE4E-4846-88C3-E354C280F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8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Presentations made available on IFPRI web site [JM, WH]</a:t>
            </a:r>
          </a:p>
          <a:p>
            <a:r>
              <a:rPr lang="en-US" dirty="0" smtClean="0"/>
              <a:t>Consolidated list of </a:t>
            </a:r>
            <a:r>
              <a:rPr lang="en-US" dirty="0" err="1" smtClean="0"/>
              <a:t>programme</a:t>
            </a:r>
            <a:r>
              <a:rPr lang="en-US" dirty="0" smtClean="0"/>
              <a:t> learning outcomes prepared and sent out for comment to attendees [JL, JM]</a:t>
            </a:r>
          </a:p>
          <a:p>
            <a:r>
              <a:rPr lang="en-US" dirty="0" smtClean="0"/>
              <a:t>Perspectives article written</a:t>
            </a:r>
          </a:p>
          <a:p>
            <a:pPr lvl="1"/>
            <a:r>
              <a:rPr lang="en-US" dirty="0" smtClean="0"/>
              <a:t>JL, JM, Christine, </a:t>
            </a:r>
            <a:r>
              <a:rPr lang="en-US" dirty="0" err="1" smtClean="0"/>
              <a:t>Raffaella</a:t>
            </a:r>
            <a:r>
              <a:rPr lang="en-US" dirty="0" smtClean="0"/>
              <a:t>, Raj </a:t>
            </a:r>
            <a:r>
              <a:rPr lang="en-US" dirty="0" smtClean="0">
                <a:solidFill>
                  <a:srgbClr val="FF0000"/>
                </a:solidFill>
              </a:rPr>
              <a:t>others please</a:t>
            </a:r>
          </a:p>
          <a:p>
            <a:pPr lvl="1"/>
            <a:r>
              <a:rPr lang="en-US" dirty="0" smtClean="0"/>
              <a:t>Powder Technology, </a:t>
            </a:r>
            <a:r>
              <a:rPr lang="en-US" dirty="0" err="1" smtClean="0"/>
              <a:t>AIChE</a:t>
            </a:r>
            <a:r>
              <a:rPr lang="en-US" dirty="0" smtClean="0"/>
              <a:t> J, TCE, </a:t>
            </a:r>
            <a:r>
              <a:rPr lang="en-US" dirty="0" err="1" smtClean="0"/>
              <a:t>Chem</a:t>
            </a:r>
            <a:r>
              <a:rPr lang="en-US" dirty="0" smtClean="0"/>
              <a:t> </a:t>
            </a:r>
            <a:r>
              <a:rPr lang="en-US" dirty="0" err="1" smtClean="0"/>
              <a:t>Eng</a:t>
            </a:r>
            <a:r>
              <a:rPr lang="en-US" dirty="0" smtClean="0"/>
              <a:t> Res and Design trade </a:t>
            </a:r>
            <a:r>
              <a:rPr lang="en-US" dirty="0" err="1" smtClean="0"/>
              <a:t>mags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48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CoPaT</a:t>
            </a:r>
            <a:r>
              <a:rPr lang="en-US" dirty="0" smtClean="0"/>
              <a:t> campaign – core not special topic</a:t>
            </a:r>
            <a:endParaRPr lang="is-IS" dirty="0" smtClean="0"/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Impact case studies </a:t>
            </a:r>
            <a:r>
              <a:rPr lang="en-US" dirty="0" err="1" smtClean="0">
                <a:solidFill>
                  <a:srgbClr val="800000"/>
                </a:solidFill>
              </a:rPr>
              <a:t>eg</a:t>
            </a:r>
            <a:r>
              <a:rPr lang="en-US" dirty="0" smtClean="0">
                <a:solidFill>
                  <a:srgbClr val="800000"/>
                </a:solidFill>
              </a:rPr>
              <a:t>. Productivity, grand challenge, </a:t>
            </a:r>
            <a:r>
              <a:rPr lang="is-IS" dirty="0" smtClean="0">
                <a:solidFill>
                  <a:srgbClr val="800000"/>
                </a:solidFill>
              </a:rPr>
              <a:t>…[Kees, Willie]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P</a:t>
            </a:r>
            <a:r>
              <a:rPr lang="is-IS" dirty="0" smtClean="0">
                <a:solidFill>
                  <a:srgbClr val="800000"/>
                </a:solidFill>
              </a:rPr>
              <a:t>resenting a grand challenge for the community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D</a:t>
            </a:r>
            <a:r>
              <a:rPr lang="is-IS" dirty="0" smtClean="0">
                <a:solidFill>
                  <a:srgbClr val="800000"/>
                </a:solidFill>
              </a:rPr>
              <a:t>ata on graduate use of PT, survey instrument? [IFPRI]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nfluence advisory boards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nfuence institutions and foundations</a:t>
            </a:r>
          </a:p>
          <a:p>
            <a:pPr lvl="1"/>
            <a:r>
              <a:rPr lang="en-US" dirty="0" smtClean="0"/>
              <a:t>O</a:t>
            </a:r>
            <a:r>
              <a:rPr lang="is-IS" dirty="0" smtClean="0"/>
              <a:t>utreach in schools adn publicity more generally</a:t>
            </a:r>
          </a:p>
          <a:p>
            <a:pPr lvl="1"/>
            <a:r>
              <a:rPr lang="is-IS" dirty="0" smtClean="0"/>
              <a:t>IFPRI influencing at the national level: in USA and where else?</a:t>
            </a:r>
          </a:p>
          <a:p>
            <a:pPr lvl="1"/>
            <a:r>
              <a:rPr lang="en-US" dirty="0" smtClean="0"/>
              <a:t>Following t</a:t>
            </a:r>
            <a:r>
              <a:rPr lang="is-IS" dirty="0" smtClean="0"/>
              <a:t>he Japanese &amp; German model of industry/academia</a:t>
            </a:r>
          </a:p>
          <a:p>
            <a:pPr lvl="1"/>
            <a:r>
              <a:rPr lang="en-US" dirty="0" smtClean="0"/>
              <a:t>F</a:t>
            </a:r>
            <a:r>
              <a:rPr lang="is-IS" dirty="0" smtClean="0"/>
              <a:t>unded chairs, internships</a:t>
            </a:r>
          </a:p>
          <a:p>
            <a:pPr lvl="1"/>
            <a:r>
              <a:rPr lang="is-IS" dirty="0" smtClean="0">
                <a:solidFill>
                  <a:srgbClr val="800000"/>
                </a:solidFill>
              </a:rPr>
              <a:t>Frontiers in Chemical Engineering (USA) Christine</a:t>
            </a:r>
          </a:p>
          <a:p>
            <a:pPr lvl="1"/>
            <a:r>
              <a:rPr lang="en-US" dirty="0" smtClean="0"/>
              <a:t>T</a:t>
            </a:r>
            <a:r>
              <a:rPr lang="is-IS" dirty="0" smtClean="0"/>
              <a:t>he IchemE accreditation approach [everywhere it says fluids, it also says solids or particles]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95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 - collegiate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Provide design projects, examples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Industry, sharing [Bert, Marty, Franz, </a:t>
            </a:r>
            <a:r>
              <a:rPr lang="en-US" dirty="0" err="1" smtClean="0">
                <a:solidFill>
                  <a:srgbClr val="800000"/>
                </a:solidFill>
              </a:rPr>
              <a:t>Athenos</a:t>
            </a:r>
            <a:r>
              <a:rPr lang="en-US" smtClean="0">
                <a:solidFill>
                  <a:srgbClr val="800000"/>
                </a:solidFill>
              </a:rPr>
              <a:t>]</a:t>
            </a:r>
            <a:endParaRPr lang="en-US" dirty="0" smtClean="0">
              <a:solidFill>
                <a:srgbClr val="800000"/>
              </a:solidFill>
            </a:endParaRPr>
          </a:p>
          <a:p>
            <a:r>
              <a:rPr lang="en-US" dirty="0" err="1" smtClean="0"/>
              <a:t>Modernise</a:t>
            </a:r>
            <a:r>
              <a:rPr lang="en-US" dirty="0" smtClean="0"/>
              <a:t> delivery of teaching (VR, flipped,..)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Visiting faculty, sabbaticals, </a:t>
            </a:r>
            <a:r>
              <a:rPr lang="is-IS" dirty="0" smtClean="0">
                <a:solidFill>
                  <a:srgbClr val="800000"/>
                </a:solidFill>
              </a:rPr>
              <a:t>…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C</a:t>
            </a:r>
            <a:r>
              <a:rPr lang="is-IS" dirty="0" smtClean="0">
                <a:solidFill>
                  <a:srgbClr val="800000"/>
                </a:solidFill>
              </a:rPr>
              <a:t>ross listing courses; cross university collaboration [Kees, JM, Jonathan, RO ....]</a:t>
            </a:r>
          </a:p>
          <a:p>
            <a:r>
              <a:rPr lang="en-US" dirty="0" smtClean="0"/>
              <a:t>A</a:t>
            </a:r>
            <a:r>
              <a:rPr lang="is-IS" dirty="0" smtClean="0"/>
              <a:t>wareness raising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N</a:t>
            </a:r>
            <a:r>
              <a:rPr lang="is-IS" dirty="0" smtClean="0">
                <a:solidFill>
                  <a:srgbClr val="800000"/>
                </a:solidFill>
              </a:rPr>
              <a:t>ext worshop in two years, paper at WCPT</a:t>
            </a: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94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245</Words>
  <Application>Microsoft Macintosh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Action items</vt:lpstr>
      <vt:lpstr>Action items</vt:lpstr>
      <vt:lpstr>Action Items - collegiate</vt:lpstr>
    </vt:vector>
  </TitlesOfParts>
  <Company>uos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items</dc:title>
  <dc:creator>Jim Litster</dc:creator>
  <cp:lastModifiedBy>Jim Litster</cp:lastModifiedBy>
  <cp:revision>12</cp:revision>
  <dcterms:created xsi:type="dcterms:W3CDTF">2017-04-11T10:08:31Z</dcterms:created>
  <dcterms:modified xsi:type="dcterms:W3CDTF">2017-04-11T13:56:22Z</dcterms:modified>
</cp:coreProperties>
</file>