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0A0AFF"/>
    <a:srgbClr val="E7F6FF"/>
    <a:srgbClr val="FF0066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417" autoAdjust="0"/>
  </p:normalViewPr>
  <p:slideViewPr>
    <p:cSldViewPr>
      <p:cViewPr varScale="1">
        <p:scale>
          <a:sx n="86" d="100"/>
          <a:sy n="86" d="100"/>
        </p:scale>
        <p:origin x="90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>
        <p:scale>
          <a:sx n="100" d="100"/>
          <a:sy n="100" d="100"/>
        </p:scale>
        <p:origin x="-1548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98B991C-B5BA-426A-8D71-1D0EEB7AEF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368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EF5F3D0-87C3-4C6A-8CE7-CF7C4608B7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6311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D8C812-4ED8-40A8-86D4-08168C60FFD0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dirty="0" smtClean="0"/>
              <a:t>Note:</a:t>
            </a:r>
            <a:r>
              <a:rPr lang="en-US" b="1" baseline="0" dirty="0" smtClean="0"/>
              <a:t> </a:t>
            </a:r>
            <a:r>
              <a:rPr lang="en-US" b="1" dirty="0" smtClean="0"/>
              <a:t>Go</a:t>
            </a:r>
            <a:r>
              <a:rPr lang="en-US" b="1" baseline="0" dirty="0" smtClean="0"/>
              <a:t> to “Slide Show” tab and check “Use Rehearsed Timings” if this is to be shown as an automated loop.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099092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228600" y="990600"/>
            <a:ext cx="8610600" cy="0"/>
          </a:xfrm>
          <a:prstGeom prst="line">
            <a:avLst/>
          </a:prstGeom>
          <a:noFill/>
          <a:ln w="6667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228600" y="1447800"/>
            <a:ext cx="2286000" cy="2514600"/>
            <a:chOff x="144" y="912"/>
            <a:chExt cx="1440" cy="1584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60" y="912"/>
              <a:ext cx="52" cy="97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>
              <a:off x="844" y="912"/>
              <a:ext cx="52" cy="8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>
              <a:off x="727" y="912"/>
              <a:ext cx="52" cy="7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610" y="912"/>
              <a:ext cx="52" cy="612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Rectangle 13"/>
            <p:cNvSpPr>
              <a:spLocks noChangeArrowheads="1"/>
            </p:cNvSpPr>
            <p:nvPr/>
          </p:nvSpPr>
          <p:spPr bwMode="auto">
            <a:xfrm>
              <a:off x="494" y="912"/>
              <a:ext cx="52" cy="49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377" y="912"/>
              <a:ext cx="52" cy="3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Rectangle 15"/>
            <p:cNvSpPr>
              <a:spLocks noChangeArrowheads="1"/>
            </p:cNvSpPr>
            <p:nvPr/>
          </p:nvSpPr>
          <p:spPr bwMode="auto">
            <a:xfrm>
              <a:off x="260" y="912"/>
              <a:ext cx="52" cy="24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Rectangle 16"/>
            <p:cNvSpPr>
              <a:spLocks noChangeArrowheads="1"/>
            </p:cNvSpPr>
            <p:nvPr/>
          </p:nvSpPr>
          <p:spPr bwMode="auto">
            <a:xfrm>
              <a:off x="144" y="912"/>
              <a:ext cx="52" cy="125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Rectangle 17"/>
            <p:cNvSpPr>
              <a:spLocks noChangeArrowheads="1"/>
            </p:cNvSpPr>
            <p:nvPr/>
          </p:nvSpPr>
          <p:spPr bwMode="auto">
            <a:xfrm>
              <a:off x="1077" y="912"/>
              <a:ext cx="49" cy="109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Rectangle 18"/>
            <p:cNvSpPr>
              <a:spLocks noChangeArrowheads="1"/>
            </p:cNvSpPr>
            <p:nvPr/>
          </p:nvSpPr>
          <p:spPr bwMode="auto">
            <a:xfrm>
              <a:off x="1191" y="912"/>
              <a:ext cx="49" cy="1223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Rectangle 19"/>
            <p:cNvSpPr>
              <a:spLocks noChangeArrowheads="1"/>
            </p:cNvSpPr>
            <p:nvPr/>
          </p:nvSpPr>
          <p:spPr bwMode="auto">
            <a:xfrm>
              <a:off x="1304" y="912"/>
              <a:ext cx="49" cy="134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Rectangle 20"/>
            <p:cNvSpPr>
              <a:spLocks noChangeArrowheads="1"/>
            </p:cNvSpPr>
            <p:nvPr/>
          </p:nvSpPr>
          <p:spPr bwMode="auto">
            <a:xfrm>
              <a:off x="1418" y="912"/>
              <a:ext cx="52" cy="146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Rectangle 21"/>
            <p:cNvSpPr>
              <a:spLocks noChangeArrowheads="1"/>
            </p:cNvSpPr>
            <p:nvPr/>
          </p:nvSpPr>
          <p:spPr bwMode="auto">
            <a:xfrm>
              <a:off x="1535" y="912"/>
              <a:ext cx="49" cy="158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9" name="Line 22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371600"/>
            <a:ext cx="5867400" cy="2286000"/>
          </a:xfrm>
        </p:spPr>
        <p:txBody>
          <a:bodyPr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5791200" cy="1447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246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0FE84-9B45-4D42-89EB-37EEC8A362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5" name="Rectangle 24"/>
          <p:cNvSpPr>
            <a:spLocks noChangeArrowheads="1"/>
          </p:cNvSpPr>
          <p:nvPr userDrawn="1"/>
        </p:nvSpPr>
        <p:spPr bwMode="auto">
          <a:xfrm>
            <a:off x="76200" y="6243935"/>
            <a:ext cx="26583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b="1" baseline="-25000" dirty="0"/>
              <a:t>Copyright © </a:t>
            </a:r>
            <a:r>
              <a:rPr lang="en-US" b="1" baseline="-25000" dirty="0" smtClean="0"/>
              <a:t>2015, </a:t>
            </a:r>
            <a:r>
              <a:rPr lang="en-US" b="1" baseline="-25000" dirty="0"/>
              <a:t>R.B. </a:t>
            </a:r>
            <a:r>
              <a:rPr lang="en-US" b="1" baseline="-25000" dirty="0" err="1"/>
              <a:t>Diemer</a:t>
            </a:r>
            <a:r>
              <a:rPr lang="en-US" b="1" baseline="-25000" dirty="0"/>
              <a:t>, Jr.</a:t>
            </a:r>
          </a:p>
          <a:p>
            <a:pPr>
              <a:defRPr/>
            </a:pPr>
            <a:r>
              <a:rPr lang="en-US" b="1" baseline="-25000" dirty="0"/>
              <a:t>All rights reserved</a:t>
            </a:r>
            <a:r>
              <a:rPr lang="en-US" baseline="-25000" dirty="0"/>
              <a:t>.</a:t>
            </a:r>
          </a:p>
        </p:txBody>
      </p:sp>
      <p:grpSp>
        <p:nvGrpSpPr>
          <p:cNvPr id="26" name="Group 25"/>
          <p:cNvGrpSpPr/>
          <p:nvPr userDrawn="1"/>
        </p:nvGrpSpPr>
        <p:grpSpPr>
          <a:xfrm>
            <a:off x="2819400" y="6248400"/>
            <a:ext cx="5943600" cy="533400"/>
            <a:chOff x="2743200" y="4800600"/>
            <a:chExt cx="6248400" cy="609600"/>
          </a:xfrm>
        </p:grpSpPr>
        <p:pic>
          <p:nvPicPr>
            <p:cNvPr id="27" name="Picture 26" descr="UD.JPG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2743200" y="4800600"/>
              <a:ext cx="2152258" cy="609599"/>
            </a:xfrm>
            <a:prstGeom prst="rect">
              <a:avLst/>
            </a:prstGeom>
          </p:spPr>
        </p:pic>
        <p:pic>
          <p:nvPicPr>
            <p:cNvPr id="28" name="Picture 27" descr="MEPT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4413418" y="4800600"/>
              <a:ext cx="2310809" cy="609600"/>
            </a:xfrm>
            <a:prstGeom prst="rect">
              <a:avLst/>
            </a:prstGeom>
          </p:spPr>
        </p:pic>
        <p:pic>
          <p:nvPicPr>
            <p:cNvPr id="29" name="Picture 28" descr="C&amp;BE.JPG"/>
            <p:cNvPicPr>
              <a:picLocks noChangeAspect="1"/>
            </p:cNvPicPr>
            <p:nvPr userDrawn="1"/>
          </p:nvPicPr>
          <p:blipFill>
            <a:blip r:embed="rId4" cstate="print"/>
            <a:stretch>
              <a:fillRect/>
            </a:stretch>
          </p:blipFill>
          <p:spPr>
            <a:xfrm>
              <a:off x="6648027" y="4800600"/>
              <a:ext cx="2343573" cy="609600"/>
            </a:xfrm>
            <a:prstGeom prst="rect">
              <a:avLst/>
            </a:prstGeom>
          </p:spPr>
        </p:pic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07F4F-5ECC-4FFC-85AE-EF9876AB99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457200"/>
            <a:ext cx="17526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457200"/>
            <a:ext cx="51054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A2C63-5476-4B7C-B330-658543E39B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1213378"/>
            <a:ext cx="7010400" cy="84402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2133600"/>
            <a:ext cx="7010400" cy="3962400"/>
          </a:xfrm>
        </p:spPr>
        <p:txBody>
          <a:bodyPr/>
          <a:lstStyle>
            <a:lvl2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3EFBC-2741-45F7-8930-0DE2D97AC7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7" name="Picture 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 rot="10800000" flipV="1">
            <a:off x="1676400" y="457199"/>
            <a:ext cx="7010400" cy="679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134AF-9EB3-4332-8F43-1DB8FA1C80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914400"/>
            <a:ext cx="68580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C8929-E5CB-4741-941E-F83AF8C3F6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1143000"/>
            <a:ext cx="708660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08238"/>
            <a:ext cx="4040188" cy="7572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165475"/>
            <a:ext cx="4040188" cy="2930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08238"/>
            <a:ext cx="4041775" cy="7572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165475"/>
            <a:ext cx="4041775" cy="2930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67E19-3EB5-4006-9736-EEAD5AD3A9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" name="Picture 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 rot="10800000" flipV="1">
            <a:off x="1676400" y="457199"/>
            <a:ext cx="7010400" cy="679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2127E7-ECF2-4E12-8E03-8F964386F5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2B4D9-B520-4B22-AC83-557F273478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65B74-E6E1-4BA4-9D99-C3221D4DF6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A3AC34-07D4-4E51-962E-D7FC1901BD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28800" y="457200"/>
            <a:ext cx="6858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9812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F87896F-5097-4456-8F8F-302E20DC05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228600" y="304800"/>
            <a:ext cx="8610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29704" name="Group 8"/>
          <p:cNvGrpSpPr>
            <a:grpSpLocks/>
          </p:cNvGrpSpPr>
          <p:nvPr/>
        </p:nvGrpSpPr>
        <p:grpSpPr bwMode="auto">
          <a:xfrm>
            <a:off x="228600" y="457200"/>
            <a:ext cx="1246188" cy="1371600"/>
            <a:chOff x="144" y="288"/>
            <a:chExt cx="785" cy="864"/>
          </a:xfrm>
        </p:grpSpPr>
        <p:sp>
          <p:nvSpPr>
            <p:cNvPr id="4105" name="Rectangle 9"/>
            <p:cNvSpPr>
              <a:spLocks noChangeArrowheads="1"/>
            </p:cNvSpPr>
            <p:nvPr/>
          </p:nvSpPr>
          <p:spPr bwMode="auto">
            <a:xfrm>
              <a:off x="589" y="288"/>
              <a:ext cx="28" cy="53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6" name="Rectangle 10"/>
            <p:cNvSpPr>
              <a:spLocks noChangeArrowheads="1"/>
            </p:cNvSpPr>
            <p:nvPr/>
          </p:nvSpPr>
          <p:spPr bwMode="auto">
            <a:xfrm>
              <a:off x="526" y="288"/>
              <a:ext cx="28" cy="47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7" name="Rectangle 11"/>
            <p:cNvSpPr>
              <a:spLocks noChangeArrowheads="1"/>
            </p:cNvSpPr>
            <p:nvPr/>
          </p:nvSpPr>
          <p:spPr bwMode="auto">
            <a:xfrm>
              <a:off x="462" y="288"/>
              <a:ext cx="28" cy="40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8" name="Rectangle 12"/>
            <p:cNvSpPr>
              <a:spLocks noChangeArrowheads="1"/>
            </p:cNvSpPr>
            <p:nvPr/>
          </p:nvSpPr>
          <p:spPr bwMode="auto">
            <a:xfrm>
              <a:off x="398" y="288"/>
              <a:ext cx="28" cy="33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9" name="Rectangle 13"/>
            <p:cNvSpPr>
              <a:spLocks noChangeArrowheads="1"/>
            </p:cNvSpPr>
            <p:nvPr/>
          </p:nvSpPr>
          <p:spPr bwMode="auto">
            <a:xfrm>
              <a:off x="335" y="288"/>
              <a:ext cx="28" cy="26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0" name="Rectangle 14"/>
            <p:cNvSpPr>
              <a:spLocks noChangeArrowheads="1"/>
            </p:cNvSpPr>
            <p:nvPr/>
          </p:nvSpPr>
          <p:spPr bwMode="auto">
            <a:xfrm>
              <a:off x="271" y="288"/>
              <a:ext cx="28" cy="19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1" name="Rectangle 15"/>
            <p:cNvSpPr>
              <a:spLocks noChangeArrowheads="1"/>
            </p:cNvSpPr>
            <p:nvPr/>
          </p:nvSpPr>
          <p:spPr bwMode="auto">
            <a:xfrm>
              <a:off x="207" y="288"/>
              <a:ext cx="29" cy="1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2" name="Rectangle 16"/>
            <p:cNvSpPr>
              <a:spLocks noChangeArrowheads="1"/>
            </p:cNvSpPr>
            <p:nvPr/>
          </p:nvSpPr>
          <p:spPr bwMode="auto">
            <a:xfrm>
              <a:off x="144" y="288"/>
              <a:ext cx="28" cy="68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3" name="Rectangle 17"/>
            <p:cNvSpPr>
              <a:spLocks noChangeArrowheads="1"/>
            </p:cNvSpPr>
            <p:nvPr/>
          </p:nvSpPr>
          <p:spPr bwMode="auto">
            <a:xfrm>
              <a:off x="653" y="288"/>
              <a:ext cx="26" cy="59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4" name="Rectangle 18"/>
            <p:cNvSpPr>
              <a:spLocks noChangeArrowheads="1"/>
            </p:cNvSpPr>
            <p:nvPr/>
          </p:nvSpPr>
          <p:spPr bwMode="auto">
            <a:xfrm>
              <a:off x="715" y="288"/>
              <a:ext cx="26" cy="66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5" name="Rectangle 19"/>
            <p:cNvSpPr>
              <a:spLocks noChangeArrowheads="1"/>
            </p:cNvSpPr>
            <p:nvPr/>
          </p:nvSpPr>
          <p:spPr bwMode="auto">
            <a:xfrm>
              <a:off x="776" y="288"/>
              <a:ext cx="27" cy="7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6" name="Rectangle 20"/>
            <p:cNvSpPr>
              <a:spLocks noChangeArrowheads="1"/>
            </p:cNvSpPr>
            <p:nvPr/>
          </p:nvSpPr>
          <p:spPr bwMode="auto">
            <a:xfrm>
              <a:off x="839" y="288"/>
              <a:ext cx="28" cy="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7" name="Rectangle 21"/>
            <p:cNvSpPr>
              <a:spLocks noChangeArrowheads="1"/>
            </p:cNvSpPr>
            <p:nvPr/>
          </p:nvSpPr>
          <p:spPr bwMode="auto">
            <a:xfrm>
              <a:off x="902" y="288"/>
              <a:ext cx="27" cy="86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118" name="Rectangle 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20" name="Rectangle 24"/>
          <p:cNvSpPr>
            <a:spLocks noChangeArrowheads="1"/>
          </p:cNvSpPr>
          <p:nvPr userDrawn="1"/>
        </p:nvSpPr>
        <p:spPr bwMode="auto">
          <a:xfrm>
            <a:off x="76200" y="6243935"/>
            <a:ext cx="26583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b="1" baseline="-25000" dirty="0"/>
              <a:t>Copyright © </a:t>
            </a:r>
            <a:r>
              <a:rPr lang="en-US" b="1" baseline="-25000" dirty="0" smtClean="0"/>
              <a:t>2015, </a:t>
            </a:r>
            <a:r>
              <a:rPr lang="en-US" b="1" baseline="-25000" dirty="0"/>
              <a:t>R.B. </a:t>
            </a:r>
            <a:r>
              <a:rPr lang="en-US" b="1" baseline="-25000" dirty="0" err="1"/>
              <a:t>Diemer</a:t>
            </a:r>
            <a:r>
              <a:rPr lang="en-US" b="1" baseline="-25000" dirty="0"/>
              <a:t>, Jr.</a:t>
            </a:r>
          </a:p>
          <a:p>
            <a:pPr>
              <a:defRPr/>
            </a:pPr>
            <a:r>
              <a:rPr lang="en-US" b="1" baseline="-25000" dirty="0"/>
              <a:t>All rights reserved</a:t>
            </a:r>
            <a:r>
              <a:rPr lang="en-US" baseline="-25000" dirty="0"/>
              <a:t>.</a:t>
            </a:r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2819400" y="6248400"/>
            <a:ext cx="5943600" cy="533400"/>
            <a:chOff x="2743200" y="4800600"/>
            <a:chExt cx="6248400" cy="609600"/>
          </a:xfrm>
        </p:grpSpPr>
        <p:pic>
          <p:nvPicPr>
            <p:cNvPr id="26" name="Picture 25" descr="UD.JPG"/>
            <p:cNvPicPr>
              <a:picLocks noChangeAspect="1"/>
            </p:cNvPicPr>
            <p:nvPr userDrawn="1"/>
          </p:nvPicPr>
          <p:blipFill>
            <a:blip r:embed="rId13" cstate="print"/>
            <a:stretch>
              <a:fillRect/>
            </a:stretch>
          </p:blipFill>
          <p:spPr>
            <a:xfrm>
              <a:off x="2743200" y="4800600"/>
              <a:ext cx="2152258" cy="609599"/>
            </a:xfrm>
            <a:prstGeom prst="rect">
              <a:avLst/>
            </a:prstGeom>
          </p:spPr>
        </p:pic>
        <p:pic>
          <p:nvPicPr>
            <p:cNvPr id="27" name="Picture 26" descr="MEPT.JPG"/>
            <p:cNvPicPr>
              <a:picLocks noChangeAspect="1"/>
            </p:cNvPicPr>
            <p:nvPr userDrawn="1"/>
          </p:nvPicPr>
          <p:blipFill>
            <a:blip r:embed="rId14" cstate="print"/>
            <a:stretch>
              <a:fillRect/>
            </a:stretch>
          </p:blipFill>
          <p:spPr>
            <a:xfrm>
              <a:off x="4413418" y="4800600"/>
              <a:ext cx="2310809" cy="609600"/>
            </a:xfrm>
            <a:prstGeom prst="rect">
              <a:avLst/>
            </a:prstGeom>
          </p:spPr>
        </p:pic>
        <p:pic>
          <p:nvPicPr>
            <p:cNvPr id="28" name="Picture 27" descr="C&amp;BE.JPG"/>
            <p:cNvPicPr>
              <a:picLocks noChangeAspect="1"/>
            </p:cNvPicPr>
            <p:nvPr userDrawn="1"/>
          </p:nvPicPr>
          <p:blipFill>
            <a:blip r:embed="rId15" cstate="print"/>
            <a:stretch>
              <a:fillRect/>
            </a:stretch>
          </p:blipFill>
          <p:spPr>
            <a:xfrm>
              <a:off x="6648027" y="4800600"/>
              <a:ext cx="2343573" cy="609600"/>
            </a:xfrm>
            <a:prstGeom prst="rect">
              <a:avLst/>
            </a:prstGeom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" pitchFamily="2" charset="2"/>
        <a:buChar char="o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500">
          <a:solidFill>
            <a:schemeClr val="bg2">
              <a:lumMod val="60000"/>
              <a:lumOff val="40000"/>
            </a:schemeClr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p"/>
        <a:defRPr sz="22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bg1">
              <a:lumMod val="50000"/>
            </a:schemeClr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67000" y="1371600"/>
            <a:ext cx="6172200" cy="2286000"/>
          </a:xfrm>
        </p:spPr>
        <p:txBody>
          <a:bodyPr/>
          <a:lstStyle/>
          <a:p>
            <a:pPr eaLnBrk="1" hangingPunct="1"/>
            <a:r>
              <a:rPr lang="en-US" sz="3600" b="1" dirty="0" smtClean="0"/>
              <a:t>Breakout I – Industry Needs</a:t>
            </a:r>
            <a:endParaRPr lang="en-US" sz="3600" b="1" dirty="0" smtClean="0"/>
          </a:p>
        </p:txBody>
      </p:sp>
      <p:sp>
        <p:nvSpPr>
          <p:cNvPr id="31746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43FC91-F050-424C-ACC5-D55C3DD4430F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3810000"/>
            <a:ext cx="5791200" cy="1447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200" dirty="0" smtClean="0"/>
              <a:t>Green Group</a:t>
            </a:r>
            <a:endParaRPr lang="en-US" sz="2200" b="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Tm="20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Desired Attributes &amp; Assessment - 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DC3EFBC-2741-45F7-8930-0DE2D97AC77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871608"/>
            <a:ext cx="6857419" cy="4257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5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Desired Attributes &amp; Assessment - </a:t>
            </a:r>
            <a:r>
              <a:rPr lang="en-US" dirty="0" smtClean="0"/>
              <a:t>II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DC3EFBC-2741-45F7-8930-0DE2D97AC77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752600"/>
            <a:ext cx="6857419" cy="4264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841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Trend in Preparation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Since 10 years ago: no change</a:t>
            </a:r>
          </a:p>
          <a:p>
            <a:r>
              <a:rPr lang="en-US" dirty="0" smtClean="0"/>
              <a:t>Since 25 years ago:</a:t>
            </a:r>
          </a:p>
          <a:p>
            <a:pPr lvl="1"/>
            <a:r>
              <a:rPr lang="en-US" dirty="0" smtClean="0"/>
              <a:t>Fundamental understanding: regressed</a:t>
            </a:r>
          </a:p>
          <a:p>
            <a:pPr lvl="1"/>
            <a:r>
              <a:rPr lang="en-US" dirty="0" smtClean="0"/>
              <a:t>Breadth of knowledge: improved</a:t>
            </a:r>
          </a:p>
          <a:p>
            <a:pPr lvl="1"/>
            <a:r>
              <a:rPr lang="en-US" dirty="0" smtClean="0"/>
              <a:t>Ability to use models: improved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DC3EFBC-2741-45F7-8930-0DE2D97AC77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758497"/>
      </p:ext>
    </p:extLst>
  </p:cSld>
  <p:clrMapOvr>
    <a:masterClrMapping/>
  </p:clrMapOvr>
</p:sld>
</file>

<file path=ppt/theme/theme1.xml><?xml version="1.0" encoding="utf-8"?>
<a:theme xmlns:a="http://schemas.openxmlformats.org/drawingml/2006/main" name="Cascade">
  <a:themeElements>
    <a:clrScheme name="Cascade 9">
      <a:dk1>
        <a:srgbClr val="000000"/>
      </a:dk1>
      <a:lt1>
        <a:srgbClr val="FFFFFF"/>
      </a:lt1>
      <a:dk2>
        <a:srgbClr val="1C1C34"/>
      </a:dk2>
      <a:lt2>
        <a:srgbClr val="000066"/>
      </a:lt2>
      <a:accent1>
        <a:srgbClr val="DDDDDD"/>
      </a:accent1>
      <a:accent2>
        <a:srgbClr val="6699CC"/>
      </a:accent2>
      <a:accent3>
        <a:srgbClr val="FFFFFF"/>
      </a:accent3>
      <a:accent4>
        <a:srgbClr val="000000"/>
      </a:accent4>
      <a:accent5>
        <a:srgbClr val="EBEBEB"/>
      </a:accent5>
      <a:accent6>
        <a:srgbClr val="5C8AB9"/>
      </a:accent6>
      <a:hlink>
        <a:srgbClr val="005A58"/>
      </a:hlink>
      <a:folHlink>
        <a:srgbClr val="808000"/>
      </a:folHlink>
    </a:clrScheme>
    <a:fontScheme name="Casca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scade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cade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9650</TotalTime>
  <Words>82</Words>
  <Application>Microsoft Office PowerPoint</Application>
  <PresentationFormat>On-screen Show (4:3)</PresentationFormat>
  <Paragraphs>16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Times New Roman</vt:lpstr>
      <vt:lpstr>Wingdings</vt:lpstr>
      <vt:lpstr>Cascade</vt:lpstr>
      <vt:lpstr>Breakout I – Industry Needs</vt:lpstr>
      <vt:lpstr>Desired Attributes &amp; Assessment - I</vt:lpstr>
      <vt:lpstr>Desired Attributes &amp; Assessment - II</vt:lpstr>
      <vt:lpstr>Historical Trend in Preparation</vt:lpstr>
    </vt:vector>
  </TitlesOfParts>
  <Company>DuPont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Collision and Transition State Theories</dc:title>
  <dc:creator>diemerr</dc:creator>
  <cp:lastModifiedBy>Bert Diemer</cp:lastModifiedBy>
  <cp:revision>500</cp:revision>
  <dcterms:created xsi:type="dcterms:W3CDTF">2008-09-09T00:32:17Z</dcterms:created>
  <dcterms:modified xsi:type="dcterms:W3CDTF">2017-04-10T17:47:38Z</dcterms:modified>
</cp:coreProperties>
</file>