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8"/>
  </p:notesMasterIdLst>
  <p:sldIdLst>
    <p:sldId id="259" r:id="rId3"/>
    <p:sldId id="257" r:id="rId4"/>
    <p:sldId id="262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3" autoAdjust="0"/>
    <p:restoredTop sz="94660"/>
  </p:normalViewPr>
  <p:slideViewPr>
    <p:cSldViewPr snapToGrid="0" snapToObjects="1">
      <p:cViewPr>
        <p:scale>
          <a:sx n="100" d="100"/>
          <a:sy n="100" d="100"/>
        </p:scale>
        <p:origin x="302" y="-109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6FE6CD-E7DA-4B4E-B6BF-933E65DA1BB9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FF3DA7-5A01-4A1E-8C1C-22ADC8C98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9096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F3DA7-5A01-4A1E-8C1C-22ADC8C987A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5410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F3DA7-5A01-4A1E-8C1C-22ADC8C987A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3479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E1A99-F222-EC4D-98B0-BEE56E9B4B0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4B7AF-5AFC-934E-9FB5-3DEEDB82F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147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E1A99-F222-EC4D-98B0-BEE56E9B4B0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4B7AF-5AFC-934E-9FB5-3DEEDB82F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16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E1A99-F222-EC4D-98B0-BEE56E9B4B0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4B7AF-5AFC-934E-9FB5-3DEEDB82F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2901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"/>
            <a:ext cx="24193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2209800"/>
            <a:ext cx="8229600" cy="1828800"/>
          </a:xfrm>
        </p:spPr>
        <p:txBody>
          <a:bodyPr anchor="ctr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4876800"/>
            <a:ext cx="8229600" cy="1066800"/>
          </a:xfrm>
        </p:spPr>
        <p:txBody>
          <a:bodyPr/>
          <a:lstStyle>
            <a:lvl1pPr marL="0" indent="0">
              <a:spcBef>
                <a:spcPct val="0"/>
              </a:spcBef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 bwMode="auto">
          <a:xfrm>
            <a:off x="7010400" y="152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800">
                <a:solidFill>
                  <a:srgbClr val="FFFFFF"/>
                </a:solidFill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5295FF8E-ADBF-4ED3-A923-29883E03176F}" type="slidenum">
              <a:rPr lang="en-GB" altLang="en-US">
                <a:latin typeface="TUOS Stephenson" panose="02070503080000020004" pitchFamily="18" charset="0"/>
                <a:ea typeface="MS PGothic" panose="020B0600070205080204" pitchFamily="34" charset="-128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GB" altLang="en-US">
              <a:latin typeface="TUOS Stephenson" panose="02070503080000020004" pitchFamily="18" charset="0"/>
              <a:ea typeface="MS PGothic" panose="020B0600070205080204" pitchFamily="34" charset="-128"/>
            </a:endParaRPr>
          </a:p>
        </p:txBody>
      </p:sp>
      <p:sp>
        <p:nvSpPr>
          <p:cNvPr id="7" name="Rectangle 18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23121BC-482A-4EA9-B781-A4DDC7AC095A}" type="datetime1">
              <a:rPr lang="en-GB" altLang="en-US"/>
              <a:pPr>
                <a:defRPr/>
              </a:pPr>
              <a:t>11/04/2017</a:t>
            </a:fld>
            <a:endParaRPr lang="en-GB" altLang="en-US"/>
          </a:p>
        </p:txBody>
      </p:sp>
      <p:sp>
        <p:nvSpPr>
          <p:cNvPr id="8" name="Rectangle 19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GB" altLang="en-US"/>
              <a:t>© The University of Sheffield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249038"/>
            <a:ext cx="779905" cy="476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5533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C0F24-7A8E-41E1-ACF1-23392FC0BF07}" type="datetime1">
              <a:rPr lang="en-GB" altLang="en-US"/>
              <a:pPr>
                <a:defRPr/>
              </a:pPr>
              <a:t>11/04/2017</a:t>
            </a:fld>
            <a:endParaRPr lang="en-GB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© The University of Sheffield</a:t>
            </a:r>
          </a:p>
        </p:txBody>
      </p:sp>
    </p:spTree>
    <p:extLst>
      <p:ext uri="{BB962C8B-B14F-4D97-AF65-F5344CB8AC3E}">
        <p14:creationId xmlns:p14="http://schemas.microsoft.com/office/powerpoint/2010/main" val="1550122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3ABBE5-09F3-44DE-A9D6-35BE500D6DE3}" type="datetime1">
              <a:rPr lang="en-GB" altLang="en-US"/>
              <a:pPr>
                <a:defRPr/>
              </a:pPr>
              <a:t>11/04/2017</a:t>
            </a:fld>
            <a:endParaRPr lang="en-GB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© The University of Sheffield</a:t>
            </a:r>
          </a:p>
        </p:txBody>
      </p:sp>
    </p:spTree>
    <p:extLst>
      <p:ext uri="{BB962C8B-B14F-4D97-AF65-F5344CB8AC3E}">
        <p14:creationId xmlns:p14="http://schemas.microsoft.com/office/powerpoint/2010/main" val="3457110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362200"/>
            <a:ext cx="40386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2362200"/>
            <a:ext cx="40386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F4FAB8-FB3F-4011-A222-52C0433430EA}" type="datetime1">
              <a:rPr lang="en-GB" altLang="en-US"/>
              <a:pPr>
                <a:defRPr/>
              </a:pPr>
              <a:t>11/04/2017</a:t>
            </a:fld>
            <a:endParaRPr lang="en-GB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© The University of Sheffield</a:t>
            </a:r>
          </a:p>
        </p:txBody>
      </p:sp>
    </p:spTree>
    <p:extLst>
      <p:ext uri="{BB962C8B-B14F-4D97-AF65-F5344CB8AC3E}">
        <p14:creationId xmlns:p14="http://schemas.microsoft.com/office/powerpoint/2010/main" val="24450010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4097ED-C634-4A33-A975-F09676EE28A6}" type="datetime1">
              <a:rPr lang="en-GB" altLang="en-US"/>
              <a:pPr>
                <a:defRPr/>
              </a:pPr>
              <a:t>11/04/2017</a:t>
            </a:fld>
            <a:endParaRPr lang="en-GB" altLang="en-US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© The University of Sheffield</a:t>
            </a:r>
          </a:p>
        </p:txBody>
      </p:sp>
    </p:spTree>
    <p:extLst>
      <p:ext uri="{BB962C8B-B14F-4D97-AF65-F5344CB8AC3E}">
        <p14:creationId xmlns:p14="http://schemas.microsoft.com/office/powerpoint/2010/main" val="618765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B7EECA-5C69-485B-8DED-1A4B176CDF79}" type="datetime1">
              <a:rPr lang="en-GB" altLang="en-US"/>
              <a:pPr>
                <a:defRPr/>
              </a:pPr>
              <a:t>11/04/2017</a:t>
            </a:fld>
            <a:endParaRPr lang="en-GB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© The University of Sheffield</a:t>
            </a:r>
          </a:p>
        </p:txBody>
      </p:sp>
    </p:spTree>
    <p:extLst>
      <p:ext uri="{BB962C8B-B14F-4D97-AF65-F5344CB8AC3E}">
        <p14:creationId xmlns:p14="http://schemas.microsoft.com/office/powerpoint/2010/main" val="5615992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F39079-B4E8-4DF4-80D8-A09408B2FA10}" type="datetime1">
              <a:rPr lang="en-GB" altLang="en-US"/>
              <a:pPr>
                <a:defRPr/>
              </a:pPr>
              <a:t>11/04/2017</a:t>
            </a:fld>
            <a:endParaRPr lang="en-GB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© The University of Sheffield</a:t>
            </a:r>
          </a:p>
        </p:txBody>
      </p:sp>
    </p:spTree>
    <p:extLst>
      <p:ext uri="{BB962C8B-B14F-4D97-AF65-F5344CB8AC3E}">
        <p14:creationId xmlns:p14="http://schemas.microsoft.com/office/powerpoint/2010/main" val="32451950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7C666B-BF35-454A-BACF-B2599CD4BF63}" type="datetime1">
              <a:rPr lang="en-GB" altLang="en-US"/>
              <a:pPr>
                <a:defRPr/>
              </a:pPr>
              <a:t>11/04/2017</a:t>
            </a:fld>
            <a:endParaRPr lang="en-GB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© The University of Sheffield</a:t>
            </a:r>
          </a:p>
        </p:txBody>
      </p:sp>
    </p:spTree>
    <p:extLst>
      <p:ext uri="{BB962C8B-B14F-4D97-AF65-F5344CB8AC3E}">
        <p14:creationId xmlns:p14="http://schemas.microsoft.com/office/powerpoint/2010/main" val="2497996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E1A99-F222-EC4D-98B0-BEE56E9B4B0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4B7AF-5AFC-934E-9FB5-3DEEDB82F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0028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D8B0F3-6940-4519-B462-2EC69EBD22FB}" type="datetime1">
              <a:rPr lang="en-GB" altLang="en-US"/>
              <a:pPr>
                <a:defRPr/>
              </a:pPr>
              <a:t>11/04/2017</a:t>
            </a:fld>
            <a:endParaRPr lang="en-GB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© The University of Sheffield</a:t>
            </a:r>
          </a:p>
        </p:txBody>
      </p:sp>
    </p:spTree>
    <p:extLst>
      <p:ext uri="{BB962C8B-B14F-4D97-AF65-F5344CB8AC3E}">
        <p14:creationId xmlns:p14="http://schemas.microsoft.com/office/powerpoint/2010/main" val="23845487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C36F11-C77A-4765-B5F8-628EA20622B2}" type="datetime1">
              <a:rPr lang="en-GB" altLang="en-US"/>
              <a:pPr>
                <a:defRPr/>
              </a:pPr>
              <a:t>11/04/2017</a:t>
            </a:fld>
            <a:endParaRPr lang="en-GB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© The University of Sheffield</a:t>
            </a:r>
          </a:p>
        </p:txBody>
      </p:sp>
    </p:spTree>
    <p:extLst>
      <p:ext uri="{BB962C8B-B14F-4D97-AF65-F5344CB8AC3E}">
        <p14:creationId xmlns:p14="http://schemas.microsoft.com/office/powerpoint/2010/main" val="10394965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371600"/>
            <a:ext cx="2057400" cy="4724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371600"/>
            <a:ext cx="6019800" cy="4724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8315F1-A90C-491F-A3BC-58B736DC1A88}" type="datetime1">
              <a:rPr lang="en-GB" altLang="en-US"/>
              <a:pPr>
                <a:defRPr/>
              </a:pPr>
              <a:t>11/04/2017</a:t>
            </a:fld>
            <a:endParaRPr lang="en-GB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© The University of Sheffield</a:t>
            </a:r>
          </a:p>
        </p:txBody>
      </p:sp>
    </p:spTree>
    <p:extLst>
      <p:ext uri="{BB962C8B-B14F-4D97-AF65-F5344CB8AC3E}">
        <p14:creationId xmlns:p14="http://schemas.microsoft.com/office/powerpoint/2010/main" val="4210485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371600"/>
            <a:ext cx="82296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2362200"/>
            <a:ext cx="4038600" cy="3733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2362200"/>
            <a:ext cx="4038600" cy="3733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3689DD-925D-48C5-8DF8-919AF97B211A}" type="datetime1">
              <a:rPr lang="en-GB" altLang="en-US"/>
              <a:pPr>
                <a:defRPr/>
              </a:pPr>
              <a:t>11/04/2017</a:t>
            </a:fld>
            <a:endParaRPr lang="en-GB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© The University of Sheffield</a:t>
            </a:r>
          </a:p>
        </p:txBody>
      </p:sp>
    </p:spTree>
    <p:extLst>
      <p:ext uri="{BB962C8B-B14F-4D97-AF65-F5344CB8AC3E}">
        <p14:creationId xmlns:p14="http://schemas.microsoft.com/office/powerpoint/2010/main" val="2066716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E1A99-F222-EC4D-98B0-BEE56E9B4B0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4B7AF-5AFC-934E-9FB5-3DEEDB82F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823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E1A99-F222-EC4D-98B0-BEE56E9B4B0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4B7AF-5AFC-934E-9FB5-3DEEDB82F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650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E1A99-F222-EC4D-98B0-BEE56E9B4B0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4B7AF-5AFC-934E-9FB5-3DEEDB82F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878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E1A99-F222-EC4D-98B0-BEE56E9B4B0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4B7AF-5AFC-934E-9FB5-3DEEDB82F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632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E1A99-F222-EC4D-98B0-BEE56E9B4B0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4B7AF-5AFC-934E-9FB5-3DEEDB82F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106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E1A99-F222-EC4D-98B0-BEE56E9B4B0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4B7AF-5AFC-934E-9FB5-3DEEDB82F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364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E1A99-F222-EC4D-98B0-BEE56E9B4B0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4B7AF-5AFC-934E-9FB5-3DEEDB82F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870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EE1A99-F222-EC4D-98B0-BEE56E9B4B0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34B7AF-5AFC-934E-9FB5-3DEEDB82F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528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371600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2362200"/>
            <a:ext cx="8229600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553200"/>
            <a:ext cx="914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 smtClean="0">
                <a:solidFill>
                  <a:srgbClr val="FFFFFF"/>
                </a:solidFill>
                <a:latin typeface="TUOS Blake" pitchFamily="34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56997B32-F27C-40CC-98FC-D6210F20F457}" type="datetime1">
              <a:rPr lang="en-GB" altLang="en-US">
                <a:ea typeface="MS PGothic" panose="020B0600070205080204" pitchFamily="34" charset="-128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11/04/2017</a:t>
            </a:fld>
            <a:endParaRPr lang="en-GB" altLang="en-US">
              <a:ea typeface="MS PGothic" panose="020B0600070205080204" pitchFamily="34" charset="-128"/>
            </a:endParaRP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371600" y="6553200"/>
            <a:ext cx="5181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 smtClean="0">
                <a:solidFill>
                  <a:srgbClr val="FFFFFF"/>
                </a:solidFill>
                <a:latin typeface="TUOS Blake" pitchFamily="34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>
                <a:ea typeface="MS PGothic" panose="020B0600070205080204" pitchFamily="34" charset="-128"/>
              </a:rPr>
              <a:t>© The University of Sheffield</a:t>
            </a:r>
          </a:p>
        </p:txBody>
      </p:sp>
      <p:pic>
        <p:nvPicPr>
          <p:cNvPr id="1030" name="Picture 31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"/>
            <a:ext cx="24193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249038"/>
            <a:ext cx="779905" cy="476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798046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/>
  <p:txStyles>
    <p:titleStyle>
      <a:lvl1pPr algn="l" rtl="0" eaLnBrk="0" fontAlgn="base" hangingPunct="0">
        <a:lnSpc>
          <a:spcPct val="83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MS PGothic" pitchFamily="34" charset="-128"/>
          <a:cs typeface="ＭＳ Ｐゴシック" charset="0"/>
        </a:defRPr>
      </a:lvl1pPr>
      <a:lvl2pPr algn="l" rtl="0" eaLnBrk="0" fontAlgn="base" hangingPunct="0">
        <a:lnSpc>
          <a:spcPct val="83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UOS Stephenson" pitchFamily="-128" charset="0"/>
          <a:ea typeface="MS PGothic" pitchFamily="34" charset="-128"/>
          <a:cs typeface="ＭＳ Ｐゴシック" charset="0"/>
        </a:defRPr>
      </a:lvl2pPr>
      <a:lvl3pPr algn="l" rtl="0" eaLnBrk="0" fontAlgn="base" hangingPunct="0">
        <a:lnSpc>
          <a:spcPct val="83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UOS Stephenson" pitchFamily="-128" charset="0"/>
          <a:ea typeface="MS PGothic" pitchFamily="34" charset="-128"/>
          <a:cs typeface="ＭＳ Ｐゴシック" charset="0"/>
        </a:defRPr>
      </a:lvl3pPr>
      <a:lvl4pPr algn="l" rtl="0" eaLnBrk="0" fontAlgn="base" hangingPunct="0">
        <a:lnSpc>
          <a:spcPct val="83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UOS Stephenson" pitchFamily="-128" charset="0"/>
          <a:ea typeface="MS PGothic" pitchFamily="34" charset="-128"/>
          <a:cs typeface="ＭＳ Ｐゴシック" charset="0"/>
        </a:defRPr>
      </a:lvl4pPr>
      <a:lvl5pPr algn="l" rtl="0" eaLnBrk="0" fontAlgn="base" hangingPunct="0">
        <a:lnSpc>
          <a:spcPct val="83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UOS Stephenson" pitchFamily="-128" charset="0"/>
          <a:ea typeface="MS PGothic" pitchFamily="34" charset="-128"/>
          <a:cs typeface="ＭＳ Ｐゴシック" charset="0"/>
        </a:defRPr>
      </a:lvl5pPr>
      <a:lvl6pPr marL="457200"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UOS Stephenson" pitchFamily="-128" charset="0"/>
        </a:defRPr>
      </a:lvl6pPr>
      <a:lvl7pPr marL="914400"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UOS Stephenson" pitchFamily="-128" charset="0"/>
        </a:defRPr>
      </a:lvl7pPr>
      <a:lvl8pPr marL="1371600"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UOS Stephenson" pitchFamily="-128" charset="0"/>
        </a:defRPr>
      </a:lvl8pPr>
      <a:lvl9pPr marL="1828800"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UOS Stephenson" pitchFamily="-128" charset="0"/>
        </a:defRPr>
      </a:lvl9pPr>
    </p:titleStyle>
    <p:bodyStyle>
      <a:lvl1pPr marL="342900" indent="-342900" algn="l" rtl="0" eaLnBrk="0" fontAlgn="base" hangingPunct="0">
        <a:spcBef>
          <a:spcPct val="30000"/>
        </a:spcBef>
        <a:spcAft>
          <a:spcPct val="0"/>
        </a:spcAft>
        <a:buChar char="•"/>
        <a:defRPr sz="3200">
          <a:solidFill>
            <a:schemeClr val="bg2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30000"/>
        </a:spcBef>
        <a:spcAft>
          <a:spcPct val="0"/>
        </a:spcAft>
        <a:buFont typeface="TUOS Stephenson" panose="02070503080000020004" pitchFamily="18" charset="0"/>
        <a:buChar char="•"/>
        <a:defRPr sz="2800">
          <a:solidFill>
            <a:schemeClr val="bg2"/>
          </a:solidFill>
          <a:latin typeface="+mn-lt"/>
          <a:ea typeface="MS PGothic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bg2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Font typeface="TUOS Stephenson" panose="02070503080000020004" pitchFamily="18" charset="0"/>
        <a:defRPr sz="1400">
          <a:solidFill>
            <a:schemeClr val="bg2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lnSpc>
          <a:spcPct val="140000"/>
        </a:lnSpc>
        <a:spcBef>
          <a:spcPct val="20000"/>
        </a:spcBef>
        <a:spcAft>
          <a:spcPct val="0"/>
        </a:spcAft>
        <a:buFont typeface="TUOS Stephenson" panose="02070503080000020004" pitchFamily="18" charset="0"/>
        <a:buChar char="•"/>
        <a:defRPr sz="900">
          <a:solidFill>
            <a:schemeClr val="bg2"/>
          </a:solidFill>
          <a:latin typeface="+mn-lt"/>
          <a:ea typeface="MS PGothic" pitchFamily="34" charset="-128"/>
        </a:defRPr>
      </a:lvl5pPr>
      <a:lvl6pPr marL="2514600" indent="-228600" algn="l" rtl="0" eaLnBrk="1" fontAlgn="base" hangingPunct="1">
        <a:lnSpc>
          <a:spcPct val="140000"/>
        </a:lnSpc>
        <a:spcBef>
          <a:spcPct val="20000"/>
        </a:spcBef>
        <a:spcAft>
          <a:spcPct val="0"/>
        </a:spcAft>
        <a:buFont typeface="TUOS Stephenson" pitchFamily="-128" charset="0"/>
        <a:buChar char="•"/>
        <a:defRPr sz="900">
          <a:solidFill>
            <a:schemeClr val="bg2"/>
          </a:solidFill>
          <a:latin typeface="+mn-lt"/>
        </a:defRPr>
      </a:lvl6pPr>
      <a:lvl7pPr marL="2971800" indent="-228600" algn="l" rtl="0" eaLnBrk="1" fontAlgn="base" hangingPunct="1">
        <a:lnSpc>
          <a:spcPct val="140000"/>
        </a:lnSpc>
        <a:spcBef>
          <a:spcPct val="20000"/>
        </a:spcBef>
        <a:spcAft>
          <a:spcPct val="0"/>
        </a:spcAft>
        <a:buFont typeface="TUOS Stephenson" pitchFamily="-128" charset="0"/>
        <a:buChar char="•"/>
        <a:defRPr sz="900">
          <a:solidFill>
            <a:schemeClr val="bg2"/>
          </a:solidFill>
          <a:latin typeface="+mn-lt"/>
        </a:defRPr>
      </a:lvl7pPr>
      <a:lvl8pPr marL="3429000" indent="-228600" algn="l" rtl="0" eaLnBrk="1" fontAlgn="base" hangingPunct="1">
        <a:lnSpc>
          <a:spcPct val="140000"/>
        </a:lnSpc>
        <a:spcBef>
          <a:spcPct val="20000"/>
        </a:spcBef>
        <a:spcAft>
          <a:spcPct val="0"/>
        </a:spcAft>
        <a:buFont typeface="TUOS Stephenson" pitchFamily="-128" charset="0"/>
        <a:buChar char="•"/>
        <a:defRPr sz="900">
          <a:solidFill>
            <a:schemeClr val="bg2"/>
          </a:solidFill>
          <a:latin typeface="+mn-lt"/>
        </a:defRPr>
      </a:lvl8pPr>
      <a:lvl9pPr marL="3886200" indent="-228600" algn="l" rtl="0" eaLnBrk="1" fontAlgn="base" hangingPunct="1">
        <a:lnSpc>
          <a:spcPct val="140000"/>
        </a:lnSpc>
        <a:spcBef>
          <a:spcPct val="20000"/>
        </a:spcBef>
        <a:spcAft>
          <a:spcPct val="0"/>
        </a:spcAft>
        <a:buFont typeface="TUOS Stephenson" pitchFamily="-128" charset="0"/>
        <a:buChar char="•"/>
        <a:defRPr sz="9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FC0F24-7A8E-41E1-ACF1-23392FC0BF07}" type="datetime1">
              <a:rPr lang="en-GB" altLang="en-US" smtClean="0"/>
              <a:pPr>
                <a:defRPr/>
              </a:pPr>
              <a:t>11/04/2017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US" smtClean="0"/>
              <a:t>© The University of Sheffield</a:t>
            </a:r>
            <a:endParaRPr lang="en-GB" altLang="en-US"/>
          </a:p>
        </p:txBody>
      </p:sp>
      <p:sp>
        <p:nvSpPr>
          <p:cNvPr id="6" name="Oval 5"/>
          <p:cNvSpPr/>
          <p:nvPr/>
        </p:nvSpPr>
        <p:spPr>
          <a:xfrm>
            <a:off x="473785" y="1161536"/>
            <a:ext cx="1968500" cy="1465262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prstClr val="white"/>
                </a:solidFill>
                <a:latin typeface="Calibri"/>
              </a:rPr>
              <a:t>LEARNING </a:t>
            </a:r>
          </a:p>
          <a:p>
            <a:pPr algn="ctr"/>
            <a:r>
              <a:rPr lang="en-US" sz="1400" dirty="0">
                <a:solidFill>
                  <a:prstClr val="white"/>
                </a:solidFill>
                <a:latin typeface="Calibri"/>
              </a:rPr>
              <a:t>ENVIRONMENTS</a:t>
            </a:r>
          </a:p>
        </p:txBody>
      </p:sp>
      <p:sp>
        <p:nvSpPr>
          <p:cNvPr id="7" name="Oval 6"/>
          <p:cNvSpPr/>
          <p:nvPr/>
        </p:nvSpPr>
        <p:spPr>
          <a:xfrm>
            <a:off x="473785" y="4044436"/>
            <a:ext cx="1968500" cy="1465262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prstClr val="white"/>
                </a:solidFill>
                <a:latin typeface="Calibri"/>
              </a:rPr>
              <a:t>COURSES AND CONTENT</a:t>
            </a:r>
          </a:p>
        </p:txBody>
      </p:sp>
      <p:sp>
        <p:nvSpPr>
          <p:cNvPr id="8" name="Rectangle 7"/>
          <p:cNvSpPr/>
          <p:nvPr/>
        </p:nvSpPr>
        <p:spPr>
          <a:xfrm>
            <a:off x="2645485" y="2626798"/>
            <a:ext cx="1676400" cy="1417638"/>
          </a:xfrm>
          <a:prstGeom prst="rect">
            <a:avLst/>
          </a:prstGeom>
          <a:solidFill>
            <a:schemeClr val="bg1">
              <a:lumMod val="50000"/>
            </a:schemeClr>
          </a:solidFill>
          <a:ln w="19050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  <a:latin typeface="Calibri"/>
              </a:rPr>
              <a:t>ASSESSMENT</a:t>
            </a:r>
          </a:p>
        </p:txBody>
      </p:sp>
      <p:sp>
        <p:nvSpPr>
          <p:cNvPr id="9" name="Rectangle 8"/>
          <p:cNvSpPr/>
          <p:nvPr/>
        </p:nvSpPr>
        <p:spPr>
          <a:xfrm>
            <a:off x="5096585" y="2626798"/>
            <a:ext cx="1676400" cy="1417638"/>
          </a:xfrm>
          <a:prstGeom prst="rect">
            <a:avLst/>
          </a:prstGeom>
          <a:solidFill>
            <a:schemeClr val="bg1">
              <a:lumMod val="50000"/>
            </a:schemeClr>
          </a:solidFill>
          <a:ln w="19050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  <a:latin typeface="Calibri"/>
              </a:rPr>
              <a:t>PROGRAMME</a:t>
            </a:r>
          </a:p>
          <a:p>
            <a:pPr algn="ctr"/>
            <a:r>
              <a:rPr lang="en-US" dirty="0">
                <a:solidFill>
                  <a:prstClr val="white"/>
                </a:solidFill>
                <a:latin typeface="Calibri"/>
              </a:rPr>
              <a:t>LEARNING</a:t>
            </a:r>
          </a:p>
          <a:p>
            <a:pPr algn="ctr"/>
            <a:r>
              <a:rPr lang="en-US" dirty="0">
                <a:solidFill>
                  <a:prstClr val="white"/>
                </a:solidFill>
                <a:latin typeface="Calibri"/>
              </a:rPr>
              <a:t>GOALS</a:t>
            </a:r>
          </a:p>
        </p:txBody>
      </p:sp>
      <p:sp>
        <p:nvSpPr>
          <p:cNvPr id="10" name="Oval 9"/>
          <p:cNvSpPr/>
          <p:nvPr/>
        </p:nvSpPr>
        <p:spPr>
          <a:xfrm>
            <a:off x="7192085" y="2579174"/>
            <a:ext cx="1968500" cy="1465262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prstClr val="white"/>
                </a:solidFill>
                <a:latin typeface="Calibri"/>
              </a:rPr>
              <a:t>GRADUATE ATTRIBUTES</a:t>
            </a:r>
          </a:p>
        </p:txBody>
      </p:sp>
      <p:cxnSp>
        <p:nvCxnSpPr>
          <p:cNvPr id="11" name="Elbow Connector 10"/>
          <p:cNvCxnSpPr>
            <a:stCxn id="6" idx="4"/>
          </p:cNvCxnSpPr>
          <p:nvPr/>
        </p:nvCxnSpPr>
        <p:spPr>
          <a:xfrm rot="16200000" flipH="1">
            <a:off x="1854910" y="2229923"/>
            <a:ext cx="393700" cy="1187450"/>
          </a:xfrm>
          <a:prstGeom prst="bentConnector2">
            <a:avLst/>
          </a:prstGeom>
          <a:ln>
            <a:solidFill>
              <a:srgbClr val="000000"/>
            </a:solidFill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11"/>
          <p:cNvCxnSpPr>
            <a:stCxn id="7" idx="0"/>
          </p:cNvCxnSpPr>
          <p:nvPr/>
        </p:nvCxnSpPr>
        <p:spPr>
          <a:xfrm rot="5400000" flipH="1" flipV="1">
            <a:off x="1812841" y="3211792"/>
            <a:ext cx="477838" cy="1187450"/>
          </a:xfrm>
          <a:prstGeom prst="bentConnector2">
            <a:avLst/>
          </a:prstGeom>
          <a:ln>
            <a:solidFill>
              <a:srgbClr val="000000"/>
            </a:solidFill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8" idx="3"/>
            <a:endCxn id="9" idx="1"/>
          </p:cNvCxnSpPr>
          <p:nvPr/>
        </p:nvCxnSpPr>
        <p:spPr>
          <a:xfrm>
            <a:off x="4321885" y="3335617"/>
            <a:ext cx="774700" cy="0"/>
          </a:xfrm>
          <a:prstGeom prst="straightConnector1">
            <a:avLst/>
          </a:prstGeom>
          <a:ln>
            <a:solidFill>
              <a:srgbClr val="000000"/>
            </a:solidFill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6804248" y="3356992"/>
            <a:ext cx="360040" cy="1"/>
          </a:xfrm>
          <a:prstGeom prst="straightConnector1">
            <a:avLst/>
          </a:prstGeom>
          <a:ln>
            <a:solidFill>
              <a:srgbClr val="000000"/>
            </a:solidFill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ight Arrow 19"/>
          <p:cNvSpPr/>
          <p:nvPr/>
        </p:nvSpPr>
        <p:spPr>
          <a:xfrm>
            <a:off x="2950285" y="304800"/>
            <a:ext cx="4241800" cy="1282700"/>
          </a:xfrm>
          <a:prstGeom prst="rightArrow">
            <a:avLst/>
          </a:prstGeom>
          <a:gradFill flip="none" rotWithShape="1">
            <a:gsLst>
              <a:gs pos="2000">
                <a:srgbClr val="7F7F7F"/>
              </a:gs>
              <a:gs pos="100000">
                <a:srgbClr val="FFFFFF"/>
              </a:gs>
            </a:gsLst>
            <a:lin ang="0" scaled="1"/>
            <a:tileRect/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black"/>
                </a:solidFill>
                <a:latin typeface="Calibri"/>
              </a:rPr>
              <a:t>STUDENT DEVELOPMENT</a:t>
            </a:r>
          </a:p>
        </p:txBody>
      </p:sp>
      <p:sp>
        <p:nvSpPr>
          <p:cNvPr id="21" name="Right Arrow 20"/>
          <p:cNvSpPr/>
          <p:nvPr/>
        </p:nvSpPr>
        <p:spPr>
          <a:xfrm flipH="1">
            <a:off x="3102685" y="5575300"/>
            <a:ext cx="4241800" cy="1282700"/>
          </a:xfrm>
          <a:prstGeom prst="rightArrow">
            <a:avLst/>
          </a:prstGeom>
          <a:gradFill flip="none" rotWithShape="1">
            <a:gsLst>
              <a:gs pos="2000">
                <a:srgbClr val="7F7F7F"/>
              </a:gs>
              <a:gs pos="100000">
                <a:srgbClr val="FFFFFF"/>
              </a:gs>
            </a:gsLst>
            <a:lin ang="0" scaled="1"/>
            <a:tileRect/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black"/>
                </a:solidFill>
                <a:latin typeface="Calibri"/>
              </a:rPr>
              <a:t>CURRICULUM DESIGN</a:t>
            </a:r>
          </a:p>
        </p:txBody>
      </p:sp>
      <p:sp>
        <p:nvSpPr>
          <p:cNvPr id="15" name="Oval 14"/>
          <p:cNvSpPr/>
          <p:nvPr/>
        </p:nvSpPr>
        <p:spPr bwMode="auto">
          <a:xfrm>
            <a:off x="4321885" y="2232526"/>
            <a:ext cx="5062747" cy="2232527"/>
          </a:xfrm>
          <a:prstGeom prst="ellipse">
            <a:avLst/>
          </a:prstGeom>
          <a:noFill/>
          <a:ln w="28575" cap="flat" cmpd="sng" algn="ctr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UOS Stephenson" pitchFamily="-12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576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Graduate Attributes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2540"/>
            <a:ext cx="8229600" cy="4525963"/>
          </a:xfrm>
        </p:spPr>
        <p:txBody>
          <a:bodyPr>
            <a:noAutofit/>
          </a:bodyPr>
          <a:lstStyle/>
          <a:p>
            <a:r>
              <a:rPr lang="en-US" sz="2000" dirty="0" smtClean="0"/>
              <a:t>Explain the challenges and opportunities of powders and particulate </a:t>
            </a:r>
            <a:r>
              <a:rPr lang="en-US" sz="2000" dirty="0" smtClean="0"/>
              <a:t>products, </a:t>
            </a:r>
            <a:r>
              <a:rPr lang="en-US" sz="2000" dirty="0" smtClean="0">
                <a:solidFill>
                  <a:srgbClr val="92D050"/>
                </a:solidFill>
              </a:rPr>
              <a:t>awareness of state of the art/industrial problems</a:t>
            </a:r>
          </a:p>
          <a:p>
            <a:pPr lvl="1"/>
            <a:r>
              <a:rPr lang="en-GB" sz="1800" dirty="0" smtClean="0">
                <a:solidFill>
                  <a:srgbClr val="92D050"/>
                </a:solidFill>
              </a:rPr>
              <a:t>What are the fundamental differences between fluids and powders?</a:t>
            </a:r>
          </a:p>
          <a:p>
            <a:pPr lvl="2"/>
            <a:r>
              <a:rPr lang="en-GB" sz="1600" dirty="0" err="1" smtClean="0">
                <a:solidFill>
                  <a:srgbClr val="92D050"/>
                </a:solidFill>
              </a:rPr>
              <a:t>Eg</a:t>
            </a:r>
            <a:r>
              <a:rPr lang="en-GB" sz="1600" dirty="0" smtClean="0">
                <a:solidFill>
                  <a:srgbClr val="92D050"/>
                </a:solidFill>
              </a:rPr>
              <a:t> sampling, powder flow/arching/stress structures</a:t>
            </a:r>
          </a:p>
          <a:p>
            <a:pPr lvl="1"/>
            <a:r>
              <a:rPr lang="en-GB" sz="1800" dirty="0" smtClean="0">
                <a:solidFill>
                  <a:srgbClr val="92D050"/>
                </a:solidFill>
              </a:rPr>
              <a:t>Multi-dimensional complexity of particulate systems</a:t>
            </a:r>
            <a:endParaRPr lang="en-US" sz="1800" dirty="0" smtClean="0"/>
          </a:p>
          <a:p>
            <a:r>
              <a:rPr lang="en-US" sz="2000" dirty="0" smtClean="0"/>
              <a:t>Do  simple calculations on fundamental science of particulate </a:t>
            </a:r>
            <a:r>
              <a:rPr lang="en-US" sz="2000" dirty="0" smtClean="0"/>
              <a:t>materials</a:t>
            </a:r>
            <a:endParaRPr lang="en-US" sz="1800" dirty="0" smtClean="0"/>
          </a:p>
          <a:p>
            <a:pPr lvl="1"/>
            <a:r>
              <a:rPr lang="en-US" sz="1800" dirty="0" smtClean="0"/>
              <a:t>Structure (morphology</a:t>
            </a:r>
            <a:r>
              <a:rPr lang="en-US" sz="1800" dirty="0" smtClean="0"/>
              <a:t>, density, etc.)</a:t>
            </a:r>
          </a:p>
          <a:p>
            <a:pPr lvl="1"/>
            <a:r>
              <a:rPr lang="en-US" sz="1800" dirty="0" smtClean="0"/>
              <a:t>Mechanics</a:t>
            </a:r>
          </a:p>
          <a:p>
            <a:pPr lvl="1"/>
            <a:r>
              <a:rPr lang="en-US" sz="1800" dirty="0" smtClean="0"/>
              <a:t>Surface science </a:t>
            </a:r>
            <a:r>
              <a:rPr lang="en-US" sz="1800" dirty="0" smtClean="0">
                <a:solidFill>
                  <a:srgbClr val="92D050"/>
                </a:solidFill>
              </a:rPr>
              <a:t>relating to particle tech</a:t>
            </a:r>
            <a:endParaRPr lang="is-IS" sz="1800" dirty="0" smtClean="0">
              <a:solidFill>
                <a:srgbClr val="92D050"/>
              </a:solidFill>
            </a:endParaRPr>
          </a:p>
          <a:p>
            <a:r>
              <a:rPr lang="is-IS" sz="2000" dirty="0" smtClean="0"/>
              <a:t>Apply fundamental science and maths through engineering analysis to practical problems in particle technology</a:t>
            </a:r>
          </a:p>
          <a:p>
            <a:pPr lvl="1"/>
            <a:r>
              <a:rPr lang="is-IS" sz="1800" dirty="0" smtClean="0">
                <a:solidFill>
                  <a:srgbClr val="92D050"/>
                </a:solidFill>
              </a:rPr>
              <a:t>Dimensionless numbers</a:t>
            </a:r>
            <a:r>
              <a:rPr lang="is-IS" sz="1800" dirty="0" smtClean="0">
                <a:solidFill>
                  <a:srgbClr val="FF0000"/>
                </a:solidFill>
              </a:rPr>
              <a:t>, modern methods (simulation tools DEM/CFD, </a:t>
            </a:r>
            <a:r>
              <a:rPr lang="is-IS" sz="1800" dirty="0" smtClean="0">
                <a:solidFill>
                  <a:srgbClr val="92D050"/>
                </a:solidFill>
              </a:rPr>
              <a:t>Flowsheeting</a:t>
            </a:r>
            <a:r>
              <a:rPr lang="is-IS" sz="1800" dirty="0" smtClean="0">
                <a:solidFill>
                  <a:srgbClr val="FF0000"/>
                </a:solidFill>
              </a:rPr>
              <a:t>)</a:t>
            </a:r>
            <a:endParaRPr lang="en-US" sz="1800" dirty="0" smtClean="0">
              <a:solidFill>
                <a:srgbClr val="FF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FC0F24-7A8E-41E1-ACF1-23392FC0BF07}" type="datetime1">
              <a:rPr lang="en-GB" altLang="en-US" smtClean="0"/>
              <a:pPr>
                <a:defRPr/>
              </a:pPr>
              <a:t>11/04/2017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US" smtClean="0"/>
              <a:t>© The University of Sheffield</a:t>
            </a: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16390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Graduate Attributes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2540"/>
            <a:ext cx="8229600" cy="4525963"/>
          </a:xfrm>
        </p:spPr>
        <p:txBody>
          <a:bodyPr>
            <a:noAutofit/>
          </a:bodyPr>
          <a:lstStyle/>
          <a:p>
            <a:r>
              <a:rPr lang="en-US" sz="2000" dirty="0" err="1" smtClean="0"/>
              <a:t>Characterise</a:t>
            </a:r>
            <a:r>
              <a:rPr lang="en-US" sz="2000" dirty="0" smtClean="0"/>
              <a:t> </a:t>
            </a:r>
            <a:r>
              <a:rPr lang="en-US" sz="2000" dirty="0" smtClean="0"/>
              <a:t>the properties of powders, particles and structured </a:t>
            </a:r>
            <a:r>
              <a:rPr lang="en-US" sz="2000" dirty="0" smtClean="0"/>
              <a:t>products</a:t>
            </a:r>
          </a:p>
          <a:p>
            <a:pPr lvl="1"/>
            <a:r>
              <a:rPr lang="en-GB" sz="1800" dirty="0" smtClean="0">
                <a:solidFill>
                  <a:srgbClr val="92D050"/>
                </a:solidFill>
              </a:rPr>
              <a:t>DISTRIBUTIONS</a:t>
            </a:r>
          </a:p>
          <a:p>
            <a:pPr lvl="2"/>
            <a:r>
              <a:rPr lang="en-GB" sz="1600" dirty="0" smtClean="0">
                <a:solidFill>
                  <a:srgbClr val="92D050"/>
                </a:solidFill>
              </a:rPr>
              <a:t>Understanding and manipulating distributions (e.g. converting between number and volume distributions, moments, averages)</a:t>
            </a:r>
          </a:p>
          <a:p>
            <a:pPr lvl="1"/>
            <a:r>
              <a:rPr lang="en-GB" sz="1800" dirty="0" smtClean="0">
                <a:solidFill>
                  <a:srgbClr val="92D050"/>
                </a:solidFill>
              </a:rPr>
              <a:t>Physical, Mechanical and Chemical</a:t>
            </a:r>
            <a:endParaRPr lang="en-US" sz="1800" dirty="0" smtClean="0">
              <a:solidFill>
                <a:srgbClr val="92D050"/>
              </a:solidFill>
            </a:endParaRPr>
          </a:p>
          <a:p>
            <a:r>
              <a:rPr lang="en-US" sz="2000" dirty="0" smtClean="0"/>
              <a:t>Perform process design calculations for unit operations in at least one of each of:</a:t>
            </a:r>
          </a:p>
          <a:p>
            <a:pPr lvl="1"/>
            <a:r>
              <a:rPr lang="en-US" sz="1800" dirty="0" smtClean="0"/>
              <a:t>Solid-fluid </a:t>
            </a:r>
            <a:r>
              <a:rPr lang="en-US" sz="1800" dirty="0" smtClean="0"/>
              <a:t>separation</a:t>
            </a:r>
          </a:p>
          <a:p>
            <a:pPr lvl="1"/>
            <a:r>
              <a:rPr lang="en-GB" sz="1800" dirty="0" smtClean="0"/>
              <a:t>Mixing/segregation</a:t>
            </a:r>
            <a:endParaRPr lang="en-US" sz="1800" dirty="0" smtClean="0"/>
          </a:p>
          <a:p>
            <a:pPr lvl="1"/>
            <a:r>
              <a:rPr lang="en-GB" sz="1800" dirty="0" smtClean="0">
                <a:solidFill>
                  <a:srgbClr val="92D050"/>
                </a:solidFill>
              </a:rPr>
              <a:t>Bulk Solids Handling</a:t>
            </a:r>
            <a:endParaRPr lang="en-US" sz="1800" dirty="0" smtClean="0">
              <a:solidFill>
                <a:srgbClr val="92D050"/>
              </a:solidFill>
            </a:endParaRPr>
          </a:p>
          <a:p>
            <a:pPr lvl="1"/>
            <a:r>
              <a:rPr lang="en-US" sz="1800" dirty="0" smtClean="0"/>
              <a:t>Particle </a:t>
            </a:r>
            <a:r>
              <a:rPr lang="en-US" sz="1800" dirty="0" smtClean="0"/>
              <a:t>formation/</a:t>
            </a:r>
            <a:r>
              <a:rPr lang="en-US" sz="1800" dirty="0" smtClean="0">
                <a:solidFill>
                  <a:srgbClr val="92D050"/>
                </a:solidFill>
              </a:rPr>
              <a:t>transformation</a:t>
            </a:r>
          </a:p>
          <a:p>
            <a:pPr lvl="2"/>
            <a:r>
              <a:rPr lang="en-GB" sz="1600" dirty="0" smtClean="0">
                <a:solidFill>
                  <a:srgbClr val="92D050"/>
                </a:solidFill>
              </a:rPr>
              <a:t>What is covered?  Many different options (spray drying, crystallisation, </a:t>
            </a:r>
            <a:r>
              <a:rPr lang="en-GB" sz="1600" dirty="0">
                <a:solidFill>
                  <a:srgbClr val="92D050"/>
                </a:solidFill>
              </a:rPr>
              <a:t>Size manipulation (</a:t>
            </a:r>
            <a:r>
              <a:rPr lang="en-GB" sz="1600" dirty="0" smtClean="0">
                <a:solidFill>
                  <a:srgbClr val="92D050"/>
                </a:solidFill>
              </a:rPr>
              <a:t>growth, reduction)</a:t>
            </a:r>
            <a:r>
              <a:rPr lang="en-US" sz="1600" dirty="0" smtClean="0">
                <a:solidFill>
                  <a:srgbClr val="92D050"/>
                </a:solidFill>
              </a:rPr>
              <a:t> </a:t>
            </a:r>
            <a:r>
              <a:rPr lang="en-GB" sz="1600" dirty="0" err="1" smtClean="0">
                <a:solidFill>
                  <a:srgbClr val="92D050"/>
                </a:solidFill>
              </a:rPr>
              <a:t>etc</a:t>
            </a:r>
            <a:r>
              <a:rPr lang="en-GB" sz="1600" dirty="0" smtClean="0">
                <a:solidFill>
                  <a:srgbClr val="92D050"/>
                </a:solidFill>
              </a:rPr>
              <a:t>), newer methods</a:t>
            </a:r>
            <a:endParaRPr lang="en-US" sz="1600" dirty="0" smtClean="0">
              <a:solidFill>
                <a:srgbClr val="92D050"/>
              </a:solidFill>
            </a:endParaRPr>
          </a:p>
          <a:p>
            <a:pPr lvl="1"/>
            <a:r>
              <a:rPr lang="en-US" sz="1800" dirty="0" smtClean="0"/>
              <a:t>Structured </a:t>
            </a:r>
            <a:r>
              <a:rPr lang="en-US" sz="1800" dirty="0" smtClean="0"/>
              <a:t>product</a:t>
            </a:r>
            <a:endParaRPr lang="en-US" sz="18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FC0F24-7A8E-41E1-ACF1-23392FC0BF07}" type="datetime1">
              <a:rPr lang="en-GB" altLang="en-US" smtClean="0"/>
              <a:pPr>
                <a:defRPr/>
              </a:pPr>
              <a:t>11/04/2017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US" smtClean="0"/>
              <a:t>© The University of Sheffield</a:t>
            </a: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49137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Graduate Attributes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4920"/>
            <a:ext cx="8229600" cy="4747260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 err="1" smtClean="0"/>
              <a:t>Analyse</a:t>
            </a:r>
            <a:r>
              <a:rPr lang="en-US" sz="2400" dirty="0" smtClean="0"/>
              <a:t> the risks associated with an example of powder handling and </a:t>
            </a:r>
            <a:r>
              <a:rPr lang="en-US" sz="2400" dirty="0" smtClean="0"/>
              <a:t>know </a:t>
            </a:r>
            <a:r>
              <a:rPr lang="is-IS" sz="2400" dirty="0" smtClean="0"/>
              <a:t>…</a:t>
            </a:r>
          </a:p>
          <a:p>
            <a:pPr lvl="1"/>
            <a:r>
              <a:rPr lang="is-IS" sz="2000" dirty="0" smtClean="0"/>
              <a:t>Awareness of:</a:t>
            </a:r>
          </a:p>
          <a:p>
            <a:pPr lvl="2"/>
            <a:r>
              <a:rPr lang="is-IS" sz="1600" dirty="0" smtClean="0">
                <a:solidFill>
                  <a:srgbClr val="92D050"/>
                </a:solidFill>
              </a:rPr>
              <a:t>Dust can explode!</a:t>
            </a:r>
          </a:p>
          <a:p>
            <a:pPr lvl="2"/>
            <a:r>
              <a:rPr lang="is-IS" sz="1600" dirty="0" smtClean="0">
                <a:solidFill>
                  <a:srgbClr val="92D050"/>
                </a:solidFill>
              </a:rPr>
              <a:t>Dust fires</a:t>
            </a:r>
          </a:p>
          <a:p>
            <a:pPr lvl="2"/>
            <a:r>
              <a:rPr lang="is-IS" sz="1600" dirty="0" smtClean="0">
                <a:solidFill>
                  <a:srgbClr val="92D050"/>
                </a:solidFill>
              </a:rPr>
              <a:t>Safe disposal/air emmisions</a:t>
            </a:r>
          </a:p>
          <a:p>
            <a:pPr lvl="2"/>
            <a:r>
              <a:rPr lang="is-IS" sz="1600" dirty="0" smtClean="0">
                <a:solidFill>
                  <a:srgbClr val="92D050"/>
                </a:solidFill>
              </a:rPr>
              <a:t>Inhalation</a:t>
            </a:r>
          </a:p>
          <a:p>
            <a:pPr lvl="2"/>
            <a:r>
              <a:rPr lang="is-IS" sz="1600" dirty="0" smtClean="0">
                <a:solidFill>
                  <a:srgbClr val="92D050"/>
                </a:solidFill>
              </a:rPr>
              <a:t>Silos/hoppers can kill...</a:t>
            </a:r>
          </a:p>
          <a:p>
            <a:pPr lvl="1"/>
            <a:r>
              <a:rPr lang="is-IS" sz="2000" dirty="0" smtClean="0">
                <a:solidFill>
                  <a:srgbClr val="92D050"/>
                </a:solidFill>
              </a:rPr>
              <a:t>Detailed example....</a:t>
            </a:r>
            <a:endParaRPr lang="en-US" sz="2000" dirty="0" smtClean="0">
              <a:solidFill>
                <a:srgbClr val="92D050"/>
              </a:solidFill>
            </a:endParaRPr>
          </a:p>
          <a:p>
            <a:r>
              <a:rPr lang="en-US" sz="2400" dirty="0" err="1" smtClean="0"/>
              <a:t>Synthesise</a:t>
            </a:r>
            <a:r>
              <a:rPr lang="en-US" sz="2400" dirty="0" smtClean="0"/>
              <a:t> a </a:t>
            </a:r>
            <a:r>
              <a:rPr lang="en-US" sz="2400" dirty="0" err="1" smtClean="0"/>
              <a:t>flowsheet</a:t>
            </a:r>
            <a:r>
              <a:rPr lang="en-US" sz="2400" dirty="0" smtClean="0"/>
              <a:t> </a:t>
            </a:r>
            <a:r>
              <a:rPr lang="is-IS" sz="2400" dirty="0" smtClean="0"/>
              <a:t>for manufacture of particulate products using simulation tools and models</a:t>
            </a:r>
            <a:endParaRPr lang="en-US" sz="2000" dirty="0"/>
          </a:p>
          <a:p>
            <a:r>
              <a:rPr lang="en-US" sz="2000" dirty="0" smtClean="0"/>
              <a:t>Can formulate the right question to ask the expert related to design or analysis of particulate processes and </a:t>
            </a:r>
            <a:r>
              <a:rPr lang="en-US" sz="2000" dirty="0" smtClean="0"/>
              <a:t>products</a:t>
            </a:r>
          </a:p>
          <a:p>
            <a:r>
              <a:rPr lang="en-GB" sz="2000" dirty="0" smtClean="0"/>
              <a:t>Awareness of where the field is going</a:t>
            </a:r>
          </a:p>
          <a:p>
            <a:pPr lvl="1"/>
            <a:r>
              <a:rPr lang="en-GB" sz="2000" dirty="0" smtClean="0">
                <a:solidFill>
                  <a:srgbClr val="92D050"/>
                </a:solidFill>
              </a:rPr>
              <a:t>New technologies, complex problems, future challenges?</a:t>
            </a:r>
          </a:p>
          <a:p>
            <a:pPr lvl="2"/>
            <a:r>
              <a:rPr lang="en-GB" sz="1600" dirty="0" err="1" smtClean="0">
                <a:solidFill>
                  <a:srgbClr val="92D050"/>
                </a:solidFill>
              </a:rPr>
              <a:t>Eg</a:t>
            </a:r>
            <a:r>
              <a:rPr lang="en-GB" sz="1600" dirty="0" smtClean="0">
                <a:solidFill>
                  <a:srgbClr val="92D050"/>
                </a:solidFill>
              </a:rPr>
              <a:t> nanotechnology scale up challenges, particles for energy, limitations on manufacturing due to particulate nature (dependant on the research interests of the department)</a:t>
            </a:r>
            <a:endParaRPr lang="en-GB" sz="1600" dirty="0" smtClean="0">
              <a:solidFill>
                <a:srgbClr val="92D050"/>
              </a:solidFill>
            </a:endParaRPr>
          </a:p>
          <a:p>
            <a:endParaRPr lang="is-IS" sz="2400" dirty="0" smtClean="0">
              <a:solidFill>
                <a:srgbClr val="92D05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FC0F24-7A8E-41E1-ACF1-23392FC0BF07}" type="datetime1">
              <a:rPr lang="en-GB" altLang="en-US" smtClean="0"/>
              <a:pPr>
                <a:defRPr/>
              </a:pPr>
              <a:t>11/04/2017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US" dirty="0" smtClean="0"/>
              <a:t>© The University of Sheffield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934779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FC0F24-7A8E-41E1-ACF1-23392FC0BF07}" type="datetime1">
              <a:rPr lang="en-GB" altLang="en-US" smtClean="0"/>
              <a:pPr>
                <a:defRPr/>
              </a:pPr>
              <a:t>11/04/2017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US" smtClean="0"/>
              <a:t>© The University of Sheffield</a:t>
            </a:r>
            <a:endParaRPr lang="en-GB" altLang="en-US"/>
          </a:p>
        </p:txBody>
      </p:sp>
      <p:sp>
        <p:nvSpPr>
          <p:cNvPr id="6" name="Oval 5"/>
          <p:cNvSpPr/>
          <p:nvPr/>
        </p:nvSpPr>
        <p:spPr>
          <a:xfrm>
            <a:off x="473785" y="1161536"/>
            <a:ext cx="1968500" cy="1465262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prstClr val="white"/>
                </a:solidFill>
                <a:latin typeface="Calibri"/>
              </a:rPr>
              <a:t>LEARNING </a:t>
            </a:r>
          </a:p>
          <a:p>
            <a:pPr algn="ctr"/>
            <a:r>
              <a:rPr lang="en-US" sz="1400" dirty="0">
                <a:solidFill>
                  <a:prstClr val="white"/>
                </a:solidFill>
                <a:latin typeface="Calibri"/>
              </a:rPr>
              <a:t>ENVIRONMENTS</a:t>
            </a:r>
          </a:p>
        </p:txBody>
      </p:sp>
      <p:sp>
        <p:nvSpPr>
          <p:cNvPr id="7" name="Oval 6"/>
          <p:cNvSpPr/>
          <p:nvPr/>
        </p:nvSpPr>
        <p:spPr>
          <a:xfrm>
            <a:off x="473785" y="4044436"/>
            <a:ext cx="1968500" cy="1465262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prstClr val="white"/>
                </a:solidFill>
                <a:latin typeface="Calibri"/>
              </a:rPr>
              <a:t>COURSES AND CONTENT</a:t>
            </a:r>
          </a:p>
        </p:txBody>
      </p:sp>
      <p:sp>
        <p:nvSpPr>
          <p:cNvPr id="8" name="Rectangle 7"/>
          <p:cNvSpPr/>
          <p:nvPr/>
        </p:nvSpPr>
        <p:spPr>
          <a:xfrm>
            <a:off x="2645485" y="2626798"/>
            <a:ext cx="1676400" cy="1417638"/>
          </a:xfrm>
          <a:prstGeom prst="rect">
            <a:avLst/>
          </a:prstGeom>
          <a:solidFill>
            <a:schemeClr val="bg1">
              <a:lumMod val="50000"/>
            </a:schemeClr>
          </a:solidFill>
          <a:ln w="19050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  <a:latin typeface="Calibri"/>
              </a:rPr>
              <a:t>ASSESSMENT</a:t>
            </a:r>
          </a:p>
        </p:txBody>
      </p:sp>
      <p:sp>
        <p:nvSpPr>
          <p:cNvPr id="9" name="Rectangle 8"/>
          <p:cNvSpPr/>
          <p:nvPr/>
        </p:nvSpPr>
        <p:spPr>
          <a:xfrm>
            <a:off x="5096585" y="2626798"/>
            <a:ext cx="1676400" cy="1417638"/>
          </a:xfrm>
          <a:prstGeom prst="rect">
            <a:avLst/>
          </a:prstGeom>
          <a:solidFill>
            <a:schemeClr val="bg1">
              <a:lumMod val="50000"/>
            </a:schemeClr>
          </a:solidFill>
          <a:ln w="19050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  <a:latin typeface="Calibri"/>
              </a:rPr>
              <a:t>PROGRAMME</a:t>
            </a:r>
          </a:p>
          <a:p>
            <a:pPr algn="ctr"/>
            <a:r>
              <a:rPr lang="en-US" dirty="0">
                <a:solidFill>
                  <a:prstClr val="white"/>
                </a:solidFill>
                <a:latin typeface="Calibri"/>
              </a:rPr>
              <a:t>LEARNING</a:t>
            </a:r>
          </a:p>
          <a:p>
            <a:pPr algn="ctr"/>
            <a:r>
              <a:rPr lang="en-US" dirty="0">
                <a:solidFill>
                  <a:prstClr val="white"/>
                </a:solidFill>
                <a:latin typeface="Calibri"/>
              </a:rPr>
              <a:t>GOALS</a:t>
            </a:r>
          </a:p>
        </p:txBody>
      </p:sp>
      <p:sp>
        <p:nvSpPr>
          <p:cNvPr id="10" name="Oval 9"/>
          <p:cNvSpPr/>
          <p:nvPr/>
        </p:nvSpPr>
        <p:spPr>
          <a:xfrm>
            <a:off x="7192085" y="2579174"/>
            <a:ext cx="1968500" cy="1465262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prstClr val="white"/>
                </a:solidFill>
                <a:latin typeface="Calibri"/>
              </a:rPr>
              <a:t>GRADUATE ATTRIBUTES</a:t>
            </a:r>
          </a:p>
        </p:txBody>
      </p:sp>
      <p:cxnSp>
        <p:nvCxnSpPr>
          <p:cNvPr id="11" name="Elbow Connector 10"/>
          <p:cNvCxnSpPr>
            <a:stCxn id="6" idx="4"/>
          </p:cNvCxnSpPr>
          <p:nvPr/>
        </p:nvCxnSpPr>
        <p:spPr>
          <a:xfrm rot="16200000" flipH="1">
            <a:off x="1854910" y="2229923"/>
            <a:ext cx="393700" cy="1187450"/>
          </a:xfrm>
          <a:prstGeom prst="bentConnector2">
            <a:avLst/>
          </a:prstGeom>
          <a:ln>
            <a:solidFill>
              <a:srgbClr val="000000"/>
            </a:solidFill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11"/>
          <p:cNvCxnSpPr>
            <a:stCxn id="7" idx="0"/>
          </p:cNvCxnSpPr>
          <p:nvPr/>
        </p:nvCxnSpPr>
        <p:spPr>
          <a:xfrm rot="5400000" flipH="1" flipV="1">
            <a:off x="1812841" y="3211792"/>
            <a:ext cx="477838" cy="1187450"/>
          </a:xfrm>
          <a:prstGeom prst="bentConnector2">
            <a:avLst/>
          </a:prstGeom>
          <a:ln>
            <a:solidFill>
              <a:srgbClr val="000000"/>
            </a:solidFill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8" idx="3"/>
            <a:endCxn id="9" idx="1"/>
          </p:cNvCxnSpPr>
          <p:nvPr/>
        </p:nvCxnSpPr>
        <p:spPr>
          <a:xfrm>
            <a:off x="4321885" y="3335617"/>
            <a:ext cx="774700" cy="0"/>
          </a:xfrm>
          <a:prstGeom prst="straightConnector1">
            <a:avLst/>
          </a:prstGeom>
          <a:ln>
            <a:solidFill>
              <a:srgbClr val="000000"/>
            </a:solidFill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6804248" y="3356992"/>
            <a:ext cx="360040" cy="1"/>
          </a:xfrm>
          <a:prstGeom prst="straightConnector1">
            <a:avLst/>
          </a:prstGeom>
          <a:ln>
            <a:solidFill>
              <a:srgbClr val="000000"/>
            </a:solidFill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ight Arrow 19"/>
          <p:cNvSpPr/>
          <p:nvPr/>
        </p:nvSpPr>
        <p:spPr>
          <a:xfrm>
            <a:off x="2950285" y="304800"/>
            <a:ext cx="4241800" cy="1282700"/>
          </a:xfrm>
          <a:prstGeom prst="rightArrow">
            <a:avLst/>
          </a:prstGeom>
          <a:gradFill flip="none" rotWithShape="1">
            <a:gsLst>
              <a:gs pos="2000">
                <a:srgbClr val="7F7F7F"/>
              </a:gs>
              <a:gs pos="100000">
                <a:srgbClr val="FFFFFF"/>
              </a:gs>
            </a:gsLst>
            <a:lin ang="0" scaled="1"/>
            <a:tileRect/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black"/>
                </a:solidFill>
                <a:latin typeface="Calibri"/>
              </a:rPr>
              <a:t>STUDENT DEVELOPMENT</a:t>
            </a:r>
          </a:p>
        </p:txBody>
      </p:sp>
      <p:sp>
        <p:nvSpPr>
          <p:cNvPr id="21" name="Right Arrow 20"/>
          <p:cNvSpPr/>
          <p:nvPr/>
        </p:nvSpPr>
        <p:spPr>
          <a:xfrm flipH="1">
            <a:off x="3102685" y="5575300"/>
            <a:ext cx="4241800" cy="1282700"/>
          </a:xfrm>
          <a:prstGeom prst="rightArrow">
            <a:avLst/>
          </a:prstGeom>
          <a:gradFill flip="none" rotWithShape="1">
            <a:gsLst>
              <a:gs pos="2000">
                <a:srgbClr val="7F7F7F"/>
              </a:gs>
              <a:gs pos="100000">
                <a:srgbClr val="FFFFFF"/>
              </a:gs>
            </a:gsLst>
            <a:lin ang="0" scaled="1"/>
            <a:tileRect/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black"/>
                </a:solidFill>
                <a:latin typeface="Calibri"/>
              </a:rPr>
              <a:t>CURRICULUM DESIGN</a:t>
            </a:r>
          </a:p>
        </p:txBody>
      </p:sp>
    </p:spTree>
    <p:extLst>
      <p:ext uri="{BB962C8B-B14F-4D97-AF65-F5344CB8AC3E}">
        <p14:creationId xmlns:p14="http://schemas.microsoft.com/office/powerpoint/2010/main" val="374576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uos_ppt_template_colour">
  <a:themeElements>
    <a:clrScheme name="">
      <a:dk1>
        <a:srgbClr val="FCFBE3"/>
      </a:dk1>
      <a:lt1>
        <a:srgbClr val="FFFFFF"/>
      </a:lt1>
      <a:dk2>
        <a:srgbClr val="336699"/>
      </a:dk2>
      <a:lt2>
        <a:srgbClr val="FFFF33"/>
      </a:lt2>
      <a:accent1>
        <a:srgbClr val="FFFF00"/>
      </a:accent1>
      <a:accent2>
        <a:srgbClr val="B5B5B5"/>
      </a:accent2>
      <a:accent3>
        <a:srgbClr val="ADB8CA"/>
      </a:accent3>
      <a:accent4>
        <a:srgbClr val="DADADA"/>
      </a:accent4>
      <a:accent5>
        <a:srgbClr val="FFFFAA"/>
      </a:accent5>
      <a:accent6>
        <a:srgbClr val="A4A4A4"/>
      </a:accent6>
      <a:hlink>
        <a:srgbClr val="00B4F0"/>
      </a:hlink>
      <a:folHlink>
        <a:srgbClr val="FF00AE"/>
      </a:folHlink>
    </a:clrScheme>
    <a:fontScheme name="Office Theme">
      <a:majorFont>
        <a:latin typeface="TUOS Stephenson"/>
        <a:ea typeface=""/>
        <a:cs typeface=""/>
      </a:majorFont>
      <a:minorFont>
        <a:latin typeface="TUOS Blak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UOS Stephenson" pitchFamily="-12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UOS Stephenson" pitchFamily="-128" charset="0"/>
          </a:defRPr>
        </a:defPPr>
      </a:lstStyle>
    </a:lnDef>
  </a:objectDefaults>
  <a:extraClrSchemeLst>
    <a:extraClrScheme>
      <a:clrScheme name="Office Theme 1">
        <a:dk1>
          <a:srgbClr val="2A196F"/>
        </a:dk1>
        <a:lt1>
          <a:srgbClr val="F9FFA2"/>
        </a:lt1>
        <a:dk2>
          <a:srgbClr val="00B3EF"/>
        </a:dk2>
        <a:lt2>
          <a:srgbClr val="FCFBE3"/>
        </a:lt2>
        <a:accent1>
          <a:srgbClr val="FFFF00"/>
        </a:accent1>
        <a:accent2>
          <a:srgbClr val="B5B5B5"/>
        </a:accent2>
        <a:accent3>
          <a:srgbClr val="FBFFCE"/>
        </a:accent3>
        <a:accent4>
          <a:srgbClr val="22145E"/>
        </a:accent4>
        <a:accent5>
          <a:srgbClr val="FFFFAA"/>
        </a:accent5>
        <a:accent6>
          <a:srgbClr val="A4A4A4"/>
        </a:accent6>
        <a:hlink>
          <a:srgbClr val="00B4F0"/>
        </a:hlink>
        <a:folHlink>
          <a:srgbClr val="FF00A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350</Words>
  <Application>Microsoft Office PowerPoint</Application>
  <PresentationFormat>On-screen Show (4:3)</PresentationFormat>
  <Paragraphs>71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ＭＳ Ｐゴシック</vt:lpstr>
      <vt:lpstr>ＭＳ Ｐゴシック</vt:lpstr>
      <vt:lpstr>Arial</vt:lpstr>
      <vt:lpstr>Calibri</vt:lpstr>
      <vt:lpstr>TUOS Blake</vt:lpstr>
      <vt:lpstr>TUOS Stephenson</vt:lpstr>
      <vt:lpstr>Office Theme</vt:lpstr>
      <vt:lpstr>tuos_ppt_template_colour</vt:lpstr>
      <vt:lpstr>x</vt:lpstr>
      <vt:lpstr>Graduate Attributes</vt:lpstr>
      <vt:lpstr>Graduate Attributes</vt:lpstr>
      <vt:lpstr>Graduate Attributes</vt:lpstr>
      <vt:lpstr>x</vt:lpstr>
    </vt:vector>
  </TitlesOfParts>
  <Company>uos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Jim Litster</dc:creator>
  <cp:lastModifiedBy>Rachel</cp:lastModifiedBy>
  <cp:revision>14</cp:revision>
  <dcterms:created xsi:type="dcterms:W3CDTF">2017-04-11T06:56:29Z</dcterms:created>
  <dcterms:modified xsi:type="dcterms:W3CDTF">2017-04-11T09:10:05Z</dcterms:modified>
</cp:coreProperties>
</file>