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59" r:id="rId3"/>
    <p:sldId id="257" r:id="rId4"/>
    <p:sldId id="258" r:id="rId5"/>
    <p:sldId id="261" r:id="rId6"/>
    <p:sldId id="262" r:id="rId7"/>
    <p:sldId id="263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1260" y="-32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B7AF-5AFC-934E-9FB5-3DEEDB82FB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7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B7AF-5AFC-934E-9FB5-3DEEDB82FB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16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B7AF-5AFC-934E-9FB5-3DEEDB82FB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90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24193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209800"/>
            <a:ext cx="8229600" cy="1828800"/>
          </a:xfrm>
        </p:spPr>
        <p:txBody>
          <a:bodyPr anchor="ctr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876800"/>
            <a:ext cx="8229600" cy="1066800"/>
          </a:xfrm>
        </p:spPr>
        <p:txBody>
          <a:bodyPr/>
          <a:lstStyle>
            <a:lvl1pPr marL="0" indent="0">
              <a:spcBef>
                <a:spcPct val="0"/>
              </a:spcBef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7010400" y="152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800">
                <a:solidFill>
                  <a:srgbClr val="FFFFFF"/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5295FF8E-ADBF-4ED3-A923-29883E03176F}" type="slidenum">
              <a:rPr lang="en-GB" altLang="en-US">
                <a:latin typeface="TUOS Stephenson" panose="02070503080000020004" pitchFamily="18" charset="0"/>
                <a:ea typeface="MS PGothic" panose="020B0600070205080204" pitchFamily="34" charset="-128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altLang="en-US">
              <a:latin typeface="TUOS Stephenson" panose="02070503080000020004" pitchFamily="18" charset="0"/>
              <a:ea typeface="MS PGothic" panose="020B0600070205080204" pitchFamily="34" charset="-128"/>
            </a:endParaRP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23121BC-482A-4EA9-B781-A4DDC7AC095A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249038"/>
            <a:ext cx="779905" cy="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553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C0F24-7A8E-41E1-ACF1-23392FC0BF07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</p:spTree>
    <p:extLst>
      <p:ext uri="{BB962C8B-B14F-4D97-AF65-F5344CB8AC3E}">
        <p14:creationId xmlns:p14="http://schemas.microsoft.com/office/powerpoint/2010/main" val="1550122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ABBE5-09F3-44DE-A9D6-35BE500D6DE3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</p:spTree>
    <p:extLst>
      <p:ext uri="{BB962C8B-B14F-4D97-AF65-F5344CB8AC3E}">
        <p14:creationId xmlns:p14="http://schemas.microsoft.com/office/powerpoint/2010/main" val="345711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362200"/>
            <a:ext cx="40386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362200"/>
            <a:ext cx="40386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4FAB8-FB3F-4011-A222-52C0433430EA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</p:spTree>
    <p:extLst>
      <p:ext uri="{BB962C8B-B14F-4D97-AF65-F5344CB8AC3E}">
        <p14:creationId xmlns:p14="http://schemas.microsoft.com/office/powerpoint/2010/main" val="24450010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097ED-C634-4A33-A975-F09676EE28A6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</p:spTree>
    <p:extLst>
      <p:ext uri="{BB962C8B-B14F-4D97-AF65-F5344CB8AC3E}">
        <p14:creationId xmlns:p14="http://schemas.microsoft.com/office/powerpoint/2010/main" val="618765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7EECA-5C69-485B-8DED-1A4B176CDF79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</p:spTree>
    <p:extLst>
      <p:ext uri="{BB962C8B-B14F-4D97-AF65-F5344CB8AC3E}">
        <p14:creationId xmlns:p14="http://schemas.microsoft.com/office/powerpoint/2010/main" val="5615992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39079-B4E8-4DF4-80D8-A09408B2FA10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</p:spTree>
    <p:extLst>
      <p:ext uri="{BB962C8B-B14F-4D97-AF65-F5344CB8AC3E}">
        <p14:creationId xmlns:p14="http://schemas.microsoft.com/office/powerpoint/2010/main" val="32451950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C666B-BF35-454A-BACF-B2599CD4BF63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</p:spTree>
    <p:extLst>
      <p:ext uri="{BB962C8B-B14F-4D97-AF65-F5344CB8AC3E}">
        <p14:creationId xmlns:p14="http://schemas.microsoft.com/office/powerpoint/2010/main" val="2497996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B7AF-5AFC-934E-9FB5-3DEEDB82FB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028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8B0F3-6940-4519-B462-2EC69EBD22FB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</p:spTree>
    <p:extLst>
      <p:ext uri="{BB962C8B-B14F-4D97-AF65-F5344CB8AC3E}">
        <p14:creationId xmlns:p14="http://schemas.microsoft.com/office/powerpoint/2010/main" val="23845487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36F11-C77A-4765-B5F8-628EA20622B2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</p:spTree>
    <p:extLst>
      <p:ext uri="{BB962C8B-B14F-4D97-AF65-F5344CB8AC3E}">
        <p14:creationId xmlns:p14="http://schemas.microsoft.com/office/powerpoint/2010/main" val="10394965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371600"/>
            <a:ext cx="2057400" cy="472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371600"/>
            <a:ext cx="6019800" cy="472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315F1-A90C-491F-A3BC-58B736DC1A88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</p:spTree>
    <p:extLst>
      <p:ext uri="{BB962C8B-B14F-4D97-AF65-F5344CB8AC3E}">
        <p14:creationId xmlns:p14="http://schemas.microsoft.com/office/powerpoint/2010/main" val="4210485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371600"/>
            <a:ext cx="82296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2362200"/>
            <a:ext cx="40386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362200"/>
            <a:ext cx="40386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689DD-925D-48C5-8DF8-919AF97B211A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</p:spTree>
    <p:extLst>
      <p:ext uri="{BB962C8B-B14F-4D97-AF65-F5344CB8AC3E}">
        <p14:creationId xmlns:p14="http://schemas.microsoft.com/office/powerpoint/2010/main" val="206671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B7AF-5AFC-934E-9FB5-3DEEDB82FB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82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B7AF-5AFC-934E-9FB5-3DEEDB82FB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650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B7AF-5AFC-934E-9FB5-3DEEDB82FB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878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B7AF-5AFC-934E-9FB5-3DEEDB82FB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632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B7AF-5AFC-934E-9FB5-3DEEDB82FB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06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B7AF-5AFC-934E-9FB5-3DEEDB82FB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364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B7AF-5AFC-934E-9FB5-3DEEDB82FB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870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4B7AF-5AFC-934E-9FB5-3DEEDB82FB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528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3716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362200"/>
            <a:ext cx="82296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553200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 smtClean="0">
                <a:solidFill>
                  <a:srgbClr val="FFFFFF"/>
                </a:solidFill>
                <a:latin typeface="TUOS Blake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56997B32-F27C-40CC-98FC-D6210F20F457}" type="datetime1">
              <a:rPr lang="en-GB" altLang="en-US">
                <a:ea typeface="MS PGothic" panose="020B0600070205080204" pitchFamily="34" charset="-128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11/04/2017</a:t>
            </a:fld>
            <a:endParaRPr lang="en-GB" altLang="en-US">
              <a:ea typeface="MS PGothic" panose="020B0600070205080204" pitchFamily="34" charset="-128"/>
            </a:endParaRP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71600" y="6553200"/>
            <a:ext cx="518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 smtClean="0">
                <a:solidFill>
                  <a:srgbClr val="FFFFFF"/>
                </a:solidFill>
                <a:latin typeface="TUOS Blake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>
                <a:ea typeface="MS PGothic" panose="020B0600070205080204" pitchFamily="34" charset="-128"/>
              </a:rPr>
              <a:t>© The University of Sheffield</a:t>
            </a:r>
          </a:p>
        </p:txBody>
      </p:sp>
      <p:pic>
        <p:nvPicPr>
          <p:cNvPr id="1030" name="Picture 3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24193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249038"/>
            <a:ext cx="779905" cy="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98046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/>
  <p:txStyles>
    <p:titleStyle>
      <a:lvl1pPr algn="l" rtl="0" eaLnBrk="0" fontAlgn="base" hangingPunct="0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-128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-128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-128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-128" charset="0"/>
          <a:ea typeface="MS PGothic" pitchFamily="34" charset="-128"/>
          <a:cs typeface="ＭＳ Ｐゴシック" charset="0"/>
        </a:defRPr>
      </a:lvl5pPr>
      <a:lvl6pPr marL="4572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-128" charset="0"/>
        </a:defRPr>
      </a:lvl6pPr>
      <a:lvl7pPr marL="9144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-128" charset="0"/>
        </a:defRPr>
      </a:lvl7pPr>
      <a:lvl8pPr marL="13716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-128" charset="0"/>
        </a:defRPr>
      </a:lvl8pPr>
      <a:lvl9pPr marL="18288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-128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har char="•"/>
        <a:defRPr sz="3200">
          <a:solidFill>
            <a:schemeClr val="bg2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30000"/>
        </a:spcBef>
        <a:spcAft>
          <a:spcPct val="0"/>
        </a:spcAft>
        <a:buFont typeface="TUOS Stephenson" panose="02070503080000020004" pitchFamily="18" charset="0"/>
        <a:buChar char="•"/>
        <a:defRPr sz="2800">
          <a:solidFill>
            <a:schemeClr val="bg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bg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Font typeface="TUOS Stephenson" panose="02070503080000020004" pitchFamily="18" charset="0"/>
        <a:defRPr sz="1400">
          <a:solidFill>
            <a:schemeClr val="bg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140000"/>
        </a:lnSpc>
        <a:spcBef>
          <a:spcPct val="20000"/>
        </a:spcBef>
        <a:spcAft>
          <a:spcPct val="0"/>
        </a:spcAft>
        <a:buFont typeface="TUOS Stephenson" panose="02070503080000020004" pitchFamily="18" charset="0"/>
        <a:buChar char="•"/>
        <a:defRPr sz="900">
          <a:solidFill>
            <a:schemeClr val="bg2"/>
          </a:solidFill>
          <a:latin typeface="+mn-lt"/>
          <a:ea typeface="MS PGothic" pitchFamily="34" charset="-128"/>
        </a:defRPr>
      </a:lvl5pPr>
      <a:lvl6pPr marL="2514600" indent="-228600" algn="l" rtl="0" eaLnBrk="1" fontAlgn="base" hangingPunct="1">
        <a:lnSpc>
          <a:spcPct val="140000"/>
        </a:lnSpc>
        <a:spcBef>
          <a:spcPct val="20000"/>
        </a:spcBef>
        <a:spcAft>
          <a:spcPct val="0"/>
        </a:spcAft>
        <a:buFont typeface="TUOS Stephenson" pitchFamily="-128" charset="0"/>
        <a:buChar char="•"/>
        <a:defRPr sz="9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lnSpc>
          <a:spcPct val="140000"/>
        </a:lnSpc>
        <a:spcBef>
          <a:spcPct val="20000"/>
        </a:spcBef>
        <a:spcAft>
          <a:spcPct val="0"/>
        </a:spcAft>
        <a:buFont typeface="TUOS Stephenson" pitchFamily="-128" charset="0"/>
        <a:buChar char="•"/>
        <a:defRPr sz="9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lnSpc>
          <a:spcPct val="140000"/>
        </a:lnSpc>
        <a:spcBef>
          <a:spcPct val="20000"/>
        </a:spcBef>
        <a:spcAft>
          <a:spcPct val="0"/>
        </a:spcAft>
        <a:buFont typeface="TUOS Stephenson" pitchFamily="-128" charset="0"/>
        <a:buChar char="•"/>
        <a:defRPr sz="9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lnSpc>
          <a:spcPct val="140000"/>
        </a:lnSpc>
        <a:spcBef>
          <a:spcPct val="20000"/>
        </a:spcBef>
        <a:spcAft>
          <a:spcPct val="0"/>
        </a:spcAft>
        <a:buFont typeface="TUOS Stephenson" pitchFamily="-128" charset="0"/>
        <a:buChar char="•"/>
        <a:defRPr sz="9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FC0F24-7A8E-41E1-ACF1-23392FC0BF07}" type="datetime1">
              <a:rPr lang="en-GB" altLang="en-US" smtClean="0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smtClean="0"/>
              <a:t>© The University of Sheffield</a:t>
            </a:r>
            <a:endParaRPr lang="en-GB" altLang="en-US"/>
          </a:p>
        </p:txBody>
      </p:sp>
      <p:sp>
        <p:nvSpPr>
          <p:cNvPr id="6" name="Oval 5"/>
          <p:cNvSpPr/>
          <p:nvPr/>
        </p:nvSpPr>
        <p:spPr>
          <a:xfrm>
            <a:off x="473785" y="1161536"/>
            <a:ext cx="1968500" cy="1465262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prstClr val="white"/>
                </a:solidFill>
                <a:latin typeface="Calibri"/>
              </a:rPr>
              <a:t>LEARNING </a:t>
            </a:r>
          </a:p>
          <a:p>
            <a:pPr algn="ctr"/>
            <a:r>
              <a:rPr lang="en-US" sz="1400" dirty="0">
                <a:solidFill>
                  <a:prstClr val="white"/>
                </a:solidFill>
                <a:latin typeface="Calibri"/>
              </a:rPr>
              <a:t>ENVIRONMENTS</a:t>
            </a:r>
          </a:p>
        </p:txBody>
      </p:sp>
      <p:sp>
        <p:nvSpPr>
          <p:cNvPr id="7" name="Oval 6"/>
          <p:cNvSpPr/>
          <p:nvPr/>
        </p:nvSpPr>
        <p:spPr>
          <a:xfrm>
            <a:off x="473785" y="4044436"/>
            <a:ext cx="1968500" cy="1465262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prstClr val="white"/>
                </a:solidFill>
                <a:latin typeface="Calibri"/>
              </a:rPr>
              <a:t>COURSES AND CONTENT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2645485" y="2626798"/>
            <a:ext cx="1676400" cy="1417638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  <a:latin typeface="Calibri"/>
              </a:rPr>
              <a:t>ASSESSMENT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5096585" y="2626798"/>
            <a:ext cx="1676400" cy="1417638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  <a:latin typeface="Calibri"/>
              </a:rPr>
              <a:t>PROGRAMME</a:t>
            </a:r>
          </a:p>
          <a:p>
            <a:pPr algn="ctr"/>
            <a:r>
              <a:rPr lang="en-US" dirty="0">
                <a:solidFill>
                  <a:prstClr val="white"/>
                </a:solidFill>
                <a:latin typeface="Calibri"/>
              </a:rPr>
              <a:t>LEARNING</a:t>
            </a:r>
          </a:p>
          <a:p>
            <a:pPr algn="ctr"/>
            <a:r>
              <a:rPr lang="en-US" dirty="0">
                <a:solidFill>
                  <a:prstClr val="white"/>
                </a:solidFill>
                <a:latin typeface="Calibri"/>
              </a:rPr>
              <a:t>GOALS</a:t>
            </a:r>
          </a:p>
        </p:txBody>
      </p:sp>
      <p:sp>
        <p:nvSpPr>
          <p:cNvPr id="10" name="Oval 9"/>
          <p:cNvSpPr/>
          <p:nvPr/>
        </p:nvSpPr>
        <p:spPr>
          <a:xfrm>
            <a:off x="7192085" y="2579174"/>
            <a:ext cx="1968500" cy="1465262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prstClr val="white"/>
                </a:solidFill>
                <a:latin typeface="Calibri"/>
              </a:rPr>
              <a:t>GRADUATE ATTRIBUTES</a:t>
            </a:r>
          </a:p>
        </p:txBody>
      </p:sp>
      <p:cxnSp>
        <p:nvCxnSpPr>
          <p:cNvPr id="11" name="Elbow Connector 10"/>
          <p:cNvCxnSpPr>
            <a:stCxn id="6" idx="4"/>
          </p:cNvCxnSpPr>
          <p:nvPr/>
        </p:nvCxnSpPr>
        <p:spPr>
          <a:xfrm rot="16200000" flipH="1">
            <a:off x="1854910" y="2229923"/>
            <a:ext cx="393700" cy="1187450"/>
          </a:xfrm>
          <a:prstGeom prst="bentConnector2">
            <a:avLst/>
          </a:prstGeom>
          <a:ln>
            <a:solidFill>
              <a:srgbClr val="000000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7" idx="0"/>
          </p:cNvCxnSpPr>
          <p:nvPr/>
        </p:nvCxnSpPr>
        <p:spPr>
          <a:xfrm rot="5400000" flipH="1" flipV="1">
            <a:off x="1812841" y="3211792"/>
            <a:ext cx="477838" cy="1187450"/>
          </a:xfrm>
          <a:prstGeom prst="bentConnector2">
            <a:avLst/>
          </a:prstGeom>
          <a:ln>
            <a:solidFill>
              <a:srgbClr val="000000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3"/>
            <a:endCxn id="9" idx="1"/>
          </p:cNvCxnSpPr>
          <p:nvPr/>
        </p:nvCxnSpPr>
        <p:spPr>
          <a:xfrm>
            <a:off x="4321885" y="3335617"/>
            <a:ext cx="774700" cy="0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6804248" y="3356992"/>
            <a:ext cx="360040" cy="1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ight Arrow 19"/>
          <p:cNvSpPr/>
          <p:nvPr/>
        </p:nvSpPr>
        <p:spPr>
          <a:xfrm>
            <a:off x="2950285" y="304800"/>
            <a:ext cx="4241800" cy="1282700"/>
          </a:xfrm>
          <a:prstGeom prst="rightArrow">
            <a:avLst/>
          </a:prstGeom>
          <a:gradFill flip="none" rotWithShape="1">
            <a:gsLst>
              <a:gs pos="2000">
                <a:srgbClr val="7F7F7F"/>
              </a:gs>
              <a:gs pos="100000">
                <a:srgbClr val="FFFFFF"/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  <a:latin typeface="Calibri"/>
              </a:rPr>
              <a:t>STUDENT DEVELOPMENT</a:t>
            </a:r>
          </a:p>
        </p:txBody>
      </p:sp>
      <p:sp>
        <p:nvSpPr>
          <p:cNvPr id="21" name="Right Arrow 20"/>
          <p:cNvSpPr/>
          <p:nvPr/>
        </p:nvSpPr>
        <p:spPr>
          <a:xfrm flipH="1">
            <a:off x="3102685" y="5575300"/>
            <a:ext cx="4241800" cy="1282700"/>
          </a:xfrm>
          <a:prstGeom prst="rightArrow">
            <a:avLst/>
          </a:prstGeom>
          <a:gradFill flip="none" rotWithShape="1">
            <a:gsLst>
              <a:gs pos="2000">
                <a:srgbClr val="7F7F7F"/>
              </a:gs>
              <a:gs pos="100000">
                <a:srgbClr val="FFFFFF"/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  <a:latin typeface="Calibri"/>
              </a:rPr>
              <a:t>CURRICULUM DESIGN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4321885" y="2232526"/>
            <a:ext cx="5062747" cy="2232527"/>
          </a:xfrm>
          <a:prstGeom prst="ellipse">
            <a:avLst/>
          </a:prstGeom>
          <a:noFill/>
          <a:ln w="285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UOS Stephenson" pitchFamily="-12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7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Graduate Attributes </a:t>
            </a:r>
            <a:r>
              <a:rPr lang="en-US" sz="1800" dirty="0" smtClean="0"/>
              <a:t>(blue: the ‘generalist’)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400" dirty="0" smtClean="0"/>
              <a:t>Explain the challenges and opportunities of powders and particulate products</a:t>
            </a:r>
          </a:p>
          <a:p>
            <a:r>
              <a:rPr lang="en-US" sz="2400" dirty="0" smtClean="0"/>
              <a:t>Do  simple calculations on fundamental science of particulate materials</a:t>
            </a:r>
          </a:p>
          <a:p>
            <a:pPr lvl="1"/>
            <a:r>
              <a:rPr lang="en-US" sz="2000" dirty="0" smtClean="0"/>
              <a:t>Structure (distributions [of properties], morphology, density, etc.)</a:t>
            </a:r>
          </a:p>
          <a:p>
            <a:pPr lvl="1"/>
            <a:r>
              <a:rPr lang="en-US" sz="2000" dirty="0" smtClean="0"/>
              <a:t>Mechanics</a:t>
            </a:r>
          </a:p>
          <a:p>
            <a:pPr lvl="1"/>
            <a:r>
              <a:rPr lang="en-US" sz="2000" dirty="0" smtClean="0"/>
              <a:t>Surface science </a:t>
            </a:r>
            <a:r>
              <a:rPr lang="is-IS" sz="2000" dirty="0" smtClean="0"/>
              <a:t>….</a:t>
            </a:r>
          </a:p>
          <a:p>
            <a:r>
              <a:rPr lang="is-IS" sz="2400" dirty="0" smtClean="0"/>
              <a:t>Apply fundamental science and maths through engineering analysis to practical problems in particle technology</a:t>
            </a:r>
            <a:endParaRPr lang="en-US" sz="2000" dirty="0" smtClean="0"/>
          </a:p>
          <a:p>
            <a:r>
              <a:rPr lang="en-US" sz="2400" dirty="0" err="1" smtClean="0"/>
              <a:t>Characterise</a:t>
            </a:r>
            <a:r>
              <a:rPr lang="en-US" sz="2400" dirty="0" smtClean="0"/>
              <a:t> the properties of powders, particles and structured products</a:t>
            </a:r>
          </a:p>
          <a:p>
            <a:r>
              <a:rPr lang="en-US" sz="2400" dirty="0" smtClean="0"/>
              <a:t>Perform process design calculations for unit operations in at least one of each of:</a:t>
            </a:r>
          </a:p>
          <a:p>
            <a:pPr lvl="1"/>
            <a:r>
              <a:rPr lang="en-US" sz="2000" dirty="0" smtClean="0"/>
              <a:t>Solid-fluid separation</a:t>
            </a:r>
          </a:p>
          <a:p>
            <a:pPr lvl="1"/>
            <a:r>
              <a:rPr lang="en-US" sz="2000" dirty="0" smtClean="0"/>
              <a:t>Particle formation</a:t>
            </a:r>
          </a:p>
          <a:p>
            <a:pPr lvl="1"/>
            <a:r>
              <a:rPr lang="en-US" sz="2000" dirty="0" smtClean="0"/>
              <a:t>Structured product</a:t>
            </a:r>
          </a:p>
          <a:p>
            <a:pPr lvl="1"/>
            <a:endParaRPr lang="en-US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FC0F24-7A8E-41E1-ACF1-23392FC0BF07}" type="datetime1">
              <a:rPr lang="en-GB" altLang="en-US" smtClean="0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smtClean="0"/>
              <a:t>© The University of Sheffield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639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Graduate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Analyse</a:t>
            </a:r>
            <a:r>
              <a:rPr lang="en-US" sz="2400" dirty="0" smtClean="0"/>
              <a:t> the risks associated with an example of powder handling and know </a:t>
            </a:r>
            <a:r>
              <a:rPr lang="is-IS" sz="2400" dirty="0" smtClean="0"/>
              <a:t>…</a:t>
            </a:r>
            <a:endParaRPr lang="en-US" sz="2400" dirty="0" smtClean="0"/>
          </a:p>
          <a:p>
            <a:r>
              <a:rPr lang="en-US" sz="2400" dirty="0" err="1" smtClean="0"/>
              <a:t>Synthesise</a:t>
            </a:r>
            <a:r>
              <a:rPr lang="en-US" sz="2400" dirty="0" smtClean="0"/>
              <a:t> a </a:t>
            </a:r>
            <a:r>
              <a:rPr lang="en-US" sz="2400" dirty="0" err="1" smtClean="0"/>
              <a:t>flowsheet</a:t>
            </a:r>
            <a:r>
              <a:rPr lang="en-US" sz="2400" dirty="0" smtClean="0"/>
              <a:t> </a:t>
            </a:r>
            <a:r>
              <a:rPr lang="is-IS" sz="2400" dirty="0" smtClean="0"/>
              <a:t>for manufacture of particulate products using simulation tools and models</a:t>
            </a:r>
            <a:endParaRPr lang="en-US" sz="2000" dirty="0"/>
          </a:p>
          <a:p>
            <a:r>
              <a:rPr lang="en-US" sz="2000" dirty="0" smtClean="0"/>
              <a:t>Can formulate the right question to ask the expert related to design or analysis of particulate processes and products</a:t>
            </a:r>
            <a:endParaRPr lang="is-I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FC0F24-7A8E-41E1-ACF1-23392FC0BF07}" type="datetime1">
              <a:rPr lang="en-GB" altLang="en-US" smtClean="0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dirty="0" smtClean="0"/>
              <a:t>© The University of Sheffield</a:t>
            </a:r>
            <a:endParaRPr lang="en-GB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30421" y="4852737"/>
            <a:ext cx="344196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Is this the right list?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Add, subtract, refine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77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musts: what is a particle?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PSDs, distributed properties (Pop </a:t>
            </a:r>
            <a:r>
              <a:rPr lang="en-US" dirty="0" err="1" smtClean="0"/>
              <a:t>bal</a:t>
            </a:r>
            <a:r>
              <a:rPr lang="en-US" dirty="0" smtClean="0"/>
              <a:t>), history (‘the more you squeeze it,…’)</a:t>
            </a:r>
          </a:p>
          <a:p>
            <a:r>
              <a:rPr lang="en-US" dirty="0" smtClean="0"/>
              <a:t>Structure: densities (porosities), surface, shape</a:t>
            </a:r>
          </a:p>
          <a:p>
            <a:r>
              <a:rPr lang="en-US" dirty="0" smtClean="0"/>
              <a:t>Formation (</a:t>
            </a:r>
            <a:r>
              <a:rPr lang="en-US" dirty="0" err="1" smtClean="0"/>
              <a:t>Xtals</a:t>
            </a:r>
            <a:r>
              <a:rPr lang="en-US" dirty="0" smtClean="0"/>
              <a:t>, connects to </a:t>
            </a:r>
            <a:r>
              <a:rPr lang="en-US" dirty="0" err="1" smtClean="0"/>
              <a:t>interparticle</a:t>
            </a:r>
            <a:r>
              <a:rPr lang="en-US" dirty="0" smtClean="0"/>
              <a:t> forces too)</a:t>
            </a:r>
          </a:p>
          <a:p>
            <a:r>
              <a:rPr lang="en-US" dirty="0" err="1" smtClean="0"/>
              <a:t>Interparticle</a:t>
            </a:r>
            <a:r>
              <a:rPr lang="en-US" dirty="0" smtClean="0"/>
              <a:t> forces (molecular, water relations/T), </a:t>
            </a:r>
          </a:p>
          <a:p>
            <a:r>
              <a:rPr lang="en-US" dirty="0" smtClean="0"/>
              <a:t>Flow &amp; segregation, sampling, cohesion (stress transmission) friction</a:t>
            </a:r>
          </a:p>
          <a:p>
            <a:r>
              <a:rPr lang="en-US" dirty="0" smtClean="0"/>
              <a:t>(terminal) velocities, separation/sedimentation</a:t>
            </a:r>
          </a:p>
          <a:p>
            <a:r>
              <a:rPr lang="en-US" dirty="0" smtClean="0"/>
              <a:t>Heat/mass transport (deserves specific courses?)</a:t>
            </a:r>
          </a:p>
          <a:p>
            <a:r>
              <a:rPr lang="en-US" dirty="0" smtClean="0"/>
              <a:t>2 typical unit ops (e.g. separation, reduction can also be example in learning, e.g. silos)</a:t>
            </a:r>
          </a:p>
          <a:p>
            <a:r>
              <a:rPr lang="en-US" dirty="0" smtClean="0"/>
              <a:t>Overarching: characterization/analytics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37840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Expose students to experiments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09245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Barriers      &amp;     opportunities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Situation dependent (country, academia). USA: uneven distribution of </a:t>
            </a:r>
            <a:r>
              <a:rPr lang="en-US" dirty="0" err="1" smtClean="0"/>
              <a:t>PowTech</a:t>
            </a:r>
            <a:r>
              <a:rPr lang="en-US" dirty="0" smtClean="0"/>
              <a:t> expertise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/>
              <a:t>c</a:t>
            </a:r>
            <a:r>
              <a:rPr lang="en-US" dirty="0" smtClean="0"/>
              <a:t>urriculum deeply frozen</a:t>
            </a:r>
          </a:p>
          <a:p>
            <a:r>
              <a:rPr lang="en-US" dirty="0" smtClean="0"/>
              <a:t>EUR: Bologna agreement</a:t>
            </a:r>
          </a:p>
          <a:p>
            <a:endParaRPr lang="en-US" dirty="0" smtClean="0"/>
          </a:p>
          <a:p>
            <a:r>
              <a:rPr lang="en-US" dirty="0" smtClean="0"/>
              <a:t>Lack of overview (e.g. catalysis).</a:t>
            </a:r>
          </a:p>
          <a:p>
            <a:r>
              <a:rPr lang="en-US" dirty="0" smtClean="0"/>
              <a:t>Silos in academia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Negative mentality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 influence of in influencers</a:t>
            </a:r>
          </a:p>
          <a:p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Japan as role model for education (Industry/academic collaboration), based on long term strategy (</a:t>
            </a:r>
            <a:r>
              <a:rPr lang="en-US" dirty="0" err="1" smtClean="0"/>
              <a:t>Ger</a:t>
            </a:r>
            <a:r>
              <a:rPr lang="en-US" dirty="0" smtClean="0"/>
              <a:t> too) </a:t>
            </a:r>
            <a:r>
              <a:rPr lang="en-US" dirty="0" smtClean="0">
                <a:sym typeface="Wingdings" panose="05000000000000000000" pitchFamily="2" charset="2"/>
              </a:rPr>
              <a:t> make strategy (20+ </a:t>
            </a:r>
            <a:r>
              <a:rPr lang="en-US" dirty="0" err="1" smtClean="0">
                <a:sym typeface="Wingdings" panose="05000000000000000000" pitchFamily="2" charset="2"/>
              </a:rPr>
              <a:t>yrs</a:t>
            </a:r>
            <a:r>
              <a:rPr lang="en-US" dirty="0" smtClean="0">
                <a:sym typeface="Wingdings" panose="05000000000000000000" pitchFamily="2" charset="2"/>
              </a:rPr>
              <a:t>)</a:t>
            </a:r>
            <a:endParaRPr lang="en-US" dirty="0" smtClean="0"/>
          </a:p>
          <a:p>
            <a:r>
              <a:rPr lang="en-US" dirty="0" smtClean="0"/>
              <a:t>Academia staff with industry experience</a:t>
            </a:r>
          </a:p>
          <a:p>
            <a:r>
              <a:rPr lang="en-US" dirty="0" smtClean="0"/>
              <a:t>Make </a:t>
            </a:r>
            <a:r>
              <a:rPr lang="en-US" dirty="0" err="1" smtClean="0"/>
              <a:t>PowTech</a:t>
            </a:r>
            <a:r>
              <a:rPr lang="en-US" dirty="0" smtClean="0"/>
              <a:t> an enabler.</a:t>
            </a:r>
          </a:p>
          <a:p>
            <a:r>
              <a:rPr lang="en-US" dirty="0" smtClean="0"/>
              <a:t>Inter-</a:t>
            </a:r>
            <a:r>
              <a:rPr lang="en-US" dirty="0" err="1" smtClean="0"/>
              <a:t>acad</a:t>
            </a:r>
            <a:r>
              <a:rPr lang="en-US" dirty="0" smtClean="0"/>
              <a:t> + inter-expertise teacher exchange</a:t>
            </a:r>
          </a:p>
          <a:p>
            <a:r>
              <a:rPr lang="en-US" dirty="0" smtClean="0"/>
              <a:t>Connect to current thinking (no dusty bulk powders to attract students). 3D printing, E-reader. </a:t>
            </a:r>
            <a:r>
              <a:rPr lang="en-US" dirty="0" err="1" smtClean="0"/>
              <a:t>Bloggs</a:t>
            </a:r>
            <a:r>
              <a:rPr lang="en-US" dirty="0" smtClean="0"/>
              <a:t> (leadership)</a:t>
            </a:r>
          </a:p>
          <a:p>
            <a:r>
              <a:rPr lang="en-US" dirty="0" smtClean="0"/>
              <a:t>Do it </a:t>
            </a:r>
            <a:r>
              <a:rPr lang="en-US" smtClean="0"/>
              <a:t>(IFPRI to </a:t>
            </a:r>
            <a:r>
              <a:rPr lang="en-US" dirty="0" smtClean="0"/>
              <a:t>PTF, ABET)! (IFPRI is stronger than we think ourselves)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3508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FC0F24-7A8E-41E1-ACF1-23392FC0BF07}" type="datetime1">
              <a:rPr lang="en-GB" altLang="en-US" smtClean="0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smtClean="0"/>
              <a:t>© The University of Sheffield</a:t>
            </a:r>
            <a:endParaRPr lang="en-GB" altLang="en-US"/>
          </a:p>
        </p:txBody>
      </p:sp>
      <p:sp>
        <p:nvSpPr>
          <p:cNvPr id="6" name="Oval 5"/>
          <p:cNvSpPr/>
          <p:nvPr/>
        </p:nvSpPr>
        <p:spPr>
          <a:xfrm>
            <a:off x="473785" y="1161536"/>
            <a:ext cx="1968500" cy="1465262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prstClr val="white"/>
                </a:solidFill>
                <a:latin typeface="Calibri"/>
              </a:rPr>
              <a:t>LEARNING </a:t>
            </a:r>
          </a:p>
          <a:p>
            <a:pPr algn="ctr"/>
            <a:r>
              <a:rPr lang="en-US" sz="1400" dirty="0">
                <a:solidFill>
                  <a:prstClr val="white"/>
                </a:solidFill>
                <a:latin typeface="Calibri"/>
              </a:rPr>
              <a:t>ENVIRONMENTS</a:t>
            </a:r>
          </a:p>
        </p:txBody>
      </p:sp>
      <p:sp>
        <p:nvSpPr>
          <p:cNvPr id="7" name="Oval 6"/>
          <p:cNvSpPr/>
          <p:nvPr/>
        </p:nvSpPr>
        <p:spPr>
          <a:xfrm>
            <a:off x="473785" y="4044436"/>
            <a:ext cx="1968500" cy="1465262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prstClr val="white"/>
                </a:solidFill>
                <a:latin typeface="Calibri"/>
              </a:rPr>
              <a:t>COURSES AND CONTENT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2645485" y="2626798"/>
            <a:ext cx="1676400" cy="1417638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  <a:latin typeface="Calibri"/>
              </a:rPr>
              <a:t>ASSESSMENT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5096585" y="2626798"/>
            <a:ext cx="1676400" cy="1417638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  <a:latin typeface="Calibri"/>
              </a:rPr>
              <a:t>PROGRAMME</a:t>
            </a:r>
          </a:p>
          <a:p>
            <a:pPr algn="ctr"/>
            <a:r>
              <a:rPr lang="en-US" dirty="0">
                <a:solidFill>
                  <a:prstClr val="white"/>
                </a:solidFill>
                <a:latin typeface="Calibri"/>
              </a:rPr>
              <a:t>LEARNING</a:t>
            </a:r>
          </a:p>
          <a:p>
            <a:pPr algn="ctr"/>
            <a:r>
              <a:rPr lang="en-US" dirty="0">
                <a:solidFill>
                  <a:prstClr val="white"/>
                </a:solidFill>
                <a:latin typeface="Calibri"/>
              </a:rPr>
              <a:t>GOALS</a:t>
            </a:r>
          </a:p>
        </p:txBody>
      </p:sp>
      <p:sp>
        <p:nvSpPr>
          <p:cNvPr id="10" name="Oval 9"/>
          <p:cNvSpPr/>
          <p:nvPr/>
        </p:nvSpPr>
        <p:spPr>
          <a:xfrm>
            <a:off x="7192085" y="2579174"/>
            <a:ext cx="1968500" cy="1465262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prstClr val="white"/>
                </a:solidFill>
                <a:latin typeface="Calibri"/>
              </a:rPr>
              <a:t>GRADUATE ATTRIBUTES</a:t>
            </a:r>
          </a:p>
        </p:txBody>
      </p:sp>
      <p:cxnSp>
        <p:nvCxnSpPr>
          <p:cNvPr id="11" name="Elbow Connector 10"/>
          <p:cNvCxnSpPr>
            <a:stCxn id="6" idx="4"/>
          </p:cNvCxnSpPr>
          <p:nvPr/>
        </p:nvCxnSpPr>
        <p:spPr>
          <a:xfrm rot="16200000" flipH="1">
            <a:off x="1854910" y="2229923"/>
            <a:ext cx="393700" cy="1187450"/>
          </a:xfrm>
          <a:prstGeom prst="bentConnector2">
            <a:avLst/>
          </a:prstGeom>
          <a:ln>
            <a:solidFill>
              <a:srgbClr val="000000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7" idx="0"/>
          </p:cNvCxnSpPr>
          <p:nvPr/>
        </p:nvCxnSpPr>
        <p:spPr>
          <a:xfrm rot="5400000" flipH="1" flipV="1">
            <a:off x="1812841" y="3211792"/>
            <a:ext cx="477838" cy="1187450"/>
          </a:xfrm>
          <a:prstGeom prst="bentConnector2">
            <a:avLst/>
          </a:prstGeom>
          <a:ln>
            <a:solidFill>
              <a:srgbClr val="000000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3"/>
            <a:endCxn id="9" idx="1"/>
          </p:cNvCxnSpPr>
          <p:nvPr/>
        </p:nvCxnSpPr>
        <p:spPr>
          <a:xfrm>
            <a:off x="4321885" y="3335617"/>
            <a:ext cx="774700" cy="0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6804248" y="3356992"/>
            <a:ext cx="360040" cy="1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ight Arrow 19"/>
          <p:cNvSpPr/>
          <p:nvPr/>
        </p:nvSpPr>
        <p:spPr>
          <a:xfrm>
            <a:off x="2950285" y="304800"/>
            <a:ext cx="4241800" cy="1282700"/>
          </a:xfrm>
          <a:prstGeom prst="rightArrow">
            <a:avLst/>
          </a:prstGeom>
          <a:gradFill flip="none" rotWithShape="1">
            <a:gsLst>
              <a:gs pos="2000">
                <a:srgbClr val="7F7F7F"/>
              </a:gs>
              <a:gs pos="100000">
                <a:srgbClr val="FFFFFF"/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  <a:latin typeface="Calibri"/>
              </a:rPr>
              <a:t>STUDENT DEVELOPMENT</a:t>
            </a:r>
          </a:p>
        </p:txBody>
      </p:sp>
      <p:sp>
        <p:nvSpPr>
          <p:cNvPr id="21" name="Right Arrow 20"/>
          <p:cNvSpPr/>
          <p:nvPr/>
        </p:nvSpPr>
        <p:spPr>
          <a:xfrm flipH="1">
            <a:off x="3102685" y="5575300"/>
            <a:ext cx="4241800" cy="1282700"/>
          </a:xfrm>
          <a:prstGeom prst="rightArrow">
            <a:avLst/>
          </a:prstGeom>
          <a:gradFill flip="none" rotWithShape="1">
            <a:gsLst>
              <a:gs pos="2000">
                <a:srgbClr val="7F7F7F"/>
              </a:gs>
              <a:gs pos="100000">
                <a:srgbClr val="FFFFFF"/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  <a:latin typeface="Calibri"/>
              </a:rPr>
              <a:t>CURRICULUM DESIGN</a:t>
            </a:r>
          </a:p>
        </p:txBody>
      </p:sp>
    </p:spTree>
    <p:extLst>
      <p:ext uri="{BB962C8B-B14F-4D97-AF65-F5344CB8AC3E}">
        <p14:creationId xmlns:p14="http://schemas.microsoft.com/office/powerpoint/2010/main" val="37457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uos_ppt_template_colour">
  <a:themeElements>
    <a:clrScheme name="">
      <a:dk1>
        <a:srgbClr val="FCFBE3"/>
      </a:dk1>
      <a:lt1>
        <a:srgbClr val="FFFFFF"/>
      </a:lt1>
      <a:dk2>
        <a:srgbClr val="336699"/>
      </a:dk2>
      <a:lt2>
        <a:srgbClr val="FFFF33"/>
      </a:lt2>
      <a:accent1>
        <a:srgbClr val="FFFF00"/>
      </a:accent1>
      <a:accent2>
        <a:srgbClr val="B5B5B5"/>
      </a:accent2>
      <a:accent3>
        <a:srgbClr val="ADB8CA"/>
      </a:accent3>
      <a:accent4>
        <a:srgbClr val="DADADA"/>
      </a:accent4>
      <a:accent5>
        <a:srgbClr val="FFFFAA"/>
      </a:accent5>
      <a:accent6>
        <a:srgbClr val="A4A4A4"/>
      </a:accent6>
      <a:hlink>
        <a:srgbClr val="00B4F0"/>
      </a:hlink>
      <a:folHlink>
        <a:srgbClr val="FF00AE"/>
      </a:folHlink>
    </a:clrScheme>
    <a:fontScheme name="Office Theme">
      <a:majorFont>
        <a:latin typeface="TUOS Stephenson"/>
        <a:ea typeface=""/>
        <a:cs typeface=""/>
      </a:majorFont>
      <a:minorFont>
        <a:latin typeface="TUOS Blak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UOS Stephenson" pitchFamily="-12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UOS Stephenson" pitchFamily="-128" charset="0"/>
          </a:defRPr>
        </a:defPPr>
      </a:lstStyle>
    </a:lnDef>
  </a:objectDefaults>
  <a:extraClrSchemeLst>
    <a:extraClrScheme>
      <a:clrScheme name="Office Theme 1">
        <a:dk1>
          <a:srgbClr val="2A196F"/>
        </a:dk1>
        <a:lt1>
          <a:srgbClr val="F9FFA2"/>
        </a:lt1>
        <a:dk2>
          <a:srgbClr val="00B3EF"/>
        </a:dk2>
        <a:lt2>
          <a:srgbClr val="FCFBE3"/>
        </a:lt2>
        <a:accent1>
          <a:srgbClr val="FFFF00"/>
        </a:accent1>
        <a:accent2>
          <a:srgbClr val="B5B5B5"/>
        </a:accent2>
        <a:accent3>
          <a:srgbClr val="FBFFCE"/>
        </a:accent3>
        <a:accent4>
          <a:srgbClr val="22145E"/>
        </a:accent4>
        <a:accent5>
          <a:srgbClr val="FFFFAA"/>
        </a:accent5>
        <a:accent6>
          <a:srgbClr val="A4A4A4"/>
        </a:accent6>
        <a:hlink>
          <a:srgbClr val="00B4F0"/>
        </a:hlink>
        <a:folHlink>
          <a:srgbClr val="FF00A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434</Words>
  <Application>Microsoft Office PowerPoint</Application>
  <PresentationFormat>Diavoorstelling (4:3)</PresentationFormat>
  <Paragraphs>78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2</vt:i4>
      </vt:variant>
      <vt:variant>
        <vt:lpstr>Diatitels</vt:lpstr>
      </vt:variant>
      <vt:variant>
        <vt:i4>7</vt:i4>
      </vt:variant>
    </vt:vector>
  </HeadingPairs>
  <TitlesOfParts>
    <vt:vector size="9" baseType="lpstr">
      <vt:lpstr>Office Theme</vt:lpstr>
      <vt:lpstr>tuos_ppt_template_colour</vt:lpstr>
      <vt:lpstr>x</vt:lpstr>
      <vt:lpstr>Graduate Attributes (blue: the ‘generalist’)</vt:lpstr>
      <vt:lpstr>Graduate Attributes</vt:lpstr>
      <vt:lpstr>the musts: what is a particle? </vt:lpstr>
      <vt:lpstr>How</vt:lpstr>
      <vt:lpstr>Barriers      &amp;     opportunities</vt:lpstr>
      <vt:lpstr>x</vt:lpstr>
    </vt:vector>
  </TitlesOfParts>
  <Company>uos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Litster</dc:creator>
  <cp:lastModifiedBy>K Voort Maarschalk van der</cp:lastModifiedBy>
  <cp:revision>16</cp:revision>
  <dcterms:created xsi:type="dcterms:W3CDTF">2017-04-11T06:56:29Z</dcterms:created>
  <dcterms:modified xsi:type="dcterms:W3CDTF">2017-04-11T10:35:23Z</dcterms:modified>
</cp:coreProperties>
</file>