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256" r:id="rId2"/>
    <p:sldId id="300" r:id="rId3"/>
    <p:sldId id="303" r:id="rId4"/>
    <p:sldId id="306" r:id="rId5"/>
    <p:sldId id="308" r:id="rId6"/>
    <p:sldId id="309" r:id="rId7"/>
    <p:sldId id="310" r:id="rId8"/>
    <p:sldId id="311" r:id="rId9"/>
    <p:sldId id="312" r:id="rId10"/>
    <p:sldId id="314" r:id="rId11"/>
    <p:sldId id="315" r:id="rId12"/>
    <p:sldId id="317" r:id="rId13"/>
    <p:sldId id="316" r:id="rId14"/>
    <p:sldId id="307" r:id="rId15"/>
    <p:sldId id="302" r:id="rId16"/>
    <p:sldId id="304" r:id="rId17"/>
    <p:sldId id="305" r:id="rId18"/>
    <p:sldId id="313" r:id="rId19"/>
    <p:sldId id="318"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0A0AFF"/>
    <a:srgbClr val="E7F6FF"/>
    <a:srgbClr val="FF0066"/>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5" autoAdjust="0"/>
    <p:restoredTop sz="94417" autoAdjust="0"/>
  </p:normalViewPr>
  <p:slideViewPr>
    <p:cSldViewPr>
      <p:cViewPr varScale="1">
        <p:scale>
          <a:sx n="86" d="100"/>
          <a:sy n="86" d="100"/>
        </p:scale>
        <p:origin x="908"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1476"/>
    </p:cViewPr>
  </p:sorterViewPr>
  <p:notesViewPr>
    <p:cSldViewPr>
      <p:cViewPr>
        <p:scale>
          <a:sx n="100" d="100"/>
          <a:sy n="100" d="100"/>
        </p:scale>
        <p:origin x="-154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8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8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8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98B991C-B5BA-426A-8D71-1D0EEB7AEF5D}" type="slidenum">
              <a:rPr lang="en-US"/>
              <a:pPr>
                <a:defRPr/>
              </a:pPr>
              <a:t>‹#›</a:t>
            </a:fld>
            <a:endParaRPr lang="en-US"/>
          </a:p>
        </p:txBody>
      </p:sp>
    </p:spTree>
    <p:extLst>
      <p:ext uri="{BB962C8B-B14F-4D97-AF65-F5344CB8AC3E}">
        <p14:creationId xmlns:p14="http://schemas.microsoft.com/office/powerpoint/2010/main" val="644368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EF5F3D0-87C3-4C6A-8CE7-CF7C4608B71C}" type="slidenum">
              <a:rPr lang="en-US"/>
              <a:pPr>
                <a:defRPr/>
              </a:pPr>
              <a:t>‹#›</a:t>
            </a:fld>
            <a:endParaRPr lang="en-US"/>
          </a:p>
        </p:txBody>
      </p:sp>
    </p:spTree>
    <p:extLst>
      <p:ext uri="{BB962C8B-B14F-4D97-AF65-F5344CB8AC3E}">
        <p14:creationId xmlns:p14="http://schemas.microsoft.com/office/powerpoint/2010/main" val="28606311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16D8C812-4ED8-40A8-86D4-08168C60FFD0}" type="slidenum">
              <a:rPr lang="en-US" smtClean="0"/>
              <a:pPr/>
              <a:t>1</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b="1" dirty="0" smtClean="0"/>
              <a:t>Note:</a:t>
            </a:r>
            <a:r>
              <a:rPr lang="en-US" b="1" baseline="0" dirty="0" smtClean="0"/>
              <a:t> </a:t>
            </a:r>
            <a:r>
              <a:rPr lang="en-US" b="1" dirty="0" smtClean="0"/>
              <a:t>Go</a:t>
            </a:r>
            <a:r>
              <a:rPr lang="en-US" b="1" baseline="0" dirty="0" smtClean="0"/>
              <a:t> to “Slide Show” tab and check “Use Rehearsed Timings” if this is to be shown as an automated loop.</a:t>
            </a:r>
            <a:endParaRPr lang="en-US" b="1" dirty="0" smtClean="0"/>
          </a:p>
        </p:txBody>
      </p:sp>
    </p:spTree>
    <p:extLst>
      <p:ext uri="{BB962C8B-B14F-4D97-AF65-F5344CB8AC3E}">
        <p14:creationId xmlns:p14="http://schemas.microsoft.com/office/powerpoint/2010/main" val="1099092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EF5F3D0-87C3-4C6A-8CE7-CF7C4608B71C}" type="slidenum">
              <a:rPr lang="en-US" smtClean="0"/>
              <a:pPr>
                <a:defRPr/>
              </a:pPr>
              <a:t>9</a:t>
            </a:fld>
            <a:endParaRPr lang="en-US"/>
          </a:p>
        </p:txBody>
      </p:sp>
    </p:spTree>
    <p:extLst>
      <p:ext uri="{BB962C8B-B14F-4D97-AF65-F5344CB8AC3E}">
        <p14:creationId xmlns:p14="http://schemas.microsoft.com/office/powerpoint/2010/main" val="3191635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EF5F3D0-87C3-4C6A-8CE7-CF7C4608B71C}" type="slidenum">
              <a:rPr lang="en-US" smtClean="0"/>
              <a:pPr>
                <a:defRPr/>
              </a:pPr>
              <a:t>15</a:t>
            </a:fld>
            <a:endParaRPr lang="en-US"/>
          </a:p>
        </p:txBody>
      </p:sp>
    </p:spTree>
    <p:extLst>
      <p:ext uri="{BB962C8B-B14F-4D97-AF65-F5344CB8AC3E}">
        <p14:creationId xmlns:p14="http://schemas.microsoft.com/office/powerpoint/2010/main" val="961804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a:effectLst/>
        </p:spPr>
        <p:txBody>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5122"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5123"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r>
              <a:rPr lang="en-US"/>
              <a:t>Click to edit Master subtitle style</a:t>
            </a:r>
          </a:p>
        </p:txBody>
      </p:sp>
      <p:sp>
        <p:nvSpPr>
          <p:cNvPr id="22" name="Rectangle 4"/>
          <p:cNvSpPr>
            <a:spLocks noGrp="1" noChangeArrowheads="1"/>
          </p:cNvSpPr>
          <p:nvPr>
            <p:ph type="dt" sz="half" idx="10"/>
          </p:nvPr>
        </p:nvSpPr>
        <p:spPr>
          <a:xfrm>
            <a:off x="457200" y="6324600"/>
            <a:ext cx="2133600" cy="457200"/>
          </a:xfrm>
        </p:spPr>
        <p:txBody>
          <a:bodyPr/>
          <a:lstStyle>
            <a:lvl1pPr>
              <a:defRPr/>
            </a:lvl1pPr>
          </a:lstStyle>
          <a:p>
            <a:pPr>
              <a:defRPr/>
            </a:pPr>
            <a:endParaRPr lang="en-US" dirty="0"/>
          </a:p>
        </p:txBody>
      </p:sp>
      <p:sp>
        <p:nvSpPr>
          <p:cNvPr id="23" name="Rectangle 5"/>
          <p:cNvSpPr>
            <a:spLocks noGrp="1" noChangeArrowheads="1"/>
          </p:cNvSpPr>
          <p:nvPr>
            <p:ph type="ftr" sz="quarter" idx="11"/>
          </p:nvPr>
        </p:nvSpPr>
        <p:spPr/>
        <p:txBody>
          <a:bodyPr/>
          <a:lstStyle>
            <a:lvl1pPr>
              <a:defRPr/>
            </a:lvl1pPr>
          </a:lstStyle>
          <a:p>
            <a:pPr>
              <a:defRPr/>
            </a:pPr>
            <a:endParaRPr lang="en-US"/>
          </a:p>
        </p:txBody>
      </p:sp>
      <p:sp>
        <p:nvSpPr>
          <p:cNvPr id="24" name="Rectangle 6"/>
          <p:cNvSpPr>
            <a:spLocks noGrp="1" noChangeArrowheads="1"/>
          </p:cNvSpPr>
          <p:nvPr>
            <p:ph type="sldNum" sz="quarter" idx="12"/>
          </p:nvPr>
        </p:nvSpPr>
        <p:spPr/>
        <p:txBody>
          <a:bodyPr/>
          <a:lstStyle>
            <a:lvl1pPr>
              <a:defRPr/>
            </a:lvl1pPr>
          </a:lstStyle>
          <a:p>
            <a:pPr>
              <a:defRPr/>
            </a:pPr>
            <a:fld id="{E910FE84-9B45-4D42-89EB-37EEC8A362B4}" type="slidenum">
              <a:rPr lang="en-US"/>
              <a:pPr>
                <a:defRPr/>
              </a:pPr>
              <a:t>‹#›</a:t>
            </a:fld>
            <a:endParaRPr lang="en-US"/>
          </a:p>
        </p:txBody>
      </p:sp>
      <p:sp>
        <p:nvSpPr>
          <p:cNvPr id="25" name="Rectangle 24"/>
          <p:cNvSpPr>
            <a:spLocks noChangeArrowheads="1"/>
          </p:cNvSpPr>
          <p:nvPr userDrawn="1"/>
        </p:nvSpPr>
        <p:spPr bwMode="auto">
          <a:xfrm>
            <a:off x="76200" y="6243935"/>
            <a:ext cx="2658356" cy="461665"/>
          </a:xfrm>
          <a:prstGeom prst="rect">
            <a:avLst/>
          </a:prstGeom>
          <a:noFill/>
          <a:ln w="9525">
            <a:noFill/>
            <a:miter lim="800000"/>
            <a:headEnd/>
            <a:tailEnd/>
          </a:ln>
          <a:effectLst/>
        </p:spPr>
        <p:txBody>
          <a:bodyPr wrap="none" anchor="ctr">
            <a:spAutoFit/>
          </a:bodyPr>
          <a:lstStyle/>
          <a:p>
            <a:pPr>
              <a:defRPr/>
            </a:pPr>
            <a:r>
              <a:rPr lang="en-US" b="1" baseline="-25000" dirty="0"/>
              <a:t>Copyright © </a:t>
            </a:r>
            <a:r>
              <a:rPr lang="en-US" b="1" baseline="-25000" dirty="0" smtClean="0"/>
              <a:t>2015, </a:t>
            </a:r>
            <a:r>
              <a:rPr lang="en-US" b="1" baseline="-25000" dirty="0"/>
              <a:t>R.B. </a:t>
            </a:r>
            <a:r>
              <a:rPr lang="en-US" b="1" baseline="-25000" dirty="0" err="1"/>
              <a:t>Diemer</a:t>
            </a:r>
            <a:r>
              <a:rPr lang="en-US" b="1" baseline="-25000" dirty="0"/>
              <a:t>, Jr.</a:t>
            </a:r>
          </a:p>
          <a:p>
            <a:pPr>
              <a:defRPr/>
            </a:pPr>
            <a:r>
              <a:rPr lang="en-US" b="1" baseline="-25000" dirty="0"/>
              <a:t>All rights reserved</a:t>
            </a:r>
            <a:r>
              <a:rPr lang="en-US" baseline="-25000" dirty="0"/>
              <a:t>.</a:t>
            </a:r>
          </a:p>
        </p:txBody>
      </p:sp>
      <p:grpSp>
        <p:nvGrpSpPr>
          <p:cNvPr id="26" name="Group 25"/>
          <p:cNvGrpSpPr/>
          <p:nvPr userDrawn="1"/>
        </p:nvGrpSpPr>
        <p:grpSpPr>
          <a:xfrm>
            <a:off x="2819400" y="6248400"/>
            <a:ext cx="5943600" cy="533400"/>
            <a:chOff x="2743200" y="4800600"/>
            <a:chExt cx="6248400" cy="609600"/>
          </a:xfrm>
        </p:grpSpPr>
        <p:pic>
          <p:nvPicPr>
            <p:cNvPr id="27" name="Picture 26" descr="UD.JPG"/>
            <p:cNvPicPr>
              <a:picLocks noChangeAspect="1"/>
            </p:cNvPicPr>
            <p:nvPr userDrawn="1"/>
          </p:nvPicPr>
          <p:blipFill>
            <a:blip r:embed="rId2" cstate="print"/>
            <a:stretch>
              <a:fillRect/>
            </a:stretch>
          </p:blipFill>
          <p:spPr>
            <a:xfrm>
              <a:off x="2743200" y="4800600"/>
              <a:ext cx="2152258" cy="609599"/>
            </a:xfrm>
            <a:prstGeom prst="rect">
              <a:avLst/>
            </a:prstGeom>
          </p:spPr>
        </p:pic>
        <p:pic>
          <p:nvPicPr>
            <p:cNvPr id="28" name="Picture 27" descr="MEPT.JPG"/>
            <p:cNvPicPr>
              <a:picLocks noChangeAspect="1"/>
            </p:cNvPicPr>
            <p:nvPr userDrawn="1"/>
          </p:nvPicPr>
          <p:blipFill>
            <a:blip r:embed="rId3" cstate="print"/>
            <a:stretch>
              <a:fillRect/>
            </a:stretch>
          </p:blipFill>
          <p:spPr>
            <a:xfrm>
              <a:off x="4413418" y="4800600"/>
              <a:ext cx="2310809" cy="609600"/>
            </a:xfrm>
            <a:prstGeom prst="rect">
              <a:avLst/>
            </a:prstGeom>
          </p:spPr>
        </p:pic>
        <p:pic>
          <p:nvPicPr>
            <p:cNvPr id="29" name="Picture 28" descr="C&amp;BE.JPG"/>
            <p:cNvPicPr>
              <a:picLocks noChangeAspect="1"/>
            </p:cNvPicPr>
            <p:nvPr userDrawn="1"/>
          </p:nvPicPr>
          <p:blipFill>
            <a:blip r:embed="rId4" cstate="print"/>
            <a:stretch>
              <a:fillRect/>
            </a:stretch>
          </p:blipFill>
          <p:spPr>
            <a:xfrm>
              <a:off x="6648027" y="4800600"/>
              <a:ext cx="2343573" cy="609600"/>
            </a:xfrm>
            <a:prstGeom prst="rect">
              <a:avLst/>
            </a:prstGeom>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27B07F4F-5ECC-4FFC-85AE-EF9876AB999B}"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8CA2C63-5476-4B7C-B330-658543E39B67}"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1213378"/>
            <a:ext cx="7010400" cy="844022"/>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1676400" y="2133600"/>
            <a:ext cx="7010400" cy="3962400"/>
          </a:xfrm>
        </p:spPr>
        <p:txBody>
          <a:bodyPr/>
          <a:lstStyle>
            <a:lvl2pPr>
              <a:defRPr>
                <a:solidFill>
                  <a:schemeClr val="bg2">
                    <a:lumMod val="60000"/>
                    <a:lumOff val="40000"/>
                  </a:schemeClr>
                </a:solidFill>
              </a:defRPr>
            </a:lvl2pPr>
            <a:lvl3pPr>
              <a:defRPr>
                <a:solidFill>
                  <a:schemeClr val="bg2"/>
                </a:solidFill>
              </a:defRPr>
            </a:lvl3pPr>
            <a:lvl4pPr>
              <a:defRPr>
                <a:solidFill>
                  <a:schemeClr val="bg1">
                    <a:lumMod val="50000"/>
                  </a:schemeClr>
                </a:solidFill>
              </a:defRPr>
            </a:lvl4pPr>
            <a:lvl5pPr>
              <a:defRPr>
                <a:solidFill>
                  <a:schemeClr val="accent4"/>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FDC3EFBC-2741-45F7-8930-0DE2D97AC774}"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dirty="0"/>
          </a:p>
        </p:txBody>
      </p:sp>
      <p:pic>
        <p:nvPicPr>
          <p:cNvPr id="7" name="Picture 1"/>
          <p:cNvPicPr>
            <a:picLocks noChangeAspect="1" noChangeArrowheads="1"/>
          </p:cNvPicPr>
          <p:nvPr userDrawn="1"/>
        </p:nvPicPr>
        <p:blipFill>
          <a:blip r:embed="rId2" cstate="print"/>
          <a:srcRect/>
          <a:stretch>
            <a:fillRect/>
          </a:stretch>
        </p:blipFill>
        <p:spPr bwMode="auto">
          <a:xfrm rot="10800000" flipV="1">
            <a:off x="1676400" y="457199"/>
            <a:ext cx="7010400" cy="679979"/>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13A134AF-9EB3-4332-8F43-1DB8FA1C80E6}"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800" y="914400"/>
            <a:ext cx="6858000" cy="8382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168C8929-E5CB-4741-941E-F83AF8C3F60C}"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00200" y="1143000"/>
            <a:ext cx="7086600" cy="12192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408238"/>
            <a:ext cx="4040188" cy="7572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3165475"/>
            <a:ext cx="4040188" cy="2930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2408238"/>
            <a:ext cx="4041775" cy="7572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3165475"/>
            <a:ext cx="4041775" cy="2930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C3B67E19-3EB5-4006-9736-EEAD5AD3A95F}" type="slidenum">
              <a:rPr lang="en-US"/>
              <a:pPr>
                <a:defRPr/>
              </a:pPr>
              <a:t>‹#›</a:t>
            </a:fld>
            <a:endParaRPr lang="en-US"/>
          </a:p>
        </p:txBody>
      </p:sp>
      <p:sp>
        <p:nvSpPr>
          <p:cNvPr id="9" name="Rectangle 22"/>
          <p:cNvSpPr>
            <a:spLocks noGrp="1" noChangeArrowheads="1"/>
          </p:cNvSpPr>
          <p:nvPr>
            <p:ph type="dt" sz="half" idx="12"/>
          </p:nvPr>
        </p:nvSpPr>
        <p:spPr>
          <a:ln/>
        </p:spPr>
        <p:txBody>
          <a:bodyPr/>
          <a:lstStyle>
            <a:lvl1pPr>
              <a:defRPr/>
            </a:lvl1pPr>
          </a:lstStyle>
          <a:p>
            <a:pPr>
              <a:defRPr/>
            </a:pPr>
            <a:endParaRPr lang="en-US"/>
          </a:p>
        </p:txBody>
      </p:sp>
      <p:pic>
        <p:nvPicPr>
          <p:cNvPr id="10" name="Picture 1"/>
          <p:cNvPicPr>
            <a:picLocks noChangeAspect="1" noChangeArrowheads="1"/>
          </p:cNvPicPr>
          <p:nvPr userDrawn="1"/>
        </p:nvPicPr>
        <p:blipFill>
          <a:blip r:embed="rId2" cstate="print"/>
          <a:srcRect/>
          <a:stretch>
            <a:fillRect/>
          </a:stretch>
        </p:blipFill>
        <p:spPr bwMode="auto">
          <a:xfrm rot="10800000" flipV="1">
            <a:off x="1676400" y="457199"/>
            <a:ext cx="7010400" cy="679979"/>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C42127E7-ECF2-4E12-8E03-8F964386F5E5}" type="slidenum">
              <a:rPr lang="en-US"/>
              <a:pPr>
                <a:defRPr/>
              </a:pPr>
              <a:t>‹#›</a:t>
            </a:fld>
            <a:endParaRPr lang="en-US"/>
          </a:p>
        </p:txBody>
      </p:sp>
      <p:sp>
        <p:nvSpPr>
          <p:cNvPr id="5"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6AF2B4D9-B520-4B22-AC83-557F273478B8}" type="slidenum">
              <a:rPr lang="en-US"/>
              <a:pPr>
                <a:defRPr/>
              </a:pPr>
              <a:t>‹#›</a:t>
            </a:fld>
            <a:endParaRPr lang="en-US"/>
          </a:p>
        </p:txBody>
      </p:sp>
      <p:sp>
        <p:nvSpPr>
          <p:cNvPr id="4"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02965B74-E6E1-4BA4-9D99-C3221D4DF665}"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0A3AC34-07D4-4E51-962E-D7FC1901BD1F}"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1828800" y="457200"/>
            <a:ext cx="6858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29699"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100"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solidFill>
                  <a:schemeClr val="tx2"/>
                </a:solidFill>
              </a:defRPr>
            </a:lvl1pPr>
          </a:lstStyle>
          <a:p>
            <a:pPr>
              <a:defRPr/>
            </a:pPr>
            <a:endParaRPr lang="en-US"/>
          </a:p>
        </p:txBody>
      </p:sp>
      <p:sp>
        <p:nvSpPr>
          <p:cNvPr id="4101"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2"/>
                </a:solidFill>
              </a:defRPr>
            </a:lvl1pPr>
          </a:lstStyle>
          <a:p>
            <a:pPr>
              <a:defRPr/>
            </a:pPr>
            <a:fld id="{AF87896F-5097-4456-8F8F-302E20DC054C}" type="slidenum">
              <a:rPr lang="en-US"/>
              <a:pPr>
                <a:defRPr/>
              </a:pPr>
              <a:t>‹#›</a:t>
            </a:fld>
            <a:endParaRPr lang="en-US"/>
          </a:p>
        </p:txBody>
      </p:sp>
      <p:sp>
        <p:nvSpPr>
          <p:cNvPr id="4102" name="Line 6"/>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103" name="Line 7"/>
          <p:cNvSpPr>
            <a:spLocks noChangeShapeType="1"/>
          </p:cNvSpPr>
          <p:nvPr/>
        </p:nvSpPr>
        <p:spPr bwMode="auto">
          <a:xfrm>
            <a:off x="228600" y="304800"/>
            <a:ext cx="8610600" cy="0"/>
          </a:xfrm>
          <a:prstGeom prst="line">
            <a:avLst/>
          </a:prstGeom>
          <a:noFill/>
          <a:ln w="76200">
            <a:solidFill>
              <a:schemeClr val="tx2"/>
            </a:solidFill>
            <a:round/>
            <a:headEnd/>
            <a:tailEnd/>
          </a:ln>
          <a:effectLst/>
        </p:spPr>
        <p:txBody>
          <a:bodyPr/>
          <a:lstStyle/>
          <a:p>
            <a:pPr>
              <a:defRPr/>
            </a:pPr>
            <a:endParaRPr lang="en-US"/>
          </a:p>
        </p:txBody>
      </p:sp>
      <p:grpSp>
        <p:nvGrpSpPr>
          <p:cNvPr id="29704" name="Group 8"/>
          <p:cNvGrpSpPr>
            <a:grpSpLocks/>
          </p:cNvGrpSpPr>
          <p:nvPr/>
        </p:nvGrpSpPr>
        <p:grpSpPr bwMode="auto">
          <a:xfrm>
            <a:off x="228600" y="457200"/>
            <a:ext cx="1246188" cy="1371600"/>
            <a:chOff x="144" y="288"/>
            <a:chExt cx="785" cy="864"/>
          </a:xfrm>
        </p:grpSpPr>
        <p:sp>
          <p:nvSpPr>
            <p:cNvPr id="4105" name="Rectangle 9"/>
            <p:cNvSpPr>
              <a:spLocks noChangeArrowheads="1"/>
            </p:cNvSpPr>
            <p:nvPr/>
          </p:nvSpPr>
          <p:spPr bwMode="auto">
            <a:xfrm>
              <a:off x="589" y="288"/>
              <a:ext cx="28" cy="534"/>
            </a:xfrm>
            <a:prstGeom prst="rect">
              <a:avLst/>
            </a:prstGeom>
            <a:solidFill>
              <a:schemeClr val="accent2"/>
            </a:solidFill>
            <a:ln w="9525">
              <a:noFill/>
              <a:miter lim="800000"/>
              <a:headEnd/>
              <a:tailEnd/>
            </a:ln>
          </p:spPr>
          <p:txBody>
            <a:bodyPr/>
            <a:lstStyle/>
            <a:p>
              <a:pPr>
                <a:defRPr/>
              </a:pPr>
              <a:endParaRPr lang="en-US"/>
            </a:p>
          </p:txBody>
        </p:sp>
        <p:sp>
          <p:nvSpPr>
            <p:cNvPr id="4106" name="Rectangle 10"/>
            <p:cNvSpPr>
              <a:spLocks noChangeArrowheads="1"/>
            </p:cNvSpPr>
            <p:nvPr/>
          </p:nvSpPr>
          <p:spPr bwMode="auto">
            <a:xfrm>
              <a:off x="526" y="288"/>
              <a:ext cx="28" cy="470"/>
            </a:xfrm>
            <a:prstGeom prst="rect">
              <a:avLst/>
            </a:prstGeom>
            <a:solidFill>
              <a:schemeClr val="bg2"/>
            </a:solidFill>
            <a:ln w="9525">
              <a:noFill/>
              <a:miter lim="800000"/>
              <a:headEnd/>
              <a:tailEnd/>
            </a:ln>
          </p:spPr>
          <p:txBody>
            <a:bodyPr/>
            <a:lstStyle/>
            <a:p>
              <a:pPr>
                <a:defRPr/>
              </a:pPr>
              <a:endParaRPr lang="en-US"/>
            </a:p>
          </p:txBody>
        </p:sp>
        <p:sp>
          <p:nvSpPr>
            <p:cNvPr id="4107" name="Rectangle 11"/>
            <p:cNvSpPr>
              <a:spLocks noChangeArrowheads="1"/>
            </p:cNvSpPr>
            <p:nvPr/>
          </p:nvSpPr>
          <p:spPr bwMode="auto">
            <a:xfrm>
              <a:off x="462" y="288"/>
              <a:ext cx="28" cy="401"/>
            </a:xfrm>
            <a:prstGeom prst="rect">
              <a:avLst/>
            </a:prstGeom>
            <a:solidFill>
              <a:schemeClr val="bg2"/>
            </a:solidFill>
            <a:ln w="9525">
              <a:noFill/>
              <a:miter lim="800000"/>
              <a:headEnd/>
              <a:tailEnd/>
            </a:ln>
          </p:spPr>
          <p:txBody>
            <a:bodyPr/>
            <a:lstStyle/>
            <a:p>
              <a:pPr>
                <a:defRPr/>
              </a:pPr>
              <a:endParaRPr lang="en-US"/>
            </a:p>
          </p:txBody>
        </p:sp>
        <p:sp>
          <p:nvSpPr>
            <p:cNvPr id="4108" name="Rectangle 12"/>
            <p:cNvSpPr>
              <a:spLocks noChangeArrowheads="1"/>
            </p:cNvSpPr>
            <p:nvPr/>
          </p:nvSpPr>
          <p:spPr bwMode="auto">
            <a:xfrm>
              <a:off x="398" y="288"/>
              <a:ext cx="28" cy="334"/>
            </a:xfrm>
            <a:prstGeom prst="rect">
              <a:avLst/>
            </a:prstGeom>
            <a:solidFill>
              <a:schemeClr val="bg2"/>
            </a:solidFill>
            <a:ln w="9525">
              <a:noFill/>
              <a:miter lim="800000"/>
              <a:headEnd/>
              <a:tailEnd/>
            </a:ln>
          </p:spPr>
          <p:txBody>
            <a:bodyPr/>
            <a:lstStyle/>
            <a:p>
              <a:pPr>
                <a:defRPr/>
              </a:pPr>
              <a:endParaRPr lang="en-US"/>
            </a:p>
          </p:txBody>
        </p:sp>
        <p:sp>
          <p:nvSpPr>
            <p:cNvPr id="4109" name="Rectangle 13"/>
            <p:cNvSpPr>
              <a:spLocks noChangeArrowheads="1"/>
            </p:cNvSpPr>
            <p:nvPr/>
          </p:nvSpPr>
          <p:spPr bwMode="auto">
            <a:xfrm>
              <a:off x="335" y="288"/>
              <a:ext cx="28" cy="269"/>
            </a:xfrm>
            <a:prstGeom prst="rect">
              <a:avLst/>
            </a:prstGeom>
            <a:solidFill>
              <a:schemeClr val="bg2"/>
            </a:solidFill>
            <a:ln w="9525">
              <a:noFill/>
              <a:miter lim="800000"/>
              <a:headEnd/>
              <a:tailEnd/>
            </a:ln>
          </p:spPr>
          <p:txBody>
            <a:bodyPr/>
            <a:lstStyle/>
            <a:p>
              <a:pPr>
                <a:defRPr/>
              </a:pPr>
              <a:endParaRPr lang="en-US"/>
            </a:p>
          </p:txBody>
        </p:sp>
        <p:sp>
          <p:nvSpPr>
            <p:cNvPr id="4110" name="Rectangle 14"/>
            <p:cNvSpPr>
              <a:spLocks noChangeArrowheads="1"/>
            </p:cNvSpPr>
            <p:nvPr/>
          </p:nvSpPr>
          <p:spPr bwMode="auto">
            <a:xfrm>
              <a:off x="271" y="288"/>
              <a:ext cx="28" cy="197"/>
            </a:xfrm>
            <a:prstGeom prst="rect">
              <a:avLst/>
            </a:prstGeom>
            <a:solidFill>
              <a:schemeClr val="bg2"/>
            </a:solidFill>
            <a:ln w="9525">
              <a:noFill/>
              <a:miter lim="800000"/>
              <a:headEnd/>
              <a:tailEnd/>
            </a:ln>
          </p:spPr>
          <p:txBody>
            <a:bodyPr/>
            <a:lstStyle/>
            <a:p>
              <a:pPr>
                <a:defRPr/>
              </a:pPr>
              <a:endParaRPr lang="en-US"/>
            </a:p>
          </p:txBody>
        </p:sp>
        <p:sp>
          <p:nvSpPr>
            <p:cNvPr id="4111" name="Rectangle 15"/>
            <p:cNvSpPr>
              <a:spLocks noChangeArrowheads="1"/>
            </p:cNvSpPr>
            <p:nvPr/>
          </p:nvSpPr>
          <p:spPr bwMode="auto">
            <a:xfrm>
              <a:off x="207" y="288"/>
              <a:ext cx="29" cy="136"/>
            </a:xfrm>
            <a:prstGeom prst="rect">
              <a:avLst/>
            </a:prstGeom>
            <a:solidFill>
              <a:schemeClr val="bg2"/>
            </a:solidFill>
            <a:ln w="9525">
              <a:noFill/>
              <a:miter lim="800000"/>
              <a:headEnd/>
              <a:tailEnd/>
            </a:ln>
          </p:spPr>
          <p:txBody>
            <a:bodyPr/>
            <a:lstStyle/>
            <a:p>
              <a:pPr>
                <a:defRPr/>
              </a:pPr>
              <a:endParaRPr lang="en-US"/>
            </a:p>
          </p:txBody>
        </p:sp>
        <p:sp>
          <p:nvSpPr>
            <p:cNvPr id="4112" name="Rectangle 16"/>
            <p:cNvSpPr>
              <a:spLocks noChangeArrowheads="1"/>
            </p:cNvSpPr>
            <p:nvPr/>
          </p:nvSpPr>
          <p:spPr bwMode="auto">
            <a:xfrm>
              <a:off x="144" y="288"/>
              <a:ext cx="28" cy="68"/>
            </a:xfrm>
            <a:prstGeom prst="rect">
              <a:avLst/>
            </a:prstGeom>
            <a:solidFill>
              <a:schemeClr val="bg2"/>
            </a:solidFill>
            <a:ln w="9525">
              <a:noFill/>
              <a:miter lim="800000"/>
              <a:headEnd/>
              <a:tailEnd/>
            </a:ln>
          </p:spPr>
          <p:txBody>
            <a:bodyPr/>
            <a:lstStyle/>
            <a:p>
              <a:pPr>
                <a:defRPr/>
              </a:pPr>
              <a:endParaRPr lang="en-US"/>
            </a:p>
          </p:txBody>
        </p:sp>
        <p:sp>
          <p:nvSpPr>
            <p:cNvPr id="4113" name="Rectangle 17"/>
            <p:cNvSpPr>
              <a:spLocks noChangeArrowheads="1"/>
            </p:cNvSpPr>
            <p:nvPr/>
          </p:nvSpPr>
          <p:spPr bwMode="auto">
            <a:xfrm>
              <a:off x="653" y="288"/>
              <a:ext cx="26" cy="599"/>
            </a:xfrm>
            <a:prstGeom prst="rect">
              <a:avLst/>
            </a:prstGeom>
            <a:solidFill>
              <a:schemeClr val="accent2"/>
            </a:solidFill>
            <a:ln w="9525">
              <a:noFill/>
              <a:miter lim="800000"/>
              <a:headEnd/>
              <a:tailEnd/>
            </a:ln>
          </p:spPr>
          <p:txBody>
            <a:bodyPr/>
            <a:lstStyle/>
            <a:p>
              <a:pPr>
                <a:defRPr/>
              </a:pPr>
              <a:endParaRPr lang="en-US"/>
            </a:p>
          </p:txBody>
        </p:sp>
        <p:sp>
          <p:nvSpPr>
            <p:cNvPr id="4114" name="Rectangle 18"/>
            <p:cNvSpPr>
              <a:spLocks noChangeArrowheads="1"/>
            </p:cNvSpPr>
            <p:nvPr/>
          </p:nvSpPr>
          <p:spPr bwMode="auto">
            <a:xfrm>
              <a:off x="715" y="288"/>
              <a:ext cx="26" cy="667"/>
            </a:xfrm>
            <a:prstGeom prst="rect">
              <a:avLst/>
            </a:prstGeom>
            <a:solidFill>
              <a:schemeClr val="accent2"/>
            </a:solidFill>
            <a:ln w="9525">
              <a:noFill/>
              <a:miter lim="800000"/>
              <a:headEnd/>
              <a:tailEnd/>
            </a:ln>
          </p:spPr>
          <p:txBody>
            <a:bodyPr/>
            <a:lstStyle/>
            <a:p>
              <a:pPr>
                <a:defRPr/>
              </a:pPr>
              <a:endParaRPr lang="en-US"/>
            </a:p>
          </p:txBody>
        </p:sp>
        <p:sp>
          <p:nvSpPr>
            <p:cNvPr id="4115" name="Rectangle 19"/>
            <p:cNvSpPr>
              <a:spLocks noChangeArrowheads="1"/>
            </p:cNvSpPr>
            <p:nvPr/>
          </p:nvSpPr>
          <p:spPr bwMode="auto">
            <a:xfrm>
              <a:off x="776" y="288"/>
              <a:ext cx="27" cy="731"/>
            </a:xfrm>
            <a:prstGeom prst="rect">
              <a:avLst/>
            </a:prstGeom>
            <a:solidFill>
              <a:schemeClr val="accent1"/>
            </a:solidFill>
            <a:ln w="9525">
              <a:noFill/>
              <a:miter lim="800000"/>
              <a:headEnd/>
              <a:tailEnd/>
            </a:ln>
          </p:spPr>
          <p:txBody>
            <a:bodyPr/>
            <a:lstStyle/>
            <a:p>
              <a:pPr>
                <a:defRPr/>
              </a:pPr>
              <a:endParaRPr lang="en-US"/>
            </a:p>
          </p:txBody>
        </p:sp>
        <p:sp>
          <p:nvSpPr>
            <p:cNvPr id="4116" name="Rectangle 20"/>
            <p:cNvSpPr>
              <a:spLocks noChangeArrowheads="1"/>
            </p:cNvSpPr>
            <p:nvPr/>
          </p:nvSpPr>
          <p:spPr bwMode="auto">
            <a:xfrm>
              <a:off x="839" y="288"/>
              <a:ext cx="28" cy="800"/>
            </a:xfrm>
            <a:prstGeom prst="rect">
              <a:avLst/>
            </a:prstGeom>
            <a:solidFill>
              <a:schemeClr val="accent1"/>
            </a:solidFill>
            <a:ln w="9525">
              <a:noFill/>
              <a:miter lim="800000"/>
              <a:headEnd/>
              <a:tailEnd/>
            </a:ln>
          </p:spPr>
          <p:txBody>
            <a:bodyPr/>
            <a:lstStyle/>
            <a:p>
              <a:pPr>
                <a:defRPr/>
              </a:pPr>
              <a:endParaRPr lang="en-US"/>
            </a:p>
          </p:txBody>
        </p:sp>
        <p:sp>
          <p:nvSpPr>
            <p:cNvPr id="4117" name="Rectangle 21"/>
            <p:cNvSpPr>
              <a:spLocks noChangeArrowheads="1"/>
            </p:cNvSpPr>
            <p:nvPr/>
          </p:nvSpPr>
          <p:spPr bwMode="auto">
            <a:xfrm>
              <a:off x="902" y="288"/>
              <a:ext cx="27" cy="864"/>
            </a:xfrm>
            <a:prstGeom prst="rect">
              <a:avLst/>
            </a:prstGeom>
            <a:solidFill>
              <a:schemeClr val="accent1"/>
            </a:solidFill>
            <a:ln w="9525">
              <a:noFill/>
              <a:miter lim="800000"/>
              <a:headEnd/>
              <a:tailEnd/>
            </a:ln>
          </p:spPr>
          <p:txBody>
            <a:bodyPr/>
            <a:lstStyle/>
            <a:p>
              <a:pPr>
                <a:defRPr/>
              </a:pPr>
              <a:endParaRPr lang="en-US"/>
            </a:p>
          </p:txBody>
        </p:sp>
      </p:grpSp>
      <p:sp>
        <p:nvSpPr>
          <p:cNvPr id="4118" name="Rectangle 2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2"/>
                </a:solidFill>
              </a:defRPr>
            </a:lvl1pPr>
          </a:lstStyle>
          <a:p>
            <a:pPr>
              <a:defRPr/>
            </a:pPr>
            <a:endParaRPr lang="en-US"/>
          </a:p>
        </p:txBody>
      </p:sp>
      <p:sp>
        <p:nvSpPr>
          <p:cNvPr id="4120" name="Rectangle 24"/>
          <p:cNvSpPr>
            <a:spLocks noChangeArrowheads="1"/>
          </p:cNvSpPr>
          <p:nvPr userDrawn="1"/>
        </p:nvSpPr>
        <p:spPr bwMode="auto">
          <a:xfrm>
            <a:off x="76200" y="6243935"/>
            <a:ext cx="2658356" cy="461665"/>
          </a:xfrm>
          <a:prstGeom prst="rect">
            <a:avLst/>
          </a:prstGeom>
          <a:noFill/>
          <a:ln w="9525">
            <a:noFill/>
            <a:miter lim="800000"/>
            <a:headEnd/>
            <a:tailEnd/>
          </a:ln>
          <a:effectLst/>
        </p:spPr>
        <p:txBody>
          <a:bodyPr wrap="none" anchor="ctr">
            <a:spAutoFit/>
          </a:bodyPr>
          <a:lstStyle/>
          <a:p>
            <a:pPr>
              <a:defRPr/>
            </a:pPr>
            <a:r>
              <a:rPr lang="en-US" b="1" baseline="-25000" dirty="0"/>
              <a:t>Copyright © </a:t>
            </a:r>
            <a:r>
              <a:rPr lang="en-US" b="1" baseline="-25000" dirty="0" smtClean="0"/>
              <a:t>2015, </a:t>
            </a:r>
            <a:r>
              <a:rPr lang="en-US" b="1" baseline="-25000" dirty="0"/>
              <a:t>R.B. </a:t>
            </a:r>
            <a:r>
              <a:rPr lang="en-US" b="1" baseline="-25000" dirty="0" err="1"/>
              <a:t>Diemer</a:t>
            </a:r>
            <a:r>
              <a:rPr lang="en-US" b="1" baseline="-25000" dirty="0"/>
              <a:t>, Jr.</a:t>
            </a:r>
          </a:p>
          <a:p>
            <a:pPr>
              <a:defRPr/>
            </a:pPr>
            <a:r>
              <a:rPr lang="en-US" b="1" baseline="-25000" dirty="0"/>
              <a:t>All rights reserved</a:t>
            </a:r>
            <a:r>
              <a:rPr lang="en-US" baseline="-25000" dirty="0"/>
              <a:t>.</a:t>
            </a:r>
          </a:p>
        </p:txBody>
      </p:sp>
      <p:grpSp>
        <p:nvGrpSpPr>
          <p:cNvPr id="31" name="Group 30"/>
          <p:cNvGrpSpPr/>
          <p:nvPr userDrawn="1"/>
        </p:nvGrpSpPr>
        <p:grpSpPr>
          <a:xfrm>
            <a:off x="2819400" y="6248400"/>
            <a:ext cx="5943600" cy="533400"/>
            <a:chOff x="2743200" y="4800600"/>
            <a:chExt cx="6248400" cy="609600"/>
          </a:xfrm>
        </p:grpSpPr>
        <p:pic>
          <p:nvPicPr>
            <p:cNvPr id="26" name="Picture 25" descr="UD.JPG"/>
            <p:cNvPicPr>
              <a:picLocks noChangeAspect="1"/>
            </p:cNvPicPr>
            <p:nvPr userDrawn="1"/>
          </p:nvPicPr>
          <p:blipFill>
            <a:blip r:embed="rId13" cstate="print"/>
            <a:stretch>
              <a:fillRect/>
            </a:stretch>
          </p:blipFill>
          <p:spPr>
            <a:xfrm>
              <a:off x="2743200" y="4800600"/>
              <a:ext cx="2152258" cy="609599"/>
            </a:xfrm>
            <a:prstGeom prst="rect">
              <a:avLst/>
            </a:prstGeom>
          </p:spPr>
        </p:pic>
        <p:pic>
          <p:nvPicPr>
            <p:cNvPr id="27" name="Picture 26" descr="MEPT.JPG"/>
            <p:cNvPicPr>
              <a:picLocks noChangeAspect="1"/>
            </p:cNvPicPr>
            <p:nvPr userDrawn="1"/>
          </p:nvPicPr>
          <p:blipFill>
            <a:blip r:embed="rId14" cstate="print"/>
            <a:stretch>
              <a:fillRect/>
            </a:stretch>
          </p:blipFill>
          <p:spPr>
            <a:xfrm>
              <a:off x="4413418" y="4800600"/>
              <a:ext cx="2310809" cy="609600"/>
            </a:xfrm>
            <a:prstGeom prst="rect">
              <a:avLst/>
            </a:prstGeom>
          </p:spPr>
        </p:pic>
        <p:pic>
          <p:nvPicPr>
            <p:cNvPr id="28" name="Picture 27" descr="C&amp;BE.JPG"/>
            <p:cNvPicPr>
              <a:picLocks noChangeAspect="1"/>
            </p:cNvPicPr>
            <p:nvPr userDrawn="1"/>
          </p:nvPicPr>
          <p:blipFill>
            <a:blip r:embed="rId15" cstate="print"/>
            <a:stretch>
              <a:fillRect/>
            </a:stretch>
          </p:blipFill>
          <p:spPr>
            <a:xfrm>
              <a:off x="6648027" y="4800600"/>
              <a:ext cx="2343573" cy="609600"/>
            </a:xfrm>
            <a:prstGeom prst="rect">
              <a:avLst/>
            </a:prstGeom>
          </p:spPr>
        </p:pic>
      </p:gr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0" fontAlgn="base" hangingPunct="0">
        <a:spcBef>
          <a:spcPct val="0"/>
        </a:spcBef>
        <a:spcAft>
          <a:spcPct val="0"/>
        </a:spcAft>
        <a:defRPr sz="3900">
          <a:solidFill>
            <a:schemeClr val="tx2"/>
          </a:solidFill>
          <a:latin typeface="+mj-lt"/>
          <a:ea typeface="+mj-ea"/>
          <a:cs typeface="+mj-cs"/>
        </a:defRPr>
      </a:lvl1pPr>
      <a:lvl2pPr algn="l" rtl="0" eaLnBrk="0" fontAlgn="base" hangingPunct="0">
        <a:spcBef>
          <a:spcPct val="0"/>
        </a:spcBef>
        <a:spcAft>
          <a:spcPct val="0"/>
        </a:spcAft>
        <a:defRPr sz="3900">
          <a:solidFill>
            <a:schemeClr val="tx2"/>
          </a:solidFill>
          <a:latin typeface="Arial" charset="0"/>
        </a:defRPr>
      </a:lvl2pPr>
      <a:lvl3pPr algn="l" rtl="0" eaLnBrk="0" fontAlgn="base" hangingPunct="0">
        <a:spcBef>
          <a:spcPct val="0"/>
        </a:spcBef>
        <a:spcAft>
          <a:spcPct val="0"/>
        </a:spcAft>
        <a:defRPr sz="3900">
          <a:solidFill>
            <a:schemeClr val="tx2"/>
          </a:solidFill>
          <a:latin typeface="Arial" charset="0"/>
        </a:defRPr>
      </a:lvl3pPr>
      <a:lvl4pPr algn="l" rtl="0" eaLnBrk="0" fontAlgn="base" hangingPunct="0">
        <a:spcBef>
          <a:spcPct val="0"/>
        </a:spcBef>
        <a:spcAft>
          <a:spcPct val="0"/>
        </a:spcAft>
        <a:defRPr sz="3900">
          <a:solidFill>
            <a:schemeClr val="tx2"/>
          </a:solidFill>
          <a:latin typeface="Arial" charset="0"/>
        </a:defRPr>
      </a:lvl4pPr>
      <a:lvl5pPr algn="l" rtl="0" eaLnBrk="0" fontAlgn="base" hangingPunct="0">
        <a:spcBef>
          <a:spcPct val="0"/>
        </a:spcBef>
        <a:spcAft>
          <a:spcPct val="0"/>
        </a:spcAft>
        <a:defRPr sz="3900">
          <a:solidFill>
            <a:schemeClr val="tx2"/>
          </a:solidFill>
          <a:latin typeface="Arial" charset="0"/>
        </a:defRPr>
      </a:lvl5pPr>
      <a:lvl6pPr marL="457200" algn="l" rtl="0" fontAlgn="base">
        <a:spcBef>
          <a:spcPct val="0"/>
        </a:spcBef>
        <a:spcAft>
          <a:spcPct val="0"/>
        </a:spcAft>
        <a:defRPr sz="3900">
          <a:solidFill>
            <a:schemeClr val="tx2"/>
          </a:solidFill>
          <a:latin typeface="Arial" charset="0"/>
        </a:defRPr>
      </a:lvl6pPr>
      <a:lvl7pPr marL="914400" algn="l" rtl="0" fontAlgn="base">
        <a:spcBef>
          <a:spcPct val="0"/>
        </a:spcBef>
        <a:spcAft>
          <a:spcPct val="0"/>
        </a:spcAft>
        <a:defRPr sz="3900">
          <a:solidFill>
            <a:schemeClr val="tx2"/>
          </a:solidFill>
          <a:latin typeface="Arial" charset="0"/>
        </a:defRPr>
      </a:lvl7pPr>
      <a:lvl8pPr marL="1371600" algn="l" rtl="0" fontAlgn="base">
        <a:spcBef>
          <a:spcPct val="0"/>
        </a:spcBef>
        <a:spcAft>
          <a:spcPct val="0"/>
        </a:spcAft>
        <a:defRPr sz="3900">
          <a:solidFill>
            <a:schemeClr val="tx2"/>
          </a:solidFill>
          <a:latin typeface="Arial" charset="0"/>
        </a:defRPr>
      </a:lvl8pPr>
      <a:lvl9pPr marL="1828800" algn="l" rtl="0" fontAlgn="base">
        <a:spcBef>
          <a:spcPct val="0"/>
        </a:spcBef>
        <a:spcAft>
          <a:spcPct val="0"/>
        </a:spcAft>
        <a:defRPr sz="39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5000"/>
        <a:buFont typeface="Wingdings" pitchFamily="2" charset="2"/>
        <a:buChar char="o"/>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n"/>
        <a:defRPr sz="2500">
          <a:solidFill>
            <a:schemeClr val="bg2">
              <a:lumMod val="60000"/>
              <a:lumOff val="40000"/>
            </a:schemeClr>
          </a:solidFill>
          <a:latin typeface="+mn-lt"/>
        </a:defRPr>
      </a:lvl2pPr>
      <a:lvl3pPr marL="1143000" indent="-228600" algn="l" rtl="0" eaLnBrk="0" fontAlgn="base" hangingPunct="0">
        <a:spcBef>
          <a:spcPct val="20000"/>
        </a:spcBef>
        <a:spcAft>
          <a:spcPct val="0"/>
        </a:spcAft>
        <a:buClr>
          <a:schemeClr val="accent1"/>
        </a:buClr>
        <a:buSzPct val="70000"/>
        <a:buFont typeface="Wingdings" pitchFamily="2" charset="2"/>
        <a:buChar char="p"/>
        <a:defRPr sz="2200">
          <a:solidFill>
            <a:schemeClr val="bg2"/>
          </a:solidFill>
          <a:latin typeface="+mn-lt"/>
        </a:defRPr>
      </a:lvl3pPr>
      <a:lvl4pPr marL="1600200" indent="-228600" algn="l" rtl="0" eaLnBrk="0" fontAlgn="base" hangingPunct="0">
        <a:spcBef>
          <a:spcPct val="20000"/>
        </a:spcBef>
        <a:spcAft>
          <a:spcPct val="0"/>
        </a:spcAft>
        <a:buClr>
          <a:schemeClr val="accent1"/>
        </a:buClr>
        <a:buSzPct val="70000"/>
        <a:buFont typeface="Wingdings" pitchFamily="2" charset="2"/>
        <a:buChar char="n"/>
        <a:defRPr sz="2000">
          <a:solidFill>
            <a:schemeClr val="bg1">
              <a:lumMod val="50000"/>
            </a:schemeClr>
          </a:solidFill>
          <a:latin typeface="+mn-lt"/>
        </a:defRPr>
      </a:lvl4pPr>
      <a:lvl5pPr marL="2057400" indent="-228600" algn="l" rtl="0" eaLnBrk="0" fontAlgn="base" hangingPunct="0">
        <a:spcBef>
          <a:spcPct val="20000"/>
        </a:spcBef>
        <a:spcAft>
          <a:spcPct val="0"/>
        </a:spcAft>
        <a:buClr>
          <a:schemeClr val="accent1"/>
        </a:buClr>
        <a:buSzPct val="70000"/>
        <a:buFont typeface="Wingdings" pitchFamily="2" charset="2"/>
        <a:buChar char="o"/>
        <a:defRPr sz="2000">
          <a:solidFill>
            <a:schemeClr val="tx2"/>
          </a:solidFill>
          <a:latin typeface="+mn-lt"/>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ctrTitle"/>
          </p:nvPr>
        </p:nvSpPr>
        <p:spPr>
          <a:xfrm>
            <a:off x="2667000" y="1371600"/>
            <a:ext cx="6172200" cy="2286000"/>
          </a:xfrm>
        </p:spPr>
        <p:txBody>
          <a:bodyPr/>
          <a:lstStyle/>
          <a:p>
            <a:pPr eaLnBrk="1" hangingPunct="1"/>
            <a:r>
              <a:rPr lang="en-US" sz="3600" b="1" dirty="0" smtClean="0"/>
              <a:t>Particle Technology Education in </a:t>
            </a:r>
            <a:br>
              <a:rPr lang="en-US" sz="3600" b="1" dirty="0" smtClean="0"/>
            </a:br>
            <a:r>
              <a:rPr lang="en-US" sz="3600" b="1" dirty="0" smtClean="0"/>
              <a:t>North America</a:t>
            </a:r>
          </a:p>
        </p:txBody>
      </p:sp>
      <p:sp>
        <p:nvSpPr>
          <p:cNvPr id="31746" name="Rectangle 6"/>
          <p:cNvSpPr>
            <a:spLocks noGrp="1" noChangeArrowheads="1"/>
          </p:cNvSpPr>
          <p:nvPr>
            <p:ph type="sldNum" sz="quarter" idx="12"/>
          </p:nvPr>
        </p:nvSpPr>
        <p:spPr>
          <a:noFill/>
        </p:spPr>
        <p:txBody>
          <a:bodyPr/>
          <a:lstStyle/>
          <a:p>
            <a:fld id="{7343FC91-F050-424C-ACC5-D55C3DD4430F}" type="slidenum">
              <a:rPr lang="en-US" smtClean="0"/>
              <a:pPr/>
              <a:t>1</a:t>
            </a:fld>
            <a:endParaRPr lang="en-US" smtClean="0"/>
          </a:p>
        </p:txBody>
      </p:sp>
      <p:sp>
        <p:nvSpPr>
          <p:cNvPr id="31748" name="Rectangle 3"/>
          <p:cNvSpPr>
            <a:spLocks noGrp="1" noChangeArrowheads="1"/>
          </p:cNvSpPr>
          <p:nvPr>
            <p:ph type="subTitle" idx="1"/>
          </p:nvPr>
        </p:nvSpPr>
        <p:spPr>
          <a:xfrm>
            <a:off x="2971800" y="3810000"/>
            <a:ext cx="5791200" cy="1447800"/>
          </a:xfrm>
        </p:spPr>
        <p:txBody>
          <a:bodyPr/>
          <a:lstStyle/>
          <a:p>
            <a:pPr eaLnBrk="1" hangingPunct="1">
              <a:lnSpc>
                <a:spcPct val="80000"/>
              </a:lnSpc>
            </a:pPr>
            <a:r>
              <a:rPr lang="en-US" sz="2200" dirty="0" smtClean="0"/>
              <a:t>Bert Diemer</a:t>
            </a:r>
          </a:p>
          <a:p>
            <a:pPr eaLnBrk="1" hangingPunct="1">
              <a:lnSpc>
                <a:spcPct val="80000"/>
              </a:lnSpc>
            </a:pPr>
            <a:r>
              <a:rPr lang="en-US" sz="2200" dirty="0" smtClean="0"/>
              <a:t>University of Delaware</a:t>
            </a:r>
          </a:p>
          <a:p>
            <a:pPr eaLnBrk="1" hangingPunct="1">
              <a:lnSpc>
                <a:spcPct val="80000"/>
              </a:lnSpc>
            </a:pPr>
            <a:r>
              <a:rPr lang="en-US" sz="2200" b="0" i="1" dirty="0" smtClean="0">
                <a:latin typeface="Times New Roman" panose="02020603050405020304" pitchFamily="18" charset="0"/>
                <a:cs typeface="Times New Roman" panose="02020603050405020304" pitchFamily="18" charset="0"/>
              </a:rPr>
              <a:t>Professor of Practice &amp;</a:t>
            </a:r>
          </a:p>
          <a:p>
            <a:pPr eaLnBrk="1" hangingPunct="1">
              <a:lnSpc>
                <a:spcPct val="80000"/>
              </a:lnSpc>
            </a:pPr>
            <a:r>
              <a:rPr lang="en-US" sz="2200" b="0" i="1" dirty="0" smtClean="0">
                <a:latin typeface="Times New Roman" panose="02020603050405020304" pitchFamily="18" charset="0"/>
                <a:cs typeface="Times New Roman" panose="02020603050405020304" pitchFamily="18" charset="0"/>
              </a:rPr>
              <a:t>Co-Director, MEPT Program</a:t>
            </a:r>
          </a:p>
        </p:txBody>
      </p:sp>
    </p:spTree>
  </p:cSld>
  <p:clrMapOvr>
    <a:masterClrMapping/>
  </p:clrMapOvr>
  <p:transition advTm="2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143000"/>
            <a:ext cx="7086600" cy="685800"/>
          </a:xfrm>
        </p:spPr>
        <p:txBody>
          <a:bodyPr/>
          <a:lstStyle/>
          <a:p>
            <a:r>
              <a:rPr lang="en-US" dirty="0" smtClean="0"/>
              <a:t>Internet Search</a:t>
            </a:r>
            <a:endParaRPr lang="en-US" dirty="0"/>
          </a:p>
        </p:txBody>
      </p:sp>
      <p:sp>
        <p:nvSpPr>
          <p:cNvPr id="3" name="Text Placeholder 2"/>
          <p:cNvSpPr>
            <a:spLocks noGrp="1"/>
          </p:cNvSpPr>
          <p:nvPr>
            <p:ph type="body" idx="1"/>
          </p:nvPr>
        </p:nvSpPr>
        <p:spPr>
          <a:xfrm>
            <a:off x="457200" y="1752600"/>
            <a:ext cx="4040188" cy="757237"/>
          </a:xfrm>
        </p:spPr>
        <p:txBody>
          <a:bodyPr/>
          <a:lstStyle/>
          <a:p>
            <a:r>
              <a:rPr lang="en-US" dirty="0" smtClean="0"/>
              <a:t>University of Minnesota</a:t>
            </a:r>
            <a:endParaRPr lang="en-US" dirty="0"/>
          </a:p>
        </p:txBody>
      </p:sp>
      <p:sp>
        <p:nvSpPr>
          <p:cNvPr id="4" name="Content Placeholder 3"/>
          <p:cNvSpPr>
            <a:spLocks noGrp="1"/>
          </p:cNvSpPr>
          <p:nvPr>
            <p:ph sz="half" idx="2"/>
          </p:nvPr>
        </p:nvSpPr>
        <p:spPr>
          <a:xfrm>
            <a:off x="457200" y="2509837"/>
            <a:ext cx="4040188" cy="3586163"/>
          </a:xfrm>
        </p:spPr>
        <p:txBody>
          <a:bodyPr>
            <a:normAutofit/>
          </a:bodyPr>
          <a:lstStyle/>
          <a:p>
            <a:r>
              <a:rPr lang="en-US" dirty="0" smtClean="0"/>
              <a:t>Particle Technology Lab</a:t>
            </a:r>
          </a:p>
          <a:p>
            <a:pPr lvl="1"/>
            <a:r>
              <a:rPr lang="en-US" dirty="0" smtClean="0"/>
              <a:t>Mechanical </a:t>
            </a:r>
            <a:r>
              <a:rPr lang="en-US" dirty="0" err="1" smtClean="0"/>
              <a:t>Eng</a:t>
            </a:r>
            <a:r>
              <a:rPr lang="en-US" dirty="0" smtClean="0"/>
              <a:t> </a:t>
            </a:r>
            <a:r>
              <a:rPr lang="en-US" dirty="0" err="1" smtClean="0"/>
              <a:t>Dept</a:t>
            </a:r>
            <a:endParaRPr lang="en-US" dirty="0" smtClean="0"/>
          </a:p>
          <a:p>
            <a:pPr lvl="1"/>
            <a:r>
              <a:rPr lang="en-US" dirty="0" smtClean="0"/>
              <a:t>Offers courses:</a:t>
            </a:r>
          </a:p>
          <a:p>
            <a:pPr lvl="2"/>
            <a:r>
              <a:rPr lang="en-US" dirty="0" smtClean="0"/>
              <a:t>Aerosol/Particle </a:t>
            </a:r>
            <a:r>
              <a:rPr lang="en-US" dirty="0" err="1" smtClean="0"/>
              <a:t>Engr</a:t>
            </a:r>
            <a:endParaRPr lang="en-US" dirty="0" smtClean="0"/>
          </a:p>
          <a:p>
            <a:pPr lvl="2"/>
            <a:r>
              <a:rPr lang="en-US" dirty="0" smtClean="0"/>
              <a:t>Cleanroom Tech &amp; Particle Monitoring</a:t>
            </a:r>
          </a:p>
          <a:p>
            <a:pPr lvl="2"/>
            <a:r>
              <a:rPr lang="en-US" dirty="0" smtClean="0"/>
              <a:t>Aerosol Measurement Lab</a:t>
            </a:r>
          </a:p>
          <a:p>
            <a:pPr lvl="2"/>
            <a:r>
              <a:rPr lang="en-US" dirty="0" smtClean="0"/>
              <a:t>Adv. Aerosol/Particle Engr.</a:t>
            </a:r>
          </a:p>
          <a:p>
            <a:pPr lvl="2"/>
            <a:r>
              <a:rPr lang="en-US" dirty="0" smtClean="0"/>
              <a:t>HVAC System Design</a:t>
            </a:r>
            <a:endParaRPr lang="en-US" dirty="0"/>
          </a:p>
        </p:txBody>
      </p:sp>
      <p:sp>
        <p:nvSpPr>
          <p:cNvPr id="5" name="Text Placeholder 4"/>
          <p:cNvSpPr>
            <a:spLocks noGrp="1"/>
          </p:cNvSpPr>
          <p:nvPr>
            <p:ph type="body" sz="quarter" idx="3"/>
          </p:nvPr>
        </p:nvSpPr>
        <p:spPr>
          <a:xfrm>
            <a:off x="4645025" y="1752600"/>
            <a:ext cx="4041775" cy="757237"/>
          </a:xfrm>
        </p:spPr>
        <p:txBody>
          <a:bodyPr/>
          <a:lstStyle/>
          <a:p>
            <a:r>
              <a:rPr lang="en-US" dirty="0" smtClean="0"/>
              <a:t>Kansas State</a:t>
            </a:r>
            <a:endParaRPr lang="en-US" dirty="0"/>
          </a:p>
        </p:txBody>
      </p:sp>
      <p:sp>
        <p:nvSpPr>
          <p:cNvPr id="6" name="Content Placeholder 5"/>
          <p:cNvSpPr>
            <a:spLocks noGrp="1"/>
          </p:cNvSpPr>
          <p:nvPr>
            <p:ph sz="quarter" idx="4"/>
          </p:nvPr>
        </p:nvSpPr>
        <p:spPr>
          <a:xfrm>
            <a:off x="4645025" y="2509837"/>
            <a:ext cx="4041775" cy="3586163"/>
          </a:xfrm>
        </p:spPr>
        <p:txBody>
          <a:bodyPr>
            <a:normAutofit/>
          </a:bodyPr>
          <a:lstStyle/>
          <a:p>
            <a:r>
              <a:rPr lang="en-US" dirty="0" err="1"/>
              <a:t>Dept</a:t>
            </a:r>
            <a:r>
              <a:rPr lang="en-US" dirty="0"/>
              <a:t> of Grain Science &amp; Industry</a:t>
            </a:r>
          </a:p>
          <a:p>
            <a:pPr lvl="1"/>
            <a:r>
              <a:rPr lang="en-US" dirty="0" smtClean="0"/>
              <a:t>Degree program in Milling Science &amp; Management</a:t>
            </a:r>
          </a:p>
          <a:p>
            <a:pPr lvl="2"/>
            <a:r>
              <a:rPr lang="en-US" dirty="0" smtClean="0"/>
              <a:t>Principles of Milling w Lab</a:t>
            </a:r>
          </a:p>
          <a:p>
            <a:pPr lvl="2"/>
            <a:r>
              <a:rPr lang="en-US" dirty="0" smtClean="0"/>
              <a:t>Material Handling</a:t>
            </a:r>
          </a:p>
          <a:p>
            <a:pPr lvl="2"/>
            <a:r>
              <a:rPr lang="en-US" dirty="0" smtClean="0"/>
              <a:t>Milling Science I &amp; II w Labs</a:t>
            </a:r>
          </a:p>
          <a:p>
            <a:pPr lvl="2"/>
            <a:r>
              <a:rPr lang="en-US" dirty="0" smtClean="0"/>
              <a:t>Pneumatic Conveying</a:t>
            </a:r>
          </a:p>
          <a:p>
            <a:pPr lvl="2"/>
            <a:r>
              <a:rPr lang="en-US" dirty="0" smtClean="0"/>
              <a:t>Cereal Food Plant Design</a:t>
            </a:r>
          </a:p>
          <a:p>
            <a:pPr lvl="2"/>
            <a:endParaRPr lang="en-US" dirty="0" smtClean="0"/>
          </a:p>
          <a:p>
            <a:pPr lvl="2"/>
            <a:endParaRPr lang="en-US" dirty="0"/>
          </a:p>
        </p:txBody>
      </p:sp>
      <p:sp>
        <p:nvSpPr>
          <p:cNvPr id="7" name="Slide Number Placeholder 6"/>
          <p:cNvSpPr>
            <a:spLocks noGrp="1"/>
          </p:cNvSpPr>
          <p:nvPr>
            <p:ph type="sldNum" sz="quarter" idx="11"/>
          </p:nvPr>
        </p:nvSpPr>
        <p:spPr/>
        <p:txBody>
          <a:bodyPr/>
          <a:lstStyle/>
          <a:p>
            <a:pPr>
              <a:defRPr/>
            </a:pPr>
            <a:fld id="{C3B67E19-3EB5-4006-9736-EEAD5AD3A95F}" type="slidenum">
              <a:rPr lang="en-US" smtClean="0"/>
              <a:pPr>
                <a:defRPr/>
              </a:pPr>
              <a:t>10</a:t>
            </a:fld>
            <a:endParaRPr lang="en-US"/>
          </a:p>
        </p:txBody>
      </p:sp>
    </p:spTree>
    <p:extLst>
      <p:ext uri="{BB962C8B-B14F-4D97-AF65-F5344CB8AC3E}">
        <p14:creationId xmlns:p14="http://schemas.microsoft.com/office/powerpoint/2010/main" val="1515344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676400" y="1143000"/>
            <a:ext cx="7010400" cy="386822"/>
          </a:xfrm>
        </p:spPr>
        <p:txBody>
          <a:bodyPr>
            <a:noAutofit/>
          </a:bodyPr>
          <a:lstStyle/>
          <a:p>
            <a:r>
              <a:rPr lang="en-US" sz="2800" dirty="0" err="1" smtClean="0"/>
              <a:t>AIChE</a:t>
            </a:r>
            <a:r>
              <a:rPr lang="en-US" sz="2800" dirty="0" smtClean="0"/>
              <a:t> Academy</a:t>
            </a:r>
            <a:endParaRPr lang="en-US" sz="2800" dirty="0"/>
          </a:p>
        </p:txBody>
      </p:sp>
      <p:sp>
        <p:nvSpPr>
          <p:cNvPr id="9" name="Content Placeholder 8"/>
          <p:cNvSpPr>
            <a:spLocks noGrp="1"/>
          </p:cNvSpPr>
          <p:nvPr>
            <p:ph idx="1"/>
          </p:nvPr>
        </p:nvSpPr>
        <p:spPr>
          <a:xfrm>
            <a:off x="1676400" y="1524000"/>
            <a:ext cx="7010400" cy="4724400"/>
          </a:xfrm>
        </p:spPr>
        <p:txBody>
          <a:bodyPr>
            <a:normAutofit fontScale="70000" lnSpcReduction="20000"/>
          </a:bodyPr>
          <a:lstStyle/>
          <a:p>
            <a:r>
              <a:rPr lang="en-US" dirty="0" smtClean="0"/>
              <a:t>Offerings</a:t>
            </a:r>
          </a:p>
          <a:p>
            <a:pPr lvl="1"/>
            <a:r>
              <a:rPr lang="en-US" dirty="0" smtClean="0"/>
              <a:t>Short Courses (Classroom or Online)</a:t>
            </a:r>
          </a:p>
          <a:p>
            <a:pPr lvl="1"/>
            <a:r>
              <a:rPr lang="en-US" dirty="0" smtClean="0"/>
              <a:t>Webinars, Demos, Conference Talks</a:t>
            </a:r>
          </a:p>
          <a:p>
            <a:r>
              <a:rPr lang="en-US" dirty="0" smtClean="0"/>
              <a:t>25% of Entries in Two Areas Reference Particles/Powders</a:t>
            </a:r>
          </a:p>
          <a:p>
            <a:pPr lvl="1"/>
            <a:r>
              <a:rPr lang="en-US" dirty="0" smtClean="0"/>
              <a:t>Areas:</a:t>
            </a:r>
          </a:p>
          <a:p>
            <a:pPr lvl="2"/>
            <a:r>
              <a:rPr lang="en-US" dirty="0" err="1" smtClean="0"/>
              <a:t>Chemials</a:t>
            </a:r>
            <a:r>
              <a:rPr lang="en-US" dirty="0" smtClean="0"/>
              <a:t> &amp; Materials (1600 of 7000)</a:t>
            </a:r>
          </a:p>
          <a:p>
            <a:pPr lvl="2"/>
            <a:r>
              <a:rPr lang="en-US" dirty="0" smtClean="0"/>
              <a:t>Chemical Engineering Practice (6000 of 22000)</a:t>
            </a:r>
          </a:p>
          <a:p>
            <a:pPr lvl="1"/>
            <a:r>
              <a:rPr lang="en-US" dirty="0" smtClean="0"/>
              <a:t>Majority are Conference Talks</a:t>
            </a:r>
          </a:p>
          <a:p>
            <a:pPr lvl="1"/>
            <a:r>
              <a:rPr lang="en-US" dirty="0" smtClean="0"/>
              <a:t>4 Classroom Courses (Mirrored by 4 Online Courses)</a:t>
            </a:r>
          </a:p>
          <a:p>
            <a:pPr lvl="2"/>
            <a:r>
              <a:rPr lang="en-US" dirty="0" smtClean="0"/>
              <a:t>Crystallization, Powder Flow, Pneumatic Conveying, Characterization</a:t>
            </a:r>
          </a:p>
          <a:p>
            <a:pPr lvl="1"/>
            <a:r>
              <a:rPr lang="en-US" dirty="0" smtClean="0"/>
              <a:t>11 Webinars</a:t>
            </a:r>
          </a:p>
          <a:p>
            <a:pPr lvl="2"/>
            <a:r>
              <a:rPr lang="en-US" dirty="0" smtClean="0"/>
              <a:t>Characterization, Drying, Fluidized Beds, Bulk Powder Storage &amp; Flow, Intro to Particle Tech, Bulk Solids vs Liquid, Crystal Nucleation &amp; Growth, Crystal Engineering for Size &amp; Shape, </a:t>
            </a:r>
            <a:r>
              <a:rPr lang="en-US" dirty="0" err="1" smtClean="0"/>
              <a:t>Hydroclones</a:t>
            </a:r>
            <a:r>
              <a:rPr lang="en-US" dirty="0" smtClean="0"/>
              <a:t>, Dust Explosions, Intro to Population Balance Modeling</a:t>
            </a:r>
          </a:p>
          <a:p>
            <a:r>
              <a:rPr lang="en-US" dirty="0" smtClean="0"/>
              <a:t>Topics Complement University Offerings</a:t>
            </a:r>
          </a:p>
          <a:p>
            <a:pPr lvl="2"/>
            <a:endParaRPr lang="en-US" dirty="0" smtClean="0"/>
          </a:p>
          <a:p>
            <a:endParaRPr lang="en-US" dirty="0"/>
          </a:p>
        </p:txBody>
      </p:sp>
      <p:sp>
        <p:nvSpPr>
          <p:cNvPr id="7" name="Slide Number Placeholder 6"/>
          <p:cNvSpPr>
            <a:spLocks noGrp="1"/>
          </p:cNvSpPr>
          <p:nvPr>
            <p:ph type="sldNum" sz="quarter" idx="11"/>
          </p:nvPr>
        </p:nvSpPr>
        <p:spPr/>
        <p:txBody>
          <a:bodyPr/>
          <a:lstStyle/>
          <a:p>
            <a:pPr>
              <a:defRPr/>
            </a:pPr>
            <a:fld id="{C3B67E19-3EB5-4006-9736-EEAD5AD3A95F}" type="slidenum">
              <a:rPr lang="en-US" smtClean="0"/>
              <a:pPr>
                <a:defRPr/>
              </a:pPr>
              <a:t>11</a:t>
            </a:fld>
            <a:endParaRPr lang="en-US"/>
          </a:p>
        </p:txBody>
      </p:sp>
    </p:spTree>
    <p:extLst>
      <p:ext uri="{BB962C8B-B14F-4D97-AF65-F5344CB8AC3E}">
        <p14:creationId xmlns:p14="http://schemas.microsoft.com/office/powerpoint/2010/main" val="2453728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2017 Summer School for </a:t>
            </a:r>
            <a:r>
              <a:rPr lang="en-US" sz="3200" dirty="0" err="1" smtClean="0"/>
              <a:t>ChE</a:t>
            </a:r>
            <a:r>
              <a:rPr lang="en-US" sz="3200" dirty="0" smtClean="0"/>
              <a:t> Faculty</a:t>
            </a:r>
            <a:endParaRPr lang="en-US" sz="3200" dirty="0"/>
          </a:p>
        </p:txBody>
      </p:sp>
      <p:sp>
        <p:nvSpPr>
          <p:cNvPr id="3" name="Content Placeholder 2"/>
          <p:cNvSpPr>
            <a:spLocks noGrp="1"/>
          </p:cNvSpPr>
          <p:nvPr>
            <p:ph idx="1"/>
          </p:nvPr>
        </p:nvSpPr>
        <p:spPr>
          <a:xfrm>
            <a:off x="1676400" y="2046249"/>
            <a:ext cx="7010400" cy="3810000"/>
          </a:xfrm>
        </p:spPr>
        <p:txBody>
          <a:bodyPr>
            <a:normAutofit fontScale="77500" lnSpcReduction="20000"/>
          </a:bodyPr>
          <a:lstStyle/>
          <a:p>
            <a:r>
              <a:rPr lang="en-US" dirty="0" smtClean="0"/>
              <a:t>Diemer/Michaels propose workshop</a:t>
            </a:r>
          </a:p>
          <a:p>
            <a:pPr lvl="1"/>
            <a:r>
              <a:rPr lang="en-US" b="1" u="sng" dirty="0" smtClean="0"/>
              <a:t>Proposed Title</a:t>
            </a:r>
            <a:r>
              <a:rPr lang="en-US" dirty="0" smtClean="0"/>
              <a:t>: Creating </a:t>
            </a:r>
            <a:r>
              <a:rPr lang="en-US" dirty="0"/>
              <a:t>and Teaching a Particle Technology Curriculum in the Chemical Engineering Paradigm</a:t>
            </a:r>
          </a:p>
          <a:p>
            <a:pPr lvl="1"/>
            <a:r>
              <a:rPr lang="en-US" b="1" u="sng" dirty="0" smtClean="0"/>
              <a:t>Goals</a:t>
            </a:r>
            <a:r>
              <a:rPr lang="en-US" dirty="0"/>
              <a:t>: Establish the need for elements of Particle Technology in the education of Chemical Engineers, and stimulate thinking regarding how aspects of Particle Technology may be incorporated into undergraduate and graduate Chemical Engineering programs</a:t>
            </a:r>
            <a:r>
              <a:rPr lang="en-US" dirty="0" smtClean="0"/>
              <a:t>.</a:t>
            </a:r>
          </a:p>
          <a:p>
            <a:r>
              <a:rPr lang="en-US" dirty="0" smtClean="0"/>
              <a:t>Response:</a:t>
            </a:r>
          </a:p>
          <a:p>
            <a:pPr lvl="1"/>
            <a:r>
              <a:rPr lang="en-US" dirty="0" smtClean="0"/>
              <a:t>“We </a:t>
            </a:r>
            <a:r>
              <a:rPr lang="en-US" dirty="0"/>
              <a:t>are not able to justify including your session in the program.  Hardly any of our participants expressed interest in attending a session on this topic</a:t>
            </a:r>
            <a:r>
              <a:rPr lang="en-US" dirty="0" smtClean="0"/>
              <a:t>.”</a:t>
            </a:r>
            <a:endParaRPr lang="en-US" dirty="0"/>
          </a:p>
          <a:p>
            <a:pPr lvl="1"/>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12</a:t>
            </a:fld>
            <a:endParaRPr lang="en-US"/>
          </a:p>
        </p:txBody>
      </p:sp>
    </p:spTree>
    <p:extLst>
      <p:ext uri="{BB962C8B-B14F-4D97-AF65-F5344CB8AC3E}">
        <p14:creationId xmlns:p14="http://schemas.microsoft.com/office/powerpoint/2010/main" val="8412197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1676400" y="1981200"/>
            <a:ext cx="7010400" cy="4038600"/>
          </a:xfrm>
        </p:spPr>
        <p:txBody>
          <a:bodyPr>
            <a:normAutofit fontScale="92500" lnSpcReduction="10000"/>
          </a:bodyPr>
          <a:lstStyle/>
          <a:p>
            <a:r>
              <a:rPr lang="en-US" dirty="0" smtClean="0"/>
              <a:t>1993 NSF Report: “The lack of particle technology courses at US universities was seen as a major void in chemical and mechanical engineering degrees.”</a:t>
            </a:r>
            <a:endParaRPr lang="en-US" dirty="0"/>
          </a:p>
          <a:p>
            <a:pPr lvl="1"/>
            <a:r>
              <a:rPr lang="en-US" dirty="0" smtClean="0"/>
              <a:t>Changes since are incremental and evolutionary, </a:t>
            </a:r>
            <a:r>
              <a:rPr lang="en-US" b="1" i="1" u="sng" dirty="0" smtClean="0"/>
              <a:t>not</a:t>
            </a:r>
            <a:r>
              <a:rPr lang="en-US" dirty="0" smtClean="0"/>
              <a:t> revolutionary</a:t>
            </a:r>
          </a:p>
          <a:p>
            <a:r>
              <a:rPr lang="en-US" dirty="0" smtClean="0"/>
              <a:t>US academia taken broadly has little interest in change</a:t>
            </a:r>
          </a:p>
          <a:p>
            <a:r>
              <a:rPr lang="en-US" dirty="0" smtClean="0"/>
              <a:t>Much is left to be learned on the job or via short courses</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13</a:t>
            </a:fld>
            <a:endParaRPr lang="en-US"/>
          </a:p>
        </p:txBody>
      </p:sp>
    </p:spTree>
    <p:extLst>
      <p:ext uri="{BB962C8B-B14F-4D97-AF65-F5344CB8AC3E}">
        <p14:creationId xmlns:p14="http://schemas.microsoft.com/office/powerpoint/2010/main" val="373771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cap="none" dirty="0" smtClean="0"/>
              <a:t>Backup Slides</a:t>
            </a:r>
            <a:endParaRPr lang="en-US" cap="none" dirty="0"/>
          </a:p>
        </p:txBody>
      </p:sp>
      <p:sp>
        <p:nvSpPr>
          <p:cNvPr id="6" name="Text Placeholder 5"/>
          <p:cNvSpPr>
            <a:spLocks noGrp="1"/>
          </p:cNvSpPr>
          <p:nvPr>
            <p:ph type="body" idx="1"/>
          </p:nvPr>
        </p:nvSpPr>
        <p:spPr/>
        <p:txBody>
          <a:bodyPr/>
          <a:lstStyle/>
          <a:p>
            <a:endParaRPr lang="en-US"/>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14</a:t>
            </a:fld>
            <a:endParaRPr lang="en-US"/>
          </a:p>
        </p:txBody>
      </p:sp>
    </p:spTree>
    <p:extLst>
      <p:ext uri="{BB962C8B-B14F-4D97-AF65-F5344CB8AC3E}">
        <p14:creationId xmlns:p14="http://schemas.microsoft.com/office/powerpoint/2010/main" val="3270722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066800"/>
            <a:ext cx="7010400" cy="762000"/>
          </a:xfrm>
        </p:spPr>
        <p:txBody>
          <a:bodyPr/>
          <a:lstStyle/>
          <a:p>
            <a:r>
              <a:rPr lang="en-US" dirty="0" smtClean="0"/>
              <a:t>Particle Technology Research</a:t>
            </a:r>
            <a:endParaRPr lang="en-US" dirty="0"/>
          </a:p>
        </p:txBody>
      </p:sp>
      <p:sp>
        <p:nvSpPr>
          <p:cNvPr id="3" name="Content Placeholder 2"/>
          <p:cNvSpPr>
            <a:spLocks noGrp="1"/>
          </p:cNvSpPr>
          <p:nvPr>
            <p:ph idx="1"/>
          </p:nvPr>
        </p:nvSpPr>
        <p:spPr>
          <a:xfrm>
            <a:off x="1676400" y="1828800"/>
            <a:ext cx="7010400" cy="4343400"/>
          </a:xfrm>
        </p:spPr>
        <p:txBody>
          <a:bodyPr>
            <a:normAutofit/>
          </a:bodyPr>
          <a:lstStyle/>
          <a:p>
            <a:r>
              <a:rPr lang="en-US" dirty="0" smtClean="0"/>
              <a:t>2016 </a:t>
            </a:r>
            <a:r>
              <a:rPr lang="en-US" dirty="0" err="1" smtClean="0"/>
              <a:t>AIChE</a:t>
            </a:r>
            <a:r>
              <a:rPr lang="en-US" dirty="0" smtClean="0"/>
              <a:t> Annual Meeting</a:t>
            </a:r>
          </a:p>
          <a:p>
            <a:pPr lvl="1"/>
            <a:r>
              <a:rPr lang="en-US" dirty="0" smtClean="0"/>
              <a:t>53 PTF Sessions</a:t>
            </a:r>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15</a:t>
            </a:fld>
            <a:endParaRPr lang="en-US"/>
          </a:p>
        </p:txBody>
      </p:sp>
      <p:pic>
        <p:nvPicPr>
          <p:cNvPr id="267265" name="Picture 1"/>
          <p:cNvPicPr>
            <a:picLocks noChangeAspect="1" noChangeArrowheads="1"/>
          </p:cNvPicPr>
          <p:nvPr/>
        </p:nvPicPr>
        <p:blipFill>
          <a:blip r:embed="rId3" cstate="print"/>
          <a:srcRect/>
          <a:stretch>
            <a:fillRect/>
          </a:stretch>
        </p:blipFill>
        <p:spPr bwMode="auto">
          <a:xfrm rot="10800000" flipV="1">
            <a:off x="1676400" y="457199"/>
            <a:ext cx="7010400" cy="679979"/>
          </a:xfrm>
          <a:prstGeom prst="rect">
            <a:avLst/>
          </a:prstGeom>
          <a:noFill/>
          <a:ln w="9525">
            <a:noFill/>
            <a:miter lim="800000"/>
            <a:headEnd/>
            <a:tailEnd/>
          </a:ln>
        </p:spPr>
      </p:pic>
      <p:graphicFrame>
        <p:nvGraphicFramePr>
          <p:cNvPr id="5" name="Table 4"/>
          <p:cNvGraphicFramePr>
            <a:graphicFrameLocks noGrp="1"/>
          </p:cNvGraphicFramePr>
          <p:nvPr>
            <p:extLst>
              <p:ext uri="{D42A27DB-BD31-4B8C-83A1-F6EECF244321}">
                <p14:modId xmlns:p14="http://schemas.microsoft.com/office/powerpoint/2010/main" val="495249225"/>
              </p:ext>
            </p:extLst>
          </p:nvPr>
        </p:nvGraphicFramePr>
        <p:xfrm>
          <a:off x="1066800" y="2819400"/>
          <a:ext cx="7543800" cy="3151046"/>
        </p:xfrm>
        <a:graphic>
          <a:graphicData uri="http://schemas.openxmlformats.org/drawingml/2006/table">
            <a:tbl>
              <a:tblPr firstRow="1" bandRow="1">
                <a:tableStyleId>{5C22544A-7EE6-4342-B048-85BDC9FD1C3A}</a:tableStyleId>
              </a:tblPr>
              <a:tblGrid>
                <a:gridCol w="1676400"/>
                <a:gridCol w="4267200"/>
                <a:gridCol w="1600200"/>
              </a:tblGrid>
              <a:tr h="703958">
                <a:tc>
                  <a:txBody>
                    <a:bodyPr/>
                    <a:lstStyle/>
                    <a:p>
                      <a:pPr algn="ctr"/>
                      <a:r>
                        <a:rPr lang="en-US" dirty="0" smtClean="0">
                          <a:solidFill>
                            <a:schemeClr val="bg2">
                              <a:lumMod val="60000"/>
                              <a:lumOff val="40000"/>
                            </a:schemeClr>
                          </a:solidFill>
                        </a:rPr>
                        <a:t>Programming</a:t>
                      </a:r>
                      <a:r>
                        <a:rPr lang="en-US" baseline="0" dirty="0" smtClean="0">
                          <a:solidFill>
                            <a:schemeClr val="bg2">
                              <a:lumMod val="60000"/>
                              <a:lumOff val="40000"/>
                            </a:schemeClr>
                          </a:solidFill>
                        </a:rPr>
                        <a:t> Area Number</a:t>
                      </a:r>
                      <a:endParaRPr lang="en-US" dirty="0">
                        <a:solidFill>
                          <a:schemeClr val="bg2">
                            <a:lumMod val="60000"/>
                            <a:lumOff val="40000"/>
                          </a:schemeClr>
                        </a:solidFill>
                      </a:endParaRPr>
                    </a:p>
                  </a:txBody>
                  <a:tcPr/>
                </a:tc>
                <a:tc>
                  <a:txBody>
                    <a:bodyPr/>
                    <a:lstStyle/>
                    <a:p>
                      <a:r>
                        <a:rPr lang="en-US" dirty="0" smtClean="0">
                          <a:solidFill>
                            <a:schemeClr val="bg2">
                              <a:lumMod val="60000"/>
                              <a:lumOff val="40000"/>
                            </a:schemeClr>
                          </a:solidFill>
                        </a:rPr>
                        <a:t>Programming Area Name</a:t>
                      </a:r>
                      <a:endParaRPr lang="en-US" dirty="0">
                        <a:solidFill>
                          <a:schemeClr val="bg2">
                            <a:lumMod val="60000"/>
                            <a:lumOff val="40000"/>
                          </a:schemeClr>
                        </a:solidFill>
                      </a:endParaRPr>
                    </a:p>
                  </a:txBody>
                  <a:tcPr/>
                </a:tc>
                <a:tc>
                  <a:txBody>
                    <a:bodyPr/>
                    <a:lstStyle/>
                    <a:p>
                      <a:r>
                        <a:rPr lang="en-US" dirty="0" smtClean="0">
                          <a:solidFill>
                            <a:schemeClr val="bg2">
                              <a:lumMod val="60000"/>
                              <a:lumOff val="40000"/>
                            </a:schemeClr>
                          </a:solidFill>
                        </a:rPr>
                        <a:t>Number of Sessions</a:t>
                      </a:r>
                      <a:endParaRPr lang="en-US" dirty="0">
                        <a:solidFill>
                          <a:schemeClr val="bg2">
                            <a:lumMod val="60000"/>
                            <a:lumOff val="40000"/>
                          </a:schemeClr>
                        </a:solidFill>
                      </a:endParaRPr>
                    </a:p>
                  </a:txBody>
                  <a:tcPr/>
                </a:tc>
              </a:tr>
              <a:tr h="407848">
                <a:tc>
                  <a:txBody>
                    <a:bodyPr/>
                    <a:lstStyle/>
                    <a:p>
                      <a:pPr algn="ctr"/>
                      <a:r>
                        <a:rPr lang="en-US" dirty="0" smtClean="0"/>
                        <a:t>3</a:t>
                      </a:r>
                      <a:endParaRPr lang="en-US" dirty="0"/>
                    </a:p>
                  </a:txBody>
                  <a:tcPr/>
                </a:tc>
                <a:tc>
                  <a:txBody>
                    <a:bodyPr/>
                    <a:lstStyle/>
                    <a:p>
                      <a:r>
                        <a:rPr lang="en-US" dirty="0" smtClean="0"/>
                        <a:t>Plenary/Award/Poster</a:t>
                      </a:r>
                      <a:endParaRPr lang="en-US" dirty="0"/>
                    </a:p>
                  </a:txBody>
                  <a:tcPr/>
                </a:tc>
                <a:tc>
                  <a:txBody>
                    <a:bodyPr/>
                    <a:lstStyle/>
                    <a:p>
                      <a:pPr algn="ctr"/>
                      <a:r>
                        <a:rPr lang="en-US" dirty="0" smtClean="0"/>
                        <a:t>3</a:t>
                      </a:r>
                      <a:endParaRPr lang="en-US" dirty="0"/>
                    </a:p>
                  </a:txBody>
                  <a:tcPr/>
                </a:tc>
              </a:tr>
              <a:tr h="407848">
                <a:tc>
                  <a:txBody>
                    <a:bodyPr/>
                    <a:lstStyle/>
                    <a:p>
                      <a:pPr algn="ctr"/>
                      <a:r>
                        <a:rPr lang="en-US" dirty="0" smtClean="0"/>
                        <a:t>3A</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Particle Production &amp; Characterization</a:t>
                      </a:r>
                    </a:p>
                  </a:txBody>
                  <a:tcPr/>
                </a:tc>
                <a:tc>
                  <a:txBody>
                    <a:bodyPr/>
                    <a:lstStyle/>
                    <a:p>
                      <a:pPr algn="ctr"/>
                      <a:r>
                        <a:rPr lang="en-US" dirty="0" smtClean="0"/>
                        <a:t>13</a:t>
                      </a:r>
                      <a:endParaRPr lang="en-US" dirty="0"/>
                    </a:p>
                  </a:txBody>
                  <a:tcPr/>
                </a:tc>
              </a:tr>
              <a:tr h="407848">
                <a:tc>
                  <a:txBody>
                    <a:bodyPr/>
                    <a:lstStyle/>
                    <a:p>
                      <a:pPr algn="ctr"/>
                      <a:r>
                        <a:rPr lang="en-US" dirty="0" smtClean="0"/>
                        <a:t>3B</a:t>
                      </a:r>
                      <a:endParaRPr lang="en-US" dirty="0"/>
                    </a:p>
                  </a:txBody>
                  <a:tcPr/>
                </a:tc>
                <a:tc>
                  <a:txBody>
                    <a:bodyPr/>
                    <a:lstStyle/>
                    <a:p>
                      <a:r>
                        <a:rPr lang="en-US" dirty="0" smtClean="0"/>
                        <a:t>Fluidization &amp; Fluid-Particle Systems</a:t>
                      </a:r>
                      <a:endParaRPr lang="en-US" dirty="0"/>
                    </a:p>
                  </a:txBody>
                  <a:tcPr/>
                </a:tc>
                <a:tc>
                  <a:txBody>
                    <a:bodyPr/>
                    <a:lstStyle/>
                    <a:p>
                      <a:pPr algn="ctr"/>
                      <a:r>
                        <a:rPr lang="en-US" dirty="0" smtClean="0"/>
                        <a:t>10</a:t>
                      </a:r>
                      <a:endParaRPr lang="en-US" dirty="0"/>
                    </a:p>
                  </a:txBody>
                  <a:tcPr/>
                </a:tc>
              </a:tr>
              <a:tr h="407848">
                <a:tc>
                  <a:txBody>
                    <a:bodyPr/>
                    <a:lstStyle/>
                    <a:p>
                      <a:pPr algn="ctr"/>
                      <a:r>
                        <a:rPr lang="en-US" dirty="0" smtClean="0"/>
                        <a:t>3C</a:t>
                      </a:r>
                      <a:endParaRPr lang="en-US" dirty="0"/>
                    </a:p>
                  </a:txBody>
                  <a:tcPr/>
                </a:tc>
                <a:tc>
                  <a:txBody>
                    <a:bodyPr/>
                    <a:lstStyle/>
                    <a:p>
                      <a:r>
                        <a:rPr lang="en-US" dirty="0" smtClean="0"/>
                        <a:t>Solids Flow, Handling &amp; Processing</a:t>
                      </a:r>
                      <a:endParaRPr lang="en-US" dirty="0"/>
                    </a:p>
                  </a:txBody>
                  <a:tcPr/>
                </a:tc>
                <a:tc>
                  <a:txBody>
                    <a:bodyPr/>
                    <a:lstStyle/>
                    <a:p>
                      <a:pPr algn="ctr"/>
                      <a:r>
                        <a:rPr lang="en-US" dirty="0" smtClean="0"/>
                        <a:t>12</a:t>
                      </a:r>
                      <a:endParaRPr lang="en-US" dirty="0"/>
                    </a:p>
                  </a:txBody>
                  <a:tcPr/>
                </a:tc>
              </a:tr>
              <a:tr h="407848">
                <a:tc>
                  <a:txBody>
                    <a:bodyPr/>
                    <a:lstStyle/>
                    <a:p>
                      <a:pPr algn="ctr"/>
                      <a:r>
                        <a:rPr lang="en-US" dirty="0" smtClean="0"/>
                        <a:t>3D</a:t>
                      </a:r>
                      <a:endParaRPr lang="en-US" dirty="0"/>
                    </a:p>
                  </a:txBody>
                  <a:tcPr/>
                </a:tc>
                <a:tc>
                  <a:txBody>
                    <a:bodyPr/>
                    <a:lstStyle/>
                    <a:p>
                      <a:r>
                        <a:rPr lang="en-US" dirty="0" smtClean="0"/>
                        <a:t>Nanoparticles</a:t>
                      </a:r>
                      <a:endParaRPr lang="en-US" dirty="0"/>
                    </a:p>
                  </a:txBody>
                  <a:tcPr/>
                </a:tc>
                <a:tc>
                  <a:txBody>
                    <a:bodyPr/>
                    <a:lstStyle/>
                    <a:p>
                      <a:pPr algn="ctr"/>
                      <a:r>
                        <a:rPr lang="en-US" dirty="0" smtClean="0"/>
                        <a:t>12</a:t>
                      </a:r>
                      <a:endParaRPr lang="en-US" dirty="0"/>
                    </a:p>
                  </a:txBody>
                  <a:tcPr/>
                </a:tc>
              </a:tr>
              <a:tr h="407848">
                <a:tc>
                  <a:txBody>
                    <a:bodyPr/>
                    <a:lstStyle/>
                    <a:p>
                      <a:pPr algn="ctr"/>
                      <a:r>
                        <a:rPr lang="en-US" dirty="0" smtClean="0"/>
                        <a:t>3E</a:t>
                      </a:r>
                      <a:endParaRPr lang="en-US" dirty="0"/>
                    </a:p>
                  </a:txBody>
                  <a:tcPr/>
                </a:tc>
                <a:tc>
                  <a:txBody>
                    <a:bodyPr/>
                    <a:lstStyle/>
                    <a:p>
                      <a:r>
                        <a:rPr lang="en-US" dirty="0" smtClean="0"/>
                        <a:t>Energetics</a:t>
                      </a:r>
                      <a:endParaRPr lang="en-US" dirty="0"/>
                    </a:p>
                  </a:txBody>
                  <a:tcPr/>
                </a:tc>
                <a:tc>
                  <a:txBody>
                    <a:bodyPr/>
                    <a:lstStyle/>
                    <a:p>
                      <a:pPr algn="ctr"/>
                      <a:r>
                        <a:rPr lang="en-US" dirty="0" smtClean="0"/>
                        <a:t>3</a:t>
                      </a:r>
                      <a:endParaRPr lang="en-US" dirty="0"/>
                    </a:p>
                  </a:txBody>
                  <a:tcPr/>
                </a:tc>
              </a:tr>
            </a:tbl>
          </a:graphicData>
        </a:graphic>
      </p:graphicFrame>
    </p:spTree>
    <p:extLst>
      <p:ext uri="{BB962C8B-B14F-4D97-AF65-F5344CB8AC3E}">
        <p14:creationId xmlns:p14="http://schemas.microsoft.com/office/powerpoint/2010/main" val="3318139985"/>
      </p:ext>
    </p:extLst>
  </p:cSld>
  <p:clrMapOvr>
    <a:masterClrMapping/>
  </p:clrMapOvr>
  <p:transition advTm="20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Comments</a:t>
            </a:r>
            <a:endParaRPr lang="en-US" dirty="0"/>
          </a:p>
        </p:txBody>
      </p:sp>
      <p:sp>
        <p:nvSpPr>
          <p:cNvPr id="3" name="Content Placeholder 2"/>
          <p:cNvSpPr>
            <a:spLocks noGrp="1"/>
          </p:cNvSpPr>
          <p:nvPr>
            <p:ph idx="1"/>
          </p:nvPr>
        </p:nvSpPr>
        <p:spPr>
          <a:xfrm>
            <a:off x="1676400" y="1981200"/>
            <a:ext cx="7010400" cy="3962400"/>
          </a:xfrm>
        </p:spPr>
        <p:txBody>
          <a:bodyPr>
            <a:normAutofit fontScale="85000" lnSpcReduction="20000"/>
          </a:bodyPr>
          <a:lstStyle/>
          <a:p>
            <a:r>
              <a:rPr lang="en-US" dirty="0" smtClean="0"/>
              <a:t>Particle technology research </a:t>
            </a:r>
            <a:r>
              <a:rPr lang="en-US" dirty="0"/>
              <a:t>l</a:t>
            </a:r>
            <a:r>
              <a:rPr lang="en-US" dirty="0" smtClean="0"/>
              <a:t>evel is significant:</a:t>
            </a:r>
          </a:p>
          <a:p>
            <a:pPr lvl="1"/>
            <a:r>
              <a:rPr lang="en-US" dirty="0" smtClean="0"/>
              <a:t>PTF is 1 of 22 programming areas (5%)</a:t>
            </a:r>
          </a:p>
          <a:p>
            <a:pPr lvl="1"/>
            <a:r>
              <a:rPr lang="en-US" dirty="0" smtClean="0"/>
              <a:t>PTF Sessions were 7% of 789 total</a:t>
            </a:r>
          </a:p>
          <a:p>
            <a:r>
              <a:rPr lang="en-US" dirty="0" smtClean="0"/>
              <a:t>Cross product of IFPRI and PTF programming areas:</a:t>
            </a:r>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r>
              <a:rPr lang="en-US" dirty="0" smtClean="0"/>
              <a:t>Nanoparticles (3D) and Energetics (3E) are their own communities</a:t>
            </a:r>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16</a:t>
            </a:fld>
            <a:endParaRPr lang="en-US"/>
          </a:p>
        </p:txBody>
      </p:sp>
      <p:pic>
        <p:nvPicPr>
          <p:cNvPr id="5" name="Picture 4"/>
          <p:cNvPicPr>
            <a:picLocks noChangeAspect="1"/>
          </p:cNvPicPr>
          <p:nvPr/>
        </p:nvPicPr>
        <p:blipFill>
          <a:blip r:embed="rId2"/>
          <a:stretch>
            <a:fillRect/>
          </a:stretch>
        </p:blipFill>
        <p:spPr>
          <a:xfrm>
            <a:off x="3352800" y="3388276"/>
            <a:ext cx="2373771" cy="1793324"/>
          </a:xfrm>
          <a:prstGeom prst="rect">
            <a:avLst/>
          </a:prstGeom>
        </p:spPr>
      </p:pic>
      <p:sp>
        <p:nvSpPr>
          <p:cNvPr id="6" name="TextBox 5"/>
          <p:cNvSpPr txBox="1"/>
          <p:nvPr/>
        </p:nvSpPr>
        <p:spPr>
          <a:xfrm>
            <a:off x="5980505" y="3810000"/>
            <a:ext cx="2847703" cy="646331"/>
          </a:xfrm>
          <a:prstGeom prst="rect">
            <a:avLst/>
          </a:prstGeom>
          <a:solidFill>
            <a:schemeClr val="bg2">
              <a:lumMod val="60000"/>
              <a:lumOff val="40000"/>
            </a:schemeClr>
          </a:solidFill>
        </p:spPr>
        <p:txBody>
          <a:bodyPr wrap="none" rtlCol="0">
            <a:spAutoFit/>
          </a:bodyPr>
          <a:lstStyle/>
          <a:p>
            <a:r>
              <a:rPr lang="en-US" b="1" dirty="0" smtClean="0">
                <a:solidFill>
                  <a:schemeClr val="bg1"/>
                </a:solidFill>
              </a:rPr>
              <a:t>PTF Areas 3A &amp; 3C play </a:t>
            </a:r>
          </a:p>
          <a:p>
            <a:r>
              <a:rPr lang="en-US" b="1" dirty="0" smtClean="0">
                <a:solidFill>
                  <a:schemeClr val="bg1"/>
                </a:solidFill>
              </a:rPr>
              <a:t>across all IFPRI Areas</a:t>
            </a:r>
            <a:endParaRPr lang="en-US" b="1" dirty="0">
              <a:solidFill>
                <a:schemeClr val="bg1"/>
              </a:solidFill>
            </a:endParaRPr>
          </a:p>
        </p:txBody>
      </p:sp>
    </p:spTree>
    <p:extLst>
      <p:ext uri="{BB962C8B-B14F-4D97-AF65-F5344CB8AC3E}">
        <p14:creationId xmlns:p14="http://schemas.microsoft.com/office/powerpoint/2010/main" val="34109131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Institutions Represented</a:t>
            </a:r>
            <a:endParaRPr lang="en-US" dirty="0"/>
          </a:p>
        </p:txBody>
      </p:sp>
      <p:sp>
        <p:nvSpPr>
          <p:cNvPr id="3" name="Content Placeholder 2"/>
          <p:cNvSpPr>
            <a:spLocks noGrp="1"/>
          </p:cNvSpPr>
          <p:nvPr>
            <p:ph idx="1"/>
          </p:nvPr>
        </p:nvSpPr>
        <p:spPr>
          <a:xfrm>
            <a:off x="1676400" y="1981200"/>
            <a:ext cx="7010400" cy="4114800"/>
          </a:xfrm>
        </p:spPr>
        <p:txBody>
          <a:bodyPr>
            <a:normAutofit fontScale="92500" lnSpcReduction="20000"/>
          </a:bodyPr>
          <a:lstStyle/>
          <a:p>
            <a:r>
              <a:rPr lang="en-US" dirty="0" smtClean="0"/>
              <a:t>63 Universities</a:t>
            </a:r>
          </a:p>
          <a:p>
            <a:pPr lvl="1"/>
            <a:r>
              <a:rPr lang="en-US" dirty="0" smtClean="0"/>
              <a:t>58 US-ABET </a:t>
            </a:r>
            <a:r>
              <a:rPr lang="en-US" dirty="0" err="1" smtClean="0"/>
              <a:t>ChE</a:t>
            </a:r>
            <a:r>
              <a:rPr lang="en-US" dirty="0" smtClean="0"/>
              <a:t> Accredited (36%)</a:t>
            </a:r>
          </a:p>
          <a:p>
            <a:pPr lvl="1"/>
            <a:r>
              <a:rPr lang="en-US" dirty="0" smtClean="0"/>
              <a:t>55 US-</a:t>
            </a:r>
            <a:r>
              <a:rPr lang="en-US" dirty="0" err="1" smtClean="0"/>
              <a:t>ChE</a:t>
            </a:r>
            <a:r>
              <a:rPr lang="en-US" dirty="0" smtClean="0"/>
              <a:t> PhD Granting (45%)</a:t>
            </a:r>
          </a:p>
          <a:p>
            <a:pPr lvl="1"/>
            <a:r>
              <a:rPr lang="en-US" dirty="0" smtClean="0"/>
              <a:t>4 Canadian</a:t>
            </a:r>
          </a:p>
          <a:p>
            <a:pPr lvl="1"/>
            <a:r>
              <a:rPr lang="en-US" dirty="0" smtClean="0"/>
              <a:t>1 US-Non-PhD Granting</a:t>
            </a:r>
          </a:p>
          <a:p>
            <a:pPr lvl="1"/>
            <a:r>
              <a:rPr lang="en-US" dirty="0" smtClean="0"/>
              <a:t>0 Mexican</a:t>
            </a:r>
          </a:p>
          <a:p>
            <a:r>
              <a:rPr lang="en-US" dirty="0" smtClean="0"/>
              <a:t>Schools only represented in 3D = 27 (43%)</a:t>
            </a:r>
          </a:p>
          <a:p>
            <a:r>
              <a:rPr lang="en-US" dirty="0" smtClean="0"/>
              <a:t>Schools only represented in 3E = 1</a:t>
            </a:r>
          </a:p>
          <a:p>
            <a:r>
              <a:rPr lang="en-US" dirty="0" smtClean="0"/>
              <a:t>Schools represented in more than one of 3A/3B/3C = 8</a:t>
            </a:r>
          </a:p>
          <a:p>
            <a:pPr lvl="1"/>
            <a:r>
              <a:rPr lang="en-US" dirty="0" smtClean="0"/>
              <a:t>Targets for in-depth analysis</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17</a:t>
            </a:fld>
            <a:endParaRPr lang="en-US"/>
          </a:p>
        </p:txBody>
      </p:sp>
    </p:spTree>
    <p:extLst>
      <p:ext uri="{BB962C8B-B14F-4D97-AF65-F5344CB8AC3E}">
        <p14:creationId xmlns:p14="http://schemas.microsoft.com/office/powerpoint/2010/main" val="23575272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Universities at 2016 </a:t>
            </a:r>
            <a:r>
              <a:rPr lang="en-US" dirty="0" err="1" smtClean="0"/>
              <a:t>AIChE</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18</a:t>
            </a:fld>
            <a:endParaRPr lang="en-US"/>
          </a:p>
        </p:txBody>
      </p:sp>
      <p:pic>
        <p:nvPicPr>
          <p:cNvPr id="6" name="Picture 5"/>
          <p:cNvPicPr>
            <a:picLocks noChangeAspect="1"/>
          </p:cNvPicPr>
          <p:nvPr/>
        </p:nvPicPr>
        <p:blipFill>
          <a:blip r:embed="rId2"/>
          <a:stretch>
            <a:fillRect/>
          </a:stretch>
        </p:blipFill>
        <p:spPr>
          <a:xfrm>
            <a:off x="1676400" y="2209800"/>
            <a:ext cx="6553200" cy="3407664"/>
          </a:xfrm>
          <a:prstGeom prst="rect">
            <a:avLst/>
          </a:prstGeom>
        </p:spPr>
      </p:pic>
    </p:spTree>
    <p:extLst>
      <p:ext uri="{BB962C8B-B14F-4D97-AF65-F5344CB8AC3E}">
        <p14:creationId xmlns:p14="http://schemas.microsoft.com/office/powerpoint/2010/main" val="1927197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 Baron Award Winners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2016 – Rodney Fox – </a:t>
            </a:r>
            <a:r>
              <a:rPr lang="en-US" i="1" u="sng" dirty="0" smtClean="0">
                <a:solidFill>
                  <a:schemeClr val="bg2">
                    <a:lumMod val="60000"/>
                    <a:lumOff val="40000"/>
                  </a:schemeClr>
                </a:solidFill>
              </a:rPr>
              <a:t>Iowa State</a:t>
            </a:r>
          </a:p>
          <a:p>
            <a:pPr marL="0" indent="0">
              <a:buNone/>
            </a:pPr>
            <a:r>
              <a:rPr lang="en-US" dirty="0" smtClean="0"/>
              <a:t>2015 – Hamid </a:t>
            </a:r>
            <a:r>
              <a:rPr lang="en-US" dirty="0" err="1" smtClean="0"/>
              <a:t>Arastoopour</a:t>
            </a:r>
            <a:r>
              <a:rPr lang="en-US" dirty="0" smtClean="0"/>
              <a:t> - Illinois IT</a:t>
            </a:r>
          </a:p>
          <a:p>
            <a:pPr marL="0" indent="0">
              <a:buNone/>
            </a:pPr>
            <a:r>
              <a:rPr lang="en-US" dirty="0" smtClean="0"/>
              <a:t>2014 – Jennifer Curtis – </a:t>
            </a:r>
            <a:r>
              <a:rPr lang="en-US" i="1" u="sng" dirty="0" smtClean="0">
                <a:solidFill>
                  <a:schemeClr val="bg2">
                    <a:lumMod val="60000"/>
                    <a:lumOff val="40000"/>
                  </a:schemeClr>
                </a:solidFill>
              </a:rPr>
              <a:t>Florida</a:t>
            </a:r>
          </a:p>
          <a:p>
            <a:pPr marL="0" indent="0">
              <a:buNone/>
            </a:pPr>
            <a:r>
              <a:rPr lang="en-US" dirty="0" smtClean="0"/>
              <a:t>2013 – Norm Wagner – </a:t>
            </a:r>
            <a:r>
              <a:rPr lang="en-US" i="1" u="sng" dirty="0" smtClean="0">
                <a:solidFill>
                  <a:schemeClr val="bg2">
                    <a:lumMod val="60000"/>
                    <a:lumOff val="40000"/>
                  </a:schemeClr>
                </a:solidFill>
              </a:rPr>
              <a:t>Delaware</a:t>
            </a:r>
          </a:p>
          <a:p>
            <a:pPr marL="0" indent="0">
              <a:buNone/>
            </a:pPr>
            <a:r>
              <a:rPr lang="en-US" dirty="0" smtClean="0"/>
              <a:t>2012 – Jim Litster – </a:t>
            </a:r>
            <a:r>
              <a:rPr lang="en-US" i="1" u="sng" dirty="0" smtClean="0">
                <a:solidFill>
                  <a:schemeClr val="bg2">
                    <a:lumMod val="60000"/>
                    <a:lumOff val="40000"/>
                  </a:schemeClr>
                </a:solidFill>
              </a:rPr>
              <a:t>Purdue</a:t>
            </a:r>
          </a:p>
          <a:p>
            <a:pPr marL="0" indent="0">
              <a:buNone/>
            </a:pPr>
            <a:r>
              <a:rPr lang="en-US" dirty="0" smtClean="0"/>
              <a:t>2011 – Roger </a:t>
            </a:r>
            <a:r>
              <a:rPr lang="en-US" dirty="0" err="1" smtClean="0"/>
              <a:t>Bonnecaze</a:t>
            </a:r>
            <a:r>
              <a:rPr lang="en-US" dirty="0" smtClean="0"/>
              <a:t> – Texas-Austin</a:t>
            </a:r>
          </a:p>
          <a:p>
            <a:pPr marL="0" indent="0">
              <a:buNone/>
            </a:pPr>
            <a:r>
              <a:rPr lang="en-US" dirty="0" smtClean="0"/>
              <a:t>2010 – Tony Ladd – </a:t>
            </a:r>
            <a:r>
              <a:rPr lang="en-US" i="1" u="sng" dirty="0" smtClean="0">
                <a:solidFill>
                  <a:schemeClr val="bg2">
                    <a:lumMod val="60000"/>
                    <a:lumOff val="40000"/>
                  </a:schemeClr>
                </a:solidFill>
              </a:rPr>
              <a:t>Florida</a:t>
            </a:r>
          </a:p>
          <a:p>
            <a:pPr marL="0" indent="0">
              <a:buNone/>
            </a:pPr>
            <a:r>
              <a:rPr lang="en-US" dirty="0" smtClean="0"/>
              <a:t>2009 – Al Weimer – </a:t>
            </a:r>
            <a:r>
              <a:rPr lang="en-US" i="1" u="sng" dirty="0" smtClean="0">
                <a:solidFill>
                  <a:schemeClr val="bg2">
                    <a:lumMod val="60000"/>
                    <a:lumOff val="40000"/>
                  </a:schemeClr>
                </a:solidFill>
              </a:rPr>
              <a:t>Colorado</a:t>
            </a:r>
          </a:p>
          <a:p>
            <a:pPr marL="0" indent="0">
              <a:buNone/>
            </a:pPr>
            <a:r>
              <a:rPr lang="en-US" dirty="0" smtClean="0"/>
              <a:t>2008 – </a:t>
            </a:r>
            <a:r>
              <a:rPr lang="en-US" dirty="0" err="1"/>
              <a:t>D</a:t>
            </a:r>
            <a:r>
              <a:rPr lang="en-US" dirty="0" err="1" smtClean="0"/>
              <a:t>ilhan</a:t>
            </a:r>
            <a:r>
              <a:rPr lang="en-US" dirty="0" smtClean="0"/>
              <a:t> </a:t>
            </a:r>
            <a:r>
              <a:rPr lang="en-US" dirty="0" err="1" smtClean="0"/>
              <a:t>Kaylon</a:t>
            </a:r>
            <a:r>
              <a:rPr lang="en-US" dirty="0" smtClean="0"/>
              <a:t> – Stevens</a:t>
            </a:r>
          </a:p>
          <a:p>
            <a:pPr marL="0" indent="0">
              <a:buNone/>
            </a:pPr>
            <a:r>
              <a:rPr lang="en-US" dirty="0" smtClean="0"/>
              <a:t>2007 – John Grace – British Columbia</a:t>
            </a:r>
          </a:p>
          <a:p>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19</a:t>
            </a:fld>
            <a:endParaRPr lang="en-US"/>
          </a:p>
        </p:txBody>
      </p:sp>
    </p:spTree>
    <p:extLst>
      <p:ext uri="{BB962C8B-B14F-4D97-AF65-F5344CB8AC3E}">
        <p14:creationId xmlns:p14="http://schemas.microsoft.com/office/powerpoint/2010/main" val="1572078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1676400" y="1981200"/>
            <a:ext cx="7010400" cy="3962400"/>
          </a:xfrm>
        </p:spPr>
        <p:txBody>
          <a:bodyPr>
            <a:normAutofit/>
          </a:bodyPr>
          <a:lstStyle/>
          <a:p>
            <a:r>
              <a:rPr lang="en-US" dirty="0" smtClean="0"/>
              <a:t>Point of view:</a:t>
            </a:r>
          </a:p>
          <a:p>
            <a:pPr lvl="1"/>
            <a:r>
              <a:rPr lang="en-US" dirty="0" smtClean="0"/>
              <a:t>US-centric</a:t>
            </a:r>
          </a:p>
          <a:p>
            <a:pPr lvl="1"/>
            <a:r>
              <a:rPr lang="en-US" dirty="0" smtClean="0"/>
              <a:t>Chemical Engineering-centric</a:t>
            </a:r>
          </a:p>
          <a:p>
            <a:r>
              <a:rPr lang="en-US" dirty="0" smtClean="0"/>
              <a:t>A quote:</a:t>
            </a:r>
          </a:p>
          <a:p>
            <a:pPr lvl="1"/>
            <a:r>
              <a:rPr lang="en-US" dirty="0" smtClean="0"/>
              <a:t>From 3/29/17 promotion letter:</a:t>
            </a:r>
          </a:p>
          <a:p>
            <a:pPr lvl="2"/>
            <a:r>
              <a:rPr lang="en-US" dirty="0" smtClean="0"/>
              <a:t>“By the time undergraduates have worked through this material, they will be able… to design most equipment in a typical chemical plant that processes </a:t>
            </a:r>
            <a:r>
              <a:rPr lang="en-US" u="sng" dirty="0" smtClean="0"/>
              <a:t>gases and/or liquids</a:t>
            </a:r>
            <a:r>
              <a:rPr lang="en-US" dirty="0" smtClean="0"/>
              <a:t>.”</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2</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3886200"/>
            <a:ext cx="1629940" cy="2080153"/>
          </a:xfrm>
          <a:prstGeom prst="rect">
            <a:avLst/>
          </a:prstGeom>
        </p:spPr>
      </p:pic>
    </p:spTree>
    <p:extLst>
      <p:ext uri="{BB962C8B-B14F-4D97-AF65-F5344CB8AC3E}">
        <p14:creationId xmlns:p14="http://schemas.microsoft.com/office/powerpoint/2010/main" val="4253788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Methodology</a:t>
            </a:r>
            <a:endParaRPr lang="en-US" dirty="0"/>
          </a:p>
        </p:txBody>
      </p:sp>
      <p:sp>
        <p:nvSpPr>
          <p:cNvPr id="3" name="Content Placeholder 2"/>
          <p:cNvSpPr>
            <a:spLocks noGrp="1"/>
          </p:cNvSpPr>
          <p:nvPr>
            <p:ph idx="1"/>
          </p:nvPr>
        </p:nvSpPr>
        <p:spPr/>
        <p:txBody>
          <a:bodyPr/>
          <a:lstStyle/>
          <a:p>
            <a:r>
              <a:rPr lang="en-US" dirty="0" smtClean="0"/>
              <a:t>Assess key US institutions for Particle Technology research</a:t>
            </a:r>
          </a:p>
          <a:p>
            <a:pPr lvl="1"/>
            <a:r>
              <a:rPr lang="en-US" dirty="0" smtClean="0"/>
              <a:t>Identify</a:t>
            </a:r>
          </a:p>
          <a:p>
            <a:pPr lvl="2"/>
            <a:r>
              <a:rPr lang="en-US" dirty="0" smtClean="0"/>
              <a:t>In-depth review of 2016 </a:t>
            </a:r>
            <a:r>
              <a:rPr lang="en-US" dirty="0" err="1" smtClean="0"/>
              <a:t>AIChE</a:t>
            </a:r>
            <a:r>
              <a:rPr lang="en-US" dirty="0" smtClean="0"/>
              <a:t> Annual Meeting PTF Programming</a:t>
            </a:r>
          </a:p>
          <a:p>
            <a:pPr lvl="1"/>
            <a:r>
              <a:rPr lang="en-US" dirty="0" smtClean="0"/>
              <a:t>Examine curricula and course catalogs</a:t>
            </a:r>
          </a:p>
          <a:p>
            <a:r>
              <a:rPr lang="en-US" dirty="0" smtClean="0"/>
              <a:t>Internet searches on key words</a:t>
            </a:r>
          </a:p>
          <a:p>
            <a:r>
              <a:rPr lang="en-US" dirty="0" smtClean="0"/>
              <a:t>Review offerings of </a:t>
            </a:r>
            <a:r>
              <a:rPr lang="en-US" dirty="0" err="1" smtClean="0"/>
              <a:t>AIChE</a:t>
            </a:r>
            <a:r>
              <a:rPr lang="en-US" dirty="0" smtClean="0"/>
              <a:t> Academy</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3</a:t>
            </a:fld>
            <a:endParaRPr lang="en-US"/>
          </a:p>
        </p:txBody>
      </p:sp>
    </p:spTree>
    <p:extLst>
      <p:ext uri="{BB962C8B-B14F-4D97-AF65-F5344CB8AC3E}">
        <p14:creationId xmlns:p14="http://schemas.microsoft.com/office/powerpoint/2010/main" val="452489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743200" y="2667000"/>
            <a:ext cx="5562600" cy="3200400"/>
            <a:chOff x="2743200" y="2667000"/>
            <a:chExt cx="5562600" cy="3200400"/>
          </a:xfrm>
        </p:grpSpPr>
        <p:grpSp>
          <p:nvGrpSpPr>
            <p:cNvPr id="7" name="Group 6"/>
            <p:cNvGrpSpPr/>
            <p:nvPr/>
          </p:nvGrpSpPr>
          <p:grpSpPr>
            <a:xfrm>
              <a:off x="2895600" y="2667000"/>
              <a:ext cx="5410200" cy="1865041"/>
              <a:chOff x="2895600" y="2706958"/>
              <a:chExt cx="5410200" cy="1865041"/>
            </a:xfrm>
          </p:grpSpPr>
          <p:sp>
            <p:nvSpPr>
              <p:cNvPr id="5" name="Rectangle 4"/>
              <p:cNvSpPr/>
              <p:nvPr/>
            </p:nvSpPr>
            <p:spPr bwMode="auto">
              <a:xfrm>
                <a:off x="2895600" y="2706958"/>
                <a:ext cx="5410200" cy="1865041"/>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p:txBody>
          </p:sp>
          <p:sp>
            <p:nvSpPr>
              <p:cNvPr id="6" name="TextBox 5"/>
              <p:cNvSpPr txBox="1"/>
              <p:nvPr/>
            </p:nvSpPr>
            <p:spPr>
              <a:xfrm>
                <a:off x="4928696" y="4154758"/>
                <a:ext cx="3344185" cy="369332"/>
              </a:xfrm>
              <a:prstGeom prst="rect">
                <a:avLst/>
              </a:prstGeom>
              <a:noFill/>
              <a:ln>
                <a:solidFill>
                  <a:schemeClr val="bg2">
                    <a:lumMod val="60000"/>
                    <a:lumOff val="40000"/>
                  </a:schemeClr>
                </a:solidFill>
              </a:ln>
            </p:spPr>
            <p:txBody>
              <a:bodyPr wrap="none" rtlCol="0">
                <a:spAutoFit/>
              </a:bodyPr>
              <a:lstStyle/>
              <a:p>
                <a:r>
                  <a:rPr lang="en-US" i="1" dirty="0" smtClean="0">
                    <a:solidFill>
                      <a:schemeClr val="bg2"/>
                    </a:solidFill>
                  </a:rPr>
                  <a:t>On Karl Jacob’s preliminary list</a:t>
                </a:r>
                <a:endParaRPr lang="en-US" i="1" dirty="0">
                  <a:solidFill>
                    <a:schemeClr val="bg2"/>
                  </a:solidFill>
                </a:endParaRPr>
              </a:p>
            </p:txBody>
          </p:sp>
        </p:grpSp>
        <p:sp>
          <p:nvSpPr>
            <p:cNvPr id="8" name="Rectangle 7"/>
            <p:cNvSpPr/>
            <p:nvPr/>
          </p:nvSpPr>
          <p:spPr bwMode="auto">
            <a:xfrm>
              <a:off x="2743200" y="5486400"/>
              <a:ext cx="5562600" cy="381000"/>
            </a:xfrm>
            <a:prstGeom prst="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sp>
        <p:nvSpPr>
          <p:cNvPr id="3" name="Content Placeholder 2"/>
          <p:cNvSpPr>
            <a:spLocks noGrp="1"/>
          </p:cNvSpPr>
          <p:nvPr>
            <p:ph idx="1"/>
          </p:nvPr>
        </p:nvSpPr>
        <p:spPr>
          <a:xfrm>
            <a:off x="1676400" y="1981200"/>
            <a:ext cx="7010400" cy="4114800"/>
          </a:xfrm>
        </p:spPr>
        <p:txBody>
          <a:bodyPr>
            <a:normAutofit lnSpcReduction="10000"/>
          </a:bodyPr>
          <a:lstStyle/>
          <a:p>
            <a:r>
              <a:rPr lang="en-US" sz="2400" dirty="0" smtClean="0"/>
              <a:t>8 from PTF Programming Analysis</a:t>
            </a:r>
          </a:p>
          <a:p>
            <a:pPr lvl="1"/>
            <a:r>
              <a:rPr lang="en-US" sz="2100" dirty="0" smtClean="0"/>
              <a:t>4 Represented at this Conference</a:t>
            </a:r>
          </a:p>
          <a:p>
            <a:pPr lvl="2"/>
            <a:r>
              <a:rPr lang="en-US" sz="1800" dirty="0" smtClean="0"/>
              <a:t>Purdue – Carl </a:t>
            </a:r>
            <a:r>
              <a:rPr lang="en-US" sz="1800" dirty="0" err="1" smtClean="0"/>
              <a:t>Wassgren</a:t>
            </a:r>
            <a:endParaRPr lang="en-US" sz="1800" dirty="0" smtClean="0"/>
          </a:p>
          <a:p>
            <a:pPr lvl="2"/>
            <a:r>
              <a:rPr lang="en-US" sz="1800" dirty="0" smtClean="0"/>
              <a:t>Colorado – Christine </a:t>
            </a:r>
            <a:r>
              <a:rPr lang="en-US" sz="1800" dirty="0" err="1" smtClean="0"/>
              <a:t>Hrenya</a:t>
            </a:r>
            <a:endParaRPr lang="en-US" sz="1800" dirty="0" smtClean="0"/>
          </a:p>
          <a:p>
            <a:pPr lvl="2"/>
            <a:r>
              <a:rPr lang="en-US" sz="1800" dirty="0" smtClean="0"/>
              <a:t>Rutgers – </a:t>
            </a:r>
            <a:r>
              <a:rPr lang="en-US" sz="1800" dirty="0"/>
              <a:t>Alberto </a:t>
            </a:r>
            <a:r>
              <a:rPr lang="en-US" sz="1800" dirty="0" err="1" smtClean="0"/>
              <a:t>Cuitiño</a:t>
            </a:r>
            <a:endParaRPr lang="en-US" sz="1800" dirty="0" smtClean="0"/>
          </a:p>
          <a:p>
            <a:pPr lvl="2"/>
            <a:r>
              <a:rPr lang="en-US" sz="1800" dirty="0" smtClean="0"/>
              <a:t>NJIT – Rajesh Dave</a:t>
            </a:r>
          </a:p>
          <a:p>
            <a:pPr lvl="1"/>
            <a:r>
              <a:rPr lang="en-US" sz="2100" dirty="0" smtClean="0"/>
              <a:t>4 Others:</a:t>
            </a:r>
          </a:p>
          <a:p>
            <a:pPr lvl="2"/>
            <a:r>
              <a:rPr lang="en-US" sz="1800" dirty="0" smtClean="0"/>
              <a:t>Florida</a:t>
            </a:r>
          </a:p>
          <a:p>
            <a:pPr lvl="2"/>
            <a:r>
              <a:rPr lang="en-US" sz="1800" dirty="0" smtClean="0"/>
              <a:t>MIT</a:t>
            </a:r>
          </a:p>
          <a:p>
            <a:pPr lvl="2"/>
            <a:r>
              <a:rPr lang="en-US" sz="1800" dirty="0" smtClean="0"/>
              <a:t>Penn State</a:t>
            </a:r>
          </a:p>
          <a:p>
            <a:pPr lvl="2"/>
            <a:r>
              <a:rPr lang="en-US" sz="1800" dirty="0" smtClean="0"/>
              <a:t>Iowa State</a:t>
            </a:r>
          </a:p>
          <a:p>
            <a:r>
              <a:rPr lang="en-US" sz="2400" dirty="0" smtClean="0"/>
              <a:t>Add Delaware</a:t>
            </a:r>
            <a:endParaRPr lang="en-US" sz="2400" dirty="0"/>
          </a:p>
        </p:txBody>
      </p:sp>
      <p:sp>
        <p:nvSpPr>
          <p:cNvPr id="2" name="Title 1"/>
          <p:cNvSpPr>
            <a:spLocks noGrp="1"/>
          </p:cNvSpPr>
          <p:nvPr>
            <p:ph type="title"/>
          </p:nvPr>
        </p:nvSpPr>
        <p:spPr/>
        <p:txBody>
          <a:bodyPr>
            <a:normAutofit/>
          </a:bodyPr>
          <a:lstStyle/>
          <a:p>
            <a:r>
              <a:rPr lang="en-US" sz="3200" dirty="0" smtClean="0"/>
              <a:t>Universities for In-Depth Discussion</a:t>
            </a:r>
            <a:endParaRPr lang="en-US" sz="3200"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4</a:t>
            </a:fld>
            <a:endParaRPr lang="en-US"/>
          </a:p>
        </p:txBody>
      </p:sp>
      <p:sp>
        <p:nvSpPr>
          <p:cNvPr id="9" name="TextBox 8"/>
          <p:cNvSpPr txBox="1"/>
          <p:nvPr/>
        </p:nvSpPr>
        <p:spPr>
          <a:xfrm>
            <a:off x="223024" y="2825222"/>
            <a:ext cx="1681976" cy="1200329"/>
          </a:xfrm>
          <a:prstGeom prst="rect">
            <a:avLst/>
          </a:prstGeom>
          <a:solidFill>
            <a:schemeClr val="bg2">
              <a:lumMod val="60000"/>
              <a:lumOff val="40000"/>
            </a:schemeClr>
          </a:solidFill>
        </p:spPr>
        <p:txBody>
          <a:bodyPr wrap="square" rtlCol="0">
            <a:spAutoFit/>
          </a:bodyPr>
          <a:lstStyle/>
          <a:p>
            <a:pPr marL="285750" indent="-285750">
              <a:buFont typeface="Arial" panose="020B0604020202020204" pitchFamily="34" charset="0"/>
              <a:buChar char="•"/>
            </a:pPr>
            <a:r>
              <a:rPr lang="en-US" b="1" dirty="0" smtClean="0">
                <a:solidFill>
                  <a:schemeClr val="bg1"/>
                </a:solidFill>
              </a:rPr>
              <a:t>159 ABET Accredited</a:t>
            </a:r>
          </a:p>
          <a:p>
            <a:pPr marL="285750" indent="-285750">
              <a:buFont typeface="Arial" panose="020B0604020202020204" pitchFamily="34" charset="0"/>
              <a:buChar char="•"/>
            </a:pPr>
            <a:r>
              <a:rPr lang="en-US" b="1" dirty="0" smtClean="0">
                <a:solidFill>
                  <a:schemeClr val="bg1"/>
                </a:solidFill>
              </a:rPr>
              <a:t>121 PhD Granting</a:t>
            </a:r>
            <a:endParaRPr lang="en-US" b="1" dirty="0">
              <a:solidFill>
                <a:schemeClr val="bg1"/>
              </a:solidFill>
            </a:endParaRPr>
          </a:p>
        </p:txBody>
      </p:sp>
    </p:spTree>
    <p:extLst>
      <p:ext uri="{BB962C8B-B14F-4D97-AF65-F5344CB8AC3E}">
        <p14:creationId xmlns:p14="http://schemas.microsoft.com/office/powerpoint/2010/main" val="185870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a:t>
            </a:r>
            <a:endParaRPr lang="en-US" dirty="0"/>
          </a:p>
        </p:txBody>
      </p:sp>
      <p:sp>
        <p:nvSpPr>
          <p:cNvPr id="3" name="Content Placeholder 2"/>
          <p:cNvSpPr>
            <a:spLocks noGrp="1"/>
          </p:cNvSpPr>
          <p:nvPr>
            <p:ph idx="1"/>
          </p:nvPr>
        </p:nvSpPr>
        <p:spPr>
          <a:xfrm>
            <a:off x="1752600" y="1905000"/>
            <a:ext cx="7010400" cy="3962400"/>
          </a:xfrm>
        </p:spPr>
        <p:txBody>
          <a:bodyPr>
            <a:normAutofit fontScale="92500" lnSpcReduction="10000"/>
          </a:bodyPr>
          <a:lstStyle/>
          <a:p>
            <a:r>
              <a:rPr lang="en-US" dirty="0" smtClean="0"/>
              <a:t>5 Courses</a:t>
            </a:r>
          </a:p>
          <a:p>
            <a:pPr lvl="1"/>
            <a:r>
              <a:rPr lang="en-US" dirty="0" smtClean="0"/>
              <a:t>1 survey course</a:t>
            </a:r>
          </a:p>
          <a:p>
            <a:pPr lvl="2"/>
            <a:r>
              <a:rPr lang="en-US" dirty="0" smtClean="0"/>
              <a:t>Pharmaceutical Engineering</a:t>
            </a:r>
          </a:p>
          <a:p>
            <a:pPr lvl="3"/>
            <a:r>
              <a:rPr lang="en-US" dirty="0" smtClean="0"/>
              <a:t>Specific industry focus</a:t>
            </a:r>
          </a:p>
          <a:p>
            <a:pPr lvl="3"/>
            <a:r>
              <a:rPr lang="en-US" dirty="0" smtClean="0"/>
              <a:t>Undergrad and grad sections meet together</a:t>
            </a:r>
          </a:p>
          <a:p>
            <a:pPr lvl="3"/>
            <a:r>
              <a:rPr lang="en-US" dirty="0" smtClean="0"/>
              <a:t>Covers particle processing unit operations</a:t>
            </a:r>
          </a:p>
          <a:p>
            <a:pPr lvl="1"/>
            <a:r>
              <a:rPr lang="en-US" dirty="0" smtClean="0"/>
              <a:t>Others</a:t>
            </a:r>
          </a:p>
          <a:p>
            <a:pPr lvl="2"/>
            <a:r>
              <a:rPr lang="en-US" dirty="0" smtClean="0"/>
              <a:t>Structure of Soft Matter (undergrad/grad)</a:t>
            </a:r>
          </a:p>
          <a:p>
            <a:pPr lvl="2"/>
            <a:r>
              <a:rPr lang="en-US" dirty="0" smtClean="0"/>
              <a:t>Colloid &amp; Surfactant Science (grad only)</a:t>
            </a:r>
          </a:p>
          <a:p>
            <a:pPr lvl="2"/>
            <a:r>
              <a:rPr lang="en-US" dirty="0" smtClean="0"/>
              <a:t>Crystallization Science &amp; Technology (grad only)</a:t>
            </a:r>
          </a:p>
          <a:p>
            <a:pPr lvl="2"/>
            <a:r>
              <a:rPr lang="en-US" dirty="0" smtClean="0"/>
              <a:t>Introduction to Interfacial Phenomena (grad only)</a:t>
            </a:r>
          </a:p>
          <a:p>
            <a:pPr lvl="2"/>
            <a:endParaRPr lang="en-US" dirty="0" smtClean="0"/>
          </a:p>
          <a:p>
            <a:pPr lvl="1"/>
            <a:endParaRPr lang="en-US" dirty="0" smtClean="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5</a:t>
            </a:fld>
            <a:endParaRPr lang="en-US"/>
          </a:p>
        </p:txBody>
      </p:sp>
    </p:spTree>
    <p:extLst>
      <p:ext uri="{BB962C8B-B14F-4D97-AF65-F5344CB8AC3E}">
        <p14:creationId xmlns:p14="http://schemas.microsoft.com/office/powerpoint/2010/main" val="2179777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Florida</a:t>
            </a:r>
            <a:endParaRPr lang="en-US" dirty="0"/>
          </a:p>
        </p:txBody>
      </p:sp>
      <p:sp>
        <p:nvSpPr>
          <p:cNvPr id="3" name="Content Placeholder 2"/>
          <p:cNvSpPr>
            <a:spLocks noGrp="1"/>
          </p:cNvSpPr>
          <p:nvPr>
            <p:ph idx="1"/>
          </p:nvPr>
        </p:nvSpPr>
        <p:spPr>
          <a:xfrm>
            <a:off x="1676400" y="2057400"/>
            <a:ext cx="7010400" cy="3962400"/>
          </a:xfrm>
        </p:spPr>
        <p:txBody>
          <a:bodyPr>
            <a:normAutofit fontScale="92500" lnSpcReduction="10000"/>
          </a:bodyPr>
          <a:lstStyle/>
          <a:p>
            <a:r>
              <a:rPr lang="en-US" dirty="0" smtClean="0"/>
              <a:t>1 Undergraduate Course</a:t>
            </a:r>
          </a:p>
          <a:p>
            <a:pPr lvl="1"/>
            <a:r>
              <a:rPr lang="en-US" dirty="0" smtClean="0"/>
              <a:t>Fluid &amp; Solid Operations</a:t>
            </a:r>
          </a:p>
          <a:p>
            <a:pPr lvl="2"/>
            <a:r>
              <a:rPr lang="en-US" dirty="0" smtClean="0"/>
              <a:t>“Solids” = Fixed &amp; Fluidized Beds</a:t>
            </a:r>
          </a:p>
          <a:p>
            <a:r>
              <a:rPr lang="en-US" dirty="0" smtClean="0"/>
              <a:t>5 Graduate Level Courses</a:t>
            </a:r>
          </a:p>
          <a:p>
            <a:pPr lvl="1"/>
            <a:r>
              <a:rPr lang="en-US" dirty="0" smtClean="0"/>
              <a:t>Offered by Particle Engineering Research Center (PERC)</a:t>
            </a:r>
          </a:p>
          <a:p>
            <a:pPr lvl="2"/>
            <a:r>
              <a:rPr lang="en-US" dirty="0" smtClean="0"/>
              <a:t>Particle Science &amp; Technology (Survey)</a:t>
            </a:r>
          </a:p>
          <a:p>
            <a:pPr lvl="2"/>
            <a:r>
              <a:rPr lang="en-US" dirty="0" smtClean="0"/>
              <a:t>Interfacial Phenomena I &amp; II</a:t>
            </a:r>
          </a:p>
          <a:p>
            <a:pPr lvl="2"/>
            <a:r>
              <a:rPr lang="en-US" dirty="0" smtClean="0"/>
              <a:t>Applied Colloid &amp; Interface Chemistry for Engineers</a:t>
            </a:r>
          </a:p>
          <a:p>
            <a:pPr lvl="2"/>
            <a:r>
              <a:rPr lang="en-US" dirty="0" smtClean="0"/>
              <a:t>Topics in Colloid Science </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6</a:t>
            </a:fld>
            <a:endParaRPr lang="en-US"/>
          </a:p>
        </p:txBody>
      </p:sp>
    </p:spTree>
    <p:extLst>
      <p:ext uri="{BB962C8B-B14F-4D97-AF65-F5344CB8AC3E}">
        <p14:creationId xmlns:p14="http://schemas.microsoft.com/office/powerpoint/2010/main" val="10541015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Iowa State &amp; Penn State</a:t>
            </a:r>
            <a:endParaRPr lang="en-US" dirty="0"/>
          </a:p>
        </p:txBody>
      </p:sp>
      <p:sp>
        <p:nvSpPr>
          <p:cNvPr id="3" name="Content Placeholder 2"/>
          <p:cNvSpPr>
            <a:spLocks noGrp="1"/>
          </p:cNvSpPr>
          <p:nvPr>
            <p:ph idx="1"/>
          </p:nvPr>
        </p:nvSpPr>
        <p:spPr/>
        <p:txBody>
          <a:bodyPr/>
          <a:lstStyle/>
          <a:p>
            <a:r>
              <a:rPr lang="en-US" dirty="0" smtClean="0"/>
              <a:t>Iowa State</a:t>
            </a:r>
          </a:p>
          <a:p>
            <a:pPr lvl="1"/>
            <a:r>
              <a:rPr lang="en-US" dirty="0" smtClean="0"/>
              <a:t>Surface &amp; Colloid Chemistry (undergrad/grad)</a:t>
            </a:r>
          </a:p>
          <a:p>
            <a:pPr lvl="1"/>
            <a:r>
              <a:rPr lang="en-US" dirty="0" smtClean="0"/>
              <a:t>Special Topics – Crystallization (grad only)</a:t>
            </a:r>
          </a:p>
          <a:p>
            <a:pPr lvl="1"/>
            <a:r>
              <a:rPr lang="en-US" dirty="0" smtClean="0"/>
              <a:t>Special Topics – Surfaces (grad only)</a:t>
            </a:r>
          </a:p>
          <a:p>
            <a:r>
              <a:rPr lang="en-US" dirty="0" smtClean="0"/>
              <a:t>Penn State</a:t>
            </a:r>
          </a:p>
          <a:p>
            <a:pPr lvl="1"/>
            <a:r>
              <a:rPr lang="en-US" dirty="0" smtClean="0"/>
              <a:t>No </a:t>
            </a:r>
            <a:r>
              <a:rPr lang="en-US" dirty="0" err="1" smtClean="0"/>
              <a:t>indentifiable</a:t>
            </a:r>
            <a:r>
              <a:rPr lang="en-US" dirty="0" smtClean="0"/>
              <a:t> Particle Technology courses</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7</a:t>
            </a:fld>
            <a:endParaRPr lang="en-US"/>
          </a:p>
        </p:txBody>
      </p:sp>
    </p:spTree>
    <p:extLst>
      <p:ext uri="{BB962C8B-B14F-4D97-AF65-F5344CB8AC3E}">
        <p14:creationId xmlns:p14="http://schemas.microsoft.com/office/powerpoint/2010/main" val="3985217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Rack Up</a:t>
            </a:r>
            <a:endParaRPr lang="en-US" dirty="0"/>
          </a:p>
        </p:txBody>
      </p:sp>
      <p:sp>
        <p:nvSpPr>
          <p:cNvPr id="3" name="Content Placeholder 2"/>
          <p:cNvSpPr>
            <a:spLocks noGrp="1"/>
          </p:cNvSpPr>
          <p:nvPr>
            <p:ph idx="1"/>
          </p:nvPr>
        </p:nvSpPr>
        <p:spPr>
          <a:xfrm>
            <a:off x="1676400" y="1981200"/>
            <a:ext cx="7010400" cy="4114800"/>
          </a:xfrm>
        </p:spPr>
        <p:txBody>
          <a:bodyPr>
            <a:normAutofit fontScale="77500" lnSpcReduction="20000"/>
          </a:bodyPr>
          <a:lstStyle/>
          <a:p>
            <a:r>
              <a:rPr lang="en-US" dirty="0" smtClean="0"/>
              <a:t>Summary of 4 assessed:</a:t>
            </a:r>
          </a:p>
          <a:p>
            <a:pPr lvl="1"/>
            <a:r>
              <a:rPr lang="en-US" dirty="0" smtClean="0"/>
              <a:t>Only 2/4 survey the field</a:t>
            </a:r>
          </a:p>
          <a:p>
            <a:pPr lvl="1"/>
            <a:r>
              <a:rPr lang="en-US" dirty="0" smtClean="0"/>
              <a:t>Well-covered at graduate </a:t>
            </a:r>
            <a:r>
              <a:rPr lang="en-US" dirty="0"/>
              <a:t>l</a:t>
            </a:r>
            <a:r>
              <a:rPr lang="en-US" dirty="0" smtClean="0"/>
              <a:t>evel</a:t>
            </a:r>
          </a:p>
          <a:p>
            <a:pPr lvl="2"/>
            <a:r>
              <a:rPr lang="en-US" dirty="0" smtClean="0"/>
              <a:t>Colloids</a:t>
            </a:r>
          </a:p>
          <a:p>
            <a:pPr lvl="2"/>
            <a:r>
              <a:rPr lang="en-US" dirty="0" smtClean="0"/>
              <a:t>Interfaces</a:t>
            </a:r>
          </a:p>
          <a:p>
            <a:pPr lvl="2"/>
            <a:r>
              <a:rPr lang="en-US" dirty="0" smtClean="0"/>
              <a:t>Surfaces</a:t>
            </a:r>
          </a:p>
          <a:p>
            <a:pPr lvl="2"/>
            <a:r>
              <a:rPr lang="en-US" dirty="0" smtClean="0"/>
              <a:t>Crystallization</a:t>
            </a:r>
          </a:p>
          <a:p>
            <a:r>
              <a:rPr lang="en-US" dirty="0" smtClean="0"/>
              <a:t>Rest of Jacob list:</a:t>
            </a:r>
          </a:p>
          <a:p>
            <a:pPr lvl="1"/>
            <a:r>
              <a:rPr lang="en-US" dirty="0" smtClean="0"/>
              <a:t>Several courses, maybe a survey, maybe different coverage</a:t>
            </a:r>
          </a:p>
          <a:p>
            <a:pPr lvl="2"/>
            <a:r>
              <a:rPr lang="en-US" dirty="0" smtClean="0"/>
              <a:t>Akron, IIT, Michigan, Mississippi State, Ohio State</a:t>
            </a:r>
          </a:p>
          <a:p>
            <a:pPr lvl="1"/>
            <a:r>
              <a:rPr lang="en-US" dirty="0" smtClean="0"/>
              <a:t>CCNY offers a suite of courses</a:t>
            </a:r>
          </a:p>
          <a:p>
            <a:r>
              <a:rPr lang="en-US" dirty="0" smtClean="0"/>
              <a:t>Expect this view to be modified by comments from:</a:t>
            </a:r>
          </a:p>
          <a:p>
            <a:pPr lvl="1"/>
            <a:r>
              <a:rPr lang="en-US" dirty="0" smtClean="0"/>
              <a:t>Purdue, Colorado, Rutgers, NJIT</a:t>
            </a:r>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8</a:t>
            </a:fld>
            <a:endParaRPr lang="en-US"/>
          </a:p>
        </p:txBody>
      </p:sp>
    </p:spTree>
    <p:extLst>
      <p:ext uri="{BB962C8B-B14F-4D97-AF65-F5344CB8AC3E}">
        <p14:creationId xmlns:p14="http://schemas.microsoft.com/office/powerpoint/2010/main" val="174204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990600"/>
            <a:ext cx="7010400" cy="1295400"/>
          </a:xfrm>
        </p:spPr>
        <p:txBody>
          <a:bodyPr/>
          <a:lstStyle/>
          <a:p>
            <a:r>
              <a:rPr lang="en-US" sz="3600" dirty="0" smtClean="0"/>
              <a:t>University of Delaware</a:t>
            </a:r>
            <a:br>
              <a:rPr lang="en-US" sz="3600" dirty="0" smtClean="0"/>
            </a:br>
            <a:r>
              <a:rPr lang="en-US" sz="3600" dirty="0" smtClean="0"/>
              <a:t>ME in Particle Technology</a:t>
            </a:r>
            <a:endParaRPr lang="en-US" sz="3600" dirty="0"/>
          </a:p>
        </p:txBody>
      </p:sp>
      <p:sp>
        <p:nvSpPr>
          <p:cNvPr id="5" name="Text Placeholder 4"/>
          <p:cNvSpPr>
            <a:spLocks noGrp="1"/>
          </p:cNvSpPr>
          <p:nvPr>
            <p:ph type="body" idx="1"/>
          </p:nvPr>
        </p:nvSpPr>
        <p:spPr>
          <a:xfrm>
            <a:off x="457200" y="2678113"/>
            <a:ext cx="4040188" cy="639762"/>
          </a:xfrm>
        </p:spPr>
        <p:txBody>
          <a:bodyPr/>
          <a:lstStyle/>
          <a:p>
            <a:r>
              <a:rPr lang="en-US" dirty="0" smtClean="0"/>
              <a:t>Fall Semester (12 credits)</a:t>
            </a:r>
            <a:endParaRPr lang="en-US" dirty="0"/>
          </a:p>
        </p:txBody>
      </p:sp>
      <p:sp>
        <p:nvSpPr>
          <p:cNvPr id="6" name="Content Placeholder 5"/>
          <p:cNvSpPr>
            <a:spLocks noGrp="1"/>
          </p:cNvSpPr>
          <p:nvPr>
            <p:ph sz="half" idx="2"/>
          </p:nvPr>
        </p:nvSpPr>
        <p:spPr>
          <a:xfrm>
            <a:off x="466060" y="3317875"/>
            <a:ext cx="4040188" cy="2473325"/>
          </a:xfrm>
        </p:spPr>
        <p:txBody>
          <a:bodyPr/>
          <a:lstStyle/>
          <a:p>
            <a:r>
              <a:rPr lang="en-US" dirty="0" smtClean="0"/>
              <a:t>Particle Kinetics</a:t>
            </a:r>
          </a:p>
          <a:p>
            <a:r>
              <a:rPr lang="en-US" dirty="0" smtClean="0"/>
              <a:t>Particle Transport</a:t>
            </a:r>
          </a:p>
          <a:p>
            <a:r>
              <a:rPr lang="en-US" dirty="0" smtClean="0"/>
              <a:t>Particle Properties</a:t>
            </a:r>
          </a:p>
          <a:p>
            <a:r>
              <a:rPr lang="en-US" dirty="0" smtClean="0"/>
              <a:t>Math for Particle Systems</a:t>
            </a:r>
            <a:endParaRPr lang="en-US" dirty="0"/>
          </a:p>
        </p:txBody>
      </p:sp>
      <p:sp>
        <p:nvSpPr>
          <p:cNvPr id="7" name="Text Placeholder 6"/>
          <p:cNvSpPr>
            <a:spLocks noGrp="1"/>
          </p:cNvSpPr>
          <p:nvPr>
            <p:ph type="body" sz="quarter" idx="3"/>
          </p:nvPr>
        </p:nvSpPr>
        <p:spPr>
          <a:xfrm>
            <a:off x="4645025" y="2678113"/>
            <a:ext cx="4346575" cy="639762"/>
          </a:xfrm>
        </p:spPr>
        <p:txBody>
          <a:bodyPr/>
          <a:lstStyle/>
          <a:p>
            <a:r>
              <a:rPr lang="en-US" dirty="0" smtClean="0"/>
              <a:t>Spring </a:t>
            </a:r>
            <a:r>
              <a:rPr lang="en-US" dirty="0"/>
              <a:t>Semester (12 credits)</a:t>
            </a:r>
          </a:p>
        </p:txBody>
      </p:sp>
      <p:sp>
        <p:nvSpPr>
          <p:cNvPr id="8" name="Content Placeholder 7"/>
          <p:cNvSpPr>
            <a:spLocks noGrp="1"/>
          </p:cNvSpPr>
          <p:nvPr>
            <p:ph sz="quarter" idx="4"/>
          </p:nvPr>
        </p:nvSpPr>
        <p:spPr>
          <a:xfrm>
            <a:off x="4645025" y="3317875"/>
            <a:ext cx="4041775" cy="2473325"/>
          </a:xfrm>
        </p:spPr>
        <p:txBody>
          <a:bodyPr/>
          <a:lstStyle/>
          <a:p>
            <a:r>
              <a:rPr lang="en-US" dirty="0" smtClean="0"/>
              <a:t>Particle </a:t>
            </a:r>
            <a:r>
              <a:rPr lang="en-US" dirty="0"/>
              <a:t>U</a:t>
            </a:r>
            <a:r>
              <a:rPr lang="en-US" dirty="0" smtClean="0"/>
              <a:t>nit Ops</a:t>
            </a:r>
          </a:p>
          <a:p>
            <a:r>
              <a:rPr lang="en-US" dirty="0" smtClean="0"/>
              <a:t>Particle Product </a:t>
            </a:r>
            <a:r>
              <a:rPr lang="en-US" dirty="0"/>
              <a:t>E</a:t>
            </a:r>
            <a:r>
              <a:rPr lang="en-US" dirty="0" smtClean="0"/>
              <a:t>ngineering</a:t>
            </a:r>
          </a:p>
          <a:p>
            <a:r>
              <a:rPr lang="en-US" dirty="0" smtClean="0"/>
              <a:t>2 Electives</a:t>
            </a:r>
          </a:p>
          <a:p>
            <a:pPr lvl="1"/>
            <a:r>
              <a:rPr lang="en-US" dirty="0" smtClean="0"/>
              <a:t>Colloids, Mixing, Statistics</a:t>
            </a:r>
            <a:endParaRPr lang="en-US" dirty="0"/>
          </a:p>
        </p:txBody>
      </p:sp>
      <p:sp>
        <p:nvSpPr>
          <p:cNvPr id="4" name="Slide Number Placeholder 3"/>
          <p:cNvSpPr>
            <a:spLocks noGrp="1"/>
          </p:cNvSpPr>
          <p:nvPr>
            <p:ph type="sldNum" sz="quarter" idx="11"/>
          </p:nvPr>
        </p:nvSpPr>
        <p:spPr/>
        <p:txBody>
          <a:bodyPr/>
          <a:lstStyle/>
          <a:p>
            <a:pPr>
              <a:defRPr/>
            </a:pPr>
            <a:fld id="{FDC3EFBC-2741-45F7-8930-0DE2D97AC774}" type="slidenum">
              <a:rPr lang="en-US" smtClean="0"/>
              <a:pPr>
                <a:defRPr/>
              </a:pPr>
              <a:t>9</a:t>
            </a:fld>
            <a:endParaRPr lang="en-US"/>
          </a:p>
        </p:txBody>
      </p:sp>
      <p:sp>
        <p:nvSpPr>
          <p:cNvPr id="9" name="TextBox 8"/>
          <p:cNvSpPr txBox="1"/>
          <p:nvPr/>
        </p:nvSpPr>
        <p:spPr>
          <a:xfrm>
            <a:off x="762000" y="5558135"/>
            <a:ext cx="7620000" cy="461665"/>
          </a:xfrm>
          <a:prstGeom prst="rect">
            <a:avLst/>
          </a:prstGeom>
          <a:noFill/>
        </p:spPr>
        <p:txBody>
          <a:bodyPr wrap="square" rtlCol="0">
            <a:spAutoFit/>
          </a:bodyPr>
          <a:lstStyle/>
          <a:p>
            <a:pPr algn="ctr"/>
            <a:r>
              <a:rPr lang="en-US" sz="2400" b="1" dirty="0" smtClean="0"/>
              <a:t>Summer </a:t>
            </a:r>
            <a:r>
              <a:rPr lang="en-US" sz="2400" b="1" dirty="0"/>
              <a:t>S</a:t>
            </a:r>
            <a:r>
              <a:rPr lang="en-US" sz="2400" b="1" dirty="0" smtClean="0"/>
              <a:t>emester (6 credits) </a:t>
            </a:r>
            <a:r>
              <a:rPr lang="en-US" sz="2400" dirty="0" smtClean="0"/>
              <a:t>– Industrial Internship </a:t>
            </a:r>
            <a:endParaRPr lang="en-US" sz="2400" kern="1200" dirty="0">
              <a:solidFill>
                <a:schemeClr val="tx1"/>
              </a:solidFill>
            </a:endParaRPr>
          </a:p>
        </p:txBody>
      </p:sp>
      <p:sp>
        <p:nvSpPr>
          <p:cNvPr id="11" name="TextBox 10"/>
          <p:cNvSpPr txBox="1"/>
          <p:nvPr/>
        </p:nvSpPr>
        <p:spPr>
          <a:xfrm>
            <a:off x="82672" y="2202359"/>
            <a:ext cx="9023496" cy="769441"/>
          </a:xfrm>
          <a:prstGeom prst="rect">
            <a:avLst/>
          </a:prstGeom>
          <a:noFill/>
        </p:spPr>
        <p:txBody>
          <a:bodyPr wrap="none" rtlCol="0">
            <a:spAutoFit/>
          </a:bodyPr>
          <a:lstStyle/>
          <a:p>
            <a:pPr algn="ctr"/>
            <a:r>
              <a:rPr lang="en-US" sz="2400" b="1" dirty="0" smtClean="0"/>
              <a:t>1 Year Professional Masters Degree Program - </a:t>
            </a:r>
            <a:r>
              <a:rPr lang="en-US" sz="2400" b="1" i="1" dirty="0" smtClean="0"/>
              <a:t>In its 3</a:t>
            </a:r>
            <a:r>
              <a:rPr lang="en-US" sz="2400" b="1" i="1" baseline="30000" dirty="0" smtClean="0"/>
              <a:t>rd</a:t>
            </a:r>
            <a:r>
              <a:rPr lang="en-US" sz="2400" b="1" i="1" dirty="0" smtClean="0"/>
              <a:t> year!</a:t>
            </a:r>
          </a:p>
          <a:p>
            <a:pPr algn="ctr"/>
            <a:r>
              <a:rPr lang="en-US" sz="2000" i="1" dirty="0" smtClean="0"/>
              <a:t>Courses Open to Advanced Undergrads</a:t>
            </a:r>
            <a:endParaRPr lang="en-US" sz="2000" i="1" dirty="0"/>
          </a:p>
        </p:txBody>
      </p:sp>
      <p:sp>
        <p:nvSpPr>
          <p:cNvPr id="10" name="TextBox 9"/>
          <p:cNvSpPr txBox="1"/>
          <p:nvPr/>
        </p:nvSpPr>
        <p:spPr>
          <a:xfrm>
            <a:off x="82672" y="5144869"/>
            <a:ext cx="4566186" cy="369332"/>
          </a:xfrm>
          <a:prstGeom prst="rect">
            <a:avLst/>
          </a:prstGeom>
          <a:solidFill>
            <a:schemeClr val="bg2">
              <a:lumMod val="60000"/>
              <a:lumOff val="40000"/>
            </a:schemeClr>
          </a:solidFill>
        </p:spPr>
        <p:txBody>
          <a:bodyPr wrap="none" rtlCol="0">
            <a:spAutoFit/>
          </a:bodyPr>
          <a:lstStyle/>
          <a:p>
            <a:r>
              <a:rPr lang="en-US" b="1" dirty="0" smtClean="0">
                <a:solidFill>
                  <a:schemeClr val="bg1"/>
                </a:solidFill>
              </a:rPr>
              <a:t>Also offer Intro to Particle Tech (survey)</a:t>
            </a:r>
            <a:endParaRPr lang="en-US" b="1" dirty="0">
              <a:solidFill>
                <a:schemeClr val="bg1"/>
              </a:solidFill>
            </a:endParaRPr>
          </a:p>
        </p:txBody>
      </p:sp>
    </p:spTree>
    <p:extLst>
      <p:ext uri="{BB962C8B-B14F-4D97-AF65-F5344CB8AC3E}">
        <p14:creationId xmlns:p14="http://schemas.microsoft.com/office/powerpoint/2010/main" val="1235244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2" end="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9" grpId="0"/>
      <p:bldP spid="11" grpId="0"/>
      <p:bldP spid="10" grpId="0" animBg="1"/>
    </p:bldLst>
  </p:timing>
</p:sld>
</file>

<file path=ppt/theme/theme1.xml><?xml version="1.0" encoding="utf-8"?>
<a:theme xmlns:a="http://schemas.openxmlformats.org/drawingml/2006/main" name="Cascade">
  <a:themeElements>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9621</TotalTime>
  <Words>1041</Words>
  <Application>Microsoft Office PowerPoint</Application>
  <PresentationFormat>On-screen Show (4:3)</PresentationFormat>
  <Paragraphs>220</Paragraphs>
  <Slides>19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Times New Roman</vt:lpstr>
      <vt:lpstr>Wingdings</vt:lpstr>
      <vt:lpstr>Cascade</vt:lpstr>
      <vt:lpstr>Particle Technology Education in  North America</vt:lpstr>
      <vt:lpstr>Introduction</vt:lpstr>
      <vt:lpstr>Assessment Methodology</vt:lpstr>
      <vt:lpstr>Universities for In-Depth Discussion</vt:lpstr>
      <vt:lpstr>MIT</vt:lpstr>
      <vt:lpstr>Florida</vt:lpstr>
      <vt:lpstr>Iowa State &amp; Penn State</vt:lpstr>
      <vt:lpstr>Rack Up</vt:lpstr>
      <vt:lpstr>University of Delaware ME in Particle Technology</vt:lpstr>
      <vt:lpstr>Internet Search</vt:lpstr>
      <vt:lpstr>AIChE Academy</vt:lpstr>
      <vt:lpstr>2017 Summer School for ChE Faculty</vt:lpstr>
      <vt:lpstr>Conclusions</vt:lpstr>
      <vt:lpstr>Backup Slides</vt:lpstr>
      <vt:lpstr>Particle Technology Research</vt:lpstr>
      <vt:lpstr>Comments</vt:lpstr>
      <vt:lpstr>Institutions Represented</vt:lpstr>
      <vt:lpstr>8 Universities at 2016 AIChE</vt:lpstr>
      <vt:lpstr>Thomas Baron Award Winners</vt:lpstr>
    </vt:vector>
  </TitlesOfParts>
  <Company>DuPont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Collision and Transition State Theories</dc:title>
  <dc:creator>diemerr</dc:creator>
  <cp:lastModifiedBy>Bert Diemer</cp:lastModifiedBy>
  <cp:revision>498</cp:revision>
  <dcterms:created xsi:type="dcterms:W3CDTF">2008-09-09T00:32:17Z</dcterms:created>
  <dcterms:modified xsi:type="dcterms:W3CDTF">2017-04-10T06:41:48Z</dcterms:modified>
</cp:coreProperties>
</file>