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60" r:id="rId2"/>
  </p:sldMasterIdLst>
  <p:notesMasterIdLst>
    <p:notesMasterId r:id="rId33"/>
  </p:notesMasterIdLst>
  <p:sldIdLst>
    <p:sldId id="256" r:id="rId3"/>
    <p:sldId id="262" r:id="rId4"/>
    <p:sldId id="261" r:id="rId5"/>
    <p:sldId id="264" r:id="rId6"/>
    <p:sldId id="265" r:id="rId7"/>
    <p:sldId id="263" r:id="rId8"/>
    <p:sldId id="257" r:id="rId9"/>
    <p:sldId id="258" r:id="rId10"/>
    <p:sldId id="259" r:id="rId11"/>
    <p:sldId id="266" r:id="rId12"/>
    <p:sldId id="268" r:id="rId13"/>
    <p:sldId id="269" r:id="rId14"/>
    <p:sldId id="260" r:id="rId15"/>
    <p:sldId id="276" r:id="rId16"/>
    <p:sldId id="277" r:id="rId17"/>
    <p:sldId id="267" r:id="rId18"/>
    <p:sldId id="271" r:id="rId19"/>
    <p:sldId id="274" r:id="rId20"/>
    <p:sldId id="275" r:id="rId21"/>
    <p:sldId id="272" r:id="rId22"/>
    <p:sldId id="273" r:id="rId23"/>
    <p:sldId id="286" r:id="rId24"/>
    <p:sldId id="282" r:id="rId25"/>
    <p:sldId id="284" r:id="rId26"/>
    <p:sldId id="285" r:id="rId27"/>
    <p:sldId id="283" r:id="rId28"/>
    <p:sldId id="278" r:id="rId29"/>
    <p:sldId id="279" r:id="rId30"/>
    <p:sldId id="280" r:id="rId31"/>
    <p:sldId id="281"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3" autoAdjust="0"/>
    <p:restoredTop sz="94660"/>
  </p:normalViewPr>
  <p:slideViewPr>
    <p:cSldViewPr snapToGrid="0">
      <p:cViewPr varScale="1">
        <p:scale>
          <a:sx n="71" d="100"/>
          <a:sy n="71" d="100"/>
        </p:scale>
        <p:origin x="72" y="3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nizam:Documents:Microsoft%20User%20Data:Office%202011%20AutoRecovery:Workbook2%20(version%201).xlsb"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62379702537199"/>
          <c:y val="6.0185185185185147E-2"/>
          <c:w val="0.79178740157480365"/>
          <c:h val="0.82246937882764115"/>
        </c:manualLayout>
      </c:layout>
      <c:barChart>
        <c:barDir val="col"/>
        <c:grouping val="clustered"/>
        <c:varyColors val="0"/>
        <c:ser>
          <c:idx val="0"/>
          <c:order val="0"/>
          <c:tx>
            <c:strRef>
              <c:f>Sheet1!$B$54</c:f>
              <c:strCache>
                <c:ptCount val="1"/>
                <c:pt idx="0">
                  <c:v>Saat ini (2009)</c:v>
                </c:pt>
              </c:strCache>
            </c:strRef>
          </c:tx>
          <c:invertIfNegative val="0"/>
          <c:dPt>
            <c:idx val="1"/>
            <c:invertIfNegative val="0"/>
            <c:bubble3D val="0"/>
            <c:spPr>
              <a:solidFill>
                <a:schemeClr val="accent3">
                  <a:lumMod val="50000"/>
                </a:schemeClr>
              </a:solidFill>
            </c:spPr>
          </c:dPt>
          <c:dPt>
            <c:idx val="2"/>
            <c:invertIfNegative val="0"/>
            <c:bubble3D val="0"/>
            <c:spPr>
              <a:solidFill>
                <a:schemeClr val="accent2">
                  <a:lumMod val="75000"/>
                </a:schemeClr>
              </a:solidFill>
            </c:spPr>
          </c:dPt>
          <c:dLbls>
            <c:spPr>
              <a:noFill/>
              <a:ln>
                <a:noFill/>
              </a:ln>
              <a:effectLst/>
            </c:spPr>
            <c:txPr>
              <a:bodyPr/>
              <a:lstStyle/>
              <a:p>
                <a:pPr>
                  <a:defRPr lang="ja-JP"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Sheet1!$C$53:$E$53</c:f>
              <c:strCache>
                <c:ptCount val="3"/>
                <c:pt idx="0">
                  <c:v>Teknik</c:v>
                </c:pt>
                <c:pt idx="1">
                  <c:v>Pertanian</c:v>
                </c:pt>
                <c:pt idx="2">
                  <c:v>Sains</c:v>
                </c:pt>
              </c:strCache>
            </c:strRef>
          </c:cat>
          <c:val>
            <c:numRef>
              <c:f>Sheet1!$C$54:$E$54</c:f>
              <c:numCache>
                <c:formatCode>#,##0</c:formatCode>
                <c:ptCount val="3"/>
                <c:pt idx="0">
                  <c:v>603649</c:v>
                </c:pt>
                <c:pt idx="1">
                  <c:v>173366</c:v>
                </c:pt>
                <c:pt idx="2">
                  <c:v>191643</c:v>
                </c:pt>
              </c:numCache>
            </c:numRef>
          </c:val>
        </c:ser>
        <c:ser>
          <c:idx val="1"/>
          <c:order val="1"/>
          <c:tx>
            <c:strRef>
              <c:f>Sheet1!$B$55</c:f>
              <c:strCache>
                <c:ptCount val="1"/>
                <c:pt idx="0">
                  <c:v>2014</c:v>
                </c:pt>
              </c:strCache>
            </c:strRef>
          </c:tx>
          <c:spPr>
            <a:solidFill>
              <a:schemeClr val="accent1">
                <a:lumMod val="60000"/>
                <a:lumOff val="40000"/>
              </a:schemeClr>
            </a:solidFill>
          </c:spPr>
          <c:invertIfNegative val="0"/>
          <c:dPt>
            <c:idx val="1"/>
            <c:invertIfNegative val="0"/>
            <c:bubble3D val="0"/>
            <c:spPr>
              <a:solidFill>
                <a:schemeClr val="accent3">
                  <a:lumMod val="75000"/>
                </a:schemeClr>
              </a:solidFill>
            </c:spPr>
          </c:dPt>
          <c:dPt>
            <c:idx val="2"/>
            <c:invertIfNegative val="0"/>
            <c:bubble3D val="0"/>
            <c:spPr>
              <a:solidFill>
                <a:schemeClr val="accent2">
                  <a:lumMod val="60000"/>
                  <a:lumOff val="40000"/>
                </a:schemeClr>
              </a:solidFill>
            </c:spPr>
          </c:dPt>
          <c:dLbls>
            <c:spPr>
              <a:noFill/>
              <a:ln>
                <a:noFill/>
              </a:ln>
              <a:effectLst/>
            </c:spPr>
            <c:txPr>
              <a:bodyPr/>
              <a:lstStyle/>
              <a:p>
                <a:pPr>
                  <a:defRPr lang="ja-JP"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Sheet1!$C$53:$E$53</c:f>
              <c:strCache>
                <c:ptCount val="3"/>
                <c:pt idx="0">
                  <c:v>Teknik</c:v>
                </c:pt>
                <c:pt idx="1">
                  <c:v>Pertanian</c:v>
                </c:pt>
                <c:pt idx="2">
                  <c:v>Sains</c:v>
                </c:pt>
              </c:strCache>
            </c:strRef>
          </c:cat>
          <c:val>
            <c:numRef>
              <c:f>Sheet1!$C$55:$E$55</c:f>
              <c:numCache>
                <c:formatCode>#,##0</c:formatCode>
                <c:ptCount val="3"/>
                <c:pt idx="0">
                  <c:v>1277724</c:v>
                </c:pt>
                <c:pt idx="1">
                  <c:v>319431</c:v>
                </c:pt>
                <c:pt idx="2">
                  <c:v>319431</c:v>
                </c:pt>
              </c:numCache>
            </c:numRef>
          </c:val>
        </c:ser>
        <c:ser>
          <c:idx val="2"/>
          <c:order val="2"/>
          <c:tx>
            <c:strRef>
              <c:f>Sheet1!$B$56</c:f>
              <c:strCache>
                <c:ptCount val="1"/>
                <c:pt idx="0">
                  <c:v>2030</c:v>
                </c:pt>
              </c:strCache>
            </c:strRef>
          </c:tx>
          <c:spPr>
            <a:solidFill>
              <a:schemeClr val="accent1">
                <a:lumMod val="40000"/>
                <a:lumOff val="60000"/>
              </a:schemeClr>
            </a:solidFill>
          </c:spPr>
          <c:invertIfNegative val="0"/>
          <c:dPt>
            <c:idx val="1"/>
            <c:invertIfNegative val="0"/>
            <c:bubble3D val="0"/>
            <c:spPr>
              <a:solidFill>
                <a:schemeClr val="accent3">
                  <a:lumMod val="60000"/>
                  <a:lumOff val="40000"/>
                </a:schemeClr>
              </a:solidFill>
            </c:spPr>
          </c:dPt>
          <c:dPt>
            <c:idx val="2"/>
            <c:invertIfNegative val="0"/>
            <c:bubble3D val="0"/>
            <c:spPr>
              <a:solidFill>
                <a:schemeClr val="accent2">
                  <a:lumMod val="20000"/>
                  <a:lumOff val="80000"/>
                </a:schemeClr>
              </a:solidFill>
            </c:spPr>
          </c:dPt>
          <c:dLbls>
            <c:spPr>
              <a:noFill/>
              <a:ln>
                <a:noFill/>
              </a:ln>
              <a:effectLst/>
            </c:spPr>
            <c:txPr>
              <a:bodyPr/>
              <a:lstStyle/>
              <a:p>
                <a:pPr>
                  <a:defRPr lang="ja-JP"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Sheet1!$C$53:$E$53</c:f>
              <c:strCache>
                <c:ptCount val="3"/>
                <c:pt idx="0">
                  <c:v>Teknik</c:v>
                </c:pt>
                <c:pt idx="1">
                  <c:v>Pertanian</c:v>
                </c:pt>
                <c:pt idx="2">
                  <c:v>Sains</c:v>
                </c:pt>
              </c:strCache>
            </c:strRef>
          </c:cat>
          <c:val>
            <c:numRef>
              <c:f>Sheet1!$C$56:$E$56</c:f>
              <c:numCache>
                <c:formatCode>#,##0</c:formatCode>
                <c:ptCount val="3"/>
                <c:pt idx="0">
                  <c:v>3152807</c:v>
                </c:pt>
                <c:pt idx="1">
                  <c:v>441393</c:v>
                </c:pt>
                <c:pt idx="2">
                  <c:v>1261123</c:v>
                </c:pt>
              </c:numCache>
            </c:numRef>
          </c:val>
        </c:ser>
        <c:dLbls>
          <c:showLegendKey val="0"/>
          <c:showVal val="0"/>
          <c:showCatName val="0"/>
          <c:showSerName val="0"/>
          <c:showPercent val="0"/>
          <c:showBubbleSize val="0"/>
        </c:dLbls>
        <c:gapWidth val="150"/>
        <c:axId val="909131320"/>
        <c:axId val="909700872"/>
      </c:barChart>
      <c:catAx>
        <c:axId val="909131320"/>
        <c:scaling>
          <c:orientation val="minMax"/>
        </c:scaling>
        <c:delete val="0"/>
        <c:axPos val="b"/>
        <c:numFmt formatCode="General" sourceLinked="0"/>
        <c:majorTickMark val="out"/>
        <c:minorTickMark val="none"/>
        <c:tickLblPos val="nextTo"/>
        <c:txPr>
          <a:bodyPr/>
          <a:lstStyle/>
          <a:p>
            <a:pPr>
              <a:defRPr lang="ja-JP" sz="1800"/>
            </a:pPr>
            <a:endParaRPr lang="ja-JP"/>
          </a:p>
        </c:txPr>
        <c:crossAx val="909700872"/>
        <c:crosses val="autoZero"/>
        <c:auto val="1"/>
        <c:lblAlgn val="ctr"/>
        <c:lblOffset val="100"/>
        <c:noMultiLvlLbl val="0"/>
      </c:catAx>
      <c:valAx>
        <c:axId val="909700872"/>
        <c:scaling>
          <c:orientation val="minMax"/>
        </c:scaling>
        <c:delete val="0"/>
        <c:axPos val="l"/>
        <c:majorGridlines/>
        <c:numFmt formatCode="#,##0" sourceLinked="1"/>
        <c:majorTickMark val="out"/>
        <c:minorTickMark val="none"/>
        <c:tickLblPos val="nextTo"/>
        <c:txPr>
          <a:bodyPr/>
          <a:lstStyle/>
          <a:p>
            <a:pPr>
              <a:defRPr lang="ja-JP" sz="1400"/>
            </a:pPr>
            <a:endParaRPr lang="ja-JP"/>
          </a:p>
        </c:txPr>
        <c:crossAx val="909131320"/>
        <c:crosses val="autoZero"/>
        <c:crossBetween val="between"/>
      </c:valAx>
    </c:plotArea>
    <c:legend>
      <c:legendPos val="r"/>
      <c:layout>
        <c:manualLayout>
          <c:xMode val="edge"/>
          <c:yMode val="edge"/>
          <c:x val="0.56697635551966297"/>
          <c:y val="0.21618183798674401"/>
          <c:w val="0.24346187495793889"/>
          <c:h val="0.19194235569314241"/>
        </c:manualLayout>
      </c:layout>
      <c:overlay val="0"/>
      <c:txPr>
        <a:bodyPr/>
        <a:lstStyle/>
        <a:p>
          <a:pPr>
            <a:defRPr lang="ja-JP" sz="1400"/>
          </a:pPr>
          <a:endParaRPr lang="ja-JP"/>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A2A3B-A182-4B73-8CB6-AC727957035D}" type="doc">
      <dgm:prSet loTypeId="urn:microsoft.com/office/officeart/2005/8/layout/hChevron3" loCatId="process" qsTypeId="urn:microsoft.com/office/officeart/2005/8/quickstyle/simple1" qsCatId="simple" csTypeId="urn:microsoft.com/office/officeart/2005/8/colors/accent2_2" csCatId="accent2" phldr="1"/>
      <dgm:spPr/>
    </dgm:pt>
    <dgm:pt modelId="{A53A5BCD-1862-4AD7-BDF2-6D905813A126}">
      <dgm:prSet phldrT="[Text]" custT="1"/>
      <dgm:spPr>
        <a:solidFill>
          <a:schemeClr val="bg2"/>
        </a:solidFill>
      </dgm:spPr>
      <dgm:t>
        <a:bodyPr/>
        <a:lstStyle/>
        <a:p>
          <a:pPr algn="l"/>
          <a:r>
            <a:rPr lang="en-US" sz="1600" noProof="0" dirty="0" smtClean="0"/>
            <a:t>APPROACH</a:t>
          </a:r>
          <a:endParaRPr lang="en-US" sz="1600" noProof="0" dirty="0"/>
        </a:p>
      </dgm:t>
    </dgm:pt>
    <dgm:pt modelId="{1FEB5054-5EFC-4777-A667-959FF94BC8CE}" type="parTrans" cxnId="{E39B3CC3-1C2D-4DA2-A4B1-5421A74BE25C}">
      <dgm:prSet/>
      <dgm:spPr/>
      <dgm:t>
        <a:bodyPr/>
        <a:lstStyle/>
        <a:p>
          <a:endParaRPr lang="de-DE" sz="1600"/>
        </a:p>
      </dgm:t>
    </dgm:pt>
    <dgm:pt modelId="{294E96BE-8131-4E29-B11D-AEEA530021BE}" type="sibTrans" cxnId="{E39B3CC3-1C2D-4DA2-A4B1-5421A74BE25C}">
      <dgm:prSet/>
      <dgm:spPr/>
      <dgm:t>
        <a:bodyPr/>
        <a:lstStyle/>
        <a:p>
          <a:endParaRPr lang="de-DE" sz="1600"/>
        </a:p>
      </dgm:t>
    </dgm:pt>
    <dgm:pt modelId="{1636E4AD-5FBF-4CA1-A3C1-BF0925193891}">
      <dgm:prSet phldrT="[Text]" custT="1"/>
      <dgm:spPr>
        <a:solidFill>
          <a:schemeClr val="bg1">
            <a:lumMod val="85000"/>
          </a:schemeClr>
        </a:solidFill>
      </dgm:spPr>
      <dgm:t>
        <a:bodyPr/>
        <a:lstStyle/>
        <a:p>
          <a:pPr algn="l"/>
          <a:r>
            <a:rPr lang="en-US" altLang="ja-JP" sz="1600" noProof="0" dirty="0" smtClean="0"/>
            <a:t>INTRODUCTION</a:t>
          </a:r>
          <a:endParaRPr lang="en-US" sz="1600" noProof="0" dirty="0"/>
        </a:p>
      </dgm:t>
    </dgm:pt>
    <dgm:pt modelId="{15BA18BA-4DB9-4D0D-B355-88082EFBDF67}" type="sibTrans" cxnId="{1F5741D6-639A-4A94-9A82-D09FC815A918}">
      <dgm:prSet/>
      <dgm:spPr/>
      <dgm:t>
        <a:bodyPr/>
        <a:lstStyle/>
        <a:p>
          <a:endParaRPr lang="de-DE" sz="1600"/>
        </a:p>
      </dgm:t>
    </dgm:pt>
    <dgm:pt modelId="{8538709B-2DF0-4DB6-9437-AD203FB261FF}" type="parTrans" cxnId="{1F5741D6-639A-4A94-9A82-D09FC815A918}">
      <dgm:prSet/>
      <dgm:spPr/>
      <dgm:t>
        <a:bodyPr/>
        <a:lstStyle/>
        <a:p>
          <a:endParaRPr lang="de-DE" sz="1600"/>
        </a:p>
      </dgm:t>
    </dgm:pt>
    <dgm:pt modelId="{2F02471D-9738-4287-BB37-2CD6A32C5A37}">
      <dgm:prSet phldrT="[Text]" custT="1"/>
      <dgm:spPr>
        <a:solidFill>
          <a:schemeClr val="bg1">
            <a:lumMod val="85000"/>
          </a:schemeClr>
        </a:solidFill>
      </dgm:spPr>
      <dgm:t>
        <a:bodyPr/>
        <a:lstStyle/>
        <a:p>
          <a:pPr algn="l"/>
          <a:r>
            <a:rPr lang="en-US" sz="1600" noProof="0" dirty="0" smtClean="0"/>
            <a:t>CONCLUSION</a:t>
          </a:r>
          <a:endParaRPr lang="en-US" sz="1600" noProof="0" dirty="0"/>
        </a:p>
      </dgm:t>
    </dgm:pt>
    <dgm:pt modelId="{C9085D65-C52D-4DB2-88F0-5E00A0CCC850}" type="parTrans" cxnId="{87127A02-F028-4618-AF91-64A0E784701B}">
      <dgm:prSet/>
      <dgm:spPr/>
      <dgm:t>
        <a:bodyPr/>
        <a:lstStyle/>
        <a:p>
          <a:endParaRPr lang="de-DE" sz="1600"/>
        </a:p>
      </dgm:t>
    </dgm:pt>
    <dgm:pt modelId="{A0508E5B-06F9-434D-8343-7C560797104F}" type="sibTrans" cxnId="{87127A02-F028-4618-AF91-64A0E784701B}">
      <dgm:prSet/>
      <dgm:spPr/>
      <dgm:t>
        <a:bodyPr/>
        <a:lstStyle/>
        <a:p>
          <a:endParaRPr lang="de-DE" sz="1600"/>
        </a:p>
      </dgm:t>
    </dgm:pt>
    <dgm:pt modelId="{2DC51FD8-EAE3-4E4D-906F-6881EC9E07B5}">
      <dgm:prSet phldrT="[Text]" custT="1"/>
      <dgm:spPr>
        <a:solidFill>
          <a:schemeClr val="bg1">
            <a:lumMod val="85000"/>
          </a:schemeClr>
        </a:solidFill>
      </dgm:spPr>
      <dgm:t>
        <a:bodyPr/>
        <a:lstStyle/>
        <a:p>
          <a:pPr algn="l"/>
          <a:r>
            <a:rPr lang="en-US" sz="1600" noProof="0" dirty="0" smtClean="0"/>
            <a:t>BUSINESS</a:t>
          </a:r>
          <a:endParaRPr lang="en-US" sz="1600" noProof="0" dirty="0"/>
        </a:p>
      </dgm:t>
    </dgm:pt>
    <dgm:pt modelId="{9A0819AB-3A5F-4DCC-9652-6D1247EFE2CB}" type="sibTrans" cxnId="{C5646389-8A07-42E3-B071-F596C51FEB47}">
      <dgm:prSet/>
      <dgm:spPr/>
      <dgm:t>
        <a:bodyPr/>
        <a:lstStyle/>
        <a:p>
          <a:endParaRPr lang="de-DE" sz="1600"/>
        </a:p>
      </dgm:t>
    </dgm:pt>
    <dgm:pt modelId="{3409D1BC-C3BD-4F96-B399-912E2463B4A6}" type="parTrans" cxnId="{C5646389-8A07-42E3-B071-F596C51FEB47}">
      <dgm:prSet/>
      <dgm:spPr/>
      <dgm:t>
        <a:bodyPr/>
        <a:lstStyle/>
        <a:p>
          <a:endParaRPr lang="de-DE" sz="1600"/>
        </a:p>
      </dgm:t>
    </dgm:pt>
    <dgm:pt modelId="{0C4F519A-A37D-4A70-B4FC-6663EAA78B6E}">
      <dgm:prSet phldrT="[Text]" custT="1"/>
      <dgm:spPr>
        <a:solidFill>
          <a:schemeClr val="bg1">
            <a:lumMod val="85000"/>
          </a:schemeClr>
        </a:solidFill>
      </dgm:spPr>
      <dgm:t>
        <a:bodyPr/>
        <a:lstStyle/>
        <a:p>
          <a:pPr algn="l"/>
          <a:r>
            <a:rPr lang="en-US" sz="1600" noProof="0" dirty="0" smtClean="0"/>
            <a:t>METHOD</a:t>
          </a:r>
          <a:endParaRPr lang="en-US" sz="1600" noProof="0" dirty="0"/>
        </a:p>
      </dgm:t>
    </dgm:pt>
    <dgm:pt modelId="{B7AD2899-50ED-47AC-AF3D-74348E568AF9}" type="sibTrans" cxnId="{A02D1260-CD5E-4A3E-BB9F-FC6625040059}">
      <dgm:prSet/>
      <dgm:spPr/>
      <dgm:t>
        <a:bodyPr/>
        <a:lstStyle/>
        <a:p>
          <a:endParaRPr lang="de-DE" sz="1600"/>
        </a:p>
      </dgm:t>
    </dgm:pt>
    <dgm:pt modelId="{A84CCC4A-E795-4E79-B2FF-4CE0FC40412A}" type="parTrans" cxnId="{A02D1260-CD5E-4A3E-BB9F-FC6625040059}">
      <dgm:prSet/>
      <dgm:spPr/>
      <dgm:t>
        <a:bodyPr/>
        <a:lstStyle/>
        <a:p>
          <a:endParaRPr lang="de-DE" sz="1600"/>
        </a:p>
      </dgm:t>
    </dgm:pt>
    <dgm:pt modelId="{396A9976-92B0-4222-890A-85EF709A5ECE}" type="pres">
      <dgm:prSet presAssocID="{A39A2A3B-A182-4B73-8CB6-AC727957035D}" presName="Name0" presStyleCnt="0">
        <dgm:presLayoutVars>
          <dgm:dir/>
          <dgm:resizeHandles val="exact"/>
        </dgm:presLayoutVars>
      </dgm:prSet>
      <dgm:spPr/>
    </dgm:pt>
    <dgm:pt modelId="{AE773188-7A9A-49D6-B0C1-F99077749023}" type="pres">
      <dgm:prSet presAssocID="{1636E4AD-5FBF-4CA1-A3C1-BF0925193891}" presName="parTxOnly" presStyleLbl="node1" presStyleIdx="0" presStyleCnt="5">
        <dgm:presLayoutVars>
          <dgm:bulletEnabled val="1"/>
        </dgm:presLayoutVars>
      </dgm:prSet>
      <dgm:spPr/>
      <dgm:t>
        <a:bodyPr/>
        <a:lstStyle/>
        <a:p>
          <a:endParaRPr lang="de-DE"/>
        </a:p>
      </dgm:t>
    </dgm:pt>
    <dgm:pt modelId="{9A3A433A-21E7-4572-9A3C-45E253359C86}" type="pres">
      <dgm:prSet presAssocID="{15BA18BA-4DB9-4D0D-B355-88082EFBDF67}" presName="parSpace" presStyleCnt="0"/>
      <dgm:spPr/>
    </dgm:pt>
    <dgm:pt modelId="{85FAC0F4-3678-4CFE-A079-4504FD7EEDAF}" type="pres">
      <dgm:prSet presAssocID="{A53A5BCD-1862-4AD7-BDF2-6D905813A126}" presName="parTxOnly" presStyleLbl="node1" presStyleIdx="1" presStyleCnt="5">
        <dgm:presLayoutVars>
          <dgm:bulletEnabled val="1"/>
        </dgm:presLayoutVars>
      </dgm:prSet>
      <dgm:spPr/>
      <dgm:t>
        <a:bodyPr/>
        <a:lstStyle/>
        <a:p>
          <a:endParaRPr lang="de-DE"/>
        </a:p>
      </dgm:t>
    </dgm:pt>
    <dgm:pt modelId="{96737196-76A5-4882-A220-8740447A9367}" type="pres">
      <dgm:prSet presAssocID="{294E96BE-8131-4E29-B11D-AEEA530021BE}" presName="parSpace" presStyleCnt="0"/>
      <dgm:spPr/>
    </dgm:pt>
    <dgm:pt modelId="{AC84D5DC-D628-48DD-A8E9-CA2472839470}" type="pres">
      <dgm:prSet presAssocID="{0C4F519A-A37D-4A70-B4FC-6663EAA78B6E}" presName="parTxOnly" presStyleLbl="node1" presStyleIdx="2" presStyleCnt="5">
        <dgm:presLayoutVars>
          <dgm:bulletEnabled val="1"/>
        </dgm:presLayoutVars>
      </dgm:prSet>
      <dgm:spPr/>
      <dgm:t>
        <a:bodyPr/>
        <a:lstStyle/>
        <a:p>
          <a:endParaRPr lang="de-DE"/>
        </a:p>
      </dgm:t>
    </dgm:pt>
    <dgm:pt modelId="{1ECDA2AA-AC7C-4C34-8E80-81F1B3C186DC}" type="pres">
      <dgm:prSet presAssocID="{B7AD2899-50ED-47AC-AF3D-74348E568AF9}" presName="parSpace" presStyleCnt="0"/>
      <dgm:spPr/>
    </dgm:pt>
    <dgm:pt modelId="{902C1FEA-057C-43B6-A389-F410404F3CB0}" type="pres">
      <dgm:prSet presAssocID="{2DC51FD8-EAE3-4E4D-906F-6881EC9E07B5}" presName="parTxOnly" presStyleLbl="node1" presStyleIdx="3" presStyleCnt="5">
        <dgm:presLayoutVars>
          <dgm:bulletEnabled val="1"/>
        </dgm:presLayoutVars>
      </dgm:prSet>
      <dgm:spPr/>
      <dgm:t>
        <a:bodyPr/>
        <a:lstStyle/>
        <a:p>
          <a:endParaRPr lang="de-DE"/>
        </a:p>
      </dgm:t>
    </dgm:pt>
    <dgm:pt modelId="{83EF4C57-DE2E-4DEF-9C90-A988B8BE2839}" type="pres">
      <dgm:prSet presAssocID="{9A0819AB-3A5F-4DCC-9652-6D1247EFE2CB}" presName="parSpace" presStyleCnt="0"/>
      <dgm:spPr/>
    </dgm:pt>
    <dgm:pt modelId="{835F98E8-EA52-4E52-9232-459E3BEC92AB}" type="pres">
      <dgm:prSet presAssocID="{2F02471D-9738-4287-BB37-2CD6A32C5A37}" presName="parTxOnly" presStyleLbl="node1" presStyleIdx="4" presStyleCnt="5">
        <dgm:presLayoutVars>
          <dgm:bulletEnabled val="1"/>
        </dgm:presLayoutVars>
      </dgm:prSet>
      <dgm:spPr/>
      <dgm:t>
        <a:bodyPr/>
        <a:lstStyle/>
        <a:p>
          <a:endParaRPr lang="de-DE"/>
        </a:p>
      </dgm:t>
    </dgm:pt>
  </dgm:ptLst>
  <dgm:cxnLst>
    <dgm:cxn modelId="{58186F22-24A2-4213-9C89-DC4BE72EC33C}" type="presOf" srcId="{0C4F519A-A37D-4A70-B4FC-6663EAA78B6E}" destId="{AC84D5DC-D628-48DD-A8E9-CA2472839470}" srcOrd="0" destOrd="0" presId="urn:microsoft.com/office/officeart/2005/8/layout/hChevron3"/>
    <dgm:cxn modelId="{E39B3CC3-1C2D-4DA2-A4B1-5421A74BE25C}" srcId="{A39A2A3B-A182-4B73-8CB6-AC727957035D}" destId="{A53A5BCD-1862-4AD7-BDF2-6D905813A126}" srcOrd="1" destOrd="0" parTransId="{1FEB5054-5EFC-4777-A667-959FF94BC8CE}" sibTransId="{294E96BE-8131-4E29-B11D-AEEA530021BE}"/>
    <dgm:cxn modelId="{C3049102-6D77-454F-9A9A-23A02E2F8F6D}" type="presOf" srcId="{1636E4AD-5FBF-4CA1-A3C1-BF0925193891}" destId="{AE773188-7A9A-49D6-B0C1-F99077749023}" srcOrd="0" destOrd="0" presId="urn:microsoft.com/office/officeart/2005/8/layout/hChevron3"/>
    <dgm:cxn modelId="{A310E033-326A-460C-B276-A67638EA8475}" type="presOf" srcId="{2DC51FD8-EAE3-4E4D-906F-6881EC9E07B5}" destId="{902C1FEA-057C-43B6-A389-F410404F3CB0}" srcOrd="0" destOrd="0" presId="urn:microsoft.com/office/officeart/2005/8/layout/hChevron3"/>
    <dgm:cxn modelId="{EAE2CA39-14D5-4D65-BF3B-83091F9F90C5}" type="presOf" srcId="{A53A5BCD-1862-4AD7-BDF2-6D905813A126}" destId="{85FAC0F4-3678-4CFE-A079-4504FD7EEDAF}" srcOrd="0" destOrd="0" presId="urn:microsoft.com/office/officeart/2005/8/layout/hChevron3"/>
    <dgm:cxn modelId="{1F5741D6-639A-4A94-9A82-D09FC815A918}" srcId="{A39A2A3B-A182-4B73-8CB6-AC727957035D}" destId="{1636E4AD-5FBF-4CA1-A3C1-BF0925193891}" srcOrd="0" destOrd="0" parTransId="{8538709B-2DF0-4DB6-9437-AD203FB261FF}" sibTransId="{15BA18BA-4DB9-4D0D-B355-88082EFBDF67}"/>
    <dgm:cxn modelId="{A02D1260-CD5E-4A3E-BB9F-FC6625040059}" srcId="{A39A2A3B-A182-4B73-8CB6-AC727957035D}" destId="{0C4F519A-A37D-4A70-B4FC-6663EAA78B6E}" srcOrd="2" destOrd="0" parTransId="{A84CCC4A-E795-4E79-B2FF-4CE0FC40412A}" sibTransId="{B7AD2899-50ED-47AC-AF3D-74348E568AF9}"/>
    <dgm:cxn modelId="{95F22E75-E32E-4A4B-8484-D583EF4106BB}" type="presOf" srcId="{A39A2A3B-A182-4B73-8CB6-AC727957035D}" destId="{396A9976-92B0-4222-890A-85EF709A5ECE}" srcOrd="0" destOrd="0" presId="urn:microsoft.com/office/officeart/2005/8/layout/hChevron3"/>
    <dgm:cxn modelId="{C5646389-8A07-42E3-B071-F596C51FEB47}" srcId="{A39A2A3B-A182-4B73-8CB6-AC727957035D}" destId="{2DC51FD8-EAE3-4E4D-906F-6881EC9E07B5}" srcOrd="3" destOrd="0" parTransId="{3409D1BC-C3BD-4F96-B399-912E2463B4A6}" sibTransId="{9A0819AB-3A5F-4DCC-9652-6D1247EFE2CB}"/>
    <dgm:cxn modelId="{6079241F-B99B-4F37-A082-218ABFC5466C}" type="presOf" srcId="{2F02471D-9738-4287-BB37-2CD6A32C5A37}" destId="{835F98E8-EA52-4E52-9232-459E3BEC92AB}" srcOrd="0" destOrd="0" presId="urn:microsoft.com/office/officeart/2005/8/layout/hChevron3"/>
    <dgm:cxn modelId="{87127A02-F028-4618-AF91-64A0E784701B}" srcId="{A39A2A3B-A182-4B73-8CB6-AC727957035D}" destId="{2F02471D-9738-4287-BB37-2CD6A32C5A37}" srcOrd="4" destOrd="0" parTransId="{C9085D65-C52D-4DB2-88F0-5E00A0CCC850}" sibTransId="{A0508E5B-06F9-434D-8343-7C560797104F}"/>
    <dgm:cxn modelId="{AD92BB62-5DFA-497E-80AD-43AF386ADFDB}" type="presParOf" srcId="{396A9976-92B0-4222-890A-85EF709A5ECE}" destId="{AE773188-7A9A-49D6-B0C1-F99077749023}" srcOrd="0" destOrd="0" presId="urn:microsoft.com/office/officeart/2005/8/layout/hChevron3"/>
    <dgm:cxn modelId="{8EF580C9-D243-440F-9019-2BA9358D53BA}" type="presParOf" srcId="{396A9976-92B0-4222-890A-85EF709A5ECE}" destId="{9A3A433A-21E7-4572-9A3C-45E253359C86}" srcOrd="1" destOrd="0" presId="urn:microsoft.com/office/officeart/2005/8/layout/hChevron3"/>
    <dgm:cxn modelId="{4C6F9FF1-EE1C-4A13-A430-987F2500A621}" type="presParOf" srcId="{396A9976-92B0-4222-890A-85EF709A5ECE}" destId="{85FAC0F4-3678-4CFE-A079-4504FD7EEDAF}" srcOrd="2" destOrd="0" presId="urn:microsoft.com/office/officeart/2005/8/layout/hChevron3"/>
    <dgm:cxn modelId="{32D823F3-7FF0-48B7-8086-8C1B92C80201}" type="presParOf" srcId="{396A9976-92B0-4222-890A-85EF709A5ECE}" destId="{96737196-76A5-4882-A220-8740447A9367}" srcOrd="3" destOrd="0" presId="urn:microsoft.com/office/officeart/2005/8/layout/hChevron3"/>
    <dgm:cxn modelId="{189EE3A4-CA47-476D-B6D2-5F1A549F8524}" type="presParOf" srcId="{396A9976-92B0-4222-890A-85EF709A5ECE}" destId="{AC84D5DC-D628-48DD-A8E9-CA2472839470}" srcOrd="4" destOrd="0" presId="urn:microsoft.com/office/officeart/2005/8/layout/hChevron3"/>
    <dgm:cxn modelId="{E6DF6DDE-9D1F-4706-BB91-0317074A2C58}" type="presParOf" srcId="{396A9976-92B0-4222-890A-85EF709A5ECE}" destId="{1ECDA2AA-AC7C-4C34-8E80-81F1B3C186DC}" srcOrd="5" destOrd="0" presId="urn:microsoft.com/office/officeart/2005/8/layout/hChevron3"/>
    <dgm:cxn modelId="{218D3B21-D2FF-4697-B8D6-A439834F88CB}" type="presParOf" srcId="{396A9976-92B0-4222-890A-85EF709A5ECE}" destId="{902C1FEA-057C-43B6-A389-F410404F3CB0}" srcOrd="6" destOrd="0" presId="urn:microsoft.com/office/officeart/2005/8/layout/hChevron3"/>
    <dgm:cxn modelId="{8E4F3F91-37A9-477D-A0B6-2830E7EB963E}" type="presParOf" srcId="{396A9976-92B0-4222-890A-85EF709A5ECE}" destId="{83EF4C57-DE2E-4DEF-9C90-A988B8BE2839}" srcOrd="7" destOrd="0" presId="urn:microsoft.com/office/officeart/2005/8/layout/hChevron3"/>
    <dgm:cxn modelId="{84FCCD10-C1BB-48B6-B4E8-C04F610FD80F}" type="presParOf" srcId="{396A9976-92B0-4222-890A-85EF709A5ECE}" destId="{835F98E8-EA52-4E52-9232-459E3BEC92AB}"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A2A3B-A182-4B73-8CB6-AC727957035D}" type="doc">
      <dgm:prSet loTypeId="urn:microsoft.com/office/officeart/2005/8/layout/hChevron3" loCatId="process" qsTypeId="urn:microsoft.com/office/officeart/2005/8/quickstyle/simple1" qsCatId="simple" csTypeId="urn:microsoft.com/office/officeart/2005/8/colors/accent2_2" csCatId="accent2" phldr="1"/>
      <dgm:spPr/>
    </dgm:pt>
    <dgm:pt modelId="{A53A5BCD-1862-4AD7-BDF2-6D905813A126}">
      <dgm:prSet phldrT="[Text]" custT="1"/>
      <dgm:spPr>
        <a:solidFill>
          <a:schemeClr val="bg1">
            <a:lumMod val="85000"/>
          </a:schemeClr>
        </a:solidFill>
      </dgm:spPr>
      <dgm:t>
        <a:bodyPr/>
        <a:lstStyle/>
        <a:p>
          <a:pPr algn="l"/>
          <a:r>
            <a:rPr lang="en-US" sz="1600" noProof="0" dirty="0" smtClean="0"/>
            <a:t>APPROACH</a:t>
          </a:r>
          <a:endParaRPr lang="en-US" sz="1600" noProof="0" dirty="0"/>
        </a:p>
      </dgm:t>
    </dgm:pt>
    <dgm:pt modelId="{1FEB5054-5EFC-4777-A667-959FF94BC8CE}" type="parTrans" cxnId="{E39B3CC3-1C2D-4DA2-A4B1-5421A74BE25C}">
      <dgm:prSet/>
      <dgm:spPr/>
      <dgm:t>
        <a:bodyPr/>
        <a:lstStyle/>
        <a:p>
          <a:endParaRPr lang="de-DE" sz="1600"/>
        </a:p>
      </dgm:t>
    </dgm:pt>
    <dgm:pt modelId="{294E96BE-8131-4E29-B11D-AEEA530021BE}" type="sibTrans" cxnId="{E39B3CC3-1C2D-4DA2-A4B1-5421A74BE25C}">
      <dgm:prSet/>
      <dgm:spPr/>
      <dgm:t>
        <a:bodyPr/>
        <a:lstStyle/>
        <a:p>
          <a:endParaRPr lang="de-DE" sz="1600"/>
        </a:p>
      </dgm:t>
    </dgm:pt>
    <dgm:pt modelId="{1636E4AD-5FBF-4CA1-A3C1-BF0925193891}">
      <dgm:prSet phldrT="[Text]" custT="1"/>
      <dgm:spPr>
        <a:solidFill>
          <a:schemeClr val="bg1">
            <a:lumMod val="85000"/>
          </a:schemeClr>
        </a:solidFill>
      </dgm:spPr>
      <dgm:t>
        <a:bodyPr/>
        <a:lstStyle/>
        <a:p>
          <a:pPr algn="l"/>
          <a:r>
            <a:rPr lang="en-US" altLang="ja-JP" sz="1600" noProof="0" dirty="0" smtClean="0"/>
            <a:t>INTRODUCTION</a:t>
          </a:r>
          <a:endParaRPr lang="en-US" sz="1600" noProof="0" dirty="0"/>
        </a:p>
      </dgm:t>
    </dgm:pt>
    <dgm:pt modelId="{15BA18BA-4DB9-4D0D-B355-88082EFBDF67}" type="sibTrans" cxnId="{1F5741D6-639A-4A94-9A82-D09FC815A918}">
      <dgm:prSet/>
      <dgm:spPr/>
      <dgm:t>
        <a:bodyPr/>
        <a:lstStyle/>
        <a:p>
          <a:endParaRPr lang="de-DE" sz="1600"/>
        </a:p>
      </dgm:t>
    </dgm:pt>
    <dgm:pt modelId="{8538709B-2DF0-4DB6-9437-AD203FB261FF}" type="parTrans" cxnId="{1F5741D6-639A-4A94-9A82-D09FC815A918}">
      <dgm:prSet/>
      <dgm:spPr/>
      <dgm:t>
        <a:bodyPr/>
        <a:lstStyle/>
        <a:p>
          <a:endParaRPr lang="de-DE" sz="1600"/>
        </a:p>
      </dgm:t>
    </dgm:pt>
    <dgm:pt modelId="{2F02471D-9738-4287-BB37-2CD6A32C5A37}">
      <dgm:prSet phldrT="[Text]" custT="1"/>
      <dgm:spPr>
        <a:solidFill>
          <a:schemeClr val="bg1">
            <a:lumMod val="85000"/>
          </a:schemeClr>
        </a:solidFill>
      </dgm:spPr>
      <dgm:t>
        <a:bodyPr/>
        <a:lstStyle/>
        <a:p>
          <a:pPr algn="l"/>
          <a:r>
            <a:rPr lang="en-US" sz="1600" noProof="0" dirty="0" smtClean="0"/>
            <a:t>CONCLUSION</a:t>
          </a:r>
          <a:endParaRPr lang="en-US" sz="1600" noProof="0" dirty="0"/>
        </a:p>
      </dgm:t>
    </dgm:pt>
    <dgm:pt modelId="{C9085D65-C52D-4DB2-88F0-5E00A0CCC850}" type="parTrans" cxnId="{87127A02-F028-4618-AF91-64A0E784701B}">
      <dgm:prSet/>
      <dgm:spPr/>
      <dgm:t>
        <a:bodyPr/>
        <a:lstStyle/>
        <a:p>
          <a:endParaRPr lang="de-DE" sz="1600"/>
        </a:p>
      </dgm:t>
    </dgm:pt>
    <dgm:pt modelId="{A0508E5B-06F9-434D-8343-7C560797104F}" type="sibTrans" cxnId="{87127A02-F028-4618-AF91-64A0E784701B}">
      <dgm:prSet/>
      <dgm:spPr/>
      <dgm:t>
        <a:bodyPr/>
        <a:lstStyle/>
        <a:p>
          <a:endParaRPr lang="de-DE" sz="1600"/>
        </a:p>
      </dgm:t>
    </dgm:pt>
    <dgm:pt modelId="{2DC51FD8-EAE3-4E4D-906F-6881EC9E07B5}">
      <dgm:prSet phldrT="[Text]" custT="1"/>
      <dgm:spPr>
        <a:solidFill>
          <a:schemeClr val="bg1">
            <a:lumMod val="85000"/>
          </a:schemeClr>
        </a:solidFill>
      </dgm:spPr>
      <dgm:t>
        <a:bodyPr/>
        <a:lstStyle/>
        <a:p>
          <a:pPr algn="l"/>
          <a:r>
            <a:rPr lang="en-US" sz="1600" noProof="0" dirty="0" smtClean="0"/>
            <a:t>BUSINESS</a:t>
          </a:r>
          <a:endParaRPr lang="en-US" sz="1600" noProof="0" dirty="0"/>
        </a:p>
      </dgm:t>
    </dgm:pt>
    <dgm:pt modelId="{9A0819AB-3A5F-4DCC-9652-6D1247EFE2CB}" type="sibTrans" cxnId="{C5646389-8A07-42E3-B071-F596C51FEB47}">
      <dgm:prSet/>
      <dgm:spPr/>
      <dgm:t>
        <a:bodyPr/>
        <a:lstStyle/>
        <a:p>
          <a:endParaRPr lang="de-DE" sz="1600"/>
        </a:p>
      </dgm:t>
    </dgm:pt>
    <dgm:pt modelId="{3409D1BC-C3BD-4F96-B399-912E2463B4A6}" type="parTrans" cxnId="{C5646389-8A07-42E3-B071-F596C51FEB47}">
      <dgm:prSet/>
      <dgm:spPr/>
      <dgm:t>
        <a:bodyPr/>
        <a:lstStyle/>
        <a:p>
          <a:endParaRPr lang="de-DE" sz="1600"/>
        </a:p>
      </dgm:t>
    </dgm:pt>
    <dgm:pt modelId="{0C4F519A-A37D-4A70-B4FC-6663EAA78B6E}">
      <dgm:prSet phldrT="[Text]" custT="1"/>
      <dgm:spPr>
        <a:solidFill>
          <a:schemeClr val="bg2"/>
        </a:solidFill>
      </dgm:spPr>
      <dgm:t>
        <a:bodyPr/>
        <a:lstStyle/>
        <a:p>
          <a:pPr algn="l"/>
          <a:r>
            <a:rPr lang="en-US" sz="1600" noProof="0" dirty="0" smtClean="0"/>
            <a:t>METHOD</a:t>
          </a:r>
          <a:endParaRPr lang="en-US" sz="1600" noProof="0" dirty="0"/>
        </a:p>
      </dgm:t>
    </dgm:pt>
    <dgm:pt modelId="{B7AD2899-50ED-47AC-AF3D-74348E568AF9}" type="sibTrans" cxnId="{A02D1260-CD5E-4A3E-BB9F-FC6625040059}">
      <dgm:prSet/>
      <dgm:spPr/>
      <dgm:t>
        <a:bodyPr/>
        <a:lstStyle/>
        <a:p>
          <a:endParaRPr lang="de-DE" sz="1600"/>
        </a:p>
      </dgm:t>
    </dgm:pt>
    <dgm:pt modelId="{A84CCC4A-E795-4E79-B2FF-4CE0FC40412A}" type="parTrans" cxnId="{A02D1260-CD5E-4A3E-BB9F-FC6625040059}">
      <dgm:prSet/>
      <dgm:spPr/>
      <dgm:t>
        <a:bodyPr/>
        <a:lstStyle/>
        <a:p>
          <a:endParaRPr lang="de-DE" sz="1600"/>
        </a:p>
      </dgm:t>
    </dgm:pt>
    <dgm:pt modelId="{396A9976-92B0-4222-890A-85EF709A5ECE}" type="pres">
      <dgm:prSet presAssocID="{A39A2A3B-A182-4B73-8CB6-AC727957035D}" presName="Name0" presStyleCnt="0">
        <dgm:presLayoutVars>
          <dgm:dir/>
          <dgm:resizeHandles val="exact"/>
        </dgm:presLayoutVars>
      </dgm:prSet>
      <dgm:spPr/>
    </dgm:pt>
    <dgm:pt modelId="{AE773188-7A9A-49D6-B0C1-F99077749023}" type="pres">
      <dgm:prSet presAssocID="{1636E4AD-5FBF-4CA1-A3C1-BF0925193891}" presName="parTxOnly" presStyleLbl="node1" presStyleIdx="0" presStyleCnt="5">
        <dgm:presLayoutVars>
          <dgm:bulletEnabled val="1"/>
        </dgm:presLayoutVars>
      </dgm:prSet>
      <dgm:spPr/>
      <dgm:t>
        <a:bodyPr/>
        <a:lstStyle/>
        <a:p>
          <a:endParaRPr lang="de-DE"/>
        </a:p>
      </dgm:t>
    </dgm:pt>
    <dgm:pt modelId="{9A3A433A-21E7-4572-9A3C-45E253359C86}" type="pres">
      <dgm:prSet presAssocID="{15BA18BA-4DB9-4D0D-B355-88082EFBDF67}" presName="parSpace" presStyleCnt="0"/>
      <dgm:spPr/>
    </dgm:pt>
    <dgm:pt modelId="{85FAC0F4-3678-4CFE-A079-4504FD7EEDAF}" type="pres">
      <dgm:prSet presAssocID="{A53A5BCD-1862-4AD7-BDF2-6D905813A126}" presName="parTxOnly" presStyleLbl="node1" presStyleIdx="1" presStyleCnt="5">
        <dgm:presLayoutVars>
          <dgm:bulletEnabled val="1"/>
        </dgm:presLayoutVars>
      </dgm:prSet>
      <dgm:spPr/>
      <dgm:t>
        <a:bodyPr/>
        <a:lstStyle/>
        <a:p>
          <a:endParaRPr lang="de-DE"/>
        </a:p>
      </dgm:t>
    </dgm:pt>
    <dgm:pt modelId="{96737196-76A5-4882-A220-8740447A9367}" type="pres">
      <dgm:prSet presAssocID="{294E96BE-8131-4E29-B11D-AEEA530021BE}" presName="parSpace" presStyleCnt="0"/>
      <dgm:spPr/>
    </dgm:pt>
    <dgm:pt modelId="{AC84D5DC-D628-48DD-A8E9-CA2472839470}" type="pres">
      <dgm:prSet presAssocID="{0C4F519A-A37D-4A70-B4FC-6663EAA78B6E}" presName="parTxOnly" presStyleLbl="node1" presStyleIdx="2" presStyleCnt="5">
        <dgm:presLayoutVars>
          <dgm:bulletEnabled val="1"/>
        </dgm:presLayoutVars>
      </dgm:prSet>
      <dgm:spPr/>
      <dgm:t>
        <a:bodyPr/>
        <a:lstStyle/>
        <a:p>
          <a:endParaRPr lang="de-DE"/>
        </a:p>
      </dgm:t>
    </dgm:pt>
    <dgm:pt modelId="{1ECDA2AA-AC7C-4C34-8E80-81F1B3C186DC}" type="pres">
      <dgm:prSet presAssocID="{B7AD2899-50ED-47AC-AF3D-74348E568AF9}" presName="parSpace" presStyleCnt="0"/>
      <dgm:spPr/>
    </dgm:pt>
    <dgm:pt modelId="{902C1FEA-057C-43B6-A389-F410404F3CB0}" type="pres">
      <dgm:prSet presAssocID="{2DC51FD8-EAE3-4E4D-906F-6881EC9E07B5}" presName="parTxOnly" presStyleLbl="node1" presStyleIdx="3" presStyleCnt="5">
        <dgm:presLayoutVars>
          <dgm:bulletEnabled val="1"/>
        </dgm:presLayoutVars>
      </dgm:prSet>
      <dgm:spPr/>
      <dgm:t>
        <a:bodyPr/>
        <a:lstStyle/>
        <a:p>
          <a:endParaRPr lang="de-DE"/>
        </a:p>
      </dgm:t>
    </dgm:pt>
    <dgm:pt modelId="{83EF4C57-DE2E-4DEF-9C90-A988B8BE2839}" type="pres">
      <dgm:prSet presAssocID="{9A0819AB-3A5F-4DCC-9652-6D1247EFE2CB}" presName="parSpace" presStyleCnt="0"/>
      <dgm:spPr/>
    </dgm:pt>
    <dgm:pt modelId="{835F98E8-EA52-4E52-9232-459E3BEC92AB}" type="pres">
      <dgm:prSet presAssocID="{2F02471D-9738-4287-BB37-2CD6A32C5A37}" presName="parTxOnly" presStyleLbl="node1" presStyleIdx="4" presStyleCnt="5">
        <dgm:presLayoutVars>
          <dgm:bulletEnabled val="1"/>
        </dgm:presLayoutVars>
      </dgm:prSet>
      <dgm:spPr/>
      <dgm:t>
        <a:bodyPr/>
        <a:lstStyle/>
        <a:p>
          <a:endParaRPr lang="de-DE"/>
        </a:p>
      </dgm:t>
    </dgm:pt>
  </dgm:ptLst>
  <dgm:cxnLst>
    <dgm:cxn modelId="{A0D6B868-26A6-4E78-A7A4-E36D2C65334E}" type="presOf" srcId="{1636E4AD-5FBF-4CA1-A3C1-BF0925193891}" destId="{AE773188-7A9A-49D6-B0C1-F99077749023}" srcOrd="0" destOrd="0" presId="urn:microsoft.com/office/officeart/2005/8/layout/hChevron3"/>
    <dgm:cxn modelId="{67A1257D-C79B-4B3D-8CB5-F37635CB2DA3}" type="presOf" srcId="{0C4F519A-A37D-4A70-B4FC-6663EAA78B6E}" destId="{AC84D5DC-D628-48DD-A8E9-CA2472839470}" srcOrd="0" destOrd="0" presId="urn:microsoft.com/office/officeart/2005/8/layout/hChevron3"/>
    <dgm:cxn modelId="{C5646389-8A07-42E3-B071-F596C51FEB47}" srcId="{A39A2A3B-A182-4B73-8CB6-AC727957035D}" destId="{2DC51FD8-EAE3-4E4D-906F-6881EC9E07B5}" srcOrd="3" destOrd="0" parTransId="{3409D1BC-C3BD-4F96-B399-912E2463B4A6}" sibTransId="{9A0819AB-3A5F-4DCC-9652-6D1247EFE2CB}"/>
    <dgm:cxn modelId="{3DE72625-C4E5-40F9-BAE8-8CF29C8E5A5A}" type="presOf" srcId="{2DC51FD8-EAE3-4E4D-906F-6881EC9E07B5}" destId="{902C1FEA-057C-43B6-A389-F410404F3CB0}" srcOrd="0" destOrd="0" presId="urn:microsoft.com/office/officeart/2005/8/layout/hChevron3"/>
    <dgm:cxn modelId="{1F5741D6-639A-4A94-9A82-D09FC815A918}" srcId="{A39A2A3B-A182-4B73-8CB6-AC727957035D}" destId="{1636E4AD-5FBF-4CA1-A3C1-BF0925193891}" srcOrd="0" destOrd="0" parTransId="{8538709B-2DF0-4DB6-9437-AD203FB261FF}" sibTransId="{15BA18BA-4DB9-4D0D-B355-88082EFBDF67}"/>
    <dgm:cxn modelId="{5D7205E3-DC18-426D-8278-38F1EB9F1238}" type="presOf" srcId="{A39A2A3B-A182-4B73-8CB6-AC727957035D}" destId="{396A9976-92B0-4222-890A-85EF709A5ECE}" srcOrd="0" destOrd="0" presId="urn:microsoft.com/office/officeart/2005/8/layout/hChevron3"/>
    <dgm:cxn modelId="{A02D1260-CD5E-4A3E-BB9F-FC6625040059}" srcId="{A39A2A3B-A182-4B73-8CB6-AC727957035D}" destId="{0C4F519A-A37D-4A70-B4FC-6663EAA78B6E}" srcOrd="2" destOrd="0" parTransId="{A84CCC4A-E795-4E79-B2FF-4CE0FC40412A}" sibTransId="{B7AD2899-50ED-47AC-AF3D-74348E568AF9}"/>
    <dgm:cxn modelId="{310D4AE0-46F0-40C8-9A2A-A43195CA037F}" type="presOf" srcId="{A53A5BCD-1862-4AD7-BDF2-6D905813A126}" destId="{85FAC0F4-3678-4CFE-A079-4504FD7EEDAF}" srcOrd="0" destOrd="0" presId="urn:microsoft.com/office/officeart/2005/8/layout/hChevron3"/>
    <dgm:cxn modelId="{626A0B77-91C6-49DF-9164-FDA4D197D090}" type="presOf" srcId="{2F02471D-9738-4287-BB37-2CD6A32C5A37}" destId="{835F98E8-EA52-4E52-9232-459E3BEC92AB}" srcOrd="0" destOrd="0" presId="urn:microsoft.com/office/officeart/2005/8/layout/hChevron3"/>
    <dgm:cxn modelId="{E39B3CC3-1C2D-4DA2-A4B1-5421A74BE25C}" srcId="{A39A2A3B-A182-4B73-8CB6-AC727957035D}" destId="{A53A5BCD-1862-4AD7-BDF2-6D905813A126}" srcOrd="1" destOrd="0" parTransId="{1FEB5054-5EFC-4777-A667-959FF94BC8CE}" sibTransId="{294E96BE-8131-4E29-B11D-AEEA530021BE}"/>
    <dgm:cxn modelId="{87127A02-F028-4618-AF91-64A0E784701B}" srcId="{A39A2A3B-A182-4B73-8CB6-AC727957035D}" destId="{2F02471D-9738-4287-BB37-2CD6A32C5A37}" srcOrd="4" destOrd="0" parTransId="{C9085D65-C52D-4DB2-88F0-5E00A0CCC850}" sibTransId="{A0508E5B-06F9-434D-8343-7C560797104F}"/>
    <dgm:cxn modelId="{5FDED475-B29B-475D-8E35-2EBE05187FB0}" type="presParOf" srcId="{396A9976-92B0-4222-890A-85EF709A5ECE}" destId="{AE773188-7A9A-49D6-B0C1-F99077749023}" srcOrd="0" destOrd="0" presId="urn:microsoft.com/office/officeart/2005/8/layout/hChevron3"/>
    <dgm:cxn modelId="{821BB5B2-5F72-4FD7-BE17-E97402918C5B}" type="presParOf" srcId="{396A9976-92B0-4222-890A-85EF709A5ECE}" destId="{9A3A433A-21E7-4572-9A3C-45E253359C86}" srcOrd="1" destOrd="0" presId="urn:microsoft.com/office/officeart/2005/8/layout/hChevron3"/>
    <dgm:cxn modelId="{404A266C-1BD8-43B9-971B-04DD6CFDCF95}" type="presParOf" srcId="{396A9976-92B0-4222-890A-85EF709A5ECE}" destId="{85FAC0F4-3678-4CFE-A079-4504FD7EEDAF}" srcOrd="2" destOrd="0" presId="urn:microsoft.com/office/officeart/2005/8/layout/hChevron3"/>
    <dgm:cxn modelId="{7458CE96-9FC6-4EB4-BC27-AE01680F8021}" type="presParOf" srcId="{396A9976-92B0-4222-890A-85EF709A5ECE}" destId="{96737196-76A5-4882-A220-8740447A9367}" srcOrd="3" destOrd="0" presId="urn:microsoft.com/office/officeart/2005/8/layout/hChevron3"/>
    <dgm:cxn modelId="{093B5B24-6716-4E97-9893-E33C470413B6}" type="presParOf" srcId="{396A9976-92B0-4222-890A-85EF709A5ECE}" destId="{AC84D5DC-D628-48DD-A8E9-CA2472839470}" srcOrd="4" destOrd="0" presId="urn:microsoft.com/office/officeart/2005/8/layout/hChevron3"/>
    <dgm:cxn modelId="{5C6693B5-BDC8-4C52-95A7-E0F25DE8E5CF}" type="presParOf" srcId="{396A9976-92B0-4222-890A-85EF709A5ECE}" destId="{1ECDA2AA-AC7C-4C34-8E80-81F1B3C186DC}" srcOrd="5" destOrd="0" presId="urn:microsoft.com/office/officeart/2005/8/layout/hChevron3"/>
    <dgm:cxn modelId="{6736CA2E-C80D-4AF7-A1B0-2FEAEA03D9CD}" type="presParOf" srcId="{396A9976-92B0-4222-890A-85EF709A5ECE}" destId="{902C1FEA-057C-43B6-A389-F410404F3CB0}" srcOrd="6" destOrd="0" presId="urn:microsoft.com/office/officeart/2005/8/layout/hChevron3"/>
    <dgm:cxn modelId="{234D89E4-2555-4C91-9B0C-983FC5AAE6EC}" type="presParOf" srcId="{396A9976-92B0-4222-890A-85EF709A5ECE}" destId="{83EF4C57-DE2E-4DEF-9C90-A988B8BE2839}" srcOrd="7" destOrd="0" presId="urn:microsoft.com/office/officeart/2005/8/layout/hChevron3"/>
    <dgm:cxn modelId="{7911EFED-1004-4D53-8AC2-FBE1097FBABA}" type="presParOf" srcId="{396A9976-92B0-4222-890A-85EF709A5ECE}" destId="{835F98E8-EA52-4E52-9232-459E3BEC92AB}"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9A2A3B-A182-4B73-8CB6-AC727957035D}" type="doc">
      <dgm:prSet loTypeId="urn:microsoft.com/office/officeart/2005/8/layout/hChevron3" loCatId="process" qsTypeId="urn:microsoft.com/office/officeart/2005/8/quickstyle/simple1" qsCatId="simple" csTypeId="urn:microsoft.com/office/officeart/2005/8/colors/accent2_2" csCatId="accent2" phldr="1"/>
      <dgm:spPr/>
    </dgm:pt>
    <dgm:pt modelId="{A53A5BCD-1862-4AD7-BDF2-6D905813A126}">
      <dgm:prSet phldrT="[Text]" custT="1"/>
      <dgm:spPr>
        <a:solidFill>
          <a:schemeClr val="bg1">
            <a:lumMod val="85000"/>
          </a:schemeClr>
        </a:solidFill>
      </dgm:spPr>
      <dgm:t>
        <a:bodyPr/>
        <a:lstStyle/>
        <a:p>
          <a:pPr algn="l"/>
          <a:r>
            <a:rPr lang="en-US" sz="1600" noProof="0" dirty="0" smtClean="0"/>
            <a:t>APPROACH</a:t>
          </a:r>
          <a:endParaRPr lang="en-US" sz="1600" noProof="0" dirty="0"/>
        </a:p>
      </dgm:t>
    </dgm:pt>
    <dgm:pt modelId="{1FEB5054-5EFC-4777-A667-959FF94BC8CE}" type="parTrans" cxnId="{E39B3CC3-1C2D-4DA2-A4B1-5421A74BE25C}">
      <dgm:prSet/>
      <dgm:spPr/>
      <dgm:t>
        <a:bodyPr/>
        <a:lstStyle/>
        <a:p>
          <a:endParaRPr lang="de-DE" sz="1600"/>
        </a:p>
      </dgm:t>
    </dgm:pt>
    <dgm:pt modelId="{294E96BE-8131-4E29-B11D-AEEA530021BE}" type="sibTrans" cxnId="{E39B3CC3-1C2D-4DA2-A4B1-5421A74BE25C}">
      <dgm:prSet/>
      <dgm:spPr/>
      <dgm:t>
        <a:bodyPr/>
        <a:lstStyle/>
        <a:p>
          <a:endParaRPr lang="de-DE" sz="1600"/>
        </a:p>
      </dgm:t>
    </dgm:pt>
    <dgm:pt modelId="{1636E4AD-5FBF-4CA1-A3C1-BF0925193891}">
      <dgm:prSet phldrT="[Text]" custT="1"/>
      <dgm:spPr>
        <a:solidFill>
          <a:schemeClr val="bg1">
            <a:lumMod val="85000"/>
          </a:schemeClr>
        </a:solidFill>
      </dgm:spPr>
      <dgm:t>
        <a:bodyPr/>
        <a:lstStyle/>
        <a:p>
          <a:pPr algn="l"/>
          <a:r>
            <a:rPr lang="en-US" altLang="ja-JP" sz="1600" noProof="0" dirty="0" smtClean="0"/>
            <a:t>INTRODUCTION</a:t>
          </a:r>
          <a:endParaRPr lang="en-US" sz="1600" noProof="0" dirty="0"/>
        </a:p>
      </dgm:t>
    </dgm:pt>
    <dgm:pt modelId="{15BA18BA-4DB9-4D0D-B355-88082EFBDF67}" type="sibTrans" cxnId="{1F5741D6-639A-4A94-9A82-D09FC815A918}">
      <dgm:prSet/>
      <dgm:spPr/>
      <dgm:t>
        <a:bodyPr/>
        <a:lstStyle/>
        <a:p>
          <a:endParaRPr lang="de-DE" sz="1600"/>
        </a:p>
      </dgm:t>
    </dgm:pt>
    <dgm:pt modelId="{8538709B-2DF0-4DB6-9437-AD203FB261FF}" type="parTrans" cxnId="{1F5741D6-639A-4A94-9A82-D09FC815A918}">
      <dgm:prSet/>
      <dgm:spPr/>
      <dgm:t>
        <a:bodyPr/>
        <a:lstStyle/>
        <a:p>
          <a:endParaRPr lang="de-DE" sz="1600"/>
        </a:p>
      </dgm:t>
    </dgm:pt>
    <dgm:pt modelId="{2F02471D-9738-4287-BB37-2CD6A32C5A37}">
      <dgm:prSet phldrT="[Text]" custT="1"/>
      <dgm:spPr>
        <a:solidFill>
          <a:schemeClr val="bg1">
            <a:lumMod val="85000"/>
          </a:schemeClr>
        </a:solidFill>
      </dgm:spPr>
      <dgm:t>
        <a:bodyPr/>
        <a:lstStyle/>
        <a:p>
          <a:pPr algn="l"/>
          <a:r>
            <a:rPr lang="en-US" sz="1600" noProof="0" dirty="0" smtClean="0"/>
            <a:t>CONCLUSION</a:t>
          </a:r>
          <a:endParaRPr lang="en-US" sz="1600" noProof="0" dirty="0"/>
        </a:p>
      </dgm:t>
    </dgm:pt>
    <dgm:pt modelId="{C9085D65-C52D-4DB2-88F0-5E00A0CCC850}" type="parTrans" cxnId="{87127A02-F028-4618-AF91-64A0E784701B}">
      <dgm:prSet/>
      <dgm:spPr/>
      <dgm:t>
        <a:bodyPr/>
        <a:lstStyle/>
        <a:p>
          <a:endParaRPr lang="de-DE" sz="1600"/>
        </a:p>
      </dgm:t>
    </dgm:pt>
    <dgm:pt modelId="{A0508E5B-06F9-434D-8343-7C560797104F}" type="sibTrans" cxnId="{87127A02-F028-4618-AF91-64A0E784701B}">
      <dgm:prSet/>
      <dgm:spPr/>
      <dgm:t>
        <a:bodyPr/>
        <a:lstStyle/>
        <a:p>
          <a:endParaRPr lang="de-DE" sz="1600"/>
        </a:p>
      </dgm:t>
    </dgm:pt>
    <dgm:pt modelId="{2DC51FD8-EAE3-4E4D-906F-6881EC9E07B5}">
      <dgm:prSet phldrT="[Text]" custT="1"/>
      <dgm:spPr>
        <a:solidFill>
          <a:schemeClr val="bg1">
            <a:lumMod val="85000"/>
          </a:schemeClr>
        </a:solidFill>
      </dgm:spPr>
      <dgm:t>
        <a:bodyPr/>
        <a:lstStyle/>
        <a:p>
          <a:pPr algn="l"/>
          <a:r>
            <a:rPr lang="en-US" sz="1600" noProof="0" dirty="0" smtClean="0"/>
            <a:t>BUSINESS</a:t>
          </a:r>
          <a:endParaRPr lang="en-US" sz="1600" noProof="0" dirty="0"/>
        </a:p>
      </dgm:t>
    </dgm:pt>
    <dgm:pt modelId="{9A0819AB-3A5F-4DCC-9652-6D1247EFE2CB}" type="sibTrans" cxnId="{C5646389-8A07-42E3-B071-F596C51FEB47}">
      <dgm:prSet/>
      <dgm:spPr/>
      <dgm:t>
        <a:bodyPr/>
        <a:lstStyle/>
        <a:p>
          <a:endParaRPr lang="de-DE" sz="1600"/>
        </a:p>
      </dgm:t>
    </dgm:pt>
    <dgm:pt modelId="{3409D1BC-C3BD-4F96-B399-912E2463B4A6}" type="parTrans" cxnId="{C5646389-8A07-42E3-B071-F596C51FEB47}">
      <dgm:prSet/>
      <dgm:spPr/>
      <dgm:t>
        <a:bodyPr/>
        <a:lstStyle/>
        <a:p>
          <a:endParaRPr lang="de-DE" sz="1600"/>
        </a:p>
      </dgm:t>
    </dgm:pt>
    <dgm:pt modelId="{0C4F519A-A37D-4A70-B4FC-6663EAA78B6E}">
      <dgm:prSet phldrT="[Text]" custT="1"/>
      <dgm:spPr>
        <a:solidFill>
          <a:schemeClr val="bg2"/>
        </a:solidFill>
      </dgm:spPr>
      <dgm:t>
        <a:bodyPr/>
        <a:lstStyle/>
        <a:p>
          <a:pPr algn="l"/>
          <a:r>
            <a:rPr lang="en-US" sz="1600" noProof="0" dirty="0" smtClean="0"/>
            <a:t>METHOD</a:t>
          </a:r>
          <a:endParaRPr lang="en-US" sz="1600" noProof="0" dirty="0"/>
        </a:p>
      </dgm:t>
    </dgm:pt>
    <dgm:pt modelId="{B7AD2899-50ED-47AC-AF3D-74348E568AF9}" type="sibTrans" cxnId="{A02D1260-CD5E-4A3E-BB9F-FC6625040059}">
      <dgm:prSet/>
      <dgm:spPr/>
      <dgm:t>
        <a:bodyPr/>
        <a:lstStyle/>
        <a:p>
          <a:endParaRPr lang="de-DE" sz="1600"/>
        </a:p>
      </dgm:t>
    </dgm:pt>
    <dgm:pt modelId="{A84CCC4A-E795-4E79-B2FF-4CE0FC40412A}" type="parTrans" cxnId="{A02D1260-CD5E-4A3E-BB9F-FC6625040059}">
      <dgm:prSet/>
      <dgm:spPr/>
      <dgm:t>
        <a:bodyPr/>
        <a:lstStyle/>
        <a:p>
          <a:endParaRPr lang="de-DE" sz="1600"/>
        </a:p>
      </dgm:t>
    </dgm:pt>
    <dgm:pt modelId="{396A9976-92B0-4222-890A-85EF709A5ECE}" type="pres">
      <dgm:prSet presAssocID="{A39A2A3B-A182-4B73-8CB6-AC727957035D}" presName="Name0" presStyleCnt="0">
        <dgm:presLayoutVars>
          <dgm:dir/>
          <dgm:resizeHandles val="exact"/>
        </dgm:presLayoutVars>
      </dgm:prSet>
      <dgm:spPr/>
    </dgm:pt>
    <dgm:pt modelId="{AE773188-7A9A-49D6-B0C1-F99077749023}" type="pres">
      <dgm:prSet presAssocID="{1636E4AD-5FBF-4CA1-A3C1-BF0925193891}" presName="parTxOnly" presStyleLbl="node1" presStyleIdx="0" presStyleCnt="5">
        <dgm:presLayoutVars>
          <dgm:bulletEnabled val="1"/>
        </dgm:presLayoutVars>
      </dgm:prSet>
      <dgm:spPr/>
      <dgm:t>
        <a:bodyPr/>
        <a:lstStyle/>
        <a:p>
          <a:endParaRPr lang="de-DE"/>
        </a:p>
      </dgm:t>
    </dgm:pt>
    <dgm:pt modelId="{9A3A433A-21E7-4572-9A3C-45E253359C86}" type="pres">
      <dgm:prSet presAssocID="{15BA18BA-4DB9-4D0D-B355-88082EFBDF67}" presName="parSpace" presStyleCnt="0"/>
      <dgm:spPr/>
    </dgm:pt>
    <dgm:pt modelId="{85FAC0F4-3678-4CFE-A079-4504FD7EEDAF}" type="pres">
      <dgm:prSet presAssocID="{A53A5BCD-1862-4AD7-BDF2-6D905813A126}" presName="parTxOnly" presStyleLbl="node1" presStyleIdx="1" presStyleCnt="5">
        <dgm:presLayoutVars>
          <dgm:bulletEnabled val="1"/>
        </dgm:presLayoutVars>
      </dgm:prSet>
      <dgm:spPr/>
      <dgm:t>
        <a:bodyPr/>
        <a:lstStyle/>
        <a:p>
          <a:endParaRPr lang="de-DE"/>
        </a:p>
      </dgm:t>
    </dgm:pt>
    <dgm:pt modelId="{96737196-76A5-4882-A220-8740447A9367}" type="pres">
      <dgm:prSet presAssocID="{294E96BE-8131-4E29-B11D-AEEA530021BE}" presName="parSpace" presStyleCnt="0"/>
      <dgm:spPr/>
    </dgm:pt>
    <dgm:pt modelId="{AC84D5DC-D628-48DD-A8E9-CA2472839470}" type="pres">
      <dgm:prSet presAssocID="{0C4F519A-A37D-4A70-B4FC-6663EAA78B6E}" presName="parTxOnly" presStyleLbl="node1" presStyleIdx="2" presStyleCnt="5">
        <dgm:presLayoutVars>
          <dgm:bulletEnabled val="1"/>
        </dgm:presLayoutVars>
      </dgm:prSet>
      <dgm:spPr/>
      <dgm:t>
        <a:bodyPr/>
        <a:lstStyle/>
        <a:p>
          <a:endParaRPr lang="de-DE"/>
        </a:p>
      </dgm:t>
    </dgm:pt>
    <dgm:pt modelId="{1ECDA2AA-AC7C-4C34-8E80-81F1B3C186DC}" type="pres">
      <dgm:prSet presAssocID="{B7AD2899-50ED-47AC-AF3D-74348E568AF9}" presName="parSpace" presStyleCnt="0"/>
      <dgm:spPr/>
    </dgm:pt>
    <dgm:pt modelId="{902C1FEA-057C-43B6-A389-F410404F3CB0}" type="pres">
      <dgm:prSet presAssocID="{2DC51FD8-EAE3-4E4D-906F-6881EC9E07B5}" presName="parTxOnly" presStyleLbl="node1" presStyleIdx="3" presStyleCnt="5">
        <dgm:presLayoutVars>
          <dgm:bulletEnabled val="1"/>
        </dgm:presLayoutVars>
      </dgm:prSet>
      <dgm:spPr/>
      <dgm:t>
        <a:bodyPr/>
        <a:lstStyle/>
        <a:p>
          <a:endParaRPr lang="de-DE"/>
        </a:p>
      </dgm:t>
    </dgm:pt>
    <dgm:pt modelId="{83EF4C57-DE2E-4DEF-9C90-A988B8BE2839}" type="pres">
      <dgm:prSet presAssocID="{9A0819AB-3A5F-4DCC-9652-6D1247EFE2CB}" presName="parSpace" presStyleCnt="0"/>
      <dgm:spPr/>
    </dgm:pt>
    <dgm:pt modelId="{835F98E8-EA52-4E52-9232-459E3BEC92AB}" type="pres">
      <dgm:prSet presAssocID="{2F02471D-9738-4287-BB37-2CD6A32C5A37}" presName="parTxOnly" presStyleLbl="node1" presStyleIdx="4" presStyleCnt="5">
        <dgm:presLayoutVars>
          <dgm:bulletEnabled val="1"/>
        </dgm:presLayoutVars>
      </dgm:prSet>
      <dgm:spPr/>
      <dgm:t>
        <a:bodyPr/>
        <a:lstStyle/>
        <a:p>
          <a:endParaRPr lang="de-DE"/>
        </a:p>
      </dgm:t>
    </dgm:pt>
  </dgm:ptLst>
  <dgm:cxnLst>
    <dgm:cxn modelId="{E39B3CC3-1C2D-4DA2-A4B1-5421A74BE25C}" srcId="{A39A2A3B-A182-4B73-8CB6-AC727957035D}" destId="{A53A5BCD-1862-4AD7-BDF2-6D905813A126}" srcOrd="1" destOrd="0" parTransId="{1FEB5054-5EFC-4777-A667-959FF94BC8CE}" sibTransId="{294E96BE-8131-4E29-B11D-AEEA530021BE}"/>
    <dgm:cxn modelId="{F3055A3C-E177-47F8-9311-A21B3A234227}" type="presOf" srcId="{A39A2A3B-A182-4B73-8CB6-AC727957035D}" destId="{396A9976-92B0-4222-890A-85EF709A5ECE}" srcOrd="0" destOrd="0" presId="urn:microsoft.com/office/officeart/2005/8/layout/hChevron3"/>
    <dgm:cxn modelId="{C55F02A0-5D53-4FB6-8DD2-626A3988F049}" type="presOf" srcId="{1636E4AD-5FBF-4CA1-A3C1-BF0925193891}" destId="{AE773188-7A9A-49D6-B0C1-F99077749023}" srcOrd="0" destOrd="0" presId="urn:microsoft.com/office/officeart/2005/8/layout/hChevron3"/>
    <dgm:cxn modelId="{DF99801B-50A3-4389-8AD5-64B6ACFCE346}" type="presOf" srcId="{2DC51FD8-EAE3-4E4D-906F-6881EC9E07B5}" destId="{902C1FEA-057C-43B6-A389-F410404F3CB0}" srcOrd="0" destOrd="0" presId="urn:microsoft.com/office/officeart/2005/8/layout/hChevron3"/>
    <dgm:cxn modelId="{1F5741D6-639A-4A94-9A82-D09FC815A918}" srcId="{A39A2A3B-A182-4B73-8CB6-AC727957035D}" destId="{1636E4AD-5FBF-4CA1-A3C1-BF0925193891}" srcOrd="0" destOrd="0" parTransId="{8538709B-2DF0-4DB6-9437-AD203FB261FF}" sibTransId="{15BA18BA-4DB9-4D0D-B355-88082EFBDF67}"/>
    <dgm:cxn modelId="{6E18D6AC-35E4-4DA9-B154-91345A272C8D}" type="presOf" srcId="{A53A5BCD-1862-4AD7-BDF2-6D905813A126}" destId="{85FAC0F4-3678-4CFE-A079-4504FD7EEDAF}" srcOrd="0" destOrd="0" presId="urn:microsoft.com/office/officeart/2005/8/layout/hChevron3"/>
    <dgm:cxn modelId="{3A39BD14-71D7-4D61-83BF-FD808857CA4F}" type="presOf" srcId="{2F02471D-9738-4287-BB37-2CD6A32C5A37}" destId="{835F98E8-EA52-4E52-9232-459E3BEC92AB}" srcOrd="0" destOrd="0" presId="urn:microsoft.com/office/officeart/2005/8/layout/hChevron3"/>
    <dgm:cxn modelId="{A02D1260-CD5E-4A3E-BB9F-FC6625040059}" srcId="{A39A2A3B-A182-4B73-8CB6-AC727957035D}" destId="{0C4F519A-A37D-4A70-B4FC-6663EAA78B6E}" srcOrd="2" destOrd="0" parTransId="{A84CCC4A-E795-4E79-B2FF-4CE0FC40412A}" sibTransId="{B7AD2899-50ED-47AC-AF3D-74348E568AF9}"/>
    <dgm:cxn modelId="{058FA77F-59D3-43F6-9F45-4D703516F76F}" type="presOf" srcId="{0C4F519A-A37D-4A70-B4FC-6663EAA78B6E}" destId="{AC84D5DC-D628-48DD-A8E9-CA2472839470}" srcOrd="0" destOrd="0" presId="urn:microsoft.com/office/officeart/2005/8/layout/hChevron3"/>
    <dgm:cxn modelId="{C5646389-8A07-42E3-B071-F596C51FEB47}" srcId="{A39A2A3B-A182-4B73-8CB6-AC727957035D}" destId="{2DC51FD8-EAE3-4E4D-906F-6881EC9E07B5}" srcOrd="3" destOrd="0" parTransId="{3409D1BC-C3BD-4F96-B399-912E2463B4A6}" sibTransId="{9A0819AB-3A5F-4DCC-9652-6D1247EFE2CB}"/>
    <dgm:cxn modelId="{87127A02-F028-4618-AF91-64A0E784701B}" srcId="{A39A2A3B-A182-4B73-8CB6-AC727957035D}" destId="{2F02471D-9738-4287-BB37-2CD6A32C5A37}" srcOrd="4" destOrd="0" parTransId="{C9085D65-C52D-4DB2-88F0-5E00A0CCC850}" sibTransId="{A0508E5B-06F9-434D-8343-7C560797104F}"/>
    <dgm:cxn modelId="{3007D2E8-2450-45A1-B499-1F335852CD06}" type="presParOf" srcId="{396A9976-92B0-4222-890A-85EF709A5ECE}" destId="{AE773188-7A9A-49D6-B0C1-F99077749023}" srcOrd="0" destOrd="0" presId="urn:microsoft.com/office/officeart/2005/8/layout/hChevron3"/>
    <dgm:cxn modelId="{7F6435AC-A966-4A97-8BB7-EE75FE8395A0}" type="presParOf" srcId="{396A9976-92B0-4222-890A-85EF709A5ECE}" destId="{9A3A433A-21E7-4572-9A3C-45E253359C86}" srcOrd="1" destOrd="0" presId="urn:microsoft.com/office/officeart/2005/8/layout/hChevron3"/>
    <dgm:cxn modelId="{DC30BF08-AE94-41B8-9613-5476507E5A48}" type="presParOf" srcId="{396A9976-92B0-4222-890A-85EF709A5ECE}" destId="{85FAC0F4-3678-4CFE-A079-4504FD7EEDAF}" srcOrd="2" destOrd="0" presId="urn:microsoft.com/office/officeart/2005/8/layout/hChevron3"/>
    <dgm:cxn modelId="{BC238238-B488-4C00-A5C2-B8D1D8D9F6A1}" type="presParOf" srcId="{396A9976-92B0-4222-890A-85EF709A5ECE}" destId="{96737196-76A5-4882-A220-8740447A9367}" srcOrd="3" destOrd="0" presId="urn:microsoft.com/office/officeart/2005/8/layout/hChevron3"/>
    <dgm:cxn modelId="{D29AAB12-FDE4-4FAF-A632-2C74260AB8D8}" type="presParOf" srcId="{396A9976-92B0-4222-890A-85EF709A5ECE}" destId="{AC84D5DC-D628-48DD-A8E9-CA2472839470}" srcOrd="4" destOrd="0" presId="urn:microsoft.com/office/officeart/2005/8/layout/hChevron3"/>
    <dgm:cxn modelId="{45E11C9C-8898-498D-91B7-1AA3FF82A967}" type="presParOf" srcId="{396A9976-92B0-4222-890A-85EF709A5ECE}" destId="{1ECDA2AA-AC7C-4C34-8E80-81F1B3C186DC}" srcOrd="5" destOrd="0" presId="urn:microsoft.com/office/officeart/2005/8/layout/hChevron3"/>
    <dgm:cxn modelId="{C37F07F8-9ED2-4D9D-A106-CC76F8037E77}" type="presParOf" srcId="{396A9976-92B0-4222-890A-85EF709A5ECE}" destId="{902C1FEA-057C-43B6-A389-F410404F3CB0}" srcOrd="6" destOrd="0" presId="urn:microsoft.com/office/officeart/2005/8/layout/hChevron3"/>
    <dgm:cxn modelId="{50A1E770-DDD1-4F54-904F-843306D0A5F1}" type="presParOf" srcId="{396A9976-92B0-4222-890A-85EF709A5ECE}" destId="{83EF4C57-DE2E-4DEF-9C90-A988B8BE2839}" srcOrd="7" destOrd="0" presId="urn:microsoft.com/office/officeart/2005/8/layout/hChevron3"/>
    <dgm:cxn modelId="{BE93D898-BADF-408B-95A8-6DF58621C9F0}" type="presParOf" srcId="{396A9976-92B0-4222-890A-85EF709A5ECE}" destId="{835F98E8-EA52-4E52-9232-459E3BEC92AB}"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29ABB-336E-4BA8-AC33-CF5751D6303F}" type="datetimeFigureOut">
              <a:rPr kumimoji="1" lang="ja-JP" altLang="en-US" smtClean="0"/>
              <a:t>2017/4/10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EE662-7B55-4763-AC2A-F50FDC208248}" type="slidenum">
              <a:rPr kumimoji="1" lang="ja-JP" altLang="en-US" smtClean="0"/>
              <a:t>‹#›</a:t>
            </a:fld>
            <a:endParaRPr kumimoji="1" lang="ja-JP" altLang="en-US"/>
          </a:p>
        </p:txBody>
      </p:sp>
    </p:spTree>
    <p:extLst>
      <p:ext uri="{BB962C8B-B14F-4D97-AF65-F5344CB8AC3E}">
        <p14:creationId xmlns:p14="http://schemas.microsoft.com/office/powerpoint/2010/main" val="20693271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014428-C6C2-42D1-933A-F560A74A1480}" type="slidenum">
              <a:rPr lang="en-US" altLang="ja-JP" smtClean="0"/>
              <a:pPr>
                <a:defRPr/>
              </a:pPr>
              <a:t>26</a:t>
            </a:fld>
            <a:endParaRPr lang="en-US" altLang="ja-JP"/>
          </a:p>
        </p:txBody>
      </p:sp>
    </p:spTree>
    <p:extLst>
      <p:ext uri="{BB962C8B-B14F-4D97-AF65-F5344CB8AC3E}">
        <p14:creationId xmlns:p14="http://schemas.microsoft.com/office/powerpoint/2010/main" val="176632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256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9E3FAF8-890E-4252-A1AA-03993E7F1882}" type="slidenum">
              <a:rPr lang="ja-JP" altLang="en-US" smtClean="0">
                <a:latin typeface="Calibri" panose="020F0502020204030204" pitchFamily="34" charset="0"/>
              </a:rPr>
              <a:pPr/>
              <a:t>27</a:t>
            </a:fld>
            <a:endParaRPr lang="ja-JP" altLang="en-US" smtClean="0">
              <a:latin typeface="Calibri" panose="020F0502020204030204" pitchFamily="34" charset="0"/>
            </a:endParaRPr>
          </a:p>
        </p:txBody>
      </p:sp>
    </p:spTree>
    <p:extLst>
      <p:ext uri="{BB962C8B-B14F-4D97-AF65-F5344CB8AC3E}">
        <p14:creationId xmlns:p14="http://schemas.microsoft.com/office/powerpoint/2010/main" val="136273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Does everybody</a:t>
            </a:r>
            <a:r>
              <a:rPr kumimoji="1" lang="en-US" altLang="ja-JP" sz="1200" kern="1200" baseline="0" dirty="0" smtClean="0">
                <a:solidFill>
                  <a:schemeClr val="tx1"/>
                </a:solidFill>
                <a:effectLst/>
                <a:latin typeface="+mn-lt"/>
                <a:ea typeface="+mn-ea"/>
                <a:cs typeface="+mn-cs"/>
              </a:rPr>
              <a:t> know a country called Saudi Arabia? This country located in the Middle East, west Asia is the country which lacks in water resources as everybody imagine.</a:t>
            </a:r>
            <a:r>
              <a:rPr kumimoji="1" lang="en-US" altLang="ja-JP" sz="1800" b="1" i="0" u="none" strike="noStrike" kern="1200" cap="none" spc="0" normalizeH="0" baseline="0" noProof="0" dirty="0" smtClean="0">
                <a:ln>
                  <a:noFill/>
                </a:ln>
                <a:solidFill>
                  <a:prstClr val="black"/>
                </a:solidFill>
                <a:effectLst/>
                <a:uLnTx/>
                <a:uFillTx/>
                <a:latin typeface="+mn-lt"/>
                <a:ea typeface="Segoe UI Symbol" panose="020B0502040204020203" pitchFamily="34" charset="0"/>
                <a:cs typeface="Arial Unicode MS" panose="020B0604020202020204" pitchFamily="50" charset="-128"/>
              </a:rPr>
              <a:t> </a:t>
            </a:r>
            <a:r>
              <a:rPr kumimoji="1" lang="en-US" altLang="ja-JP" sz="1800" b="0" i="0" u="none" strike="noStrike" kern="1200" cap="none" spc="0" normalizeH="0" baseline="0" noProof="0" dirty="0" smtClean="0">
                <a:ln>
                  <a:noFill/>
                </a:ln>
                <a:solidFill>
                  <a:prstClr val="black"/>
                </a:solidFill>
                <a:effectLst/>
                <a:uLnTx/>
                <a:uFillTx/>
                <a:latin typeface="+mn-lt"/>
                <a:ea typeface="Segoe UI Symbol" panose="020B0502040204020203" pitchFamily="34" charset="0"/>
                <a:cs typeface="Arial Unicode MS" panose="020B0604020202020204" pitchFamily="50" charset="-128"/>
              </a:rPr>
              <a:t>The life of the nation is guaranteed with abundant oil capital now. However </a:t>
            </a:r>
            <a:r>
              <a:rPr kumimoji="1" lang="en-US" altLang="ja-JP" b="0" dirty="0" smtClean="0">
                <a:latin typeface="+mn-lt"/>
                <a:ea typeface="Segoe UI Symbol" panose="020B0502040204020203" pitchFamily="34" charset="0"/>
                <a:cs typeface="Arial Unicode MS" panose="020B0604020202020204" pitchFamily="50" charset="-128"/>
              </a:rPr>
              <a:t>we think this country with severe environment and a problem of the population growth  will receive the influence of the difference of the food most in the future.</a:t>
            </a:r>
            <a:endParaRPr kumimoji="1" lang="ja-JP" altLang="en-US" b="0" dirty="0" smtClean="0">
              <a:latin typeface="+mn-lt"/>
              <a:ea typeface="Arial Unicode MS" panose="020B0604020202020204" pitchFamily="50" charset="-128"/>
              <a:cs typeface="Arial Unicode MS" panose="020B0604020202020204" pitchFamily="50" charset="-128"/>
            </a:endParaRPr>
          </a:p>
          <a:p>
            <a:endParaRPr kumimoji="1" lang="en-US" altLang="ja-JP" sz="1200" b="0" kern="1200" baseline="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サウジアラビアという国を皆さんはご存知でしょうか。中東・西アジアに位置するこの国は、皆さんのイメージする通り水資源に乏しい国です。現在は</a:t>
            </a:r>
            <a:r>
              <a:rPr kumimoji="1" lang="ja-JP" altLang="en-US" sz="1200" kern="1200" dirty="0" smtClean="0">
                <a:solidFill>
                  <a:schemeClr val="tx1"/>
                </a:solidFill>
                <a:effectLst/>
                <a:latin typeface="+mn-lt"/>
                <a:ea typeface="+mn-ea"/>
                <a:cs typeface="+mn-cs"/>
              </a:rPr>
              <a:t>潤沢な石油資本</a:t>
            </a:r>
            <a:r>
              <a:rPr kumimoji="1" lang="ja-JP" altLang="ja-JP" sz="1200" kern="1200" dirty="0" smtClean="0">
                <a:solidFill>
                  <a:schemeClr val="tx1"/>
                </a:solidFill>
                <a:effectLst/>
                <a:latin typeface="+mn-lt"/>
                <a:ea typeface="+mn-ea"/>
                <a:cs typeface="+mn-cs"/>
              </a:rPr>
              <a:t>で国民の生活は保障されています。しかし厳しい環境的な制約と人口増加の問題を抱えるこの国こそが、将来</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「食」の格差</a:t>
            </a:r>
            <a:r>
              <a:rPr kumimoji="1" lang="ja-JP" altLang="en-US" sz="1200" kern="1200" dirty="0" smtClean="0">
                <a:solidFill>
                  <a:schemeClr val="tx1"/>
                </a:solidFill>
                <a:effectLst/>
                <a:latin typeface="+mn-lt"/>
                <a:ea typeface="+mn-ea"/>
                <a:cs typeface="+mn-cs"/>
              </a:rPr>
              <a:t>の影響</a:t>
            </a:r>
            <a:r>
              <a:rPr kumimoji="1" lang="ja-JP" altLang="ja-JP" sz="1200" kern="1200" dirty="0" smtClean="0">
                <a:solidFill>
                  <a:schemeClr val="tx1"/>
                </a:solidFill>
                <a:effectLst/>
                <a:latin typeface="+mn-lt"/>
                <a:ea typeface="+mn-ea"/>
                <a:cs typeface="+mn-cs"/>
              </a:rPr>
              <a:t>をもっとも受けると考えられるでしょう。</a:t>
            </a:r>
            <a:endParaRPr kumimoji="1" lang="ja-JP" altLang="ja-JP"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8FBFB9EF-65FB-4751-87AD-A0EEBFA39231}" type="slidenum">
              <a:rPr lang="en-US" smtClean="0"/>
              <a:pPr/>
              <a:t>28</a:t>
            </a:fld>
            <a:endParaRPr lang="en-US"/>
          </a:p>
        </p:txBody>
      </p:sp>
    </p:spTree>
    <p:extLst>
      <p:ext uri="{BB962C8B-B14F-4D97-AF65-F5344CB8AC3E}">
        <p14:creationId xmlns:p14="http://schemas.microsoft.com/office/powerpoint/2010/main" val="248926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n-lt"/>
                <a:ea typeface="Segoe UI Symbol" panose="020B0502040204020203" pitchFamily="34" charset="0"/>
                <a:cs typeface="Arial Unicode MS" panose="020B0604020202020204" pitchFamily="50" charset="-128"/>
              </a:rPr>
              <a:t>Then, we paid attention to a indoor type of a plant factory as approach which enables to save water resources. And It can produce foods effectively by controlling the enclosed environment. </a:t>
            </a:r>
            <a:endParaRPr kumimoji="1" lang="en-US" altLang="ja-JP"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そこで、私たちは水資源を有効利用できる生産方法として植物工場に着目しました。植物工場は閉鎖空間で環境を制御し、より効率的な生産が可能とな</a:t>
            </a:r>
            <a:r>
              <a:rPr kumimoji="1" lang="ja-JP" altLang="en-US" sz="1200" kern="1200" dirty="0" smtClean="0">
                <a:solidFill>
                  <a:schemeClr val="tx1"/>
                </a:solidFill>
                <a:effectLst/>
                <a:latin typeface="+mn-lt"/>
                <a:ea typeface="+mn-ea"/>
                <a:cs typeface="+mn-cs"/>
              </a:rPr>
              <a:t>っています．</a:t>
            </a:r>
            <a:endParaRPr kumimoji="1" lang="en-US" altLang="ja-JP" sz="1200" kern="1200" dirty="0" smtClean="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8FBFB9EF-65FB-4751-87AD-A0EEBFA39231}" type="slidenum">
              <a:rPr lang="en-US" smtClean="0"/>
              <a:pPr/>
              <a:t>29</a:t>
            </a:fld>
            <a:endParaRPr lang="en-US"/>
          </a:p>
        </p:txBody>
      </p:sp>
    </p:spTree>
    <p:extLst>
      <p:ext uri="{BB962C8B-B14F-4D97-AF65-F5344CB8AC3E}">
        <p14:creationId xmlns:p14="http://schemas.microsoft.com/office/powerpoint/2010/main" val="52762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In the conventional agricultural methods, the water which supplied it to evaporates and leaks</a:t>
            </a:r>
            <a:r>
              <a:rPr kumimoji="1" lang="en-US" altLang="ja-JP" sz="1200" kern="1200" baseline="0" dirty="0" smtClean="0">
                <a:solidFill>
                  <a:schemeClr val="tx1"/>
                </a:solidFill>
                <a:effectLst/>
                <a:latin typeface="+mn-lt"/>
                <a:ea typeface="+mn-ea"/>
                <a:cs typeface="+mn-cs"/>
              </a:rPr>
              <a:t>, and most of them are wasted.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Now</a:t>
            </a:r>
            <a:r>
              <a:rPr kumimoji="1" lang="en-US" altLang="ja-JP" sz="1200" kern="1200" baseline="0" dirty="0" smtClean="0">
                <a:solidFill>
                  <a:schemeClr val="tx1"/>
                </a:solidFill>
                <a:effectLst/>
                <a:latin typeface="+mn-lt"/>
                <a:ea typeface="+mn-ea"/>
                <a:cs typeface="+mn-cs"/>
              </a:rPr>
              <a:t>, I want ask a question to everyone. How much water is needed to make a 300 grams lettuce in a field? Please imagine.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The answer is 11 kilo gram.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This is an example with a little water consumption in vegetables.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For</a:t>
            </a:r>
            <a:r>
              <a:rPr kumimoji="1" lang="en-US" altLang="ja-JP" sz="1200" kern="1200" baseline="0" dirty="0" smtClean="0">
                <a:solidFill>
                  <a:schemeClr val="tx1"/>
                </a:solidFill>
                <a:effectLst/>
                <a:latin typeface="+mn-lt"/>
                <a:ea typeface="+mn-ea"/>
                <a:cs typeface="+mn-cs"/>
              </a:rPr>
              <a:t> e</a:t>
            </a:r>
            <a:r>
              <a:rPr kumimoji="1" lang="en-US" altLang="ja-JP" sz="1200" kern="1200" dirty="0" smtClean="0">
                <a:solidFill>
                  <a:schemeClr val="tx1"/>
                </a:solidFill>
                <a:effectLst/>
                <a:latin typeface="+mn-lt"/>
                <a:ea typeface="+mn-ea"/>
                <a:cs typeface="+mn-cs"/>
              </a:rPr>
              <a:t>xample, 300 gram of rise needs 600</a:t>
            </a:r>
            <a:r>
              <a:rPr kumimoji="1" lang="en-US" altLang="ja-JP" sz="1200" kern="1200" baseline="0" dirty="0" smtClean="0">
                <a:solidFill>
                  <a:schemeClr val="tx1"/>
                </a:solidFill>
                <a:effectLst/>
                <a:latin typeface="+mn-lt"/>
                <a:ea typeface="+mn-ea"/>
                <a:cs typeface="+mn-cs"/>
              </a:rPr>
              <a:t> kilograms water.</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This is amazing.</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Like these</a:t>
            </a:r>
            <a:r>
              <a:rPr kumimoji="1" lang="en-US" altLang="ja-JP" sz="1200" kern="1200" baseline="0" dirty="0" smtClean="0">
                <a:solidFill>
                  <a:schemeClr val="tx1"/>
                </a:solidFill>
                <a:effectLst/>
                <a:latin typeface="+mn-lt"/>
                <a:ea typeface="+mn-ea"/>
                <a:cs typeface="+mn-cs"/>
              </a:rPr>
              <a:t> examples, the most of water is not made good use of, yet the water is the most important element in agriculture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従来の農法では、供給した水は蒸発、漏出し，その大半は無駄となってしまいます。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では，ここで質問です．畑でひとつ</a:t>
            </a:r>
            <a:r>
              <a:rPr kumimoji="1" lang="en-US" altLang="ja-JP" sz="1200" kern="1200" dirty="0" smtClean="0">
                <a:solidFill>
                  <a:schemeClr val="tx1"/>
                </a:solidFill>
                <a:effectLst/>
                <a:latin typeface="+mn-lt"/>
                <a:ea typeface="+mn-ea"/>
                <a:cs typeface="+mn-cs"/>
              </a:rPr>
              <a:t>300</a:t>
            </a:r>
            <a:r>
              <a:rPr kumimoji="1" lang="ja-JP" altLang="en-US" sz="1200" kern="1200" dirty="0" smtClean="0">
                <a:solidFill>
                  <a:schemeClr val="tx1"/>
                </a:solidFill>
                <a:effectLst/>
                <a:latin typeface="+mn-lt"/>
                <a:ea typeface="+mn-ea"/>
                <a:cs typeface="+mn-cs"/>
              </a:rPr>
              <a:t>グラムのレタスを作るのに，一体何グラムの水が必要になると思いますか？</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なんと</a:t>
            </a:r>
            <a:r>
              <a:rPr kumimoji="1" lang="en-US" altLang="ja-JP" sz="1200" kern="1200" dirty="0" smtClean="0">
                <a:solidFill>
                  <a:schemeClr val="tx1"/>
                </a:solidFill>
                <a:effectLst/>
                <a:latin typeface="+mn-lt"/>
                <a:ea typeface="+mn-ea"/>
                <a:cs typeface="+mn-cs"/>
              </a:rPr>
              <a:t>11kg</a:t>
            </a:r>
            <a:r>
              <a:rPr kumimoji="1" lang="ja-JP" altLang="ja-JP" sz="1200" kern="1200" dirty="0" smtClean="0">
                <a:solidFill>
                  <a:schemeClr val="tx1"/>
                </a:solidFill>
                <a:effectLst/>
                <a:latin typeface="+mn-lt"/>
                <a:ea typeface="+mn-ea"/>
                <a:cs typeface="+mn-cs"/>
              </a:rPr>
              <a:t>もの水が必要</a:t>
            </a:r>
            <a:r>
              <a:rPr kumimoji="1" lang="ja-JP" altLang="en-US" sz="1200" kern="1200" dirty="0" smtClean="0">
                <a:solidFill>
                  <a:schemeClr val="tx1"/>
                </a:solidFill>
                <a:effectLst/>
                <a:latin typeface="+mn-lt"/>
                <a:ea typeface="+mn-ea"/>
                <a:cs typeface="+mn-cs"/>
              </a:rPr>
              <a:t>となります．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これでも野菜としては少ない方で，米に至っては，一合の米を育てるのにおよそ</a:t>
            </a:r>
            <a:r>
              <a:rPr kumimoji="1" lang="en-US" altLang="ja-JP" sz="1200" kern="1200" dirty="0" smtClean="0">
                <a:solidFill>
                  <a:schemeClr val="tx1"/>
                </a:solidFill>
                <a:effectLst/>
                <a:latin typeface="+mn-lt"/>
                <a:ea typeface="+mn-ea"/>
                <a:cs typeface="+mn-cs"/>
              </a:rPr>
              <a:t>300</a:t>
            </a:r>
            <a:r>
              <a:rPr kumimoji="1" lang="ja-JP" altLang="en-US" sz="1200" kern="1200" dirty="0" smtClean="0">
                <a:solidFill>
                  <a:schemeClr val="tx1"/>
                </a:solidFill>
                <a:effectLst/>
                <a:latin typeface="+mn-lt"/>
                <a:ea typeface="+mn-ea"/>
                <a:cs typeface="+mn-cs"/>
              </a:rPr>
              <a:t>キログラムの水が必要であると言われています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このように，</a:t>
            </a:r>
            <a:r>
              <a:rPr kumimoji="1" lang="ja-JP" altLang="ja-JP" sz="1200" kern="1200" dirty="0" smtClean="0">
                <a:solidFill>
                  <a:schemeClr val="tx1"/>
                </a:solidFill>
                <a:effectLst/>
                <a:latin typeface="+mn-lt"/>
                <a:ea typeface="+mn-ea"/>
                <a:cs typeface="+mn-cs"/>
              </a:rPr>
              <a:t>農業において水は最も重要な要素でありながらそのほとんどは有効</a:t>
            </a:r>
            <a:r>
              <a:rPr kumimoji="1" lang="ja-JP" altLang="en-US" sz="1200" kern="1200" dirty="0" smtClean="0">
                <a:solidFill>
                  <a:schemeClr val="tx1"/>
                </a:solidFill>
                <a:effectLst/>
                <a:latin typeface="+mn-lt"/>
                <a:ea typeface="+mn-ea"/>
                <a:cs typeface="+mn-cs"/>
              </a:rPr>
              <a:t>利用</a:t>
            </a:r>
            <a:r>
              <a:rPr kumimoji="1" lang="ja-JP" altLang="ja-JP" sz="1200" kern="1200" dirty="0" smtClean="0">
                <a:solidFill>
                  <a:schemeClr val="tx1"/>
                </a:solidFill>
                <a:effectLst/>
                <a:latin typeface="+mn-lt"/>
                <a:ea typeface="+mn-ea"/>
                <a:cs typeface="+mn-cs"/>
              </a:rPr>
              <a:t>されていません。</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8FBFB9EF-65FB-4751-87AD-A0EEBFA39231}" type="slidenum">
              <a:rPr lang="en-US" smtClean="0"/>
              <a:pPr/>
              <a:t>30</a:t>
            </a:fld>
            <a:endParaRPr lang="en-US"/>
          </a:p>
        </p:txBody>
      </p:sp>
    </p:spTree>
    <p:extLst>
      <p:ext uri="{BB962C8B-B14F-4D97-AF65-F5344CB8AC3E}">
        <p14:creationId xmlns:p14="http://schemas.microsoft.com/office/powerpoint/2010/main" val="309568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3074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1600201"/>
            <a:ext cx="109728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8123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901724" y="131763"/>
            <a:ext cx="2762738" cy="5994400"/>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131763"/>
            <a:ext cx="8104554" cy="5994400"/>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33033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189785"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09600"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189785"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0953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92615"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189785"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189785"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7037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131763"/>
            <a:ext cx="11054862" cy="5994400"/>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6523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custDataLst>
              <p:tags r:id="rId1"/>
            </p:custDataLst>
          </p:nvPr>
        </p:nvSpPr>
        <p:spPr>
          <a:xfrm>
            <a:off x="335362" y="1700809"/>
            <a:ext cx="11526441" cy="4392489"/>
          </a:xfrm>
          <a:prstGeom prst="rect">
            <a:avLst/>
          </a:prstGeom>
        </p:spPr>
        <p:txBody>
          <a:bodyPr/>
          <a:lstStyle>
            <a:lvl1pPr>
              <a:buFont typeface="+mj-lt"/>
              <a:buAutoNum type="arabicPeriod"/>
              <a:defRPr/>
            </a:lvl1pPr>
            <a:lvl2pPr marL="800100" indent="-342900">
              <a:buFont typeface="+mj-lt"/>
              <a:buAutoNum type="arabicPeriod"/>
              <a:defRPr/>
            </a:lvl2pPr>
            <a:lvl3pPr>
              <a:buFont typeface="+mj-lt"/>
              <a:buAutoNum type="arabicPeriod"/>
              <a:defRPr/>
            </a:lvl3pPr>
            <a:lvl4pPr marL="1828800" indent="-457200">
              <a:buFont typeface="+mj-lt"/>
              <a:buAutoNum type="arabicPeriod"/>
              <a:defRPr/>
            </a:lvl4pPr>
            <a:lvl5pPr marL="2286000" indent="-457200">
              <a:buFont typeface="+mj-lt"/>
              <a:buAutoNum type="arabicPeriod"/>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6"/>
          <p:cNvSpPr>
            <a:spLocks noGrp="1"/>
          </p:cNvSpPr>
          <p:nvPr>
            <p:ph type="body" sz="quarter" idx="10"/>
            <p:custDataLst>
              <p:tags r:id="rId2"/>
            </p:custDataLst>
          </p:nvPr>
        </p:nvSpPr>
        <p:spPr>
          <a:xfrm>
            <a:off x="334433" y="1340770"/>
            <a:ext cx="11523134" cy="359445"/>
          </a:xfrm>
          <a:prstGeom prst="rect">
            <a:avLst/>
          </a:prstGeom>
        </p:spPr>
        <p:txBody>
          <a:bodyPr/>
          <a:lstStyle>
            <a:lvl1pPr>
              <a:defRPr b="1"/>
            </a:lvl1pPr>
          </a:lstStyle>
          <a:p>
            <a:pPr lvl="0"/>
            <a:r>
              <a:rPr lang="de-DE" dirty="0" smtClean="0"/>
              <a:t>Textmasterformat bearbeiten</a:t>
            </a:r>
          </a:p>
        </p:txBody>
      </p:sp>
      <p:sp>
        <p:nvSpPr>
          <p:cNvPr id="8" name="Titel 7"/>
          <p:cNvSpPr>
            <a:spLocks noGrp="1"/>
          </p:cNvSpPr>
          <p:nvPr>
            <p:ph type="title"/>
          </p:nvPr>
        </p:nvSpPr>
        <p:spPr>
          <a:xfrm>
            <a:off x="334433" y="404664"/>
            <a:ext cx="8737600" cy="541338"/>
          </a:xfrm>
          <a:prstGeom prst="rect">
            <a:avLst/>
          </a:prstGeom>
        </p:spPr>
        <p:txBody>
          <a:bodyPr anchor="ctr"/>
          <a:lstStyle>
            <a:lvl1pPr algn="l">
              <a:defRPr/>
            </a:lvl1pPr>
          </a:lstStyle>
          <a:p>
            <a:r>
              <a:rPr lang="de-DE" dirty="0" smtClean="0"/>
              <a:t>Titelmasterformat durch Klicken bearbeiten</a:t>
            </a:r>
            <a:endParaRPr lang="de-DE" dirty="0"/>
          </a:p>
        </p:txBody>
      </p:sp>
      <p:grpSp>
        <p:nvGrpSpPr>
          <p:cNvPr id="5" name="グループ化 4"/>
          <p:cNvGrpSpPr/>
          <p:nvPr userDrawn="1"/>
        </p:nvGrpSpPr>
        <p:grpSpPr>
          <a:xfrm>
            <a:off x="166744" y="140874"/>
            <a:ext cx="11929030" cy="1097054"/>
            <a:chOff x="125057" y="140874"/>
            <a:chExt cx="8946773" cy="1097054"/>
          </a:xfrm>
        </p:grpSpPr>
        <p:pic>
          <p:nvPicPr>
            <p:cNvPr id="6" name="Picture 2" descr="C:\Users\sasa\Desktop\pho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9072" b="24579"/>
            <a:stretch/>
          </p:blipFill>
          <p:spPr bwMode="auto">
            <a:xfrm>
              <a:off x="125057" y="140874"/>
              <a:ext cx="8946773" cy="109705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25057" y="140874"/>
              <a:ext cx="8946773" cy="1097054"/>
            </a:xfrm>
            <a:prstGeom prst="rect">
              <a:avLst/>
            </a:prstGeom>
            <a:gradFill flip="none" rotWithShape="1">
              <a:gsLst>
                <a:gs pos="0">
                  <a:schemeClr val="tx1">
                    <a:lumMod val="75000"/>
                    <a:lumOff val="25000"/>
                  </a:schemeClr>
                </a:gs>
                <a:gs pos="8000">
                  <a:schemeClr val="tx1">
                    <a:lumMod val="75000"/>
                    <a:lumOff val="25000"/>
                    <a:alpha val="50000"/>
                  </a:schemeClr>
                </a:gs>
                <a:gs pos="100000">
                  <a:schemeClr val="bg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1" name="正方形/長方形 10"/>
          <p:cNvSpPr/>
          <p:nvPr userDrawn="1"/>
        </p:nvSpPr>
        <p:spPr>
          <a:xfrm>
            <a:off x="-624747" y="6669088"/>
            <a:ext cx="13249472" cy="188912"/>
          </a:xfrm>
          <a:prstGeom prst="rect">
            <a:avLst/>
          </a:prstGeom>
          <a:solidFill>
            <a:srgbClr val="FBF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Text Box 15"/>
          <p:cNvSpPr txBox="1">
            <a:spLocks noChangeArrowheads="1"/>
          </p:cNvSpPr>
          <p:nvPr userDrawn="1">
            <p:custDataLst>
              <p:tags r:id="rId3"/>
            </p:custDataLst>
          </p:nvPr>
        </p:nvSpPr>
        <p:spPr bwMode="auto">
          <a:xfrm>
            <a:off x="10722997" y="6396337"/>
            <a:ext cx="1440160" cy="461665"/>
          </a:xfrm>
          <a:prstGeom prst="rect">
            <a:avLst/>
          </a:prstGeom>
          <a:noFill/>
          <a:ln w="9525">
            <a:noFill/>
            <a:miter lim="800000"/>
            <a:headEnd/>
            <a:tailEnd/>
          </a:ln>
          <a:effec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50000"/>
              </a:spcBef>
              <a:spcAft>
                <a:spcPct val="0"/>
              </a:spcAft>
            </a:pPr>
            <a:fld id="{63D9B6D2-63B9-4EC7-9244-9B8D2AE28AE1}" type="slidenum">
              <a:rPr kumimoji="0" lang="de-DE" sz="2400" smtClean="0">
                <a:solidFill>
                  <a:schemeClr val="tx1"/>
                </a:solidFill>
                <a:latin typeface="Segoe UI Semibold" panose="020B0702040204020203" pitchFamily="34" charset="0"/>
              </a:rPr>
              <a:pPr algn="r" eaLnBrk="1" fontAlgn="base" hangingPunct="1">
                <a:spcBef>
                  <a:spcPct val="50000"/>
                </a:spcBef>
                <a:spcAft>
                  <a:spcPct val="0"/>
                </a:spcAft>
              </a:pPr>
              <a:t>‹#›</a:t>
            </a:fld>
            <a:r>
              <a:rPr kumimoji="0" lang="de-DE" sz="2000" dirty="0" smtClean="0">
                <a:solidFill>
                  <a:schemeClr val="tx1"/>
                </a:solidFill>
                <a:latin typeface="Segoe UI Semibold" panose="020B0702040204020203" pitchFamily="34" charset="0"/>
              </a:rPr>
              <a:t> </a:t>
            </a:r>
            <a:endParaRPr kumimoji="0" lang="de-DE" sz="1400" dirty="0">
              <a:solidFill>
                <a:schemeClr val="tx1"/>
              </a:solidFill>
              <a:latin typeface="Segoe UI Semibold" panose="020B0702040204020203" pitchFamily="34" charset="0"/>
            </a:endParaRPr>
          </a:p>
        </p:txBody>
      </p:sp>
    </p:spTree>
    <p:extLst>
      <p:ext uri="{BB962C8B-B14F-4D97-AF65-F5344CB8AC3E}">
        <p14:creationId xmlns:p14="http://schemas.microsoft.com/office/powerpoint/2010/main" val="11646563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210752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609600" y="1600201"/>
            <a:ext cx="109728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9364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247" y="4406901"/>
            <a:ext cx="103632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247"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352968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9261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89785" y="1600201"/>
            <a:ext cx="539261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9458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609600" y="1600201"/>
            <a:ext cx="109728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55942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75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75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93" y="1535113"/>
            <a:ext cx="538870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93" y="2174875"/>
            <a:ext cx="538870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3554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8680402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12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247"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7385" y="273051"/>
            <a:ext cx="681501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0" y="1435101"/>
            <a:ext cx="40112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10356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554" y="4800600"/>
            <a:ext cx="73152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554"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554"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98754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1600201"/>
            <a:ext cx="109728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9608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901724" y="131763"/>
            <a:ext cx="2762738" cy="5994400"/>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131763"/>
            <a:ext cx="8104554" cy="5994400"/>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07173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189785"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09600"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189785"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03974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92615"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189785" y="1600200"/>
            <a:ext cx="5392615"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189785" y="3938589"/>
            <a:ext cx="5392615"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22620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131763"/>
            <a:ext cx="11054862" cy="5994400"/>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9971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247" y="4406901"/>
            <a:ext cx="103632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247"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704222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custDataLst>
              <p:tags r:id="rId1"/>
            </p:custDataLst>
          </p:nvPr>
        </p:nvSpPr>
        <p:spPr>
          <a:xfrm>
            <a:off x="335362" y="1700809"/>
            <a:ext cx="11526441" cy="4392489"/>
          </a:xfrm>
          <a:prstGeom prst="rect">
            <a:avLst/>
          </a:prstGeom>
        </p:spPr>
        <p:txBody>
          <a:bodyPr/>
          <a:lstStyle>
            <a:lvl1pPr>
              <a:buFont typeface="+mj-lt"/>
              <a:buAutoNum type="arabicPeriod"/>
              <a:defRPr/>
            </a:lvl1pPr>
            <a:lvl2pPr marL="800100" indent="-342900">
              <a:buFont typeface="+mj-lt"/>
              <a:buAutoNum type="arabicPeriod"/>
              <a:defRPr/>
            </a:lvl2pPr>
            <a:lvl3pPr>
              <a:buFont typeface="+mj-lt"/>
              <a:buAutoNum type="arabicPeriod"/>
              <a:defRPr/>
            </a:lvl3pPr>
            <a:lvl4pPr marL="1828800" indent="-457200">
              <a:buFont typeface="+mj-lt"/>
              <a:buAutoNum type="arabicPeriod"/>
              <a:defRPr/>
            </a:lvl4pPr>
            <a:lvl5pPr marL="2286000" indent="-457200">
              <a:buFont typeface="+mj-lt"/>
              <a:buAutoNum type="arabicPeriod"/>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6"/>
          <p:cNvSpPr>
            <a:spLocks noGrp="1"/>
          </p:cNvSpPr>
          <p:nvPr>
            <p:ph type="body" sz="quarter" idx="10"/>
            <p:custDataLst>
              <p:tags r:id="rId2"/>
            </p:custDataLst>
          </p:nvPr>
        </p:nvSpPr>
        <p:spPr>
          <a:xfrm>
            <a:off x="334433" y="1340770"/>
            <a:ext cx="11523134" cy="359445"/>
          </a:xfrm>
          <a:prstGeom prst="rect">
            <a:avLst/>
          </a:prstGeom>
        </p:spPr>
        <p:txBody>
          <a:bodyPr/>
          <a:lstStyle>
            <a:lvl1pPr>
              <a:defRPr b="1"/>
            </a:lvl1pPr>
          </a:lstStyle>
          <a:p>
            <a:pPr lvl="0"/>
            <a:r>
              <a:rPr lang="de-DE" dirty="0" smtClean="0"/>
              <a:t>Textmasterformat bearbeiten</a:t>
            </a:r>
          </a:p>
        </p:txBody>
      </p:sp>
      <p:sp>
        <p:nvSpPr>
          <p:cNvPr id="8" name="Titel 7"/>
          <p:cNvSpPr>
            <a:spLocks noGrp="1"/>
          </p:cNvSpPr>
          <p:nvPr>
            <p:ph type="title"/>
          </p:nvPr>
        </p:nvSpPr>
        <p:spPr>
          <a:xfrm>
            <a:off x="334433" y="404664"/>
            <a:ext cx="8737600" cy="541338"/>
          </a:xfrm>
          <a:prstGeom prst="rect">
            <a:avLst/>
          </a:prstGeom>
        </p:spPr>
        <p:txBody>
          <a:bodyPr anchor="ctr"/>
          <a:lstStyle>
            <a:lvl1pPr algn="l">
              <a:defRPr/>
            </a:lvl1pPr>
          </a:lstStyle>
          <a:p>
            <a:r>
              <a:rPr lang="de-DE" dirty="0" smtClean="0"/>
              <a:t>Titelmasterformat durch Klicken bearbeiten</a:t>
            </a:r>
            <a:endParaRPr lang="de-DE" dirty="0"/>
          </a:p>
        </p:txBody>
      </p:sp>
      <p:grpSp>
        <p:nvGrpSpPr>
          <p:cNvPr id="5" name="グループ化 4"/>
          <p:cNvGrpSpPr/>
          <p:nvPr userDrawn="1"/>
        </p:nvGrpSpPr>
        <p:grpSpPr>
          <a:xfrm>
            <a:off x="166744" y="140874"/>
            <a:ext cx="11929030" cy="1097054"/>
            <a:chOff x="125057" y="140874"/>
            <a:chExt cx="8946773" cy="1097054"/>
          </a:xfrm>
        </p:grpSpPr>
        <p:pic>
          <p:nvPicPr>
            <p:cNvPr id="6" name="Picture 2" descr="C:\Users\sasa\Desktop\pho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9072" b="24579"/>
            <a:stretch/>
          </p:blipFill>
          <p:spPr bwMode="auto">
            <a:xfrm>
              <a:off x="125057" y="140874"/>
              <a:ext cx="8946773" cy="109705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25057" y="140874"/>
              <a:ext cx="8946773" cy="1097054"/>
            </a:xfrm>
            <a:prstGeom prst="rect">
              <a:avLst/>
            </a:prstGeom>
            <a:gradFill flip="none" rotWithShape="1">
              <a:gsLst>
                <a:gs pos="0">
                  <a:schemeClr val="tx1">
                    <a:lumMod val="75000"/>
                    <a:lumOff val="25000"/>
                  </a:schemeClr>
                </a:gs>
                <a:gs pos="8000">
                  <a:schemeClr val="tx1">
                    <a:lumMod val="75000"/>
                    <a:lumOff val="25000"/>
                    <a:alpha val="50000"/>
                  </a:schemeClr>
                </a:gs>
                <a:gs pos="100000">
                  <a:schemeClr val="bg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1" name="正方形/長方形 10"/>
          <p:cNvSpPr/>
          <p:nvPr userDrawn="1"/>
        </p:nvSpPr>
        <p:spPr>
          <a:xfrm>
            <a:off x="-624747" y="6669088"/>
            <a:ext cx="13249472" cy="188912"/>
          </a:xfrm>
          <a:prstGeom prst="rect">
            <a:avLst/>
          </a:prstGeom>
          <a:solidFill>
            <a:srgbClr val="FBF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Text Box 15"/>
          <p:cNvSpPr txBox="1">
            <a:spLocks noChangeArrowheads="1"/>
          </p:cNvSpPr>
          <p:nvPr userDrawn="1">
            <p:custDataLst>
              <p:tags r:id="rId3"/>
            </p:custDataLst>
          </p:nvPr>
        </p:nvSpPr>
        <p:spPr bwMode="auto">
          <a:xfrm>
            <a:off x="10722997" y="6396337"/>
            <a:ext cx="1440160" cy="461665"/>
          </a:xfrm>
          <a:prstGeom prst="rect">
            <a:avLst/>
          </a:prstGeom>
          <a:noFill/>
          <a:ln w="9525">
            <a:noFill/>
            <a:miter lim="800000"/>
            <a:headEnd/>
            <a:tailEnd/>
          </a:ln>
          <a:effec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50000"/>
              </a:spcBef>
              <a:spcAft>
                <a:spcPct val="0"/>
              </a:spcAft>
            </a:pPr>
            <a:fld id="{63D9B6D2-63B9-4EC7-9244-9B8D2AE28AE1}" type="slidenum">
              <a:rPr kumimoji="0" lang="de-DE" sz="2400" smtClean="0">
                <a:solidFill>
                  <a:schemeClr val="tx1"/>
                </a:solidFill>
                <a:latin typeface="Segoe UI Semibold" panose="020B0702040204020203" pitchFamily="34" charset="0"/>
              </a:rPr>
              <a:pPr algn="r" eaLnBrk="1" fontAlgn="base" hangingPunct="1">
                <a:spcBef>
                  <a:spcPct val="50000"/>
                </a:spcBef>
                <a:spcAft>
                  <a:spcPct val="0"/>
                </a:spcAft>
              </a:pPr>
              <a:t>‹#›</a:t>
            </a:fld>
            <a:r>
              <a:rPr kumimoji="0" lang="de-DE" sz="2000" dirty="0" smtClean="0">
                <a:solidFill>
                  <a:schemeClr val="tx1"/>
                </a:solidFill>
                <a:latin typeface="Segoe UI Semibold" panose="020B0702040204020203" pitchFamily="34" charset="0"/>
              </a:rPr>
              <a:t> </a:t>
            </a:r>
            <a:endParaRPr kumimoji="0" lang="de-DE" sz="1400" dirty="0">
              <a:solidFill>
                <a:schemeClr val="tx1"/>
              </a:solidFill>
              <a:latin typeface="Segoe UI Semibold" panose="020B0702040204020203" pitchFamily="34" charset="0"/>
            </a:endParaRPr>
          </a:p>
        </p:txBody>
      </p:sp>
    </p:spTree>
    <p:extLst>
      <p:ext uri="{BB962C8B-B14F-4D97-AF65-F5344CB8AC3E}">
        <p14:creationId xmlns:p14="http://schemas.microsoft.com/office/powerpoint/2010/main" val="6951446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9261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89785" y="1600201"/>
            <a:ext cx="539261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2636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75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75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93" y="1535113"/>
            <a:ext cx="538870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93" y="2174875"/>
            <a:ext cx="538870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2127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131763"/>
            <a:ext cx="10191262" cy="633412"/>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542362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3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247"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7385" y="273051"/>
            <a:ext cx="681501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0" y="1435101"/>
            <a:ext cx="40112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0620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554" y="4800600"/>
            <a:ext cx="73152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554"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554"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5283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8E9F0"/>
        </a:solidFill>
        <a:effectLst/>
      </p:bgPr>
    </p:bg>
    <p:spTree>
      <p:nvGrpSpPr>
        <p:cNvPr id="1" name=""/>
        <p:cNvGrpSpPr/>
        <p:nvPr/>
      </p:nvGrpSpPr>
      <p:grpSpPr>
        <a:xfrm>
          <a:off x="0" y="0"/>
          <a:ext cx="0" cy="0"/>
          <a:chOff x="0" y="0"/>
          <a:chExt cx="0" cy="0"/>
        </a:xfrm>
      </p:grpSpPr>
      <p:sp>
        <p:nvSpPr>
          <p:cNvPr id="33797" name="Rectangle 5"/>
          <p:cNvSpPr>
            <a:spLocks noChangeArrowheads="1"/>
          </p:cNvSpPr>
          <p:nvPr userDrawn="1"/>
        </p:nvSpPr>
        <p:spPr bwMode="auto">
          <a:xfrm>
            <a:off x="5741499" y="6564314"/>
            <a:ext cx="6450501" cy="293687"/>
          </a:xfrm>
          <a:prstGeom prst="rect">
            <a:avLst/>
          </a:prstGeom>
          <a:gradFill flip="none" rotWithShape="1">
            <a:gsLst>
              <a:gs pos="0">
                <a:srgbClr val="4358F7">
                  <a:shade val="30000"/>
                  <a:satMod val="115000"/>
                </a:srgbClr>
              </a:gs>
              <a:gs pos="100000">
                <a:srgbClr val="3E55FA">
                  <a:lumMod val="58000"/>
                </a:srgbClr>
              </a:gs>
              <a:gs pos="64000">
                <a:srgbClr val="4358F7">
                  <a:shade val="67500"/>
                  <a:satMod val="115000"/>
                  <a:lumMod val="70000"/>
                  <a:lumOff val="30000"/>
                </a:srgbClr>
              </a:gs>
              <a:gs pos="5000">
                <a:srgbClr val="4358F7">
                  <a:shade val="100000"/>
                  <a:satMod val="115000"/>
                </a:srgbClr>
              </a:gs>
            </a:gsLst>
            <a:lin ang="10800000" scaled="1"/>
            <a:tileRect/>
          </a:gradFill>
          <a:ln w="9525">
            <a:noFill/>
            <a:miter lim="800000"/>
            <a:headEnd/>
            <a:tailEnd/>
          </a:ln>
          <a:effectLst/>
        </p:spPr>
        <p:txBody>
          <a:bodyPr wrap="none" anchor="ctr"/>
          <a:lstStyle/>
          <a:p>
            <a:pPr algn="r">
              <a:defRPr/>
            </a:pPr>
            <a:r>
              <a:rPr lang="en-US" altLang="ja-JP" sz="1800" dirty="0" smtClean="0">
                <a:solidFill>
                  <a:schemeClr val="bg1"/>
                </a:solidFill>
              </a:rPr>
              <a:t>IFPRI Workshop April 10-11, 2017</a:t>
            </a:r>
            <a:endParaRPr lang="ja-JP" altLang="en-US" sz="1800" dirty="0">
              <a:solidFill>
                <a:schemeClr val="bg1"/>
              </a:solidFill>
            </a:endParaRPr>
          </a:p>
        </p:txBody>
      </p:sp>
      <p:sp>
        <p:nvSpPr>
          <p:cNvPr id="16" name="Rectangle 5"/>
          <p:cNvSpPr>
            <a:spLocks noChangeArrowheads="1"/>
          </p:cNvSpPr>
          <p:nvPr userDrawn="1"/>
        </p:nvSpPr>
        <p:spPr bwMode="auto">
          <a:xfrm>
            <a:off x="-19141" y="6564314"/>
            <a:ext cx="6450501" cy="321071"/>
          </a:xfrm>
          <a:prstGeom prst="rect">
            <a:avLst/>
          </a:prstGeom>
          <a:gradFill flip="none" rotWithShape="1">
            <a:gsLst>
              <a:gs pos="0">
                <a:srgbClr val="008000">
                  <a:shade val="30000"/>
                  <a:satMod val="115000"/>
                </a:srgbClr>
              </a:gs>
              <a:gs pos="60000">
                <a:srgbClr val="008000">
                  <a:shade val="67500"/>
                  <a:satMod val="115000"/>
                  <a:lumMod val="72000"/>
                  <a:lumOff val="28000"/>
                </a:srgbClr>
              </a:gs>
              <a:gs pos="100000">
                <a:srgbClr val="008000">
                  <a:shade val="100000"/>
                  <a:satMod val="115000"/>
                </a:srgbClr>
              </a:gs>
            </a:gsLst>
            <a:lin ang="0" scaled="1"/>
            <a:tileRect/>
          </a:gradFill>
          <a:ln w="9525">
            <a:noFill/>
            <a:miter lim="800000"/>
            <a:headEnd/>
            <a:tailEnd/>
          </a:ln>
          <a:effectLst/>
        </p:spPr>
        <p:txBody>
          <a:bodyPr wrap="none" anchor="ctr"/>
          <a:lstStyle/>
          <a:p>
            <a:pPr algn="r">
              <a:defRPr/>
            </a:pPr>
            <a:endParaRPr lang="ja-JP" altLang="en-US" sz="1800" dirty="0">
              <a:solidFill>
                <a:schemeClr val="bg1"/>
              </a:solidFill>
            </a:endParaRPr>
          </a:p>
        </p:txBody>
      </p:sp>
      <p:sp>
        <p:nvSpPr>
          <p:cNvPr id="19" name="Rectangle 11"/>
          <p:cNvSpPr>
            <a:spLocks noChangeArrowheads="1"/>
          </p:cNvSpPr>
          <p:nvPr userDrawn="1"/>
        </p:nvSpPr>
        <p:spPr bwMode="auto">
          <a:xfrm>
            <a:off x="-81273" y="0"/>
            <a:ext cx="12270097" cy="983838"/>
          </a:xfrm>
          <a:prstGeom prst="rect">
            <a:avLst/>
          </a:prstGeom>
          <a:gradFill rotWithShape="1">
            <a:gsLst>
              <a:gs pos="0">
                <a:srgbClr val="006500"/>
              </a:gs>
              <a:gs pos="17999">
                <a:srgbClr val="006500"/>
              </a:gs>
              <a:gs pos="100000">
                <a:srgbClr val="00009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1" name="Picture 33" descr="BASEロゴ背景なし白文字"/>
          <p:cNvPicPr>
            <a:picLocks noChangeAspect="1" noChangeArrowheads="1"/>
          </p:cNvPicPr>
          <p:nvPr userDrawn="1"/>
        </p:nvPicPr>
        <p:blipFill>
          <a:blip r:embed="rId17" cstate="print"/>
          <a:srcRect/>
          <a:stretch>
            <a:fillRect/>
          </a:stretch>
        </p:blipFill>
        <p:spPr bwMode="auto">
          <a:xfrm>
            <a:off x="23355" y="94834"/>
            <a:ext cx="1150816" cy="855663"/>
          </a:xfrm>
          <a:prstGeom prst="rect">
            <a:avLst/>
          </a:prstGeom>
          <a:noFill/>
          <a:ln w="9525">
            <a:noFill/>
            <a:miter lim="800000"/>
            <a:headEnd/>
            <a:tailEnd/>
          </a:ln>
        </p:spPr>
      </p:pic>
    </p:spTree>
    <p:extLst>
      <p:ext uri="{BB962C8B-B14F-4D97-AF65-F5344CB8AC3E}">
        <p14:creationId xmlns:p14="http://schemas.microsoft.com/office/powerpoint/2010/main" val="5031294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iming>
    <p:tnLst>
      <p:par>
        <p:cTn id="1" dur="indefinite" restart="never" nodeType="tmRoot"/>
      </p:par>
    </p:tnLst>
  </p:timing>
  <p:txStyles>
    <p:titleStyle>
      <a:lvl1pPr algn="ctr" rtl="0" eaLnBrk="0" fontAlgn="base" hangingPunct="0">
        <a:spcBef>
          <a:spcPct val="0"/>
        </a:spcBef>
        <a:spcAft>
          <a:spcPct val="0"/>
        </a:spcAft>
        <a:defRPr kumimoji="1" sz="2800">
          <a:solidFill>
            <a:schemeClr val="bg1"/>
          </a:solidFill>
          <a:latin typeface="+mj-lt"/>
          <a:ea typeface="+mj-ea"/>
          <a:cs typeface="+mj-cs"/>
        </a:defRPr>
      </a:lvl1pPr>
      <a:lvl2pPr algn="ctr" rtl="0" eaLnBrk="0" fontAlgn="base" hangingPunct="0">
        <a:spcBef>
          <a:spcPct val="0"/>
        </a:spcBef>
        <a:spcAft>
          <a:spcPct val="0"/>
        </a:spcAft>
        <a:defRPr kumimoji="1" sz="2800">
          <a:solidFill>
            <a:schemeClr val="bg1"/>
          </a:solidFill>
          <a:latin typeface="Arial" charset="0"/>
          <a:ea typeface="ＭＳ Ｐゴシック" pitchFamily="50" charset="-128"/>
        </a:defRPr>
      </a:lvl2pPr>
      <a:lvl3pPr algn="ctr" rtl="0" eaLnBrk="0" fontAlgn="base" hangingPunct="0">
        <a:spcBef>
          <a:spcPct val="0"/>
        </a:spcBef>
        <a:spcAft>
          <a:spcPct val="0"/>
        </a:spcAft>
        <a:defRPr kumimoji="1" sz="2800">
          <a:solidFill>
            <a:schemeClr val="bg1"/>
          </a:solidFill>
          <a:latin typeface="Arial" charset="0"/>
          <a:ea typeface="ＭＳ Ｐゴシック" pitchFamily="50" charset="-128"/>
        </a:defRPr>
      </a:lvl3pPr>
      <a:lvl4pPr algn="ctr" rtl="0" eaLnBrk="0" fontAlgn="base" hangingPunct="0">
        <a:spcBef>
          <a:spcPct val="0"/>
        </a:spcBef>
        <a:spcAft>
          <a:spcPct val="0"/>
        </a:spcAft>
        <a:defRPr kumimoji="1" sz="2800">
          <a:solidFill>
            <a:schemeClr val="bg1"/>
          </a:solidFill>
          <a:latin typeface="Arial" charset="0"/>
          <a:ea typeface="ＭＳ Ｐゴシック" pitchFamily="50" charset="-128"/>
        </a:defRPr>
      </a:lvl4pPr>
      <a:lvl5pPr algn="ctr" rtl="0" eaLnBrk="0" fontAlgn="base" hangingPunct="0">
        <a:spcBef>
          <a:spcPct val="0"/>
        </a:spcBef>
        <a:spcAft>
          <a:spcPct val="0"/>
        </a:spcAft>
        <a:defRPr kumimoji="1" sz="2800">
          <a:solidFill>
            <a:schemeClr val="bg1"/>
          </a:solidFill>
          <a:latin typeface="Arial" charset="0"/>
          <a:ea typeface="ＭＳ Ｐゴシック" pitchFamily="50" charset="-128"/>
        </a:defRPr>
      </a:lvl5pPr>
      <a:lvl6pPr marL="457200" algn="ctr" rtl="0" fontAlgn="base">
        <a:spcBef>
          <a:spcPct val="0"/>
        </a:spcBef>
        <a:spcAft>
          <a:spcPct val="0"/>
        </a:spcAft>
        <a:defRPr kumimoji="1" sz="2800">
          <a:solidFill>
            <a:schemeClr val="bg1"/>
          </a:solidFill>
          <a:latin typeface="Arial" charset="0"/>
          <a:ea typeface="ＭＳ Ｐゴシック" pitchFamily="50" charset="-128"/>
        </a:defRPr>
      </a:lvl6pPr>
      <a:lvl7pPr marL="914400" algn="ctr" rtl="0" fontAlgn="base">
        <a:spcBef>
          <a:spcPct val="0"/>
        </a:spcBef>
        <a:spcAft>
          <a:spcPct val="0"/>
        </a:spcAft>
        <a:defRPr kumimoji="1" sz="2800">
          <a:solidFill>
            <a:schemeClr val="bg1"/>
          </a:solidFill>
          <a:latin typeface="Arial" charset="0"/>
          <a:ea typeface="ＭＳ Ｐゴシック" pitchFamily="50" charset="-128"/>
        </a:defRPr>
      </a:lvl7pPr>
      <a:lvl8pPr marL="1371600" algn="ctr" rtl="0" fontAlgn="base">
        <a:spcBef>
          <a:spcPct val="0"/>
        </a:spcBef>
        <a:spcAft>
          <a:spcPct val="0"/>
        </a:spcAft>
        <a:defRPr kumimoji="1" sz="2800">
          <a:solidFill>
            <a:schemeClr val="bg1"/>
          </a:solidFill>
          <a:latin typeface="Arial" charset="0"/>
          <a:ea typeface="ＭＳ Ｐゴシック" pitchFamily="50" charset="-128"/>
        </a:defRPr>
      </a:lvl8pPr>
      <a:lvl9pPr marL="1828800" algn="ctr" rtl="0" fontAlgn="base">
        <a:spcBef>
          <a:spcPct val="0"/>
        </a:spcBef>
        <a:spcAft>
          <a:spcPct val="0"/>
        </a:spcAft>
        <a:defRPr kumimoji="1" sz="28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8E9F0"/>
        </a:solidFill>
        <a:effectLst/>
      </p:bgPr>
    </p:bg>
    <p:spTree>
      <p:nvGrpSpPr>
        <p:cNvPr id="1" name=""/>
        <p:cNvGrpSpPr/>
        <p:nvPr/>
      </p:nvGrpSpPr>
      <p:grpSpPr>
        <a:xfrm>
          <a:off x="0" y="0"/>
          <a:ext cx="0" cy="0"/>
          <a:chOff x="0" y="0"/>
          <a:chExt cx="0" cy="0"/>
        </a:xfrm>
      </p:grpSpPr>
      <p:sp>
        <p:nvSpPr>
          <p:cNvPr id="33797" name="Rectangle 5"/>
          <p:cNvSpPr>
            <a:spLocks noChangeArrowheads="1"/>
          </p:cNvSpPr>
          <p:nvPr userDrawn="1"/>
        </p:nvSpPr>
        <p:spPr bwMode="auto">
          <a:xfrm>
            <a:off x="5741499" y="6564314"/>
            <a:ext cx="6450501" cy="293687"/>
          </a:xfrm>
          <a:prstGeom prst="rect">
            <a:avLst/>
          </a:prstGeom>
          <a:gradFill flip="none" rotWithShape="1">
            <a:gsLst>
              <a:gs pos="0">
                <a:srgbClr val="4358F7">
                  <a:shade val="30000"/>
                  <a:satMod val="115000"/>
                </a:srgbClr>
              </a:gs>
              <a:gs pos="100000">
                <a:srgbClr val="3E55FA">
                  <a:lumMod val="58000"/>
                </a:srgbClr>
              </a:gs>
              <a:gs pos="64000">
                <a:srgbClr val="4358F7">
                  <a:shade val="67500"/>
                  <a:satMod val="115000"/>
                  <a:lumMod val="70000"/>
                  <a:lumOff val="30000"/>
                </a:srgbClr>
              </a:gs>
              <a:gs pos="5000">
                <a:srgbClr val="4358F7">
                  <a:shade val="100000"/>
                  <a:satMod val="115000"/>
                </a:srgbClr>
              </a:gs>
            </a:gsLst>
            <a:lin ang="10800000" scaled="1"/>
            <a:tileRect/>
          </a:gradFill>
          <a:ln w="9525">
            <a:noFill/>
            <a:miter lim="800000"/>
            <a:headEnd/>
            <a:tailEnd/>
          </a:ln>
          <a:effectLst/>
        </p:spPr>
        <p:txBody>
          <a:bodyPr wrap="none" anchor="ctr"/>
          <a:lstStyle/>
          <a:p>
            <a:pPr algn="r">
              <a:defRPr/>
            </a:pPr>
            <a:r>
              <a:rPr lang="en-US" altLang="ja-JP" sz="1800" dirty="0" smtClean="0">
                <a:solidFill>
                  <a:schemeClr val="bg1"/>
                </a:solidFill>
              </a:rPr>
              <a:t>IFPRI Workshop, April 10-11, 2017</a:t>
            </a:r>
            <a:endParaRPr lang="ja-JP" altLang="en-US" sz="1800" dirty="0">
              <a:solidFill>
                <a:schemeClr val="bg1"/>
              </a:solidFill>
            </a:endParaRPr>
          </a:p>
        </p:txBody>
      </p:sp>
      <p:sp>
        <p:nvSpPr>
          <p:cNvPr id="16" name="Rectangle 5"/>
          <p:cNvSpPr>
            <a:spLocks noChangeArrowheads="1"/>
          </p:cNvSpPr>
          <p:nvPr userDrawn="1"/>
        </p:nvSpPr>
        <p:spPr bwMode="auto">
          <a:xfrm>
            <a:off x="-19141" y="6564314"/>
            <a:ext cx="6450501" cy="321071"/>
          </a:xfrm>
          <a:prstGeom prst="rect">
            <a:avLst/>
          </a:prstGeom>
          <a:gradFill flip="none" rotWithShape="1">
            <a:gsLst>
              <a:gs pos="0">
                <a:srgbClr val="008000">
                  <a:shade val="30000"/>
                  <a:satMod val="115000"/>
                </a:srgbClr>
              </a:gs>
              <a:gs pos="60000">
                <a:srgbClr val="008000">
                  <a:shade val="67500"/>
                  <a:satMod val="115000"/>
                  <a:lumMod val="72000"/>
                  <a:lumOff val="28000"/>
                </a:srgbClr>
              </a:gs>
              <a:gs pos="100000">
                <a:srgbClr val="008000">
                  <a:shade val="100000"/>
                  <a:satMod val="115000"/>
                </a:srgbClr>
              </a:gs>
            </a:gsLst>
            <a:lin ang="0" scaled="1"/>
            <a:tileRect/>
          </a:gradFill>
          <a:ln w="9525">
            <a:noFill/>
            <a:miter lim="800000"/>
            <a:headEnd/>
            <a:tailEnd/>
          </a:ln>
          <a:effectLst/>
        </p:spPr>
        <p:txBody>
          <a:bodyPr wrap="none" anchor="ctr"/>
          <a:lstStyle/>
          <a:p>
            <a:pPr algn="r">
              <a:defRPr/>
            </a:pPr>
            <a:endParaRPr lang="ja-JP" altLang="en-US" sz="1800" dirty="0">
              <a:solidFill>
                <a:schemeClr val="bg1"/>
              </a:solidFill>
            </a:endParaRPr>
          </a:p>
        </p:txBody>
      </p:sp>
      <p:sp>
        <p:nvSpPr>
          <p:cNvPr id="19" name="Rectangle 11"/>
          <p:cNvSpPr>
            <a:spLocks noChangeArrowheads="1"/>
          </p:cNvSpPr>
          <p:nvPr userDrawn="1"/>
        </p:nvSpPr>
        <p:spPr bwMode="auto">
          <a:xfrm>
            <a:off x="-81273" y="0"/>
            <a:ext cx="12270097" cy="983838"/>
          </a:xfrm>
          <a:prstGeom prst="rect">
            <a:avLst/>
          </a:prstGeom>
          <a:gradFill rotWithShape="1">
            <a:gsLst>
              <a:gs pos="0">
                <a:srgbClr val="006500"/>
              </a:gs>
              <a:gs pos="17999">
                <a:srgbClr val="006500"/>
              </a:gs>
              <a:gs pos="100000">
                <a:srgbClr val="00009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1" name="Picture 33" descr="BASEロゴ背景なし白文字"/>
          <p:cNvPicPr>
            <a:picLocks noChangeAspect="1" noChangeArrowheads="1"/>
          </p:cNvPicPr>
          <p:nvPr userDrawn="1"/>
        </p:nvPicPr>
        <p:blipFill>
          <a:blip r:embed="rId17" cstate="print"/>
          <a:srcRect/>
          <a:stretch>
            <a:fillRect/>
          </a:stretch>
        </p:blipFill>
        <p:spPr bwMode="auto">
          <a:xfrm>
            <a:off x="23355" y="94834"/>
            <a:ext cx="1150816" cy="855663"/>
          </a:xfrm>
          <a:prstGeom prst="rect">
            <a:avLst/>
          </a:prstGeom>
          <a:noFill/>
          <a:ln w="9525">
            <a:noFill/>
            <a:miter lim="800000"/>
            <a:headEnd/>
            <a:tailEnd/>
          </a:ln>
        </p:spPr>
      </p:pic>
    </p:spTree>
    <p:extLst>
      <p:ext uri="{BB962C8B-B14F-4D97-AF65-F5344CB8AC3E}">
        <p14:creationId xmlns:p14="http://schemas.microsoft.com/office/powerpoint/2010/main" val="2178125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txStyles>
    <p:titleStyle>
      <a:lvl1pPr algn="ctr" rtl="0" eaLnBrk="0" fontAlgn="base" hangingPunct="0">
        <a:spcBef>
          <a:spcPct val="0"/>
        </a:spcBef>
        <a:spcAft>
          <a:spcPct val="0"/>
        </a:spcAft>
        <a:defRPr kumimoji="1" sz="2800">
          <a:solidFill>
            <a:schemeClr val="bg1"/>
          </a:solidFill>
          <a:latin typeface="+mj-lt"/>
          <a:ea typeface="+mj-ea"/>
          <a:cs typeface="+mj-cs"/>
        </a:defRPr>
      </a:lvl1pPr>
      <a:lvl2pPr algn="ctr" rtl="0" eaLnBrk="0" fontAlgn="base" hangingPunct="0">
        <a:spcBef>
          <a:spcPct val="0"/>
        </a:spcBef>
        <a:spcAft>
          <a:spcPct val="0"/>
        </a:spcAft>
        <a:defRPr kumimoji="1" sz="2800">
          <a:solidFill>
            <a:schemeClr val="bg1"/>
          </a:solidFill>
          <a:latin typeface="Arial" charset="0"/>
          <a:ea typeface="ＭＳ Ｐゴシック" pitchFamily="50" charset="-128"/>
        </a:defRPr>
      </a:lvl2pPr>
      <a:lvl3pPr algn="ctr" rtl="0" eaLnBrk="0" fontAlgn="base" hangingPunct="0">
        <a:spcBef>
          <a:spcPct val="0"/>
        </a:spcBef>
        <a:spcAft>
          <a:spcPct val="0"/>
        </a:spcAft>
        <a:defRPr kumimoji="1" sz="2800">
          <a:solidFill>
            <a:schemeClr val="bg1"/>
          </a:solidFill>
          <a:latin typeface="Arial" charset="0"/>
          <a:ea typeface="ＭＳ Ｐゴシック" pitchFamily="50" charset="-128"/>
        </a:defRPr>
      </a:lvl3pPr>
      <a:lvl4pPr algn="ctr" rtl="0" eaLnBrk="0" fontAlgn="base" hangingPunct="0">
        <a:spcBef>
          <a:spcPct val="0"/>
        </a:spcBef>
        <a:spcAft>
          <a:spcPct val="0"/>
        </a:spcAft>
        <a:defRPr kumimoji="1" sz="2800">
          <a:solidFill>
            <a:schemeClr val="bg1"/>
          </a:solidFill>
          <a:latin typeface="Arial" charset="0"/>
          <a:ea typeface="ＭＳ Ｐゴシック" pitchFamily="50" charset="-128"/>
        </a:defRPr>
      </a:lvl4pPr>
      <a:lvl5pPr algn="ctr" rtl="0" eaLnBrk="0" fontAlgn="base" hangingPunct="0">
        <a:spcBef>
          <a:spcPct val="0"/>
        </a:spcBef>
        <a:spcAft>
          <a:spcPct val="0"/>
        </a:spcAft>
        <a:defRPr kumimoji="1" sz="2800">
          <a:solidFill>
            <a:schemeClr val="bg1"/>
          </a:solidFill>
          <a:latin typeface="Arial" charset="0"/>
          <a:ea typeface="ＭＳ Ｐゴシック" pitchFamily="50" charset="-128"/>
        </a:defRPr>
      </a:lvl5pPr>
      <a:lvl6pPr marL="457200" algn="ctr" rtl="0" fontAlgn="base">
        <a:spcBef>
          <a:spcPct val="0"/>
        </a:spcBef>
        <a:spcAft>
          <a:spcPct val="0"/>
        </a:spcAft>
        <a:defRPr kumimoji="1" sz="2800">
          <a:solidFill>
            <a:schemeClr val="bg1"/>
          </a:solidFill>
          <a:latin typeface="Arial" charset="0"/>
          <a:ea typeface="ＭＳ Ｐゴシック" pitchFamily="50" charset="-128"/>
        </a:defRPr>
      </a:lvl6pPr>
      <a:lvl7pPr marL="914400" algn="ctr" rtl="0" fontAlgn="base">
        <a:spcBef>
          <a:spcPct val="0"/>
        </a:spcBef>
        <a:spcAft>
          <a:spcPct val="0"/>
        </a:spcAft>
        <a:defRPr kumimoji="1" sz="2800">
          <a:solidFill>
            <a:schemeClr val="bg1"/>
          </a:solidFill>
          <a:latin typeface="Arial" charset="0"/>
          <a:ea typeface="ＭＳ Ｐゴシック" pitchFamily="50" charset="-128"/>
        </a:defRPr>
      </a:lvl7pPr>
      <a:lvl8pPr marL="1371600" algn="ctr" rtl="0" fontAlgn="base">
        <a:spcBef>
          <a:spcPct val="0"/>
        </a:spcBef>
        <a:spcAft>
          <a:spcPct val="0"/>
        </a:spcAft>
        <a:defRPr kumimoji="1" sz="2800">
          <a:solidFill>
            <a:schemeClr val="bg1"/>
          </a:solidFill>
          <a:latin typeface="Arial" charset="0"/>
          <a:ea typeface="ＭＳ Ｐゴシック" pitchFamily="50" charset="-128"/>
        </a:defRPr>
      </a:lvl8pPr>
      <a:lvl9pPr marL="1828800" algn="ctr" rtl="0" fontAlgn="base">
        <a:spcBef>
          <a:spcPct val="0"/>
        </a:spcBef>
        <a:spcAft>
          <a:spcPct val="0"/>
        </a:spcAft>
        <a:defRPr kumimoji="1" sz="28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appie.or.jp/wordpress/wp-content/uploads/2016/01/funtaikougakugairon_Part1.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package" Target="../embeddings/Microsoft_Excel_______1.xlsx"/></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package" Target="../embeddings/Microsoft_Excel_______2.xlsx"/></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etro.go.jp/indonesia/" TargetMode="External"/><Relationship Id="rId2" Type="http://schemas.openxmlformats.org/officeDocument/2006/relationships/hyperlink" Target="http://www.bppt.go.id/"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gif"/><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71009" y="1239126"/>
            <a:ext cx="9804159" cy="1323439"/>
          </a:xfrm>
          <a:prstGeom prst="rect">
            <a:avLst/>
          </a:prstGeom>
        </p:spPr>
        <p:txBody>
          <a:bodyPr wrap="none">
            <a:spAutoFit/>
          </a:bodyPr>
          <a:lstStyle/>
          <a:p>
            <a:r>
              <a:rPr lang="en-US" altLang="ja-JP" sz="4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 State of Particle Technology Education</a:t>
            </a:r>
            <a:endParaRPr lang="en-US" altLang="ja-JP" sz="3200" dirty="0">
              <a:solidFill>
                <a:srgbClr val="000000"/>
              </a:solidFill>
              <a:latin typeface="Calibri" panose="020F0502020204030204" pitchFamily="34" charset="0"/>
            </a:endParaRPr>
          </a:p>
          <a:p>
            <a:pPr algn="ctr"/>
            <a:r>
              <a:rPr lang="en-US" altLang="ja-JP" sz="4000" dirty="0" smtClean="0"/>
              <a:t>Asia-Pacific, Japan</a:t>
            </a:r>
            <a:endParaRPr lang="ja-JP" altLang="en-US" sz="4000" dirty="0"/>
          </a:p>
        </p:txBody>
      </p:sp>
      <p:sp>
        <p:nvSpPr>
          <p:cNvPr id="5" name="正方形/長方形 4"/>
          <p:cNvSpPr/>
          <p:nvPr/>
        </p:nvSpPr>
        <p:spPr>
          <a:xfrm>
            <a:off x="634482" y="2909672"/>
            <a:ext cx="10916816" cy="3231654"/>
          </a:xfrm>
          <a:prstGeom prst="rect">
            <a:avLst/>
          </a:prstGeom>
        </p:spPr>
        <p:txBody>
          <a:bodyPr wrap="square">
            <a:spAutoFit/>
          </a:bodyPr>
          <a:lstStyle/>
          <a:p>
            <a:pPr algn="ctr"/>
            <a:r>
              <a:rPr lang="en-US" altLang="ja-JP" sz="3200" b="1" dirty="0" err="1" smtClean="0"/>
              <a:t>Hidehiro</a:t>
            </a:r>
            <a:r>
              <a:rPr lang="en-US" altLang="ja-JP" sz="3200" b="1" dirty="0" smtClean="0"/>
              <a:t> </a:t>
            </a:r>
            <a:r>
              <a:rPr lang="en-US" altLang="ja-JP" sz="3200" b="1" dirty="0" err="1" smtClean="0"/>
              <a:t>Kamiya</a:t>
            </a:r>
            <a:r>
              <a:rPr lang="en-US" altLang="ja-JP" sz="3200" b="1" dirty="0" smtClean="0"/>
              <a:t> </a:t>
            </a:r>
            <a:r>
              <a:rPr lang="ja-JP" altLang="en-US" sz="3200" dirty="0" smtClean="0"/>
              <a:t>　</a:t>
            </a:r>
            <a:endParaRPr lang="en-US" altLang="ja-JP" sz="3200" dirty="0" smtClean="0"/>
          </a:p>
          <a:p>
            <a:pPr algn="ctr"/>
            <a:endParaRPr lang="en-US" altLang="ja-JP" sz="3200" dirty="0" smtClean="0">
              <a:latin typeface="Times New Roman" pitchFamily="18" charset="0"/>
              <a:cs typeface="Times New Roman" pitchFamily="18" charset="0"/>
            </a:endParaRPr>
          </a:p>
          <a:p>
            <a:pPr algn="ctr"/>
            <a:r>
              <a:rPr lang="en-US" altLang="ja-JP" sz="2800" i="1" dirty="0" smtClean="0">
                <a:latin typeface="Times New Roman" pitchFamily="18" charset="0"/>
                <a:cs typeface="Times New Roman" pitchFamily="18" charset="0"/>
              </a:rPr>
              <a:t>Dean, Graduate school of Bio-Applications and systems Engineering,</a:t>
            </a:r>
          </a:p>
          <a:p>
            <a:pPr algn="ctr"/>
            <a:r>
              <a:rPr lang="en-US" altLang="ja-JP" sz="2800" i="1" dirty="0" smtClean="0">
                <a:latin typeface="Times New Roman" pitchFamily="18" charset="0"/>
                <a:cs typeface="Times New Roman" pitchFamily="18" charset="0"/>
              </a:rPr>
              <a:t>Dean, Institute of Global Innovation Research</a:t>
            </a:r>
          </a:p>
          <a:p>
            <a:pPr algn="ctr"/>
            <a:r>
              <a:rPr lang="en-US" altLang="ja-JP" sz="2800" i="1" dirty="0" smtClean="0">
                <a:latin typeface="Times New Roman" pitchFamily="18" charset="0"/>
                <a:cs typeface="Times New Roman" pitchFamily="18" charset="0"/>
              </a:rPr>
              <a:t>Professor, Institute of Engineering </a:t>
            </a:r>
          </a:p>
          <a:p>
            <a:pPr algn="ctr"/>
            <a:r>
              <a:rPr lang="en-US" altLang="ja-JP" sz="2800" i="1" dirty="0" smtClean="0">
                <a:latin typeface="Times New Roman" pitchFamily="18" charset="0"/>
                <a:cs typeface="Times New Roman" pitchFamily="18" charset="0"/>
              </a:rPr>
              <a:t>Tokyo University</a:t>
            </a:r>
            <a:r>
              <a:rPr lang="ja-JP" altLang="en-US" sz="2800" i="1" dirty="0" smtClean="0">
                <a:latin typeface="Times New Roman" pitchFamily="18" charset="0"/>
                <a:cs typeface="Times New Roman" pitchFamily="18" charset="0"/>
              </a:rPr>
              <a:t> </a:t>
            </a:r>
            <a:r>
              <a:rPr lang="en-US" altLang="ja-JP" sz="2800" i="1" dirty="0" smtClean="0">
                <a:latin typeface="Times New Roman" pitchFamily="18" charset="0"/>
                <a:cs typeface="Times New Roman" pitchFamily="18" charset="0"/>
              </a:rPr>
              <a:t>of Agriculture and Technology, TUAT</a:t>
            </a:r>
          </a:p>
          <a:p>
            <a:pPr algn="ctr"/>
            <a:r>
              <a:rPr lang="en-US" altLang="ja-JP" sz="2800" i="1" dirty="0" err="1" smtClean="0">
                <a:latin typeface="Times New Roman" pitchFamily="18" charset="0"/>
                <a:cs typeface="Times New Roman" pitchFamily="18" charset="0"/>
              </a:rPr>
              <a:t>Koganei</a:t>
            </a:r>
            <a:r>
              <a:rPr lang="en-US" altLang="ja-JP" sz="2800" i="1" dirty="0" smtClean="0">
                <a:latin typeface="Times New Roman" pitchFamily="18" charset="0"/>
                <a:cs typeface="Times New Roman" pitchFamily="18" charset="0"/>
              </a:rPr>
              <a:t>, Tokyo 184-8588, Japan</a:t>
            </a:r>
          </a:p>
        </p:txBody>
      </p:sp>
    </p:spTree>
    <p:extLst>
      <p:ext uri="{BB962C8B-B14F-4D97-AF65-F5344CB8AC3E}">
        <p14:creationId xmlns:p14="http://schemas.microsoft.com/office/powerpoint/2010/main" val="1718539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0"/>
            <a:ext cx="10191262" cy="1071563"/>
          </a:xfrm>
        </p:spPr>
        <p:txBody>
          <a:bodyPr/>
          <a:lstStyle/>
          <a:p>
            <a:r>
              <a:rPr kumimoji="1" lang="en-US" altLang="ja-JP" dirty="0" smtClean="0"/>
              <a:t>Technical center of powder technology</a:t>
            </a:r>
            <a:br>
              <a:rPr kumimoji="1" lang="en-US" altLang="ja-JP" dirty="0" smtClean="0"/>
            </a:br>
            <a:r>
              <a:rPr lang="en-US" altLang="ja-JP" dirty="0" smtClean="0"/>
              <a:t>Education division activity</a:t>
            </a:r>
            <a:endParaRPr kumimoji="1" lang="ja-JP" altLang="en-US" dirty="0"/>
          </a:p>
        </p:txBody>
      </p:sp>
      <p:sp>
        <p:nvSpPr>
          <p:cNvPr id="4" name="正方形/長方形 3"/>
          <p:cNvSpPr/>
          <p:nvPr/>
        </p:nvSpPr>
        <p:spPr>
          <a:xfrm>
            <a:off x="870665" y="5124658"/>
            <a:ext cx="5322291" cy="954107"/>
          </a:xfrm>
          <a:prstGeom prst="rect">
            <a:avLst/>
          </a:prstGeom>
          <a:ln>
            <a:solidFill>
              <a:srgbClr val="00B050"/>
            </a:solidFill>
          </a:ln>
        </p:spPr>
        <p:txBody>
          <a:bodyPr wrap="none">
            <a:spAutoFit/>
          </a:bodyPr>
          <a:lstStyle/>
          <a:p>
            <a:pPr algn="ctr"/>
            <a:r>
              <a:rPr lang="en-US" altLang="ja-JP" sz="2800" dirty="0" smtClean="0">
                <a:solidFill>
                  <a:srgbClr val="222222"/>
                </a:solidFill>
                <a:latin typeface="Arial" panose="020B0604020202020204" pitchFamily="34" charset="0"/>
              </a:rPr>
              <a:t>Introductory basic class seminar</a:t>
            </a:r>
          </a:p>
          <a:p>
            <a:pPr algn="ctr"/>
            <a:r>
              <a:rPr lang="en-US" altLang="ja-JP" sz="2800" b="0" i="0" dirty="0" smtClean="0">
                <a:solidFill>
                  <a:srgbClr val="222222"/>
                </a:solidFill>
                <a:effectLst/>
                <a:latin typeface="Arial" panose="020B0604020202020204" pitchFamily="34" charset="0"/>
              </a:rPr>
              <a:t>3 times / year, 2 days seminar </a:t>
            </a:r>
            <a:endParaRPr lang="en-US" altLang="ja-JP" sz="2800" b="0" i="0" dirty="0">
              <a:solidFill>
                <a:srgbClr val="222222"/>
              </a:solidFill>
              <a:effectLst/>
              <a:latin typeface="Arial" panose="020B0604020202020204" pitchFamily="34" charset="0"/>
            </a:endParaRPr>
          </a:p>
        </p:txBody>
      </p:sp>
      <p:sp>
        <p:nvSpPr>
          <p:cNvPr id="5" name="テキスト ボックス 4"/>
          <p:cNvSpPr txBox="1"/>
          <p:nvPr/>
        </p:nvSpPr>
        <p:spPr>
          <a:xfrm>
            <a:off x="848670" y="3867976"/>
            <a:ext cx="5087221" cy="954107"/>
          </a:xfrm>
          <a:prstGeom prst="rect">
            <a:avLst/>
          </a:prstGeom>
          <a:noFill/>
          <a:ln>
            <a:solidFill>
              <a:srgbClr val="0070C0"/>
            </a:solidFill>
          </a:ln>
        </p:spPr>
        <p:txBody>
          <a:bodyPr wrap="square" rtlCol="0">
            <a:spAutoFit/>
          </a:bodyPr>
          <a:lstStyle/>
          <a:p>
            <a:pPr algn="ctr"/>
            <a:r>
              <a:rPr lang="en-US" altLang="ja-JP" sz="2800" dirty="0" smtClean="0"/>
              <a:t>Cultivation seminar for </a:t>
            </a:r>
            <a:r>
              <a:rPr kumimoji="1" lang="en-US" altLang="ja-JP" sz="2800" dirty="0" smtClean="0"/>
              <a:t>Powder Technology Engineer</a:t>
            </a:r>
            <a:endParaRPr kumimoji="1" lang="ja-JP" altLang="en-US" sz="2800" dirty="0"/>
          </a:p>
        </p:txBody>
      </p:sp>
      <p:sp>
        <p:nvSpPr>
          <p:cNvPr id="6" name="テキスト ボックス 5"/>
          <p:cNvSpPr txBox="1"/>
          <p:nvPr/>
        </p:nvSpPr>
        <p:spPr>
          <a:xfrm>
            <a:off x="326118" y="1028396"/>
            <a:ext cx="6405788" cy="1077218"/>
          </a:xfrm>
          <a:prstGeom prst="rect">
            <a:avLst/>
          </a:prstGeom>
          <a:noFill/>
        </p:spPr>
        <p:txBody>
          <a:bodyPr wrap="square" rtlCol="0">
            <a:spAutoFit/>
          </a:bodyPr>
          <a:lstStyle/>
          <a:p>
            <a:pPr algn="ctr"/>
            <a:r>
              <a:rPr kumimoji="1" lang="en-US" altLang="ja-JP" sz="3200" dirty="0" smtClean="0"/>
              <a:t>3 levels education program organized on every year.</a:t>
            </a:r>
            <a:endParaRPr kumimoji="1" lang="ja-JP" altLang="en-US" sz="3200" dirty="0"/>
          </a:p>
        </p:txBody>
      </p:sp>
      <p:sp>
        <p:nvSpPr>
          <p:cNvPr id="7" name="テキスト ボックス 6"/>
          <p:cNvSpPr txBox="1"/>
          <p:nvPr/>
        </p:nvSpPr>
        <p:spPr>
          <a:xfrm>
            <a:off x="770650" y="2198901"/>
            <a:ext cx="5187236" cy="1384995"/>
          </a:xfrm>
          <a:prstGeom prst="rect">
            <a:avLst/>
          </a:prstGeom>
          <a:noFill/>
          <a:ln>
            <a:solidFill>
              <a:srgbClr val="FF0000"/>
            </a:solidFill>
          </a:ln>
        </p:spPr>
        <p:txBody>
          <a:bodyPr wrap="square" rtlCol="0">
            <a:spAutoFit/>
          </a:bodyPr>
          <a:lstStyle/>
          <a:p>
            <a:pPr algn="ctr"/>
            <a:r>
              <a:rPr kumimoji="1" lang="en-US" altLang="ja-JP" sz="2800" dirty="0" smtClean="0"/>
              <a:t>Special seminar for professional engineers and researchers</a:t>
            </a:r>
            <a:endParaRPr kumimoji="1" lang="ja-JP" altLang="en-US" sz="2800" dirty="0"/>
          </a:p>
        </p:txBody>
      </p:sp>
      <p:pic>
        <p:nvPicPr>
          <p:cNvPr id="10" name="Picture 8" descr="粉体工学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717" y="4470466"/>
            <a:ext cx="4024197" cy="712248"/>
          </a:xfrm>
          <a:prstGeom prst="rect">
            <a:avLst/>
          </a:prstGeom>
          <a:noFill/>
          <a:extLst>
            <a:ext uri="{909E8E84-426E-40DD-AFC4-6F175D3DCCD1}">
              <a14:hiddenFill xmlns:a14="http://schemas.microsoft.com/office/drawing/2010/main">
                <a:solidFill>
                  <a:srgbClr val="FFFFFF"/>
                </a:solidFill>
              </a14:hiddenFill>
            </a:ext>
          </a:extLst>
        </p:spPr>
      </p:pic>
      <p:sp>
        <p:nvSpPr>
          <p:cNvPr id="11" name="二等辺三角形 10"/>
          <p:cNvSpPr/>
          <p:nvPr/>
        </p:nvSpPr>
        <p:spPr>
          <a:xfrm>
            <a:off x="614363" y="2431328"/>
            <a:ext cx="5829299" cy="3852267"/>
          </a:xfrm>
          <a:prstGeom prst="triangle">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443662" y="2223326"/>
            <a:ext cx="5748338" cy="954107"/>
          </a:xfrm>
          <a:prstGeom prst="rect">
            <a:avLst/>
          </a:prstGeom>
          <a:noFill/>
        </p:spPr>
        <p:txBody>
          <a:bodyPr wrap="square" rtlCol="0">
            <a:spAutoFit/>
          </a:bodyPr>
          <a:lstStyle/>
          <a:p>
            <a:r>
              <a:rPr lang="en-US" altLang="ja-JP" sz="2800" dirty="0" smtClean="0"/>
              <a:t>18 </a:t>
            </a:r>
            <a:r>
              <a:rPr lang="en-US" altLang="ja-JP" sz="2800" dirty="0"/>
              <a:t>technical </a:t>
            </a:r>
            <a:r>
              <a:rPr lang="en-US" altLang="ja-JP" sz="2800" dirty="0" smtClean="0"/>
              <a:t>groups are supporting special seminar in </a:t>
            </a:r>
            <a:r>
              <a:rPr lang="en-US" altLang="ja-JP" sz="2400" dirty="0" smtClean="0"/>
              <a:t>various</a:t>
            </a:r>
            <a:r>
              <a:rPr lang="en-US" altLang="ja-JP" sz="2800" dirty="0" smtClean="0"/>
              <a:t> fields</a:t>
            </a:r>
            <a:endParaRPr kumimoji="1" lang="ja-JP" altLang="en-US" sz="2800" dirty="0"/>
          </a:p>
        </p:txBody>
      </p:sp>
      <p:pic>
        <p:nvPicPr>
          <p:cNvPr id="13" name="Picture 2" descr="The Association of Powder Process Industry and Engineering, JA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2" y="1532788"/>
            <a:ext cx="1887704" cy="654405"/>
          </a:xfrm>
          <a:prstGeom prst="rect">
            <a:avLst/>
          </a:prstGeom>
          <a:noFill/>
          <a:extLst>
            <a:ext uri="{909E8E84-426E-40DD-AFC4-6F175D3DCCD1}">
              <a14:hiddenFill xmlns:a14="http://schemas.microsoft.com/office/drawing/2010/main">
                <a:solidFill>
                  <a:srgbClr val="FFFFFF"/>
                </a:solidFill>
              </a14:hiddenFill>
            </a:ext>
          </a:extLst>
        </p:spPr>
      </p:pic>
      <p:sp>
        <p:nvSpPr>
          <p:cNvPr id="14" name="上下矢印 13"/>
          <p:cNvSpPr/>
          <p:nvPr/>
        </p:nvSpPr>
        <p:spPr>
          <a:xfrm>
            <a:off x="7294819" y="3193429"/>
            <a:ext cx="723839" cy="10718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5856288" y="2554514"/>
            <a:ext cx="485776" cy="724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018658" y="3157132"/>
            <a:ext cx="3904342" cy="1200329"/>
          </a:xfrm>
          <a:prstGeom prst="rect">
            <a:avLst/>
          </a:prstGeom>
          <a:noFill/>
        </p:spPr>
        <p:txBody>
          <a:bodyPr wrap="square" rtlCol="0">
            <a:spAutoFit/>
          </a:bodyPr>
          <a:lstStyle/>
          <a:p>
            <a:r>
              <a:rPr kumimoji="1" lang="en-US" altLang="ja-JP" dirty="0" smtClean="0"/>
              <a:t>2 or 3 professors are supported as a coordinator in each technical group</a:t>
            </a:r>
          </a:p>
          <a:p>
            <a:r>
              <a:rPr lang="en-US" altLang="ja-JP" dirty="0"/>
              <a:t>Each group consists of 30 to </a:t>
            </a:r>
            <a:r>
              <a:rPr lang="en-US" altLang="ja-JP" dirty="0" smtClean="0"/>
              <a:t>60 industrial members</a:t>
            </a:r>
            <a:endParaRPr kumimoji="1" lang="ja-JP" altLang="en-US" dirty="0"/>
          </a:p>
        </p:txBody>
      </p:sp>
      <p:sp>
        <p:nvSpPr>
          <p:cNvPr id="17" name="テキスト ボックス 16"/>
          <p:cNvSpPr txBox="1"/>
          <p:nvPr/>
        </p:nvSpPr>
        <p:spPr>
          <a:xfrm>
            <a:off x="7895513" y="5500225"/>
            <a:ext cx="2403222" cy="369332"/>
          </a:xfrm>
          <a:prstGeom prst="rect">
            <a:avLst/>
          </a:prstGeom>
          <a:solidFill>
            <a:srgbClr val="FFFF00"/>
          </a:solidFill>
        </p:spPr>
        <p:txBody>
          <a:bodyPr wrap="none" rtlCol="0">
            <a:spAutoFit/>
          </a:bodyPr>
          <a:lstStyle/>
          <a:p>
            <a:r>
              <a:rPr lang="en-US" altLang="ja-JP" dirty="0" smtClean="0"/>
              <a:t>Lecture by professors</a:t>
            </a:r>
            <a:endParaRPr kumimoji="1" lang="ja-JP" altLang="en-US" dirty="0"/>
          </a:p>
        </p:txBody>
      </p:sp>
      <p:cxnSp>
        <p:nvCxnSpPr>
          <p:cNvPr id="19" name="カギ線コネクタ 18"/>
          <p:cNvCxnSpPr>
            <a:stCxn id="17" idx="1"/>
          </p:cNvCxnSpPr>
          <p:nvPr/>
        </p:nvCxnSpPr>
        <p:spPr>
          <a:xfrm rot="10800000">
            <a:off x="6200197" y="5641589"/>
            <a:ext cx="1695317" cy="4330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p:nvPr/>
        </p:nvCxnSpPr>
        <p:spPr>
          <a:xfrm rot="10800000">
            <a:off x="6301368" y="5581409"/>
            <a:ext cx="1288338" cy="13274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17" idx="1"/>
            <a:endCxn id="5" idx="3"/>
          </p:cNvCxnSpPr>
          <p:nvPr/>
        </p:nvCxnSpPr>
        <p:spPr>
          <a:xfrm rot="10800000">
            <a:off x="5935891" y="4345031"/>
            <a:ext cx="1959622" cy="13398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868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Examples of seminar</a:t>
            </a:r>
            <a:endParaRPr kumimoji="1" lang="ja-JP" altLang="en-US" dirty="0"/>
          </a:p>
        </p:txBody>
      </p:sp>
      <p:sp>
        <p:nvSpPr>
          <p:cNvPr id="4" name="正方形/長方形 3"/>
          <p:cNvSpPr/>
          <p:nvPr/>
        </p:nvSpPr>
        <p:spPr>
          <a:xfrm>
            <a:off x="271401" y="1005513"/>
            <a:ext cx="4323620" cy="830997"/>
          </a:xfrm>
          <a:prstGeom prst="rect">
            <a:avLst/>
          </a:prstGeom>
          <a:solidFill>
            <a:srgbClr val="FFFF00"/>
          </a:solidFill>
        </p:spPr>
        <p:txBody>
          <a:bodyPr wrap="none">
            <a:spAutoFit/>
          </a:bodyPr>
          <a:lstStyle/>
          <a:p>
            <a:pPr algn="ctr"/>
            <a:r>
              <a:rPr lang="en-US" altLang="ja-JP" sz="2400" dirty="0">
                <a:solidFill>
                  <a:srgbClr val="222222"/>
                </a:solidFill>
                <a:latin typeface="Arial" panose="020B0604020202020204" pitchFamily="34" charset="0"/>
              </a:rPr>
              <a:t>Introductory basic </a:t>
            </a:r>
            <a:r>
              <a:rPr lang="en-US" altLang="ja-JP" sz="2400" dirty="0" smtClean="0">
                <a:solidFill>
                  <a:srgbClr val="222222"/>
                </a:solidFill>
                <a:latin typeface="Arial" panose="020B0604020202020204" pitchFamily="34" charset="0"/>
              </a:rPr>
              <a:t>seminar</a:t>
            </a:r>
          </a:p>
          <a:p>
            <a:pPr algn="ctr"/>
            <a:r>
              <a:rPr lang="en-US" altLang="ja-JP" sz="2400" dirty="0" smtClean="0">
                <a:solidFill>
                  <a:srgbClr val="222222"/>
                </a:solidFill>
                <a:latin typeface="Arial" panose="020B0604020202020204" pitchFamily="34" charset="0"/>
              </a:rPr>
              <a:t>(2 days course, 3 times / year)</a:t>
            </a:r>
          </a:p>
        </p:txBody>
      </p:sp>
      <p:sp>
        <p:nvSpPr>
          <p:cNvPr id="5" name="テキスト ボックス 4"/>
          <p:cNvSpPr txBox="1"/>
          <p:nvPr/>
        </p:nvSpPr>
        <p:spPr>
          <a:xfrm>
            <a:off x="175776" y="1882454"/>
            <a:ext cx="6524543" cy="4154984"/>
          </a:xfrm>
          <a:prstGeom prst="rect">
            <a:avLst/>
          </a:prstGeom>
          <a:noFill/>
        </p:spPr>
        <p:txBody>
          <a:bodyPr wrap="none" rtlCol="0">
            <a:spAutoFit/>
          </a:bodyPr>
          <a:lstStyle/>
          <a:p>
            <a:pPr marL="342900" indent="-342900">
              <a:buAutoNum type="arabicPeriod"/>
            </a:pPr>
            <a:r>
              <a:rPr lang="en-US" altLang="ja-JP" sz="2400" dirty="0" smtClean="0"/>
              <a:t>Introduction of powder and particle behavior</a:t>
            </a:r>
          </a:p>
          <a:p>
            <a:pPr marL="342900" indent="-342900">
              <a:buAutoNum type="arabicPeriod"/>
            </a:pPr>
            <a:endParaRPr lang="en-US" altLang="ja-JP" sz="2400" dirty="0" smtClean="0"/>
          </a:p>
          <a:p>
            <a:pPr marL="342900" indent="-342900">
              <a:buAutoNum type="arabicPeriod"/>
            </a:pPr>
            <a:r>
              <a:rPr lang="en-US" altLang="ja-JP" sz="2400" dirty="0" smtClean="0"/>
              <a:t>Size and density or particles</a:t>
            </a:r>
          </a:p>
          <a:p>
            <a:pPr marL="342900" indent="-342900">
              <a:buAutoNum type="arabicPeriod"/>
            </a:pPr>
            <a:endParaRPr lang="en-US" altLang="ja-JP" sz="2400" dirty="0" smtClean="0"/>
          </a:p>
          <a:p>
            <a:pPr marL="342900" indent="-342900">
              <a:buAutoNum type="arabicPeriod"/>
            </a:pPr>
            <a:r>
              <a:rPr lang="en-US" altLang="ja-JP" sz="2400" dirty="0" smtClean="0"/>
              <a:t>Mechanical properties of particles</a:t>
            </a:r>
          </a:p>
          <a:p>
            <a:pPr marL="342900" indent="-342900">
              <a:buAutoNum type="arabicPeriod"/>
            </a:pPr>
            <a:endParaRPr lang="en-US" altLang="ja-JP" sz="2400" dirty="0" smtClean="0"/>
          </a:p>
          <a:p>
            <a:pPr marL="342900" indent="-342900">
              <a:buAutoNum type="arabicPeriod"/>
            </a:pPr>
            <a:r>
              <a:rPr lang="en-US" altLang="ja-JP" sz="2400" dirty="0" smtClean="0"/>
              <a:t>Particle behavior in gas phase</a:t>
            </a:r>
          </a:p>
          <a:p>
            <a:pPr lvl="1"/>
            <a:endParaRPr lang="en-US" altLang="ja-JP" sz="2400" dirty="0" smtClean="0"/>
          </a:p>
          <a:p>
            <a:pPr marL="342900" indent="-342900">
              <a:buAutoNum type="arabicPeriod"/>
            </a:pPr>
            <a:r>
              <a:rPr lang="en-US" altLang="ja-JP" sz="2400" dirty="0" smtClean="0"/>
              <a:t>Particle behavior in liquid phase</a:t>
            </a:r>
          </a:p>
          <a:p>
            <a:pPr marL="342900" indent="-342900">
              <a:buAutoNum type="arabicPeriod"/>
            </a:pPr>
            <a:endParaRPr lang="en-US" altLang="ja-JP" sz="2400" dirty="0" smtClean="0"/>
          </a:p>
          <a:p>
            <a:pPr marL="342900" indent="-342900">
              <a:buAutoNum type="arabicPeriod"/>
            </a:pPr>
            <a:r>
              <a:rPr lang="en-US" altLang="ja-JP" sz="2400" dirty="0" smtClean="0"/>
              <a:t>Particle motion in fluid</a:t>
            </a:r>
          </a:p>
        </p:txBody>
      </p:sp>
      <p:sp>
        <p:nvSpPr>
          <p:cNvPr id="6" name="正方形/長方形 5"/>
          <p:cNvSpPr/>
          <p:nvPr/>
        </p:nvSpPr>
        <p:spPr>
          <a:xfrm>
            <a:off x="7364950" y="1051457"/>
            <a:ext cx="4229100" cy="830997"/>
          </a:xfrm>
          <a:prstGeom prst="rect">
            <a:avLst/>
          </a:prstGeom>
          <a:solidFill>
            <a:srgbClr val="FFFF00"/>
          </a:solidFill>
        </p:spPr>
        <p:txBody>
          <a:bodyPr wrap="square">
            <a:spAutoFit/>
          </a:bodyPr>
          <a:lstStyle/>
          <a:p>
            <a:pPr algn="ctr"/>
            <a:r>
              <a:rPr lang="en-US" altLang="ja-JP" sz="2400" dirty="0"/>
              <a:t>Cultivation seminar for Powder Technology Engineer</a:t>
            </a:r>
            <a:endParaRPr lang="ja-JP" altLang="en-US" sz="2400" dirty="0"/>
          </a:p>
        </p:txBody>
      </p:sp>
      <p:sp>
        <p:nvSpPr>
          <p:cNvPr id="7" name="正方形/長方形 6"/>
          <p:cNvSpPr/>
          <p:nvPr/>
        </p:nvSpPr>
        <p:spPr>
          <a:xfrm>
            <a:off x="7364950" y="2600628"/>
            <a:ext cx="4620176" cy="3231654"/>
          </a:xfrm>
          <a:prstGeom prst="rect">
            <a:avLst/>
          </a:prstGeom>
        </p:spPr>
        <p:txBody>
          <a:bodyPr wrap="none">
            <a:spAutoFit/>
          </a:bodyPr>
          <a:lstStyle/>
          <a:p>
            <a:r>
              <a:rPr lang="en-US" altLang="ja-JP" sz="2000" dirty="0" smtClean="0"/>
              <a:t>August 22-23, 2017</a:t>
            </a:r>
          </a:p>
          <a:p>
            <a:r>
              <a:rPr lang="en-US" altLang="ja-JP" sz="2400" dirty="0" smtClean="0"/>
              <a:t>	Measurement </a:t>
            </a:r>
            <a:r>
              <a:rPr lang="en-US" altLang="ja-JP" sz="2400" dirty="0"/>
              <a:t>and </a:t>
            </a:r>
            <a:r>
              <a:rPr lang="en-US" altLang="ja-JP" sz="2400" dirty="0" smtClean="0"/>
              <a:t>control</a:t>
            </a:r>
          </a:p>
          <a:p>
            <a:endParaRPr lang="en-US" altLang="ja-JP" sz="2400" dirty="0"/>
          </a:p>
          <a:p>
            <a:r>
              <a:rPr lang="en-US" altLang="ja-JP" sz="2000" dirty="0"/>
              <a:t>September 21-22, 2017</a:t>
            </a:r>
          </a:p>
          <a:p>
            <a:r>
              <a:rPr lang="en-US" altLang="ja-JP" sz="2400" dirty="0"/>
              <a:t>	Classification and </a:t>
            </a:r>
            <a:r>
              <a:rPr lang="en-US" altLang="ja-JP" sz="2400" dirty="0" smtClean="0"/>
              <a:t>Sieving</a:t>
            </a:r>
          </a:p>
          <a:p>
            <a:endParaRPr lang="en-US" altLang="ja-JP" sz="2400" dirty="0"/>
          </a:p>
          <a:p>
            <a:r>
              <a:rPr lang="en-US" altLang="ja-JP" sz="2000" dirty="0"/>
              <a:t>November 21-22, 2017</a:t>
            </a:r>
          </a:p>
          <a:p>
            <a:r>
              <a:rPr lang="en-US" altLang="ja-JP" sz="2400" dirty="0"/>
              <a:t>	Particle </a:t>
            </a:r>
            <a:r>
              <a:rPr lang="en-US" altLang="ja-JP" sz="2400" dirty="0" smtClean="0"/>
              <a:t>modification</a:t>
            </a:r>
            <a:endParaRPr lang="en-US" altLang="ja-JP" sz="2400" dirty="0"/>
          </a:p>
          <a:p>
            <a:endParaRPr lang="en-US" altLang="ja-JP" sz="2400" dirty="0"/>
          </a:p>
        </p:txBody>
      </p:sp>
      <p:pic>
        <p:nvPicPr>
          <p:cNvPr id="11266" name="Picture 2" descr="粉体工学概論&quo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780" y="3905326"/>
            <a:ext cx="1748311" cy="248743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063522" y="6023429"/>
            <a:ext cx="4921604" cy="369332"/>
          </a:xfrm>
          <a:prstGeom prst="rect">
            <a:avLst/>
          </a:prstGeom>
          <a:noFill/>
        </p:spPr>
        <p:txBody>
          <a:bodyPr wrap="none" rtlCol="0">
            <a:spAutoFit/>
          </a:bodyPr>
          <a:lstStyle/>
          <a:p>
            <a:r>
              <a:rPr kumimoji="1" lang="en-US" altLang="ja-JP" dirty="0" smtClean="0"/>
              <a:t>Text book, “Introduction of powder technology”</a:t>
            </a:r>
            <a:endParaRPr kumimoji="1" lang="ja-JP" altLang="en-US" dirty="0"/>
          </a:p>
        </p:txBody>
      </p:sp>
      <p:sp>
        <p:nvSpPr>
          <p:cNvPr id="11" name="テキスト ボックス 10"/>
          <p:cNvSpPr txBox="1"/>
          <p:nvPr/>
        </p:nvSpPr>
        <p:spPr>
          <a:xfrm>
            <a:off x="7364950" y="2056875"/>
            <a:ext cx="2950488" cy="369332"/>
          </a:xfrm>
          <a:prstGeom prst="rect">
            <a:avLst/>
          </a:prstGeom>
          <a:noFill/>
        </p:spPr>
        <p:txBody>
          <a:bodyPr wrap="none" rtlCol="0">
            <a:spAutoFit/>
          </a:bodyPr>
          <a:lstStyle/>
          <a:p>
            <a:r>
              <a:rPr lang="en-US" altLang="ja-JP" dirty="0" smtClean="0">
                <a:solidFill>
                  <a:srgbClr val="FF0000"/>
                </a:solidFill>
              </a:rPr>
              <a:t>Examples of 2017’s course</a:t>
            </a:r>
            <a:endParaRPr kumimoji="1" lang="ja-JP" altLang="en-US" dirty="0">
              <a:solidFill>
                <a:srgbClr val="FF0000"/>
              </a:solidFill>
            </a:endParaRPr>
          </a:p>
        </p:txBody>
      </p:sp>
    </p:spTree>
    <p:extLst>
      <p:ext uri="{BB962C8B-B14F-4D97-AF65-F5344CB8AC3E}">
        <p14:creationId xmlns:p14="http://schemas.microsoft.com/office/powerpoint/2010/main" val="447549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Professional course are organized by technical groups</a:t>
            </a:r>
            <a:endParaRPr kumimoji="1" lang="ja-JP" altLang="en-US" dirty="0"/>
          </a:p>
        </p:txBody>
      </p:sp>
      <p:sp>
        <p:nvSpPr>
          <p:cNvPr id="4" name="テキスト ボックス 3"/>
          <p:cNvSpPr txBox="1"/>
          <p:nvPr/>
        </p:nvSpPr>
        <p:spPr>
          <a:xfrm>
            <a:off x="667657" y="1983771"/>
            <a:ext cx="4341638" cy="461665"/>
          </a:xfrm>
          <a:prstGeom prst="rect">
            <a:avLst/>
          </a:prstGeom>
          <a:solidFill>
            <a:srgbClr val="FFFF00"/>
          </a:solidFill>
        </p:spPr>
        <p:txBody>
          <a:bodyPr wrap="none" rtlCol="0">
            <a:spAutoFit/>
          </a:bodyPr>
          <a:lstStyle/>
          <a:p>
            <a:r>
              <a:rPr kumimoji="1" lang="en-US" altLang="ja-JP" sz="2400" dirty="0" smtClean="0"/>
              <a:t>Unit operation Technical group</a:t>
            </a:r>
            <a:endParaRPr kumimoji="1" lang="ja-JP" altLang="en-US" sz="2400" dirty="0"/>
          </a:p>
        </p:txBody>
      </p:sp>
      <p:sp>
        <p:nvSpPr>
          <p:cNvPr id="5" name="テキスト ボックス 4"/>
          <p:cNvSpPr txBox="1"/>
          <p:nvPr/>
        </p:nvSpPr>
        <p:spPr>
          <a:xfrm>
            <a:off x="667657" y="2445436"/>
            <a:ext cx="5109091" cy="4093428"/>
          </a:xfrm>
          <a:prstGeom prst="rect">
            <a:avLst/>
          </a:prstGeom>
          <a:noFill/>
        </p:spPr>
        <p:txBody>
          <a:bodyPr wrap="none" rtlCol="0">
            <a:spAutoFit/>
          </a:bodyPr>
          <a:lstStyle/>
          <a:p>
            <a:pPr marL="457200" indent="-457200">
              <a:buAutoNum type="arabicPeriod"/>
            </a:pPr>
            <a:r>
              <a:rPr kumimoji="1" lang="en-US" altLang="ja-JP" sz="2000" dirty="0" smtClean="0"/>
              <a:t>Powder Handling</a:t>
            </a:r>
          </a:p>
          <a:p>
            <a:pPr marL="457200" indent="-457200">
              <a:buAutoNum type="arabicPeriod"/>
            </a:pPr>
            <a:r>
              <a:rPr lang="en-US" altLang="ja-JP" sz="2000" dirty="0" smtClean="0"/>
              <a:t>Comminution</a:t>
            </a:r>
          </a:p>
          <a:p>
            <a:pPr marL="457200" indent="-457200">
              <a:buAutoNum type="arabicPeriod"/>
            </a:pPr>
            <a:r>
              <a:rPr kumimoji="1" lang="en-US" altLang="ja-JP" sz="2000" dirty="0" smtClean="0"/>
              <a:t>Classification and Sieving</a:t>
            </a:r>
          </a:p>
          <a:p>
            <a:pPr marL="457200" indent="-457200">
              <a:buAutoNum type="arabicPeriod"/>
            </a:pPr>
            <a:r>
              <a:rPr lang="en-US" altLang="ja-JP" sz="2000" dirty="0" smtClean="0"/>
              <a:t>Drying</a:t>
            </a:r>
            <a:endParaRPr lang="en-US" altLang="ja-JP" sz="2000" dirty="0"/>
          </a:p>
          <a:p>
            <a:pPr marL="457200" indent="-457200">
              <a:buAutoNum type="arabicPeriod"/>
            </a:pPr>
            <a:r>
              <a:rPr kumimoji="1" lang="en-US" altLang="ja-JP" sz="2000" dirty="0" smtClean="0"/>
              <a:t>Dust collection</a:t>
            </a:r>
          </a:p>
          <a:p>
            <a:pPr marL="457200" indent="-457200">
              <a:buAutoNum type="arabicPeriod"/>
            </a:pPr>
            <a:r>
              <a:rPr lang="en-US" altLang="ja-JP" sz="2000" dirty="0" smtClean="0"/>
              <a:t>Mixing, Kneading and Forming</a:t>
            </a:r>
          </a:p>
          <a:p>
            <a:pPr marL="457200" indent="-457200">
              <a:buAutoNum type="arabicPeriod"/>
            </a:pPr>
            <a:r>
              <a:rPr kumimoji="1" lang="en-US" altLang="ja-JP" sz="2000" dirty="0" smtClean="0"/>
              <a:t>Granulation</a:t>
            </a:r>
            <a:endParaRPr lang="en-US" altLang="ja-JP" sz="2000" dirty="0"/>
          </a:p>
          <a:p>
            <a:pPr marL="457200" indent="-457200">
              <a:buAutoNum type="arabicPeriod"/>
            </a:pPr>
            <a:r>
              <a:rPr lang="en-US" altLang="ja-JP" sz="2000" dirty="0" smtClean="0"/>
              <a:t>Measurement and control</a:t>
            </a:r>
          </a:p>
          <a:p>
            <a:pPr marL="457200" indent="-457200">
              <a:buAutoNum type="arabicPeriod"/>
            </a:pPr>
            <a:r>
              <a:rPr kumimoji="1" lang="en-US" altLang="ja-JP" sz="2000" dirty="0" smtClean="0"/>
              <a:t>Wet process</a:t>
            </a:r>
          </a:p>
          <a:p>
            <a:pPr marL="457200" indent="-457200">
              <a:buAutoNum type="arabicPeriod"/>
            </a:pPr>
            <a:r>
              <a:rPr lang="en-US" altLang="ja-JP" sz="2000" dirty="0" smtClean="0"/>
              <a:t>Transportation</a:t>
            </a:r>
            <a:endParaRPr lang="en-US" altLang="ja-JP" sz="2000" dirty="0"/>
          </a:p>
          <a:p>
            <a:pPr marL="457200" indent="-457200">
              <a:buAutoNum type="arabicPeriod"/>
            </a:pPr>
            <a:r>
              <a:rPr kumimoji="1" lang="en-US" altLang="ja-JP" sz="2000" dirty="0" smtClean="0"/>
              <a:t>Clean technology</a:t>
            </a:r>
          </a:p>
          <a:p>
            <a:pPr marL="457200" indent="-457200">
              <a:buAutoNum type="arabicPeriod"/>
            </a:pPr>
            <a:r>
              <a:rPr lang="en-US" altLang="ja-JP" sz="2000" dirty="0" smtClean="0"/>
              <a:t>Environmental, Energy and Fluidization</a:t>
            </a:r>
          </a:p>
          <a:p>
            <a:pPr marL="457200" indent="-457200">
              <a:buAutoNum type="arabicPeriod"/>
            </a:pPr>
            <a:r>
              <a:rPr kumimoji="1" lang="en-US" altLang="ja-JP" sz="2000" dirty="0" smtClean="0"/>
              <a:t>Crystallization</a:t>
            </a:r>
          </a:p>
        </p:txBody>
      </p:sp>
      <p:sp>
        <p:nvSpPr>
          <p:cNvPr id="6" name="テキスト ボックス 5"/>
          <p:cNvSpPr txBox="1"/>
          <p:nvPr/>
        </p:nvSpPr>
        <p:spPr>
          <a:xfrm>
            <a:off x="6284687" y="1983771"/>
            <a:ext cx="4517583" cy="461665"/>
          </a:xfrm>
          <a:prstGeom prst="rect">
            <a:avLst/>
          </a:prstGeom>
          <a:solidFill>
            <a:srgbClr val="FFFF00"/>
          </a:solidFill>
        </p:spPr>
        <p:txBody>
          <a:bodyPr wrap="none" rtlCol="0">
            <a:spAutoFit/>
          </a:bodyPr>
          <a:lstStyle/>
          <a:p>
            <a:r>
              <a:rPr lang="en-US" altLang="ja-JP" sz="2400" dirty="0" smtClean="0"/>
              <a:t>Project oriented technical group</a:t>
            </a:r>
            <a:endParaRPr kumimoji="1" lang="ja-JP" altLang="en-US" sz="2400" dirty="0"/>
          </a:p>
        </p:txBody>
      </p:sp>
      <p:sp>
        <p:nvSpPr>
          <p:cNvPr id="7" name="テキスト ボックス 6"/>
          <p:cNvSpPr txBox="1"/>
          <p:nvPr/>
        </p:nvSpPr>
        <p:spPr>
          <a:xfrm>
            <a:off x="6676571" y="2553158"/>
            <a:ext cx="4987891" cy="1938992"/>
          </a:xfrm>
          <a:prstGeom prst="rect">
            <a:avLst/>
          </a:prstGeom>
          <a:noFill/>
        </p:spPr>
        <p:txBody>
          <a:bodyPr wrap="square" rtlCol="0">
            <a:spAutoFit/>
          </a:bodyPr>
          <a:lstStyle/>
          <a:p>
            <a:r>
              <a:rPr kumimoji="1" lang="en-US" altLang="ja-JP" sz="2000" dirty="0" smtClean="0"/>
              <a:t>14. Fine powder Nano-technology</a:t>
            </a:r>
          </a:p>
          <a:p>
            <a:endParaRPr lang="en-US" altLang="ja-JP" sz="2000" dirty="0"/>
          </a:p>
          <a:p>
            <a:r>
              <a:rPr kumimoji="1" lang="en-US" altLang="ja-JP" sz="2000" dirty="0" smtClean="0"/>
              <a:t>15. Battery Manufacturing Technology</a:t>
            </a:r>
          </a:p>
          <a:p>
            <a:r>
              <a:rPr lang="en-US" altLang="ja-JP" sz="2000" dirty="0" smtClean="0"/>
              <a:t>16. Recycling and Reclamation</a:t>
            </a:r>
          </a:p>
          <a:p>
            <a:r>
              <a:rPr kumimoji="1" lang="en-US" altLang="ja-JP" sz="2000" dirty="0" smtClean="0"/>
              <a:t>17. Food Process Technology</a:t>
            </a:r>
          </a:p>
          <a:p>
            <a:r>
              <a:rPr lang="en-US" altLang="ja-JP" sz="2000" dirty="0" smtClean="0"/>
              <a:t>18. Particle Modification Technology</a:t>
            </a:r>
            <a:endParaRPr kumimoji="1" lang="ja-JP" altLang="en-US" sz="2000" dirty="0"/>
          </a:p>
        </p:txBody>
      </p:sp>
      <p:sp>
        <p:nvSpPr>
          <p:cNvPr id="8" name="テキスト ボックス 7"/>
          <p:cNvSpPr txBox="1"/>
          <p:nvPr/>
        </p:nvSpPr>
        <p:spPr>
          <a:xfrm>
            <a:off x="40342" y="1021487"/>
            <a:ext cx="12183035" cy="769441"/>
          </a:xfrm>
          <a:prstGeom prst="rect">
            <a:avLst/>
          </a:prstGeom>
          <a:noFill/>
        </p:spPr>
        <p:txBody>
          <a:bodyPr wrap="square" rtlCol="0">
            <a:spAutoFit/>
          </a:bodyPr>
          <a:lstStyle/>
          <a:p>
            <a:r>
              <a:rPr kumimoji="1" lang="en-US" altLang="ja-JP" sz="2400" dirty="0" smtClean="0"/>
              <a:t>Advanced subjects </a:t>
            </a:r>
            <a:r>
              <a:rPr lang="en-US" altLang="ja-JP" sz="2400" dirty="0" smtClean="0"/>
              <a:t>in each technical group’s field are lectured by famous professors.</a:t>
            </a:r>
          </a:p>
          <a:p>
            <a:r>
              <a:rPr lang="en-US" altLang="ja-JP" sz="2000" dirty="0" smtClean="0"/>
              <a:t>In each group, 2-3 coordinators (academic), 5-10 organizer (industry), 30-70 industry members are joining.</a:t>
            </a:r>
            <a:endParaRPr kumimoji="1" lang="ja-JP" altLang="en-US" sz="2000" dirty="0"/>
          </a:p>
        </p:txBody>
      </p:sp>
      <p:sp>
        <p:nvSpPr>
          <p:cNvPr id="9" name="テキスト ボックス 8"/>
          <p:cNvSpPr txBox="1"/>
          <p:nvPr/>
        </p:nvSpPr>
        <p:spPr>
          <a:xfrm>
            <a:off x="6284687" y="4825785"/>
            <a:ext cx="5455981" cy="461665"/>
          </a:xfrm>
          <a:prstGeom prst="rect">
            <a:avLst/>
          </a:prstGeom>
          <a:solidFill>
            <a:srgbClr val="FF99FF"/>
          </a:solidFill>
        </p:spPr>
        <p:txBody>
          <a:bodyPr wrap="none" rtlCol="0">
            <a:spAutoFit/>
          </a:bodyPr>
          <a:lstStyle/>
          <a:p>
            <a:r>
              <a:rPr lang="en-US" altLang="ja-JP" sz="2400" dirty="0" smtClean="0"/>
              <a:t>Special technical c</a:t>
            </a:r>
            <a:r>
              <a:rPr kumimoji="1" lang="en-US" altLang="ja-JP" sz="2400" dirty="0" smtClean="0"/>
              <a:t>ommittees in APPIE</a:t>
            </a:r>
            <a:endParaRPr kumimoji="1" lang="ja-JP" altLang="en-US" sz="2400" dirty="0"/>
          </a:p>
        </p:txBody>
      </p:sp>
      <p:sp>
        <p:nvSpPr>
          <p:cNvPr id="10" name="テキスト ボックス 9"/>
          <p:cNvSpPr txBox="1"/>
          <p:nvPr/>
        </p:nvSpPr>
        <p:spPr>
          <a:xfrm>
            <a:off x="6830088" y="5418393"/>
            <a:ext cx="2379177" cy="400110"/>
          </a:xfrm>
          <a:prstGeom prst="rect">
            <a:avLst/>
          </a:prstGeom>
          <a:noFill/>
        </p:spPr>
        <p:txBody>
          <a:bodyPr wrap="none" rtlCol="0">
            <a:spAutoFit/>
          </a:bodyPr>
          <a:lstStyle/>
          <a:p>
            <a:r>
              <a:rPr kumimoji="1" lang="en-US" altLang="ja-JP" sz="2000" dirty="0" smtClean="0"/>
              <a:t>Nanoparticle safety</a:t>
            </a:r>
            <a:endParaRPr kumimoji="1" lang="ja-JP" altLang="en-US" sz="2000" dirty="0"/>
          </a:p>
        </p:txBody>
      </p:sp>
      <p:sp>
        <p:nvSpPr>
          <p:cNvPr id="11" name="テキスト ボックス 10"/>
          <p:cNvSpPr txBox="1"/>
          <p:nvPr/>
        </p:nvSpPr>
        <p:spPr>
          <a:xfrm>
            <a:off x="6830088" y="5985949"/>
            <a:ext cx="3052439" cy="400110"/>
          </a:xfrm>
          <a:prstGeom prst="rect">
            <a:avLst/>
          </a:prstGeom>
          <a:noFill/>
        </p:spPr>
        <p:txBody>
          <a:bodyPr wrap="none" rtlCol="0">
            <a:spAutoFit/>
          </a:bodyPr>
          <a:lstStyle/>
          <a:p>
            <a:r>
              <a:rPr kumimoji="1" lang="en-US" altLang="ja-JP" sz="2000" dirty="0" smtClean="0"/>
              <a:t>Nanoparticles application</a:t>
            </a:r>
            <a:endParaRPr kumimoji="1" lang="ja-JP" altLang="en-US" sz="2000" dirty="0"/>
          </a:p>
        </p:txBody>
      </p:sp>
      <p:sp>
        <p:nvSpPr>
          <p:cNvPr id="12" name="正方形/長方形 11"/>
          <p:cNvSpPr/>
          <p:nvPr/>
        </p:nvSpPr>
        <p:spPr>
          <a:xfrm>
            <a:off x="6568831" y="2553158"/>
            <a:ext cx="4233439" cy="5309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カギ線コネクタ 13"/>
          <p:cNvCxnSpPr>
            <a:stCxn id="12" idx="1"/>
            <a:endCxn id="10" idx="1"/>
          </p:cNvCxnSpPr>
          <p:nvPr/>
        </p:nvCxnSpPr>
        <p:spPr>
          <a:xfrm rot="10800000" flipH="1" flipV="1">
            <a:off x="6568830" y="2818614"/>
            <a:ext cx="261257" cy="2799833"/>
          </a:xfrm>
          <a:prstGeom prst="bentConnector3">
            <a:avLst>
              <a:gd name="adj1" fmla="val -24861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a:stCxn id="12" idx="1"/>
            <a:endCxn id="11" idx="1"/>
          </p:cNvCxnSpPr>
          <p:nvPr/>
        </p:nvCxnSpPr>
        <p:spPr>
          <a:xfrm rot="10800000" flipH="1" flipV="1">
            <a:off x="6568830" y="2818614"/>
            <a:ext cx="261257" cy="3367389"/>
          </a:xfrm>
          <a:prstGeom prst="bentConnector3">
            <a:avLst>
              <a:gd name="adj1" fmla="val -193056"/>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490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71700" y="228595"/>
            <a:ext cx="8890191" cy="523220"/>
          </a:xfrm>
          <a:prstGeom prst="rect">
            <a:avLst/>
          </a:prstGeom>
          <a:noFill/>
        </p:spPr>
        <p:txBody>
          <a:bodyPr wrap="none" rtlCol="0">
            <a:spAutoFit/>
          </a:bodyPr>
          <a:lstStyle/>
          <a:p>
            <a:r>
              <a:rPr kumimoji="1" lang="en-US" altLang="ja-JP" sz="2800" dirty="0" smtClean="0">
                <a:solidFill>
                  <a:schemeClr val="bg1"/>
                </a:solidFill>
              </a:rPr>
              <a:t>Powder Technology Education with ASEAN  Countries</a:t>
            </a:r>
            <a:endParaRPr kumimoji="1" lang="ja-JP" altLang="en-US" sz="2800" dirty="0">
              <a:solidFill>
                <a:schemeClr val="bg1"/>
              </a:solidFill>
            </a:endParaRPr>
          </a:p>
        </p:txBody>
      </p:sp>
      <p:sp>
        <p:nvSpPr>
          <p:cNvPr id="3" name="正方形/長方形 2"/>
          <p:cNvSpPr/>
          <p:nvPr/>
        </p:nvSpPr>
        <p:spPr>
          <a:xfrm>
            <a:off x="218940" y="1044003"/>
            <a:ext cx="10222670" cy="584775"/>
          </a:xfrm>
          <a:prstGeom prst="rect">
            <a:avLst/>
          </a:prstGeom>
        </p:spPr>
        <p:txBody>
          <a:bodyPr wrap="none">
            <a:spAutoFit/>
          </a:bodyPr>
          <a:lstStyle/>
          <a:p>
            <a:r>
              <a:rPr lang="en-US" altLang="ja-JP" sz="3200" dirty="0" smtClean="0">
                <a:solidFill>
                  <a:srgbClr val="444444"/>
                </a:solidFill>
                <a:latin typeface="Lucida Grande"/>
              </a:rPr>
              <a:t>AIMS</a:t>
            </a:r>
            <a:r>
              <a:rPr lang="en-US" altLang="ja-JP" sz="3200" dirty="0">
                <a:solidFill>
                  <a:srgbClr val="444444"/>
                </a:solidFill>
                <a:latin typeface="Lucida Grande"/>
              </a:rPr>
              <a:t>	</a:t>
            </a:r>
            <a:r>
              <a:rPr lang="ja-JP" altLang="en-US" sz="3200" dirty="0">
                <a:solidFill>
                  <a:srgbClr val="444444"/>
                </a:solidFill>
                <a:latin typeface="Lucida Grande"/>
              </a:rPr>
              <a:t> </a:t>
            </a:r>
            <a:r>
              <a:rPr lang="en-US" altLang="ja-JP" sz="3200" dirty="0" smtClean="0">
                <a:solidFill>
                  <a:srgbClr val="444444"/>
                </a:solidFill>
                <a:latin typeface="Lucida Grande"/>
              </a:rPr>
              <a:t>:</a:t>
            </a:r>
            <a:r>
              <a:rPr lang="ja-JP" altLang="en-US" sz="3200" dirty="0" smtClean="0">
                <a:solidFill>
                  <a:srgbClr val="444444"/>
                </a:solidFill>
                <a:latin typeface="Lucida Grande"/>
              </a:rPr>
              <a:t> </a:t>
            </a:r>
            <a:r>
              <a:rPr lang="en-US" altLang="ja-JP" sz="3200" dirty="0" smtClean="0">
                <a:solidFill>
                  <a:srgbClr val="444444"/>
                </a:solidFill>
                <a:latin typeface="Lucida Grande"/>
              </a:rPr>
              <a:t>ASEAN International </a:t>
            </a:r>
            <a:r>
              <a:rPr lang="en-US" altLang="ja-JP" sz="3200" dirty="0">
                <a:solidFill>
                  <a:srgbClr val="444444"/>
                </a:solidFill>
                <a:latin typeface="Lucida Grande"/>
              </a:rPr>
              <a:t>Mobility for Students </a:t>
            </a:r>
            <a:r>
              <a:rPr lang="en-US" altLang="ja-JP" sz="3200" dirty="0" smtClean="0">
                <a:solidFill>
                  <a:srgbClr val="444444"/>
                </a:solidFill>
                <a:latin typeface="Lucida Grande"/>
              </a:rPr>
              <a:t>Program</a:t>
            </a:r>
            <a:endParaRPr lang="ja-JP" altLang="en-US" sz="3200" dirty="0"/>
          </a:p>
        </p:txBody>
      </p:sp>
      <p:pic>
        <p:nvPicPr>
          <p:cNvPr id="2050" name="Picture 2" descr="U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5" y="1876426"/>
            <a:ext cx="19050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580" y="1895475"/>
            <a:ext cx="1801813" cy="8517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T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16" y="1938273"/>
            <a:ext cx="990665" cy="9906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asetsart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5943" y="1914525"/>
            <a:ext cx="2571750" cy="6762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465494" y="2747242"/>
            <a:ext cx="1401346" cy="461665"/>
          </a:xfrm>
          <a:prstGeom prst="rect">
            <a:avLst/>
          </a:prstGeom>
          <a:noFill/>
        </p:spPr>
        <p:txBody>
          <a:bodyPr wrap="none" rtlCol="0">
            <a:spAutoFit/>
          </a:bodyPr>
          <a:lstStyle/>
          <a:p>
            <a:r>
              <a:rPr kumimoji="1" lang="en-US" altLang="ja-JP" sz="2400" dirty="0" smtClean="0"/>
              <a:t>Malaysia</a:t>
            </a:r>
            <a:endParaRPr kumimoji="1" lang="ja-JP" altLang="en-US" sz="2400" dirty="0"/>
          </a:p>
        </p:txBody>
      </p:sp>
      <p:sp>
        <p:nvSpPr>
          <p:cNvPr id="6" name="テキスト ボックス 5"/>
          <p:cNvSpPr txBox="1"/>
          <p:nvPr/>
        </p:nvSpPr>
        <p:spPr>
          <a:xfrm>
            <a:off x="175158" y="3101074"/>
            <a:ext cx="6158806" cy="2492990"/>
          </a:xfrm>
          <a:prstGeom prst="rect">
            <a:avLst/>
          </a:prstGeom>
          <a:noFill/>
        </p:spPr>
        <p:txBody>
          <a:bodyPr wrap="square" rtlCol="0">
            <a:spAutoFit/>
          </a:bodyPr>
          <a:lstStyle/>
          <a:p>
            <a:r>
              <a:rPr lang="en-US" altLang="ja-JP" sz="2400" dirty="0"/>
              <a:t>ASEAN </a:t>
            </a:r>
            <a:r>
              <a:rPr lang="en-US" altLang="ja-JP" dirty="0"/>
              <a:t>International Mobility for Students Program (AIMS Program) is a government supported multilateral educational program in the ASEAN region, launched in 2010 by coordinated efforts of </a:t>
            </a:r>
            <a:r>
              <a:rPr lang="en-US" altLang="ja-JP" sz="2400" dirty="0"/>
              <a:t>Malaysia-Indonesia-Thailand</a:t>
            </a:r>
            <a:r>
              <a:rPr lang="en-US" altLang="ja-JP" dirty="0"/>
              <a:t> and in 2013 current members include </a:t>
            </a:r>
            <a:r>
              <a:rPr lang="en-US" altLang="ja-JP" sz="2400" dirty="0"/>
              <a:t>Vietnam, the Philippines, Brunei </a:t>
            </a:r>
            <a:r>
              <a:rPr lang="en-US" altLang="ja-JP" sz="2400" dirty="0" smtClean="0"/>
              <a:t>( Total : 12 universities in ASEAN ) and Japan</a:t>
            </a:r>
            <a:endParaRPr kumimoji="1" lang="ja-JP" altLang="en-US" dirty="0"/>
          </a:p>
        </p:txBody>
      </p:sp>
      <p:sp>
        <p:nvSpPr>
          <p:cNvPr id="7" name="正方形/長方形 6"/>
          <p:cNvSpPr/>
          <p:nvPr/>
        </p:nvSpPr>
        <p:spPr>
          <a:xfrm>
            <a:off x="6520632" y="2800565"/>
            <a:ext cx="1521570" cy="461665"/>
          </a:xfrm>
          <a:prstGeom prst="rect">
            <a:avLst/>
          </a:prstGeom>
        </p:spPr>
        <p:txBody>
          <a:bodyPr wrap="none">
            <a:spAutoFit/>
          </a:bodyPr>
          <a:lstStyle/>
          <a:p>
            <a:r>
              <a:rPr lang="en-US" altLang="ja-JP" sz="2400" dirty="0"/>
              <a:t>Indonesia</a:t>
            </a:r>
            <a:endParaRPr lang="ja-JP" altLang="en-US" sz="2400" dirty="0"/>
          </a:p>
        </p:txBody>
      </p:sp>
      <p:sp>
        <p:nvSpPr>
          <p:cNvPr id="8" name="テキスト ボックス 7"/>
          <p:cNvSpPr txBox="1"/>
          <p:nvPr/>
        </p:nvSpPr>
        <p:spPr>
          <a:xfrm>
            <a:off x="175158" y="5750505"/>
            <a:ext cx="5982018" cy="707886"/>
          </a:xfrm>
          <a:prstGeom prst="rect">
            <a:avLst/>
          </a:prstGeom>
          <a:solidFill>
            <a:srgbClr val="FFFF00"/>
          </a:solidFill>
        </p:spPr>
        <p:txBody>
          <a:bodyPr wrap="square" rtlCol="0">
            <a:spAutoFit/>
          </a:bodyPr>
          <a:lstStyle/>
          <a:p>
            <a:r>
              <a:rPr lang="en-US" altLang="ja-JP" sz="2000" dirty="0"/>
              <a:t>C</a:t>
            </a:r>
            <a:r>
              <a:rPr kumimoji="1" lang="en-US" altLang="ja-JP" sz="2000" dirty="0" smtClean="0"/>
              <a:t>hemical engineering course, the most active students are joining from ASEAN and Japan side. </a:t>
            </a:r>
            <a:endParaRPr kumimoji="1" lang="ja-JP" altLang="en-US" sz="2000" dirty="0"/>
          </a:p>
        </p:txBody>
      </p:sp>
      <p:sp>
        <p:nvSpPr>
          <p:cNvPr id="9" name="正方形/長方形 8"/>
          <p:cNvSpPr/>
          <p:nvPr/>
        </p:nvSpPr>
        <p:spPr>
          <a:xfrm>
            <a:off x="9119911" y="2533680"/>
            <a:ext cx="1170513" cy="400110"/>
          </a:xfrm>
          <a:prstGeom prst="rect">
            <a:avLst/>
          </a:prstGeom>
        </p:spPr>
        <p:txBody>
          <a:bodyPr wrap="none">
            <a:spAutoFit/>
          </a:bodyPr>
          <a:lstStyle/>
          <a:p>
            <a:r>
              <a:rPr lang="en-US" altLang="ja-JP" sz="2000" dirty="0"/>
              <a:t>Thailand</a:t>
            </a:r>
            <a:endParaRPr lang="ja-JP" altLang="en-US" sz="2000" dirty="0"/>
          </a:p>
        </p:txBody>
      </p:sp>
      <p:pic>
        <p:nvPicPr>
          <p:cNvPr id="11" name="図 10"/>
          <p:cNvPicPr>
            <a:picLocks noChangeAspect="1"/>
          </p:cNvPicPr>
          <p:nvPr/>
        </p:nvPicPr>
        <p:blipFill rotWithShape="1">
          <a:blip r:embed="rId6"/>
          <a:srcRect b="20658"/>
          <a:stretch/>
        </p:blipFill>
        <p:spPr>
          <a:xfrm>
            <a:off x="6520632" y="3407993"/>
            <a:ext cx="5499723" cy="2451664"/>
          </a:xfrm>
          <a:prstGeom prst="rect">
            <a:avLst/>
          </a:prstGeom>
        </p:spPr>
      </p:pic>
      <p:sp>
        <p:nvSpPr>
          <p:cNvPr id="12" name="テキスト ボックス 11"/>
          <p:cNvSpPr txBox="1"/>
          <p:nvPr/>
        </p:nvSpPr>
        <p:spPr>
          <a:xfrm>
            <a:off x="6616795" y="6005420"/>
            <a:ext cx="5661508" cy="400110"/>
          </a:xfrm>
          <a:prstGeom prst="rect">
            <a:avLst/>
          </a:prstGeom>
          <a:noFill/>
        </p:spPr>
        <p:txBody>
          <a:bodyPr wrap="square" rtlCol="0">
            <a:spAutoFit/>
          </a:bodyPr>
          <a:lstStyle/>
          <a:p>
            <a:r>
              <a:rPr lang="en-US" altLang="ja-JP" sz="2000" dirty="0" smtClean="0">
                <a:solidFill>
                  <a:srgbClr val="FF0000"/>
                </a:solidFill>
              </a:rPr>
              <a:t>Japanese students visit in Malaysia factory</a:t>
            </a:r>
            <a:endParaRPr kumimoji="1" lang="ja-JP" altLang="en-US" sz="2000" dirty="0">
              <a:solidFill>
                <a:srgbClr val="FF0000"/>
              </a:solidFill>
            </a:endParaRPr>
          </a:p>
        </p:txBody>
      </p:sp>
    </p:spTree>
    <p:extLst>
      <p:ext uri="{BB962C8B-B14F-4D97-AF65-F5344CB8AC3E}">
        <p14:creationId xmlns:p14="http://schemas.microsoft.com/office/powerpoint/2010/main" val="1715671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3199" y="131763"/>
            <a:ext cx="10544629" cy="633412"/>
          </a:xfrm>
        </p:spPr>
        <p:txBody>
          <a:bodyPr/>
          <a:lstStyle/>
          <a:p>
            <a:r>
              <a:rPr lang="en-US" altLang="ja-JP" dirty="0"/>
              <a:t>2017 AIMS </a:t>
            </a:r>
            <a:r>
              <a:rPr lang="en-US" altLang="ja-JP" dirty="0" smtClean="0"/>
              <a:t>Program </a:t>
            </a:r>
            <a:r>
              <a:rPr lang="en-US" altLang="ja-JP" dirty="0"/>
              <a:t>Course List (Faculty of </a:t>
            </a:r>
            <a:r>
              <a:rPr lang="en-US" altLang="ja-JP" dirty="0" smtClean="0"/>
              <a:t>Engineering, TUAT) </a:t>
            </a:r>
            <a:endParaRPr kumimoji="1" lang="ja-JP" altLang="en-US"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1127950474"/>
              </p:ext>
            </p:extLst>
          </p:nvPr>
        </p:nvGraphicFramePr>
        <p:xfrm>
          <a:off x="182572" y="1237116"/>
          <a:ext cx="11835256" cy="4902426"/>
        </p:xfrm>
        <a:graphic>
          <a:graphicData uri="http://schemas.openxmlformats.org/presentationml/2006/ole">
            <mc:AlternateContent xmlns:mc="http://schemas.openxmlformats.org/markup-compatibility/2006">
              <mc:Choice xmlns:v="urn:schemas-microsoft-com:vml" Requires="v">
                <p:oleObj spid="_x0000_s4125" name="ワークシート" r:id="rId4" imgW="10715633" imgH="4438530" progId="Excel.Sheet.12">
                  <p:embed/>
                </p:oleObj>
              </mc:Choice>
              <mc:Fallback>
                <p:oleObj name="ワークシート" r:id="rId4" imgW="10715633" imgH="4438530" progId="Excel.Sheet.12">
                  <p:embed/>
                  <p:pic>
                    <p:nvPicPr>
                      <p:cNvPr id="0" name=""/>
                      <p:cNvPicPr/>
                      <p:nvPr/>
                    </p:nvPicPr>
                    <p:blipFill>
                      <a:blip r:embed="rId5"/>
                      <a:stretch>
                        <a:fillRect/>
                      </a:stretch>
                    </p:blipFill>
                    <p:spPr>
                      <a:xfrm>
                        <a:off x="182572" y="1237116"/>
                        <a:ext cx="11835256" cy="4902426"/>
                      </a:xfrm>
                      <a:prstGeom prst="rect">
                        <a:avLst/>
                      </a:prstGeom>
                    </p:spPr>
                  </p:pic>
                </p:oleObj>
              </mc:Fallback>
            </mc:AlternateContent>
          </a:graphicData>
        </a:graphic>
      </p:graphicFrame>
    </p:spTree>
    <p:extLst>
      <p:ext uri="{BB962C8B-B14F-4D97-AF65-F5344CB8AC3E}">
        <p14:creationId xmlns:p14="http://schemas.microsoft.com/office/powerpoint/2010/main" val="4253860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Topics </a:t>
            </a:r>
            <a:r>
              <a:rPr lang="en-US" altLang="ja-JP" dirty="0"/>
              <a:t>for Research </a:t>
            </a:r>
            <a:r>
              <a:rPr lang="en-US" altLang="ja-JP" dirty="0" smtClean="0"/>
              <a:t>Internship in TUAT  </a:t>
            </a:r>
            <a:r>
              <a:rPr lang="en-US" altLang="ja-JP" dirty="0"/>
              <a:t>(AIMS </a:t>
            </a:r>
            <a:r>
              <a:rPr lang="en-US" altLang="ja-JP" dirty="0" smtClean="0"/>
              <a:t>Program </a:t>
            </a:r>
            <a:r>
              <a:rPr lang="en-US" altLang="ja-JP" dirty="0"/>
              <a:t>2017) </a:t>
            </a:r>
            <a:endParaRPr kumimoji="1" lang="ja-JP" altLang="en-US" dirty="0"/>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872307198"/>
              </p:ext>
            </p:extLst>
          </p:nvPr>
        </p:nvGraphicFramePr>
        <p:xfrm>
          <a:off x="429078" y="1250950"/>
          <a:ext cx="11391900" cy="4962525"/>
        </p:xfrm>
        <a:graphic>
          <a:graphicData uri="http://schemas.openxmlformats.org/presentationml/2006/ole">
            <mc:AlternateContent xmlns:mc="http://schemas.openxmlformats.org/markup-compatibility/2006">
              <mc:Choice xmlns:v="urn:schemas-microsoft-com:vml" Requires="v">
                <p:oleObj spid="_x0000_s10268" name="ワークシート" r:id="rId4" imgW="11391776" imgH="4962600" progId="Excel.Sheet.12">
                  <p:embed/>
                </p:oleObj>
              </mc:Choice>
              <mc:Fallback>
                <p:oleObj name="ワークシート" r:id="rId4" imgW="11391776" imgH="4962600" progId="Excel.Sheet.12">
                  <p:embed/>
                  <p:pic>
                    <p:nvPicPr>
                      <p:cNvPr id="0" name=""/>
                      <p:cNvPicPr/>
                      <p:nvPr/>
                    </p:nvPicPr>
                    <p:blipFill>
                      <a:blip r:embed="rId5"/>
                      <a:stretch>
                        <a:fillRect/>
                      </a:stretch>
                    </p:blipFill>
                    <p:spPr>
                      <a:xfrm>
                        <a:off x="429078" y="1250950"/>
                        <a:ext cx="11391900" cy="4962525"/>
                      </a:xfrm>
                      <a:prstGeom prst="rect">
                        <a:avLst/>
                      </a:prstGeom>
                    </p:spPr>
                  </p:pic>
                </p:oleObj>
              </mc:Fallback>
            </mc:AlternateContent>
          </a:graphicData>
        </a:graphic>
      </p:graphicFrame>
    </p:spTree>
    <p:extLst>
      <p:ext uri="{BB962C8B-B14F-4D97-AF65-F5344CB8AC3E}">
        <p14:creationId xmlns:p14="http://schemas.microsoft.com/office/powerpoint/2010/main" val="669671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179" y="43320"/>
            <a:ext cx="11232283" cy="633412"/>
          </a:xfrm>
        </p:spPr>
        <p:txBody>
          <a:bodyPr/>
          <a:lstStyle/>
          <a:p>
            <a:r>
              <a:rPr lang="en-US" altLang="ja-JP" dirty="0" smtClean="0"/>
              <a:t>Development of collaboration with M</a:t>
            </a:r>
            <a:r>
              <a:rPr kumimoji="1" lang="en-US" altLang="ja-JP" dirty="0" smtClean="0"/>
              <a:t>alaysia </a:t>
            </a:r>
            <a:r>
              <a:rPr lang="en-US" altLang="ja-JP" dirty="0" smtClean="0"/>
              <a:t>university</a:t>
            </a:r>
            <a:br>
              <a:rPr lang="en-US" altLang="ja-JP" dirty="0" smtClean="0"/>
            </a:br>
            <a:r>
              <a:rPr lang="en-US" altLang="ja-JP" dirty="0" err="1" smtClean="0"/>
              <a:t>University</a:t>
            </a:r>
            <a:r>
              <a:rPr lang="en-US" altLang="ja-JP" dirty="0"/>
              <a:t> </a:t>
            </a:r>
            <a:r>
              <a:rPr lang="en-US" altLang="ja-JP" dirty="0" smtClean="0"/>
              <a:t>Technology </a:t>
            </a:r>
            <a:r>
              <a:rPr lang="en-US" altLang="ja-JP" dirty="0"/>
              <a:t>Mara </a:t>
            </a:r>
            <a:r>
              <a:rPr lang="en-US" altLang="ja-JP" dirty="0" smtClean="0"/>
              <a:t>, UTM</a:t>
            </a:r>
            <a:endParaRPr kumimoji="1" lang="ja-JP" altLang="en-US" dirty="0"/>
          </a:p>
        </p:txBody>
      </p:sp>
      <p:pic>
        <p:nvPicPr>
          <p:cNvPr id="7" name="図 6"/>
          <p:cNvPicPr>
            <a:picLocks noChangeAspect="1"/>
          </p:cNvPicPr>
          <p:nvPr/>
        </p:nvPicPr>
        <p:blipFill>
          <a:blip r:embed="rId2"/>
          <a:stretch>
            <a:fillRect/>
          </a:stretch>
        </p:blipFill>
        <p:spPr>
          <a:xfrm>
            <a:off x="6045938" y="3703714"/>
            <a:ext cx="4025523" cy="2673384"/>
          </a:xfrm>
          <a:prstGeom prst="rect">
            <a:avLst/>
          </a:prstGeom>
        </p:spPr>
      </p:pic>
      <p:pic>
        <p:nvPicPr>
          <p:cNvPr id="9" name="図 8"/>
          <p:cNvPicPr>
            <a:picLocks noChangeAspect="1"/>
          </p:cNvPicPr>
          <p:nvPr/>
        </p:nvPicPr>
        <p:blipFill>
          <a:blip r:embed="rId3"/>
          <a:stretch>
            <a:fillRect/>
          </a:stretch>
        </p:blipFill>
        <p:spPr>
          <a:xfrm>
            <a:off x="2014304" y="3703714"/>
            <a:ext cx="4031633" cy="2677442"/>
          </a:xfrm>
          <a:prstGeom prst="rect">
            <a:avLst/>
          </a:prstGeom>
        </p:spPr>
      </p:pic>
      <p:pic>
        <p:nvPicPr>
          <p:cNvPr id="11" name="図 10"/>
          <p:cNvPicPr>
            <a:picLocks noChangeAspect="1"/>
          </p:cNvPicPr>
          <p:nvPr/>
        </p:nvPicPr>
        <p:blipFill>
          <a:blip r:embed="rId4"/>
          <a:stretch>
            <a:fillRect/>
          </a:stretch>
        </p:blipFill>
        <p:spPr>
          <a:xfrm>
            <a:off x="7982890" y="1549896"/>
            <a:ext cx="3982660" cy="2644919"/>
          </a:xfrm>
          <a:prstGeom prst="rect">
            <a:avLst/>
          </a:prstGeom>
        </p:spPr>
      </p:pic>
      <p:pic>
        <p:nvPicPr>
          <p:cNvPr id="13" name="図 12"/>
          <p:cNvPicPr>
            <a:picLocks noChangeAspect="1"/>
          </p:cNvPicPr>
          <p:nvPr/>
        </p:nvPicPr>
        <p:blipFill rotWithShape="1">
          <a:blip r:embed="rId5"/>
          <a:srcRect t="16171" b="29708"/>
          <a:stretch/>
        </p:blipFill>
        <p:spPr>
          <a:xfrm>
            <a:off x="432179" y="964201"/>
            <a:ext cx="6519128" cy="2343150"/>
          </a:xfrm>
          <a:prstGeom prst="rect">
            <a:avLst/>
          </a:prstGeom>
        </p:spPr>
      </p:pic>
      <p:sp>
        <p:nvSpPr>
          <p:cNvPr id="14" name="テキスト ボックス 13"/>
          <p:cNvSpPr txBox="1"/>
          <p:nvPr/>
        </p:nvSpPr>
        <p:spPr>
          <a:xfrm>
            <a:off x="2084840" y="5929820"/>
            <a:ext cx="8331961" cy="461665"/>
          </a:xfrm>
          <a:prstGeom prst="rect">
            <a:avLst/>
          </a:prstGeom>
          <a:noFill/>
        </p:spPr>
        <p:txBody>
          <a:bodyPr wrap="none" rtlCol="0">
            <a:spAutoFit/>
          </a:bodyPr>
          <a:lstStyle/>
          <a:p>
            <a:r>
              <a:rPr kumimoji="1" lang="en-US" altLang="ja-JP" sz="2400" dirty="0" smtClean="0">
                <a:solidFill>
                  <a:schemeClr val="bg1"/>
                </a:solidFill>
              </a:rPr>
              <a:t>High level equipment for undergraduate student’s education</a:t>
            </a:r>
            <a:endParaRPr kumimoji="1" lang="ja-JP" altLang="en-US" sz="2400" dirty="0">
              <a:solidFill>
                <a:schemeClr val="bg1"/>
              </a:solidFill>
            </a:endParaRPr>
          </a:p>
        </p:txBody>
      </p:sp>
      <p:sp>
        <p:nvSpPr>
          <p:cNvPr id="15" name="テキスト ボックス 14"/>
          <p:cNvSpPr txBox="1"/>
          <p:nvPr/>
        </p:nvSpPr>
        <p:spPr>
          <a:xfrm>
            <a:off x="1417577" y="3218202"/>
            <a:ext cx="3323923" cy="461665"/>
          </a:xfrm>
          <a:prstGeom prst="rect">
            <a:avLst/>
          </a:prstGeom>
          <a:noFill/>
        </p:spPr>
        <p:txBody>
          <a:bodyPr wrap="none" rtlCol="0">
            <a:spAutoFit/>
          </a:bodyPr>
          <a:lstStyle/>
          <a:p>
            <a:r>
              <a:rPr lang="en-US" altLang="ja-JP" sz="2400" dirty="0" smtClean="0"/>
              <a:t>Young lectures in Mara</a:t>
            </a:r>
            <a:endParaRPr kumimoji="1" lang="ja-JP" altLang="en-US" sz="2400" dirty="0"/>
          </a:p>
        </p:txBody>
      </p:sp>
      <p:sp>
        <p:nvSpPr>
          <p:cNvPr id="16" name="テキスト ボックス 15"/>
          <p:cNvSpPr txBox="1"/>
          <p:nvPr/>
        </p:nvSpPr>
        <p:spPr>
          <a:xfrm>
            <a:off x="130629" y="5221934"/>
            <a:ext cx="1883675" cy="400110"/>
          </a:xfrm>
          <a:prstGeom prst="rect">
            <a:avLst/>
          </a:prstGeom>
          <a:noFill/>
        </p:spPr>
        <p:txBody>
          <a:bodyPr wrap="square" rtlCol="0">
            <a:spAutoFit/>
          </a:bodyPr>
          <a:lstStyle/>
          <a:p>
            <a:r>
              <a:rPr kumimoji="1" lang="en-US" altLang="ja-JP" sz="2000" dirty="0" smtClean="0"/>
              <a:t>Crystallization</a:t>
            </a:r>
            <a:endParaRPr kumimoji="1" lang="ja-JP" altLang="en-US" sz="2000" dirty="0"/>
          </a:p>
        </p:txBody>
      </p:sp>
      <p:sp>
        <p:nvSpPr>
          <p:cNvPr id="17" name="テキスト ボックス 16"/>
          <p:cNvSpPr txBox="1"/>
          <p:nvPr/>
        </p:nvSpPr>
        <p:spPr>
          <a:xfrm>
            <a:off x="10199562" y="5314035"/>
            <a:ext cx="1438214" cy="400110"/>
          </a:xfrm>
          <a:prstGeom prst="rect">
            <a:avLst/>
          </a:prstGeom>
          <a:noFill/>
        </p:spPr>
        <p:txBody>
          <a:bodyPr wrap="none" rtlCol="0">
            <a:spAutoFit/>
          </a:bodyPr>
          <a:lstStyle/>
          <a:p>
            <a:r>
              <a:rPr kumimoji="1" lang="en-US" altLang="ja-JP" sz="2000" dirty="0" smtClean="0"/>
              <a:t>Spray drier</a:t>
            </a:r>
            <a:endParaRPr kumimoji="1" lang="ja-JP" altLang="en-US" sz="2000" dirty="0"/>
          </a:p>
        </p:txBody>
      </p:sp>
      <p:sp>
        <p:nvSpPr>
          <p:cNvPr id="18" name="テキスト ボックス 17"/>
          <p:cNvSpPr txBox="1"/>
          <p:nvPr/>
        </p:nvSpPr>
        <p:spPr>
          <a:xfrm>
            <a:off x="7873968" y="1161355"/>
            <a:ext cx="3118161" cy="400110"/>
          </a:xfrm>
          <a:prstGeom prst="rect">
            <a:avLst/>
          </a:prstGeom>
          <a:noFill/>
        </p:spPr>
        <p:txBody>
          <a:bodyPr wrap="none" rtlCol="0">
            <a:spAutoFit/>
          </a:bodyPr>
          <a:lstStyle/>
          <a:p>
            <a:r>
              <a:rPr kumimoji="1" lang="en-US" altLang="ja-JP" sz="2000" dirty="0" smtClean="0"/>
              <a:t>Fluid systems and reactor</a:t>
            </a:r>
            <a:endParaRPr kumimoji="1" lang="ja-JP" altLang="en-US" sz="2000" dirty="0"/>
          </a:p>
        </p:txBody>
      </p:sp>
    </p:spTree>
    <p:extLst>
      <p:ext uri="{BB962C8B-B14F-4D97-AF65-F5344CB8AC3E}">
        <p14:creationId xmlns:p14="http://schemas.microsoft.com/office/powerpoint/2010/main" val="892791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1611313" y="-26988"/>
            <a:ext cx="8229600" cy="1143001"/>
          </a:xfrm>
        </p:spPr>
        <p:txBody>
          <a:bodyPr/>
          <a:lstStyle/>
          <a:p>
            <a:pPr algn="l"/>
            <a:r>
              <a:rPr lang="en-US" altLang="ja-JP" sz="3200" dirty="0"/>
              <a:t>Japan Powder Tech Forum in Indonesia</a:t>
            </a:r>
            <a:br>
              <a:rPr lang="en-US" altLang="ja-JP" sz="3200" dirty="0"/>
            </a:br>
            <a:r>
              <a:rPr lang="en-US" altLang="ja-JP" sz="3200" dirty="0"/>
              <a:t>2012, 2013, 2015, 2017</a:t>
            </a:r>
          </a:p>
        </p:txBody>
      </p:sp>
      <p:pic>
        <p:nvPicPr>
          <p:cNvPr id="12292" name="Picture 2" descr="「jawa island」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2652562"/>
            <a:ext cx="87931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テキスト ボックス 5"/>
          <p:cNvSpPr txBox="1">
            <a:spLocks noChangeArrowheads="1"/>
          </p:cNvSpPr>
          <p:nvPr/>
        </p:nvSpPr>
        <p:spPr bwMode="auto">
          <a:xfrm rot="-2420400">
            <a:off x="3571876" y="2574925"/>
            <a:ext cx="228441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cs typeface="Arial" panose="020B0604020202020204" pitchFamily="34" charset="0"/>
                <a:sym typeface="Wingdings" panose="05000000000000000000" pitchFamily="2" charset="2"/>
              </a:rPr>
              <a:t> </a:t>
            </a:r>
            <a:r>
              <a:rPr lang="en-US" altLang="ja-JP" sz="1800">
                <a:latin typeface="Arial" panose="020B0604020202020204" pitchFamily="34" charset="0"/>
                <a:cs typeface="Arial" panose="020B0604020202020204" pitchFamily="34" charset="0"/>
              </a:rPr>
              <a:t>2012: 1st Forum.</a:t>
            </a:r>
          </a:p>
        </p:txBody>
      </p:sp>
      <p:sp>
        <p:nvSpPr>
          <p:cNvPr id="12294" name="テキスト ボックス 6"/>
          <p:cNvSpPr txBox="1">
            <a:spLocks noChangeArrowheads="1"/>
          </p:cNvSpPr>
          <p:nvPr/>
        </p:nvSpPr>
        <p:spPr bwMode="auto">
          <a:xfrm rot="-2420400">
            <a:off x="8169275" y="3417888"/>
            <a:ext cx="286385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ß"/>
            </a:pPr>
            <a:r>
              <a:rPr lang="en-US" altLang="ja-JP" sz="1800">
                <a:latin typeface="Arial" panose="020B0604020202020204" pitchFamily="34" charset="0"/>
                <a:cs typeface="Arial" panose="020B0604020202020204" pitchFamily="34" charset="0"/>
              </a:rPr>
              <a:t>2013: 2nd Forum</a:t>
            </a:r>
          </a:p>
          <a:p>
            <a:pPr eaLnBrk="1" hangingPunct="1">
              <a:spcBef>
                <a:spcPct val="0"/>
              </a:spcBef>
              <a:buFontTx/>
              <a:buNone/>
            </a:pPr>
            <a:r>
              <a:rPr lang="ja-JP" altLang="en-US" sz="1800">
                <a:latin typeface="Arial" panose="020B0604020202020204" pitchFamily="34" charset="0"/>
                <a:cs typeface="Arial" panose="020B0604020202020204" pitchFamily="34" charset="0"/>
              </a:rPr>
              <a:t>　　</a:t>
            </a:r>
            <a:r>
              <a:rPr lang="en-US" altLang="ja-JP" sz="1800">
                <a:latin typeface="Arial" panose="020B0604020202020204" pitchFamily="34" charset="0"/>
                <a:cs typeface="Arial" panose="020B0604020202020204" pitchFamily="34" charset="0"/>
              </a:rPr>
              <a:t>with Nanotech. Sympo.</a:t>
            </a:r>
          </a:p>
        </p:txBody>
      </p:sp>
      <p:sp>
        <p:nvSpPr>
          <p:cNvPr id="12295" name="テキスト ボックス 7"/>
          <p:cNvSpPr txBox="1">
            <a:spLocks noChangeArrowheads="1"/>
          </p:cNvSpPr>
          <p:nvPr/>
        </p:nvSpPr>
        <p:spPr bwMode="auto">
          <a:xfrm rot="-2420400">
            <a:off x="3922714" y="2559050"/>
            <a:ext cx="4129087"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cs typeface="Arial" panose="020B0604020202020204" pitchFamily="34" charset="0"/>
                <a:sym typeface="Wingdings" panose="05000000000000000000" pitchFamily="2" charset="2"/>
              </a:rPr>
              <a:t> </a:t>
            </a:r>
            <a:r>
              <a:rPr lang="en-US" altLang="ja-JP" sz="1800">
                <a:latin typeface="Arial" panose="020B0604020202020204" pitchFamily="34" charset="0"/>
                <a:cs typeface="Arial" panose="020B0604020202020204" pitchFamily="34" charset="0"/>
              </a:rPr>
              <a:t>2015: 3rd Forum with Physics Conf.</a:t>
            </a:r>
          </a:p>
        </p:txBody>
      </p:sp>
      <p:sp>
        <p:nvSpPr>
          <p:cNvPr id="12296" name="テキスト ボックス 8"/>
          <p:cNvSpPr txBox="1">
            <a:spLocks noChangeArrowheads="1"/>
          </p:cNvSpPr>
          <p:nvPr/>
        </p:nvSpPr>
        <p:spPr bwMode="auto">
          <a:xfrm rot="-2420400">
            <a:off x="4392147" y="2081101"/>
            <a:ext cx="566896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cs typeface="Arial" panose="020B0604020202020204" pitchFamily="34" charset="0"/>
                <a:sym typeface="Wingdings" panose="05000000000000000000" pitchFamily="2" charset="2"/>
              </a:rPr>
              <a:t> </a:t>
            </a:r>
            <a:r>
              <a:rPr lang="en-US" altLang="ja-JP" sz="1800">
                <a:latin typeface="Arial" panose="020B0604020202020204" pitchFamily="34" charset="0"/>
                <a:cs typeface="Arial" panose="020B0604020202020204" pitchFamily="34" charset="0"/>
              </a:rPr>
              <a:t>2017: 4th Forum with 1st Indonesian Powder Conf.</a:t>
            </a:r>
          </a:p>
        </p:txBody>
      </p:sp>
      <p:sp>
        <p:nvSpPr>
          <p:cNvPr id="12297" name="正方形/長方形 9"/>
          <p:cNvSpPr>
            <a:spLocks noChangeArrowheads="1"/>
          </p:cNvSpPr>
          <p:nvPr/>
        </p:nvSpPr>
        <p:spPr bwMode="auto">
          <a:xfrm>
            <a:off x="3216275" y="65881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cs typeface="Arial" panose="020B0604020202020204" pitchFamily="34" charset="0"/>
              </a:rPr>
              <a:t>Map: wikitravel.org</a:t>
            </a:r>
          </a:p>
        </p:txBody>
      </p:sp>
    </p:spTree>
    <p:extLst>
      <p:ext uri="{BB962C8B-B14F-4D97-AF65-F5344CB8AC3E}">
        <p14:creationId xmlns:p14="http://schemas.microsoft.com/office/powerpoint/2010/main" val="1987910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en-US" altLang="ja-JP" dirty="0" smtClean="0"/>
              <a:t>Why Particle/Powder Tech. in Indonesia ?</a:t>
            </a:r>
            <a:endParaRPr lang="ja-JP" altLang="en-US" dirty="0" smtClean="0"/>
          </a:p>
        </p:txBody>
      </p:sp>
      <p:sp>
        <p:nvSpPr>
          <p:cNvPr id="4099" name="コンテンツ プレースホルダー 2"/>
          <p:cNvSpPr>
            <a:spLocks noGrp="1"/>
          </p:cNvSpPr>
          <p:nvPr>
            <p:ph idx="1"/>
          </p:nvPr>
        </p:nvSpPr>
        <p:spPr>
          <a:xfrm>
            <a:off x="2946399" y="1363370"/>
            <a:ext cx="8984343" cy="3712029"/>
          </a:xfrm>
          <a:ln>
            <a:solidFill>
              <a:srgbClr val="FF0000"/>
            </a:solidFill>
          </a:ln>
        </p:spPr>
        <p:txBody>
          <a:bodyPr/>
          <a:lstStyle/>
          <a:p>
            <a:r>
              <a:rPr lang="en-US" altLang="ja-JP" sz="2800" dirty="0" smtClean="0"/>
              <a:t>Population : around 250 million (World’s No.4)</a:t>
            </a:r>
          </a:p>
          <a:p>
            <a:r>
              <a:rPr lang="en-US" altLang="ja-JP" sz="2800" dirty="0" smtClean="0"/>
              <a:t>“The country of the future”: </a:t>
            </a:r>
            <a:r>
              <a:rPr lang="en-US" altLang="ja-JP" sz="2800" i="1" dirty="0" smtClean="0"/>
              <a:t>The Economist</a:t>
            </a:r>
            <a:r>
              <a:rPr lang="en-US" altLang="ja-JP" sz="2800" dirty="0" smtClean="0"/>
              <a:t> (2016)</a:t>
            </a:r>
          </a:p>
          <a:p>
            <a:r>
              <a:rPr lang="en-US" altLang="ja-JP" sz="2800" dirty="0" smtClean="0"/>
              <a:t>Future market is large</a:t>
            </a:r>
          </a:p>
          <a:p>
            <a:r>
              <a:rPr lang="en-US" altLang="ja-JP" sz="2800" dirty="0" smtClean="0"/>
              <a:t>Rich of mineral (besides gas and oil)</a:t>
            </a:r>
          </a:p>
          <a:p>
            <a:r>
              <a:rPr lang="en-US" altLang="ja-JP" sz="2800" dirty="0" smtClean="0">
                <a:solidFill>
                  <a:srgbClr val="C00000"/>
                </a:solidFill>
              </a:rPr>
              <a:t>Only a few R&amp;D players (around 10-15 in 5 groups) in particle technology</a:t>
            </a:r>
          </a:p>
          <a:p>
            <a:r>
              <a:rPr lang="en-US" altLang="ja-JP" sz="2800" dirty="0" smtClean="0"/>
              <a:t>A lot of users of particle technology</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47" r="23515"/>
          <a:stretch/>
        </p:blipFill>
        <p:spPr bwMode="auto">
          <a:xfrm>
            <a:off x="697159" y="1251857"/>
            <a:ext cx="1552082" cy="393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03582" y="5301699"/>
            <a:ext cx="3018589" cy="1015663"/>
          </a:xfrm>
          <a:prstGeom prst="rect">
            <a:avLst/>
          </a:prstGeom>
          <a:noFill/>
        </p:spPr>
        <p:txBody>
          <a:bodyPr wrap="square" rtlCol="0">
            <a:spAutoFit/>
          </a:bodyPr>
          <a:lstStyle/>
          <a:p>
            <a:r>
              <a:rPr kumimoji="1" lang="en-US" altLang="ja-JP" sz="2000" dirty="0" smtClean="0"/>
              <a:t>Dr. </a:t>
            </a:r>
            <a:r>
              <a:rPr kumimoji="1" lang="en-US" altLang="ja-JP" sz="2000" dirty="0" err="1" smtClean="0"/>
              <a:t>Wuled</a:t>
            </a:r>
            <a:r>
              <a:rPr kumimoji="1" lang="en-US" altLang="ja-JP" sz="2000" dirty="0" smtClean="0"/>
              <a:t> </a:t>
            </a:r>
            <a:r>
              <a:rPr kumimoji="1" lang="en-US" altLang="ja-JP" sz="2000" dirty="0" err="1" smtClean="0"/>
              <a:t>Lenggoro</a:t>
            </a:r>
            <a:r>
              <a:rPr kumimoji="1" lang="en-US" altLang="ja-JP" sz="2000" dirty="0" smtClean="0"/>
              <a:t>,</a:t>
            </a:r>
          </a:p>
          <a:p>
            <a:pPr algn="ctr"/>
            <a:r>
              <a:rPr lang="en-US" altLang="ja-JP" sz="2000" i="1" dirty="0" smtClean="0"/>
              <a:t>Associate Professor</a:t>
            </a:r>
          </a:p>
          <a:p>
            <a:pPr algn="ctr"/>
            <a:r>
              <a:rPr kumimoji="1" lang="en-US" altLang="ja-JP" sz="2000" i="1" dirty="0" smtClean="0"/>
              <a:t>TUAT</a:t>
            </a:r>
            <a:endParaRPr kumimoji="1" lang="ja-JP" altLang="en-US" sz="2000" i="1" dirty="0"/>
          </a:p>
        </p:txBody>
      </p:sp>
      <p:sp>
        <p:nvSpPr>
          <p:cNvPr id="2" name="正方形/長方形 1"/>
          <p:cNvSpPr/>
          <p:nvPr/>
        </p:nvSpPr>
        <p:spPr>
          <a:xfrm>
            <a:off x="2946399" y="5396673"/>
            <a:ext cx="8333948" cy="923330"/>
          </a:xfrm>
          <a:prstGeom prst="rect">
            <a:avLst/>
          </a:prstGeom>
        </p:spPr>
        <p:txBody>
          <a:bodyPr wrap="none">
            <a:spAutoFit/>
          </a:bodyPr>
          <a:lstStyle/>
          <a:p>
            <a:pPr>
              <a:spcBef>
                <a:spcPct val="0"/>
              </a:spcBef>
            </a:pPr>
            <a:r>
              <a:rPr lang="en-US" altLang="ja-JP" dirty="0">
                <a:latin typeface="Arial" panose="020B0604020202020204" pitchFamily="34" charset="0"/>
                <a:cs typeface="Arial" panose="020B0604020202020204" pitchFamily="34" charset="0"/>
              </a:rPr>
              <a:t>Hiroshima Univ. (1998-2006</a:t>
            </a:r>
            <a:r>
              <a:rPr lang="en-US" altLang="ja-JP" dirty="0" smtClean="0">
                <a:latin typeface="Arial" panose="020B0604020202020204" pitchFamily="34" charset="0"/>
                <a:cs typeface="Arial" panose="020B0604020202020204" pitchFamily="34" charset="0"/>
              </a:rPr>
              <a:t>)</a:t>
            </a:r>
          </a:p>
          <a:p>
            <a:pPr>
              <a:spcBef>
                <a:spcPct val="0"/>
              </a:spcBef>
            </a:pPr>
            <a:r>
              <a:rPr lang="en-US" altLang="ja-JP" dirty="0" smtClean="0">
                <a:solidFill>
                  <a:srgbClr val="C00000"/>
                </a:solidFill>
                <a:latin typeface="Arial" panose="020B0604020202020204" pitchFamily="34" charset="0"/>
                <a:cs typeface="Arial" panose="020B0604020202020204" pitchFamily="34" charset="0"/>
              </a:rPr>
              <a:t>TUAT from 2007</a:t>
            </a:r>
          </a:p>
          <a:p>
            <a:pPr>
              <a:spcBef>
                <a:spcPct val="0"/>
              </a:spcBef>
            </a:pPr>
            <a:r>
              <a:rPr lang="en-US" altLang="ja-JP" dirty="0">
                <a:latin typeface="Tahoma" panose="020B0604030504040204" pitchFamily="34" charset="0"/>
                <a:cs typeface="Tahoma" panose="020B0604030504040204" pitchFamily="34" charset="0"/>
              </a:rPr>
              <a:t>19 years in Japan, supervising “key players” on Particle Technology in Indonesia</a:t>
            </a:r>
            <a:endParaRPr lang="en-US" altLang="ja-JP"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360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495549" y="9756"/>
            <a:ext cx="9449707" cy="1143000"/>
          </a:xfrm>
        </p:spPr>
        <p:txBody>
          <a:bodyPr/>
          <a:lstStyle/>
          <a:p>
            <a:pPr algn="l" eaLnBrk="1" hangingPunct="1"/>
            <a:r>
              <a:rPr lang="en-US" altLang="ja-JP" sz="1200" dirty="0" err="1"/>
              <a:t>Proyeksi</a:t>
            </a:r>
            <a:r>
              <a:rPr lang="en-US" altLang="ja-JP" sz="1200" dirty="0"/>
              <a:t> </a:t>
            </a:r>
            <a:r>
              <a:rPr lang="en-US" altLang="ja-JP" sz="1200" dirty="0" err="1"/>
              <a:t>Jumlah</a:t>
            </a:r>
            <a:r>
              <a:rPr lang="en-US" altLang="ja-JP" sz="1200" dirty="0"/>
              <a:t> </a:t>
            </a:r>
            <a:r>
              <a:rPr lang="en-US" altLang="ja-JP" sz="1200" dirty="0" err="1"/>
              <a:t>Mahasiswa</a:t>
            </a:r>
            <a:r>
              <a:rPr lang="en-US" altLang="ja-JP" sz="1200" dirty="0"/>
              <a:t> 3 </a:t>
            </a:r>
            <a:r>
              <a:rPr lang="en-US" altLang="ja-JP" sz="1200" dirty="0" err="1"/>
              <a:t>Bidang</a:t>
            </a:r>
            <a:r>
              <a:rPr lang="en-US" altLang="ja-JP" sz="1200" dirty="0"/>
              <a:t> </a:t>
            </a:r>
            <a:r>
              <a:rPr lang="en-US" altLang="ja-JP" sz="1200" dirty="0" err="1"/>
              <a:t>Ilmu</a:t>
            </a:r>
            <a:r>
              <a:rPr lang="en-US" altLang="ja-JP" sz="1200" dirty="0"/>
              <a:t> 2030</a:t>
            </a:r>
            <a:br>
              <a:rPr lang="en-US" altLang="ja-JP" sz="1200" dirty="0"/>
            </a:br>
            <a:r>
              <a:rPr lang="en-US" altLang="ja-JP" dirty="0"/>
              <a:t>Indonesia needs more engineering graduates in future </a:t>
            </a:r>
            <a:br>
              <a:rPr lang="en-US" altLang="ja-JP" dirty="0"/>
            </a:br>
            <a:r>
              <a:rPr lang="en-US" altLang="ja-JP" sz="2400" dirty="0"/>
              <a:t>2009, 2014, 2030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94534273"/>
              </p:ext>
            </p:extLst>
          </p:nvPr>
        </p:nvGraphicFramePr>
        <p:xfrm>
          <a:off x="1264024" y="1143283"/>
          <a:ext cx="9332258" cy="5213068"/>
        </p:xfrm>
        <a:graphic>
          <a:graphicData uri="http://schemas.openxmlformats.org/drawingml/2006/chart">
            <c:chart xmlns:c="http://schemas.openxmlformats.org/drawingml/2006/chart" xmlns:r="http://schemas.openxmlformats.org/officeDocument/2006/relationships" r:id="rId2"/>
          </a:graphicData>
        </a:graphic>
      </p:graphicFrame>
      <p:sp>
        <p:nvSpPr>
          <p:cNvPr id="27653" name="テキスト ボックス 5"/>
          <p:cNvSpPr txBox="1">
            <a:spLocks noChangeArrowheads="1"/>
          </p:cNvSpPr>
          <p:nvPr/>
        </p:nvSpPr>
        <p:spPr bwMode="auto">
          <a:xfrm>
            <a:off x="3337626" y="5858529"/>
            <a:ext cx="6234112" cy="369887"/>
          </a:xfrm>
          <a:prstGeom prst="rect">
            <a:avLst/>
          </a:prstGeom>
          <a:solidFill>
            <a:schemeClr val="accent6">
              <a:lumMod val="20000"/>
              <a:lumOff val="80000"/>
            </a:schemeClr>
          </a:solidFill>
          <a:ln w="9525">
            <a:solidFill>
              <a:schemeClr val="tx1"/>
            </a:solidFill>
            <a:miter lim="800000"/>
            <a:headEnd/>
            <a:tailEnd/>
          </a:ln>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en-US" altLang="ja-JP" dirty="0">
                <a:solidFill>
                  <a:srgbClr val="558ED5"/>
                </a:solidFill>
                <a:cs typeface="Arial" charset="0"/>
              </a:rPr>
              <a:t>ENGINEERING</a:t>
            </a:r>
            <a:r>
              <a:rPr lang="ja-JP" altLang="en-US" dirty="0">
                <a:cs typeface="Arial" charset="0"/>
              </a:rPr>
              <a:t>　　　　　　</a:t>
            </a:r>
            <a:r>
              <a:rPr lang="en-US" altLang="ja-JP" dirty="0">
                <a:cs typeface="Arial" charset="0"/>
              </a:rPr>
              <a:t>AGRICULTURE</a:t>
            </a:r>
            <a:r>
              <a:rPr lang="ja-JP" altLang="en-US" dirty="0">
                <a:cs typeface="Arial" charset="0"/>
              </a:rPr>
              <a:t>　　      </a:t>
            </a:r>
            <a:r>
              <a:rPr lang="en-US" altLang="ja-JP" dirty="0">
                <a:solidFill>
                  <a:srgbClr val="E46C0A"/>
                </a:solidFill>
                <a:cs typeface="Arial" charset="0"/>
              </a:rPr>
              <a:t>SCIENCE</a:t>
            </a:r>
            <a:endParaRPr lang="ja-JP" altLang="en-US" dirty="0">
              <a:solidFill>
                <a:srgbClr val="E46C0A"/>
              </a:solidFill>
              <a:cs typeface="Arial" charset="0"/>
            </a:endParaRPr>
          </a:p>
        </p:txBody>
      </p:sp>
      <p:pic>
        <p:nvPicPr>
          <p:cNvPr id="8198" name="Picture 2" descr="Logo Depdiknas"/>
          <p:cNvPicPr>
            <a:picLocks noChangeArrowheads="1"/>
          </p:cNvPicPr>
          <p:nvPr/>
        </p:nvPicPr>
        <p:blipFill>
          <a:blip r:embed="rId3">
            <a:extLst>
              <a:ext uri="{28A0092B-C50C-407E-A947-70E740481C1C}">
                <a14:useLocalDpi xmlns:a14="http://schemas.microsoft.com/office/drawing/2010/main" val="0"/>
              </a:ext>
            </a:extLst>
          </a:blip>
          <a:srcRect t="-798"/>
          <a:stretch>
            <a:fillRect/>
          </a:stretch>
        </p:blipFill>
        <p:spPr bwMode="auto">
          <a:xfrm>
            <a:off x="1554164" y="30163"/>
            <a:ext cx="8032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p:cNvCxnSpPr/>
          <p:nvPr/>
        </p:nvCxnSpPr>
        <p:spPr>
          <a:xfrm>
            <a:off x="3000376" y="1341439"/>
            <a:ext cx="792163" cy="3024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3503613" y="1341438"/>
            <a:ext cx="863600" cy="2519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079875" y="1268414"/>
            <a:ext cx="863600" cy="720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33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Outline of this talk</a:t>
            </a:r>
            <a:endParaRPr kumimoji="1" lang="ja-JP" altLang="en-US" dirty="0"/>
          </a:p>
        </p:txBody>
      </p:sp>
      <p:sp>
        <p:nvSpPr>
          <p:cNvPr id="3" name="コンテンツ プレースホルダー 2"/>
          <p:cNvSpPr>
            <a:spLocks noGrp="1"/>
          </p:cNvSpPr>
          <p:nvPr>
            <p:ph idx="1"/>
          </p:nvPr>
        </p:nvSpPr>
        <p:spPr>
          <a:xfrm>
            <a:off x="296375" y="1516971"/>
            <a:ext cx="11368087" cy="4525963"/>
          </a:xfrm>
        </p:spPr>
        <p:txBody>
          <a:bodyPr/>
          <a:lstStyle/>
          <a:p>
            <a:pPr marL="514350" indent="-514350">
              <a:buFontTx/>
              <a:buAutoNum type="arabicPeriod"/>
            </a:pPr>
            <a:r>
              <a:rPr lang="en-US" altLang="ja-JP" dirty="0"/>
              <a:t>Education in Japanese </a:t>
            </a:r>
            <a:r>
              <a:rPr lang="en-US" altLang="ja-JP" dirty="0" smtClean="0"/>
              <a:t>university, undergraduate education</a:t>
            </a:r>
            <a:endParaRPr lang="en-US" altLang="ja-JP" dirty="0"/>
          </a:p>
          <a:p>
            <a:pPr marL="914400" lvl="1" indent="-514350">
              <a:buAutoNum type="arabicPeriod"/>
            </a:pPr>
            <a:r>
              <a:rPr lang="en-US" altLang="ja-JP" sz="2000" dirty="0" smtClean="0"/>
              <a:t>Kyoto University</a:t>
            </a:r>
          </a:p>
          <a:p>
            <a:pPr marL="914400" lvl="1" indent="-514350">
              <a:buFontTx/>
              <a:buAutoNum type="arabicPeriod"/>
            </a:pPr>
            <a:r>
              <a:rPr lang="en-US" altLang="ja-JP" sz="2000" dirty="0"/>
              <a:t>Tokyo University of Agriculture and </a:t>
            </a:r>
            <a:r>
              <a:rPr lang="en-US" altLang="ja-JP" sz="2000" dirty="0" smtClean="0"/>
              <a:t>Technology</a:t>
            </a:r>
          </a:p>
          <a:p>
            <a:pPr marL="914400" lvl="1" indent="-514350">
              <a:buFontTx/>
              <a:buAutoNum type="arabicPeriod"/>
            </a:pPr>
            <a:endParaRPr lang="en-US" altLang="ja-JP" sz="2000" dirty="0" smtClean="0"/>
          </a:p>
          <a:p>
            <a:pPr marL="514350" indent="-514350">
              <a:buAutoNum type="arabicPeriod"/>
            </a:pPr>
            <a:r>
              <a:rPr lang="en-US" altLang="ja-JP" dirty="0" smtClean="0"/>
              <a:t>Industrial education</a:t>
            </a:r>
            <a:r>
              <a:rPr lang="ja-JP" altLang="en-US" dirty="0" smtClean="0"/>
              <a:t> </a:t>
            </a:r>
            <a:r>
              <a:rPr lang="en-US" altLang="ja-JP" dirty="0" smtClean="0"/>
              <a:t>program by</a:t>
            </a:r>
            <a:r>
              <a:rPr lang="ja-JP" altLang="en-US" dirty="0" smtClean="0"/>
              <a:t> </a:t>
            </a:r>
            <a:r>
              <a:rPr lang="en-US" altLang="ja-JP" dirty="0" smtClean="0"/>
              <a:t>APPIE with Society of Powder Technology, Japan</a:t>
            </a:r>
          </a:p>
          <a:p>
            <a:pPr marL="514350" indent="-514350">
              <a:buAutoNum type="arabicPeriod"/>
            </a:pPr>
            <a:endParaRPr lang="en-US" altLang="ja-JP" dirty="0" smtClean="0"/>
          </a:p>
          <a:p>
            <a:pPr marL="514350" indent="-514350">
              <a:buAutoNum type="arabicPeriod"/>
            </a:pPr>
            <a:r>
              <a:rPr kumimoji="1" lang="en-US" altLang="ja-JP" dirty="0" smtClean="0"/>
              <a:t>Collaboration for education program with ASEAN</a:t>
            </a:r>
            <a:r>
              <a:rPr lang="ja-JP" altLang="en-US" dirty="0"/>
              <a:t> </a:t>
            </a:r>
            <a:r>
              <a:rPr lang="en-US" altLang="ja-JP" dirty="0" smtClean="0"/>
              <a:t>countries</a:t>
            </a:r>
          </a:p>
          <a:p>
            <a:pPr marL="914400" lvl="1" indent="-514350">
              <a:buAutoNum type="arabicPeriod"/>
            </a:pPr>
            <a:r>
              <a:rPr kumimoji="1" lang="en-US" altLang="ja-JP" sz="2000" dirty="0" smtClean="0"/>
              <a:t>Malaysia</a:t>
            </a:r>
          </a:p>
          <a:p>
            <a:pPr marL="914400" lvl="1" indent="-514350">
              <a:buAutoNum type="arabicPeriod"/>
            </a:pPr>
            <a:r>
              <a:rPr lang="en-US" altLang="ja-JP" sz="2000" dirty="0"/>
              <a:t>Indonesia</a:t>
            </a:r>
            <a:endParaRPr kumimoji="1" lang="ja-JP" altLang="en-US" sz="2000" dirty="0"/>
          </a:p>
        </p:txBody>
      </p:sp>
    </p:spTree>
    <p:extLst>
      <p:ext uri="{BB962C8B-B14F-4D97-AF65-F5344CB8AC3E}">
        <p14:creationId xmlns:p14="http://schemas.microsoft.com/office/powerpoint/2010/main" val="1501636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1524000" y="0"/>
            <a:ext cx="8763000" cy="1143000"/>
          </a:xfrm>
        </p:spPr>
        <p:txBody>
          <a:bodyPr/>
          <a:lstStyle/>
          <a:p>
            <a:pPr algn="l"/>
            <a:r>
              <a:rPr lang="en-US" altLang="ja-JP" dirty="0"/>
              <a:t>1st Japan Powder Tech Forum </a:t>
            </a:r>
            <a:br>
              <a:rPr lang="en-US" altLang="ja-JP" dirty="0"/>
            </a:br>
            <a:r>
              <a:rPr lang="en-US" altLang="ja-JP" dirty="0"/>
              <a:t>in Jakarta 2012</a:t>
            </a:r>
            <a:endParaRPr lang="ja-JP" altLang="en-US" dirty="0"/>
          </a:p>
        </p:txBody>
      </p:sp>
      <p:sp>
        <p:nvSpPr>
          <p:cNvPr id="13315" name="コンテンツ プレースホルダ 2"/>
          <p:cNvSpPr>
            <a:spLocks noGrp="1"/>
          </p:cNvSpPr>
          <p:nvPr>
            <p:ph idx="1"/>
          </p:nvPr>
        </p:nvSpPr>
        <p:spPr>
          <a:xfrm>
            <a:off x="147919" y="1265238"/>
            <a:ext cx="6319558" cy="4525962"/>
          </a:xfrm>
        </p:spPr>
        <p:txBody>
          <a:bodyPr/>
          <a:lstStyle/>
          <a:p>
            <a:r>
              <a:rPr lang="en-US" altLang="ja-JP" sz="2000" dirty="0"/>
              <a:t>Opening: (T. Matsuyama, Prof. </a:t>
            </a:r>
            <a:r>
              <a:rPr lang="en-US" altLang="ja-JP" sz="2000" dirty="0" err="1"/>
              <a:t>Soka</a:t>
            </a:r>
            <a:r>
              <a:rPr lang="en-US" altLang="ja-JP" sz="2000" dirty="0"/>
              <a:t> U.)</a:t>
            </a:r>
          </a:p>
          <a:p>
            <a:r>
              <a:rPr lang="en-US" altLang="ja-JP" sz="2000" b="1" dirty="0"/>
              <a:t>Nikkiso Co. Ltd. </a:t>
            </a:r>
            <a:r>
              <a:rPr lang="en-US" altLang="ja-JP" sz="2000" dirty="0"/>
              <a:t>(Mr. K. </a:t>
            </a:r>
            <a:r>
              <a:rPr lang="en-US" altLang="ja-JP" sz="2000" dirty="0" err="1"/>
              <a:t>Satou</a:t>
            </a:r>
            <a:r>
              <a:rPr lang="en-US" altLang="ja-JP" sz="2000" dirty="0"/>
              <a:t>)</a:t>
            </a:r>
          </a:p>
          <a:p>
            <a:r>
              <a:rPr lang="en-US" altLang="ja-JP" sz="2000" b="1" dirty="0" err="1"/>
              <a:t>Ohkawara</a:t>
            </a:r>
            <a:r>
              <a:rPr lang="en-US" altLang="ja-JP" sz="2000" b="1" dirty="0"/>
              <a:t> </a:t>
            </a:r>
            <a:r>
              <a:rPr lang="en-US" altLang="ja-JP" sz="2000" b="1" dirty="0" err="1"/>
              <a:t>Kakohki</a:t>
            </a:r>
            <a:r>
              <a:rPr lang="en-US" altLang="ja-JP" sz="2000" b="1" dirty="0"/>
              <a:t> Co. Ltd.</a:t>
            </a:r>
            <a:r>
              <a:rPr lang="en-US" altLang="ja-JP" sz="2000" dirty="0"/>
              <a:t> </a:t>
            </a:r>
            <a:br>
              <a:rPr lang="en-US" altLang="ja-JP" sz="2000" dirty="0"/>
            </a:br>
            <a:r>
              <a:rPr lang="en-US" altLang="ja-JP" sz="2000" dirty="0"/>
              <a:t>(M. </a:t>
            </a:r>
            <a:r>
              <a:rPr lang="en-US" altLang="ja-JP" sz="2000" dirty="0" err="1"/>
              <a:t>Ohkawara</a:t>
            </a:r>
            <a:r>
              <a:rPr lang="en-US" altLang="ja-JP" sz="2000" dirty="0"/>
              <a:t>, CEO and H. Tomita)</a:t>
            </a:r>
          </a:p>
          <a:p>
            <a:r>
              <a:rPr lang="en-US" altLang="ja-JP" sz="2000" b="1" dirty="0"/>
              <a:t>Makino </a:t>
            </a:r>
            <a:r>
              <a:rPr lang="en-US" altLang="ja-JP" sz="2000" b="1" dirty="0" err="1"/>
              <a:t>Mfg</a:t>
            </a:r>
            <a:r>
              <a:rPr lang="en-US" altLang="ja-JP" sz="2000" b="1" dirty="0"/>
              <a:t> </a:t>
            </a:r>
            <a:r>
              <a:rPr lang="en-US" altLang="ja-JP" sz="2000" b="1" dirty="0" err="1"/>
              <a:t>Co.,Ltd</a:t>
            </a:r>
            <a:r>
              <a:rPr lang="en-US" altLang="ja-JP" sz="2000" b="1" dirty="0"/>
              <a:t>.</a:t>
            </a:r>
            <a:r>
              <a:rPr lang="en-US" altLang="ja-JP" sz="2000" dirty="0"/>
              <a:t> (T. Makino, CEO)</a:t>
            </a:r>
          </a:p>
          <a:p>
            <a:r>
              <a:rPr lang="en-US" altLang="ja-JP" sz="2000" b="1" dirty="0"/>
              <a:t>NIMS </a:t>
            </a:r>
            <a:r>
              <a:rPr lang="en-US" altLang="ja-JP" sz="2000" dirty="0"/>
              <a:t>(Dr. T. Suzuki)</a:t>
            </a:r>
          </a:p>
          <a:p>
            <a:r>
              <a:rPr lang="en-US" altLang="ja-JP" sz="2000" b="1" dirty="0"/>
              <a:t>AIST </a:t>
            </a:r>
            <a:r>
              <a:rPr lang="en-US" altLang="ja-JP" sz="2000" dirty="0"/>
              <a:t>(Dr. N. </a:t>
            </a:r>
            <a:r>
              <a:rPr lang="en-US" altLang="ja-JP" sz="2000" dirty="0" err="1"/>
              <a:t>Aya</a:t>
            </a:r>
            <a:r>
              <a:rPr lang="en-US" altLang="ja-JP" sz="2000" dirty="0"/>
              <a:t>)</a:t>
            </a:r>
          </a:p>
          <a:p>
            <a:r>
              <a:rPr lang="en-US" altLang="ja-JP" sz="2000" b="1" dirty="0"/>
              <a:t>TUAT</a:t>
            </a:r>
            <a:r>
              <a:rPr lang="en-US" altLang="ja-JP" sz="2000" dirty="0"/>
              <a:t> (Dr. W. </a:t>
            </a:r>
            <a:r>
              <a:rPr lang="en-US" altLang="ja-JP" sz="2000" dirty="0" err="1"/>
              <a:t>Lengggoro</a:t>
            </a:r>
            <a:r>
              <a:rPr lang="en-US" altLang="ja-JP" sz="2000" dirty="0"/>
              <a:t>)</a:t>
            </a:r>
          </a:p>
          <a:p>
            <a:r>
              <a:rPr lang="en-US" altLang="ja-JP" sz="2000" b="1" i="1" dirty="0"/>
              <a:t>Without talk: Dr. S. Endo, Japan Cokes</a:t>
            </a:r>
          </a:p>
          <a:p>
            <a:pPr>
              <a:buFont typeface="Arial" panose="020B0604020202020204" pitchFamily="34" charset="0"/>
              <a:buNone/>
            </a:pPr>
            <a:endParaRPr lang="en-US" altLang="ja-JP" sz="2000" dirty="0"/>
          </a:p>
          <a:p>
            <a:pPr>
              <a:buFont typeface="Arial" panose="020B0604020202020204" pitchFamily="34" charset="0"/>
              <a:buNone/>
            </a:pPr>
            <a:r>
              <a:rPr lang="en-US" altLang="ja-JP" sz="2000" dirty="0"/>
              <a:t>* Co-Hosted by the Agency for the Assessment and Application of Technology (</a:t>
            </a:r>
            <a:r>
              <a:rPr lang="en-US" altLang="ja-JP" sz="2000" dirty="0">
                <a:hlinkClick r:id="rId2"/>
              </a:rPr>
              <a:t>BPPT</a:t>
            </a:r>
            <a:r>
              <a:rPr lang="en-US" altLang="ja-JP" sz="2000" dirty="0"/>
              <a:t>: </a:t>
            </a:r>
            <a:r>
              <a:rPr lang="en-US" altLang="ja-JP" sz="2000" dirty="0" err="1"/>
              <a:t>Badan</a:t>
            </a:r>
            <a:r>
              <a:rPr lang="en-US" altLang="ja-JP" sz="2000" dirty="0"/>
              <a:t> </a:t>
            </a:r>
            <a:r>
              <a:rPr lang="en-US" altLang="ja-JP" sz="2000" dirty="0" err="1"/>
              <a:t>Pengkajian</a:t>
            </a:r>
            <a:r>
              <a:rPr lang="en-US" altLang="ja-JP" sz="2000" dirty="0"/>
              <a:t> </a:t>
            </a:r>
            <a:r>
              <a:rPr lang="en-US" altLang="ja-JP" sz="2000" dirty="0" err="1"/>
              <a:t>dan</a:t>
            </a:r>
            <a:r>
              <a:rPr lang="en-US" altLang="ja-JP" sz="2000" dirty="0"/>
              <a:t> </a:t>
            </a:r>
            <a:r>
              <a:rPr lang="en-US" altLang="ja-JP" sz="2000" dirty="0" err="1"/>
              <a:t>Penerapan</a:t>
            </a:r>
            <a:r>
              <a:rPr lang="en-US" altLang="ja-JP" sz="2000" dirty="0"/>
              <a:t> </a:t>
            </a:r>
            <a:r>
              <a:rPr lang="en-US" altLang="ja-JP" sz="2000" dirty="0" err="1"/>
              <a:t>Teknologi</a:t>
            </a:r>
            <a:r>
              <a:rPr lang="en-US" altLang="ja-JP" sz="2000" dirty="0"/>
              <a:t>, Indonesia) and co-operated by </a:t>
            </a:r>
            <a:r>
              <a:rPr lang="en-US" altLang="ja-JP" sz="2000" dirty="0">
                <a:hlinkClick r:id="rId3"/>
              </a:rPr>
              <a:t>JETRO Jakarta Office</a:t>
            </a:r>
            <a:endParaRPr lang="ja-JP" altLang="en-US" sz="2000" dirty="0"/>
          </a:p>
        </p:txBody>
      </p:sp>
      <p:pic>
        <p:nvPicPr>
          <p:cNvPr id="13316" name="Picture 2" descr="https://empatlab.files.wordpress.com/2012/05/bppt-gedung60.jpg?w=131&amp;h=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5518" y="319088"/>
            <a:ext cx="18351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https://iprojp.files.wordpress.com/2017/03/image3.jpg?w=680&amp;h=3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155" y="4149726"/>
            <a:ext cx="37861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2" descr="https://iprojp.files.wordpress.com/2017/03/image1.jpg?w=680&amp;h=5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005" y="1370013"/>
            <a:ext cx="34051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390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92313" y="0"/>
            <a:ext cx="8229600" cy="1143000"/>
          </a:xfrm>
        </p:spPr>
        <p:txBody>
          <a:bodyPr/>
          <a:lstStyle/>
          <a:p>
            <a:r>
              <a:rPr lang="en-US" altLang="ja-JP" dirty="0"/>
              <a:t>3rd Japan Powder Tech Forum in Indonesia</a:t>
            </a:r>
            <a:br>
              <a:rPr lang="en-US" altLang="ja-JP" dirty="0"/>
            </a:br>
            <a:r>
              <a:rPr lang="en-US" altLang="ja-JP" dirty="0"/>
              <a:t>(within PIPS 2015, Univ. </a:t>
            </a:r>
            <a:r>
              <a:rPr lang="en-US" altLang="ja-JP" dirty="0" err="1"/>
              <a:t>Padjajaran</a:t>
            </a:r>
            <a:r>
              <a:rPr lang="en-US" altLang="ja-JP" dirty="0"/>
              <a:t>, Bandung)</a:t>
            </a:r>
            <a:endParaRPr lang="ja-JP" altLang="en-US" dirty="0"/>
          </a:p>
        </p:txBody>
      </p:sp>
      <p:pic>
        <p:nvPicPr>
          <p:cNvPr id="17412" name="Picture 10" descr="Foto bersama peserta seminar internasional “The 2nd Padjadjaran International Physics Symposium (PIPS)” di Bale Sawala Unpad Jatinangor, Selasa (1/09). (Foto oleh: Anis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489075"/>
            <a:ext cx="7561262"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636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8564" y="131763"/>
            <a:ext cx="11349318" cy="633412"/>
          </a:xfrm>
        </p:spPr>
        <p:txBody>
          <a:bodyPr/>
          <a:lstStyle/>
          <a:p>
            <a:r>
              <a:rPr lang="en-US" altLang="ja-JP" dirty="0" smtClean="0"/>
              <a:t>Education method for innovative young students</a:t>
            </a:r>
            <a:endParaRPr kumimoji="1" lang="ja-JP" altLang="en-US" dirty="0"/>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4741"/>
            <a:ext cx="5889812" cy="3827075"/>
          </a:xfrm>
          <a:prstGeom prst="rect">
            <a:avLst/>
          </a:prstGeom>
          <a:noFill/>
          <a:ln>
            <a:noFill/>
          </a:ln>
        </p:spPr>
      </p:pic>
      <p:pic>
        <p:nvPicPr>
          <p:cNvPr id="5" name="図 4"/>
          <p:cNvPicPr/>
          <p:nvPr/>
        </p:nvPicPr>
        <p:blipFill rotWithShape="1">
          <a:blip r:embed="rId3" cstate="print">
            <a:extLst>
              <a:ext uri="{28A0092B-C50C-407E-A947-70E740481C1C}">
                <a14:useLocalDpi xmlns:a14="http://schemas.microsoft.com/office/drawing/2010/main" val="0"/>
              </a:ext>
            </a:extLst>
          </a:blip>
          <a:srcRect t="31750"/>
          <a:stretch/>
        </p:blipFill>
        <p:spPr bwMode="auto">
          <a:xfrm>
            <a:off x="5078055" y="4308559"/>
            <a:ext cx="7010850" cy="2210538"/>
          </a:xfrm>
          <a:prstGeom prst="rect">
            <a:avLst/>
          </a:prstGeom>
          <a:noFill/>
          <a:ln>
            <a:noFill/>
          </a:ln>
        </p:spPr>
      </p:pic>
      <p:sp>
        <p:nvSpPr>
          <p:cNvPr id="7" name="テキスト ボックス 6"/>
          <p:cNvSpPr txBox="1"/>
          <p:nvPr/>
        </p:nvSpPr>
        <p:spPr>
          <a:xfrm>
            <a:off x="6494929" y="3576918"/>
            <a:ext cx="4516173" cy="523220"/>
          </a:xfrm>
          <a:prstGeom prst="rect">
            <a:avLst/>
          </a:prstGeom>
          <a:noFill/>
        </p:spPr>
        <p:txBody>
          <a:bodyPr wrap="none" rtlCol="0">
            <a:spAutoFit/>
          </a:bodyPr>
          <a:lstStyle/>
          <a:p>
            <a:r>
              <a:rPr kumimoji="1" lang="en-US" altLang="ja-JP" sz="2800" dirty="0" smtClean="0"/>
              <a:t>New </a:t>
            </a:r>
            <a:r>
              <a:rPr lang="en-US" altLang="ja-JP" sz="2800" kern="100" dirty="0" smtClean="0">
                <a:solidFill>
                  <a:schemeClr val="tx1">
                    <a:lumMod val="85000"/>
                    <a:lumOff val="15000"/>
                  </a:schemeClr>
                </a:solidFill>
                <a:cs typeface="Times New Roman" panose="02020603050405020304" pitchFamily="18" charset="0"/>
              </a:rPr>
              <a:t>Team LEAD approach</a:t>
            </a:r>
            <a:endParaRPr kumimoji="1" lang="ja-JP" altLang="en-US" sz="2800" dirty="0"/>
          </a:p>
        </p:txBody>
      </p:sp>
    </p:spTree>
    <p:extLst>
      <p:ext uri="{BB962C8B-B14F-4D97-AF65-F5344CB8AC3E}">
        <p14:creationId xmlns:p14="http://schemas.microsoft.com/office/powerpoint/2010/main" val="897562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Conclusion</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dirty="0" smtClean="0"/>
              <a:t>In Asia area, powder and particle technology education are important to develop each country.</a:t>
            </a:r>
          </a:p>
          <a:p>
            <a:pPr marL="0" indent="0">
              <a:buNone/>
            </a:pPr>
            <a:endParaRPr lang="en-US" altLang="ja-JP" dirty="0"/>
          </a:p>
          <a:p>
            <a:pPr marL="0" indent="0">
              <a:buNone/>
            </a:pPr>
            <a:r>
              <a:rPr kumimoji="1" lang="en-US" altLang="ja-JP" dirty="0" smtClean="0"/>
              <a:t>Especially, ASEAN area need </a:t>
            </a:r>
            <a:r>
              <a:rPr lang="en-US" altLang="ja-JP" dirty="0"/>
              <a:t>more engineering graduates in </a:t>
            </a:r>
            <a:r>
              <a:rPr lang="en-US" altLang="ja-JP" dirty="0" smtClean="0"/>
              <a:t>future.</a:t>
            </a:r>
            <a:r>
              <a:rPr kumimoji="1" lang="en-US" altLang="ja-JP" dirty="0" smtClean="0"/>
              <a:t> </a:t>
            </a:r>
            <a:endParaRPr kumimoji="1" lang="ja-JP" altLang="en-US" dirty="0"/>
          </a:p>
        </p:txBody>
      </p:sp>
    </p:spTree>
    <p:extLst>
      <p:ext uri="{BB962C8B-B14F-4D97-AF65-F5344CB8AC3E}">
        <p14:creationId xmlns:p14="http://schemas.microsoft.com/office/powerpoint/2010/main" val="2082976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981984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6647" y="104869"/>
            <a:ext cx="10191262" cy="633412"/>
          </a:xfrm>
        </p:spPr>
        <p:txBody>
          <a:bodyPr/>
          <a:lstStyle/>
          <a:p>
            <a:pPr algn="l"/>
            <a:r>
              <a:rPr kumimoji="1" lang="en-US" altLang="ja-JP" dirty="0" smtClean="0"/>
              <a:t>Example : </a:t>
            </a:r>
            <a:br>
              <a:rPr kumimoji="1" lang="en-US" altLang="ja-JP" dirty="0" smtClean="0"/>
            </a:br>
            <a:r>
              <a:rPr kumimoji="1" lang="en-US" altLang="ja-JP" dirty="0" smtClean="0"/>
              <a:t>Request to powder technology education from one company</a:t>
            </a:r>
            <a:endParaRPr kumimoji="1" lang="ja-JP" altLang="en-US" dirty="0"/>
          </a:p>
        </p:txBody>
      </p:sp>
      <p:sp>
        <p:nvSpPr>
          <p:cNvPr id="3" name="コンテンツ プレースホルダー 2"/>
          <p:cNvSpPr>
            <a:spLocks noGrp="1"/>
          </p:cNvSpPr>
          <p:nvPr>
            <p:ph idx="1"/>
          </p:nvPr>
        </p:nvSpPr>
        <p:spPr>
          <a:xfrm>
            <a:off x="421341" y="1264024"/>
            <a:ext cx="10972800" cy="4525963"/>
          </a:xfrm>
        </p:spPr>
        <p:txBody>
          <a:bodyPr/>
          <a:lstStyle/>
          <a:p>
            <a:pPr marL="514350" indent="-514350">
              <a:buAutoNum type="arabicPeriod"/>
            </a:pPr>
            <a:r>
              <a:rPr kumimoji="1" lang="en-US" altLang="ja-JP" dirty="0" smtClean="0"/>
              <a:t>Powder handling</a:t>
            </a:r>
          </a:p>
          <a:p>
            <a:pPr marL="914400" lvl="1" indent="-514350">
              <a:buAutoNum type="arabicPeriod"/>
            </a:pPr>
            <a:r>
              <a:rPr lang="en-US" altLang="ja-JP" sz="2000" dirty="0" smtClean="0"/>
              <a:t>Fundamentals of powder and particle behavior</a:t>
            </a:r>
          </a:p>
          <a:p>
            <a:pPr marL="914400" lvl="1" indent="-514350">
              <a:buAutoNum type="arabicPeriod"/>
            </a:pPr>
            <a:r>
              <a:rPr lang="en-US" altLang="ja-JP" sz="2000" dirty="0" smtClean="0"/>
              <a:t>Powder bed strength (shear test) and dynamics</a:t>
            </a:r>
            <a:endParaRPr kumimoji="1" lang="en-US" altLang="ja-JP" sz="2000" dirty="0" smtClean="0"/>
          </a:p>
          <a:p>
            <a:pPr marL="514350" indent="-514350">
              <a:buAutoNum type="arabicPeriod"/>
            </a:pPr>
            <a:r>
              <a:rPr lang="en-US" altLang="ja-JP" dirty="0" smtClean="0"/>
              <a:t>Powder flow</a:t>
            </a:r>
          </a:p>
          <a:p>
            <a:pPr marL="914400" lvl="1" indent="-514350">
              <a:buAutoNum type="arabicPeriod"/>
            </a:pPr>
            <a:r>
              <a:rPr lang="en-US" altLang="ja-JP" sz="2000" dirty="0" smtClean="0"/>
              <a:t>Flow in hopper</a:t>
            </a:r>
          </a:p>
          <a:p>
            <a:pPr marL="914400" lvl="1" indent="-514350">
              <a:buAutoNum type="arabicPeriod"/>
            </a:pPr>
            <a:r>
              <a:rPr lang="en-US" altLang="ja-JP" sz="2000" dirty="0" smtClean="0"/>
              <a:t>Pressure drop of powder bed, Darcy Eq., </a:t>
            </a:r>
            <a:r>
              <a:rPr lang="en-US" altLang="ja-JP" sz="2000" dirty="0" err="1" smtClean="0"/>
              <a:t>Kozeny</a:t>
            </a:r>
            <a:r>
              <a:rPr lang="en-US" altLang="ja-JP" sz="2000" dirty="0" smtClean="0"/>
              <a:t>-Carman Eq.</a:t>
            </a:r>
          </a:p>
          <a:p>
            <a:pPr marL="914400" lvl="1" indent="-514350">
              <a:buAutoNum type="arabicPeriod"/>
            </a:pPr>
            <a:r>
              <a:rPr lang="en-US" altLang="ja-JP" sz="2000" dirty="0" smtClean="0"/>
              <a:t>Fixed bed, Fluidized bed, Moving bed</a:t>
            </a:r>
          </a:p>
          <a:p>
            <a:pPr marL="514350" indent="-514350">
              <a:buAutoNum type="arabicPeriod"/>
            </a:pPr>
            <a:r>
              <a:rPr kumimoji="1" lang="en-US" altLang="ja-JP" dirty="0" smtClean="0"/>
              <a:t>Solid reaction</a:t>
            </a:r>
          </a:p>
          <a:p>
            <a:pPr marL="914400" lvl="1" indent="-514350">
              <a:buAutoNum type="arabicPeriod"/>
            </a:pPr>
            <a:r>
              <a:rPr lang="en-US" altLang="ja-JP" sz="2000" dirty="0" smtClean="0"/>
              <a:t>Non-reacted core model of solid particle</a:t>
            </a:r>
          </a:p>
          <a:p>
            <a:pPr marL="914400" lvl="1" indent="-514350">
              <a:buAutoNum type="arabicPeriod"/>
            </a:pPr>
            <a:r>
              <a:rPr kumimoji="1" lang="en-US" altLang="ja-JP" sz="2000" dirty="0" smtClean="0"/>
              <a:t>Heat and mass transfer on particle surface</a:t>
            </a:r>
            <a:endParaRPr kumimoji="1" lang="ja-JP" altLang="en-US" sz="2000" dirty="0"/>
          </a:p>
        </p:txBody>
      </p:sp>
    </p:spTree>
    <p:extLst>
      <p:ext uri="{BB962C8B-B14F-4D97-AF65-F5344CB8AC3E}">
        <p14:creationId xmlns:p14="http://schemas.microsoft.com/office/powerpoint/2010/main" val="1969075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jonathan seville」の画像検索結果"/>
          <p:cNvSpPr>
            <a:spLocks noChangeAspect="1" noChangeArrowheads="1"/>
          </p:cNvSpPr>
          <p:nvPr/>
        </p:nvSpPr>
        <p:spPr bwMode="auto">
          <a:xfrm>
            <a:off x="1311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9" descr="「jonathan seville」の画像検索結果"/>
          <p:cNvSpPr>
            <a:spLocks noChangeAspect="1" noChangeArrowheads="1"/>
          </p:cNvSpPr>
          <p:nvPr/>
        </p:nvSpPr>
        <p:spPr bwMode="auto">
          <a:xfrm>
            <a:off x="1476640" y="79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11" descr="「jonathan seville」の画像検索結果"/>
          <p:cNvSpPr>
            <a:spLocks noChangeAspect="1" noChangeArrowheads="1"/>
          </p:cNvSpPr>
          <p:nvPr/>
        </p:nvSpPr>
        <p:spPr bwMode="auto">
          <a:xfrm>
            <a:off x="1641740" y="1603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1346172" y="157163"/>
            <a:ext cx="10793339" cy="523220"/>
          </a:xfrm>
          <a:prstGeom prst="rect">
            <a:avLst/>
          </a:prstGeom>
          <a:noFill/>
        </p:spPr>
        <p:txBody>
          <a:bodyPr wrap="none" rtlCol="0">
            <a:spAutoFit/>
          </a:bodyPr>
          <a:lstStyle/>
          <a:p>
            <a:r>
              <a:rPr lang="en-US" altLang="ja-JP" sz="2800" b="1" dirty="0">
                <a:solidFill>
                  <a:schemeClr val="bg1"/>
                </a:solidFill>
              </a:rPr>
              <a:t>International </a:t>
            </a:r>
            <a:r>
              <a:rPr lang="en-US" altLang="ja-JP" sz="2800" b="1" dirty="0" smtClean="0">
                <a:solidFill>
                  <a:schemeClr val="bg1"/>
                </a:solidFill>
              </a:rPr>
              <a:t>network for Graduate students exchange by GIR </a:t>
            </a:r>
            <a:endParaRPr lang="ja-JP" altLang="en-US" sz="2800" dirty="0">
              <a:solidFill>
                <a:schemeClr val="bg1"/>
              </a:solidFill>
            </a:endParaRPr>
          </a:p>
        </p:txBody>
      </p:sp>
      <p:grpSp>
        <p:nvGrpSpPr>
          <p:cNvPr id="9" name="グループ化 8"/>
          <p:cNvGrpSpPr/>
          <p:nvPr/>
        </p:nvGrpSpPr>
        <p:grpSpPr>
          <a:xfrm>
            <a:off x="1092125" y="832783"/>
            <a:ext cx="9787873" cy="5832648"/>
            <a:chOff x="139931" y="935555"/>
            <a:chExt cx="9654098" cy="5617135"/>
          </a:xfrm>
        </p:grpSpPr>
        <p:pic>
          <p:nvPicPr>
            <p:cNvPr id="2050" name="Picture 2" descr="http://cache.cart-imgs.fc2.com/user_img/freeformat/2502_1_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31" y="935555"/>
              <a:ext cx="9654098" cy="561713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8670" y="980217"/>
              <a:ext cx="1080707" cy="108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aibing yu」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309" y="4243372"/>
              <a:ext cx="839123" cy="116186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http://mathur.uni-koeln.de/typo3temp/pics/53e353cbf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0008" y="2082731"/>
              <a:ext cx="912400" cy="84221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contact-academic-rash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5703" y="4039911"/>
              <a:ext cx="794297" cy="879837"/>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https://media.licdn.com/media/p/5/005/0b3/0e1/05f3df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2648" y="3027100"/>
              <a:ext cx="763588" cy="70485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041010" y="1268761"/>
              <a:ext cx="2121093" cy="615553"/>
            </a:xfrm>
            <a:prstGeom prst="rect">
              <a:avLst/>
            </a:prstGeom>
            <a:noFill/>
            <a:ln>
              <a:solidFill>
                <a:srgbClr val="FF0000"/>
              </a:solidFill>
            </a:ln>
          </p:spPr>
          <p:txBody>
            <a:bodyPr wrap="none" rtlCol="0">
              <a:spAutoFit/>
            </a:bodyPr>
            <a:lstStyle/>
            <a:p>
              <a:r>
                <a:rPr lang="en-US" altLang="ja-JP" dirty="0"/>
                <a:t>Prof. E. </a:t>
              </a:r>
              <a:r>
                <a:rPr lang="en-US" altLang="ja-JP" dirty="0" err="1"/>
                <a:t>Kauppinen</a:t>
              </a:r>
              <a:endParaRPr lang="en-US" altLang="ja-JP" dirty="0"/>
            </a:p>
            <a:p>
              <a:r>
                <a:rPr lang="en-US" altLang="ja-JP" sz="1600" i="1" dirty="0"/>
                <a:t>Aalto Univ., Finland</a:t>
              </a:r>
              <a:endParaRPr lang="ja-JP" altLang="en-US" sz="1600" i="1" dirty="0"/>
            </a:p>
          </p:txBody>
        </p:sp>
        <p:sp>
          <p:nvSpPr>
            <p:cNvPr id="22" name="テキスト ボックス 21"/>
            <p:cNvSpPr txBox="1"/>
            <p:nvPr/>
          </p:nvSpPr>
          <p:spPr>
            <a:xfrm>
              <a:off x="360147" y="2852937"/>
              <a:ext cx="2004843" cy="615553"/>
            </a:xfrm>
            <a:prstGeom prst="rect">
              <a:avLst/>
            </a:prstGeom>
            <a:solidFill>
              <a:srgbClr val="CCFFFF">
                <a:alpha val="38824"/>
              </a:srgbClr>
            </a:solidFill>
            <a:ln>
              <a:solidFill>
                <a:schemeClr val="accent1"/>
              </a:solidFill>
            </a:ln>
          </p:spPr>
          <p:txBody>
            <a:bodyPr wrap="none" rtlCol="0">
              <a:spAutoFit/>
            </a:bodyPr>
            <a:lstStyle/>
            <a:p>
              <a:pPr algn="ctr"/>
              <a:r>
                <a:rPr lang="en-US" altLang="ja-JP" dirty="0"/>
                <a:t>Prof. S. </a:t>
              </a:r>
              <a:r>
                <a:rPr lang="en-US" altLang="ja-JP" dirty="0" err="1"/>
                <a:t>Muther</a:t>
              </a:r>
              <a:endParaRPr lang="en-US" altLang="ja-JP" dirty="0"/>
            </a:p>
            <a:p>
              <a:pPr algn="ctr"/>
              <a:r>
                <a:rPr lang="en-US" altLang="ja-JP" sz="1600" i="1" dirty="0" err="1"/>
                <a:t>Keln</a:t>
              </a:r>
              <a:r>
                <a:rPr lang="en-US" altLang="ja-JP" sz="1600" i="1" dirty="0"/>
                <a:t> Univ. Germany</a:t>
              </a:r>
              <a:endParaRPr lang="ja-JP" altLang="en-US" sz="1600" i="1" dirty="0"/>
            </a:p>
          </p:txBody>
        </p:sp>
        <p:sp>
          <p:nvSpPr>
            <p:cNvPr id="25" name="テキスト ボックス 24"/>
            <p:cNvSpPr txBox="1"/>
            <p:nvPr/>
          </p:nvSpPr>
          <p:spPr>
            <a:xfrm>
              <a:off x="4662570" y="5451698"/>
              <a:ext cx="2269724" cy="615553"/>
            </a:xfrm>
            <a:prstGeom prst="rect">
              <a:avLst/>
            </a:prstGeom>
            <a:noFill/>
            <a:ln>
              <a:solidFill>
                <a:srgbClr val="FF0000"/>
              </a:solidFill>
            </a:ln>
          </p:spPr>
          <p:txBody>
            <a:bodyPr wrap="none" rtlCol="0">
              <a:spAutoFit/>
            </a:bodyPr>
            <a:lstStyle/>
            <a:p>
              <a:r>
                <a:rPr lang="en-US" altLang="ja-JP" dirty="0"/>
                <a:t>Prof. </a:t>
              </a:r>
              <a:r>
                <a:rPr lang="en-US" altLang="ja-JP" dirty="0" err="1"/>
                <a:t>Aibing</a:t>
              </a:r>
              <a:r>
                <a:rPr lang="en-US" altLang="ja-JP" dirty="0"/>
                <a:t> Yu</a:t>
              </a:r>
            </a:p>
            <a:p>
              <a:r>
                <a:rPr lang="en-US" altLang="ja-JP" sz="1600" i="1" dirty="0"/>
                <a:t>Monash Univ. Australia</a:t>
              </a:r>
              <a:endParaRPr lang="ja-JP" altLang="en-US" sz="1600" i="1" dirty="0"/>
            </a:p>
          </p:txBody>
        </p:sp>
        <p:sp>
          <p:nvSpPr>
            <p:cNvPr id="26" name="テキスト ボックス 25"/>
            <p:cNvSpPr txBox="1"/>
            <p:nvPr/>
          </p:nvSpPr>
          <p:spPr>
            <a:xfrm>
              <a:off x="2340439" y="4970905"/>
              <a:ext cx="1964823" cy="829932"/>
            </a:xfrm>
            <a:prstGeom prst="rect">
              <a:avLst/>
            </a:prstGeom>
            <a:noFill/>
            <a:ln>
              <a:solidFill>
                <a:srgbClr val="FF0000"/>
              </a:solidFill>
              <a:prstDash val="dash"/>
            </a:ln>
          </p:spPr>
          <p:txBody>
            <a:bodyPr wrap="square" rtlCol="0">
              <a:spAutoFit/>
            </a:bodyPr>
            <a:lstStyle/>
            <a:p>
              <a:r>
                <a:rPr lang="en-US" altLang="ja-JP" dirty="0"/>
                <a:t>Prof. Rashid</a:t>
              </a:r>
            </a:p>
            <a:p>
              <a:r>
                <a:rPr lang="en-US" altLang="ja-JP" sz="1600" i="1" dirty="0"/>
                <a:t>Malaysia Institute Tech., Malaysia</a:t>
              </a:r>
              <a:endParaRPr lang="ja-JP" altLang="en-US" sz="1600" i="1" dirty="0"/>
            </a:p>
          </p:txBody>
        </p:sp>
        <p:sp>
          <p:nvSpPr>
            <p:cNvPr id="27" name="正方形/長方形 26"/>
            <p:cNvSpPr/>
            <p:nvPr/>
          </p:nvSpPr>
          <p:spPr>
            <a:xfrm>
              <a:off x="4373047" y="3531492"/>
              <a:ext cx="1573325" cy="829932"/>
            </a:xfrm>
            <a:prstGeom prst="rect">
              <a:avLst/>
            </a:prstGeom>
            <a:ln>
              <a:solidFill>
                <a:srgbClr val="FF0000"/>
              </a:solidFill>
            </a:ln>
          </p:spPr>
          <p:txBody>
            <a:bodyPr wrap="square">
              <a:spAutoFit/>
            </a:bodyPr>
            <a:lstStyle/>
            <a:p>
              <a:r>
                <a:rPr lang="en-US" altLang="ja-JP" dirty="0" smtClean="0"/>
                <a:t>Prof</a:t>
              </a:r>
              <a:r>
                <a:rPr lang="en-US" altLang="ja-JP" dirty="0"/>
                <a:t>. Z. Tong</a:t>
              </a:r>
            </a:p>
            <a:p>
              <a:r>
                <a:rPr lang="en-US" altLang="ja-JP" sz="1600" i="1" dirty="0"/>
                <a:t>South East  Univ., China</a:t>
              </a:r>
              <a:endParaRPr lang="ja-JP" altLang="en-US" sz="1600" i="1" dirty="0"/>
            </a:p>
          </p:txBody>
        </p:sp>
      </p:grpSp>
      <p:pic>
        <p:nvPicPr>
          <p:cNvPr id="42" name="図 41"/>
          <p:cNvPicPr>
            <a:picLocks noChangeAspect="1"/>
          </p:cNvPicPr>
          <p:nvPr/>
        </p:nvPicPr>
        <p:blipFill rotWithShape="1">
          <a:blip r:embed="rId9"/>
          <a:srcRect l="15365" t="9813" r="20465" b="23364"/>
          <a:stretch/>
        </p:blipFill>
        <p:spPr>
          <a:xfrm>
            <a:off x="7198608" y="1412244"/>
            <a:ext cx="1165463" cy="1075905"/>
          </a:xfrm>
          <a:prstGeom prst="rect">
            <a:avLst/>
          </a:prstGeom>
        </p:spPr>
      </p:pic>
      <p:sp>
        <p:nvSpPr>
          <p:cNvPr id="43" name="サブタイトル 2"/>
          <p:cNvSpPr txBox="1">
            <a:spLocks/>
          </p:cNvSpPr>
          <p:nvPr/>
        </p:nvSpPr>
        <p:spPr>
          <a:xfrm>
            <a:off x="7176103" y="2505469"/>
            <a:ext cx="1599000" cy="360000"/>
          </a:xfrm>
          <a:prstGeom prst="rect">
            <a:avLst/>
          </a:prstGeom>
        </p:spPr>
        <p:txBody>
          <a:bodyPr vert="horz" lIns="91440" tIns="45720" rIns="91440" bIns="45720" rtlCol="0" anchor="ctr">
            <a:noAutofit/>
          </a:bodyPr>
          <a:lstStyle/>
          <a:p>
            <a:pPr marL="457200" lvl="0" indent="-457200" algn="just">
              <a:spcBef>
                <a:spcPct val="20000"/>
              </a:spcBef>
            </a:pPr>
            <a:r>
              <a:rPr kumimoji="1" lang="en-US" altLang="ja-JP" sz="2000" b="1" strike="noStrike" kern="1200" cap="none" spc="0" normalizeH="0" dirty="0" smtClean="0">
                <a:ln>
                  <a:noFill/>
                </a:ln>
                <a:solidFill>
                  <a:schemeClr val="tx2">
                    <a:lumMod val="50000"/>
                  </a:schemeClr>
                </a:solidFill>
                <a:effectLst/>
                <a:uLnTx/>
                <a:uFillTx/>
                <a:latin typeface="Times New Roman" pitchFamily="18" charset="0"/>
                <a:ea typeface="ＭＳ ゴシック" pitchFamily="49" charset="-128"/>
                <a:cs typeface="+mj-cs"/>
              </a:rPr>
              <a:t>Prof. Chiba</a:t>
            </a:r>
          </a:p>
        </p:txBody>
      </p:sp>
      <p:pic>
        <p:nvPicPr>
          <p:cNvPr id="45" name="図 44"/>
          <p:cNvPicPr>
            <a:picLocks noChangeAspect="1"/>
          </p:cNvPicPr>
          <p:nvPr/>
        </p:nvPicPr>
        <p:blipFill rotWithShape="1">
          <a:blip r:embed="rId10"/>
          <a:srcRect l="11475" t="6716" r="10324" b="21642"/>
          <a:stretch/>
        </p:blipFill>
        <p:spPr>
          <a:xfrm>
            <a:off x="7241331" y="3017869"/>
            <a:ext cx="1085176" cy="1001701"/>
          </a:xfrm>
          <a:prstGeom prst="rect">
            <a:avLst/>
          </a:prstGeom>
        </p:spPr>
      </p:pic>
      <p:sp>
        <p:nvSpPr>
          <p:cNvPr id="46" name="サブタイトル 2"/>
          <p:cNvSpPr txBox="1">
            <a:spLocks/>
          </p:cNvSpPr>
          <p:nvPr/>
        </p:nvSpPr>
        <p:spPr>
          <a:xfrm>
            <a:off x="7049989" y="4104046"/>
            <a:ext cx="2067000" cy="360000"/>
          </a:xfrm>
          <a:prstGeom prst="rect">
            <a:avLst/>
          </a:prstGeom>
        </p:spPr>
        <p:txBody>
          <a:bodyPr vert="horz" lIns="91440" tIns="45720" rIns="91440" bIns="45720" rtlCol="0" anchor="ctr">
            <a:noAutofit/>
          </a:bodyPr>
          <a:lstStyle/>
          <a:p>
            <a:pPr marL="457200" lvl="0" indent="-457200" algn="just">
              <a:spcBef>
                <a:spcPct val="20000"/>
              </a:spcBef>
            </a:pPr>
            <a:r>
              <a:rPr kumimoji="1" lang="en-US" altLang="ja-JP" sz="2000" b="1" strike="noStrike" kern="1200" cap="none" spc="0" normalizeH="0" dirty="0" smtClean="0">
                <a:ln>
                  <a:noFill/>
                </a:ln>
                <a:solidFill>
                  <a:schemeClr val="tx2">
                    <a:lumMod val="50000"/>
                  </a:schemeClr>
                </a:solidFill>
                <a:effectLst/>
                <a:uLnTx/>
                <a:uFillTx/>
                <a:latin typeface="Times New Roman" pitchFamily="18" charset="0"/>
                <a:ea typeface="ＭＳ ゴシック" pitchFamily="49" charset="-128"/>
                <a:cs typeface="+mj-cs"/>
              </a:rPr>
              <a:t>Prof. </a:t>
            </a:r>
            <a:r>
              <a:rPr kumimoji="1" lang="en-US" altLang="ja-JP" sz="2000" b="1" strike="noStrike" kern="1200" cap="none" spc="0" normalizeH="0" dirty="0" err="1" smtClean="0">
                <a:ln>
                  <a:noFill/>
                </a:ln>
                <a:solidFill>
                  <a:schemeClr val="tx2">
                    <a:lumMod val="50000"/>
                  </a:schemeClr>
                </a:solidFill>
                <a:effectLst/>
                <a:uLnTx/>
                <a:uFillTx/>
                <a:latin typeface="Times New Roman" pitchFamily="18" charset="0"/>
                <a:ea typeface="ＭＳ ゴシック" pitchFamily="49" charset="-128"/>
                <a:cs typeface="+mj-cs"/>
              </a:rPr>
              <a:t>Nagasawa</a:t>
            </a:r>
            <a:endParaRPr kumimoji="1" lang="en-US" altLang="ja-JP" sz="2000" b="1" strike="noStrike" kern="1200" cap="none" spc="0" normalizeH="0" dirty="0" smtClean="0">
              <a:ln>
                <a:noFill/>
              </a:ln>
              <a:solidFill>
                <a:schemeClr val="tx2">
                  <a:lumMod val="50000"/>
                </a:schemeClr>
              </a:solidFill>
              <a:effectLst/>
              <a:uLnTx/>
              <a:uFillTx/>
              <a:latin typeface="Times New Roman" pitchFamily="18" charset="0"/>
              <a:ea typeface="ＭＳ ゴシック" pitchFamily="49" charset="-128"/>
              <a:cs typeface="+mj-cs"/>
            </a:endParaRPr>
          </a:p>
        </p:txBody>
      </p:sp>
    </p:spTree>
    <p:extLst>
      <p:ext uri="{BB962C8B-B14F-4D97-AF65-F5344CB8AC3E}">
        <p14:creationId xmlns:p14="http://schemas.microsoft.com/office/powerpoint/2010/main" val="840017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図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777" y="2"/>
            <a:ext cx="91662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正方形/長方形 5"/>
          <p:cNvSpPr>
            <a:spLocks noChangeArrowheads="1"/>
          </p:cNvSpPr>
          <p:nvPr/>
        </p:nvSpPr>
        <p:spPr bwMode="auto">
          <a:xfrm>
            <a:off x="1727200" y="296865"/>
            <a:ext cx="871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dirty="0">
                <a:solidFill>
                  <a:srgbClr val="FCFF7F"/>
                </a:solidFill>
                <a:latin typeface="Arial" panose="020B0604020202020204" pitchFamily="34" charset="0"/>
              </a:rPr>
              <a:t>Innovation Leaders with Professional </a:t>
            </a:r>
          </a:p>
          <a:p>
            <a:pPr algn="ctr">
              <a:spcBef>
                <a:spcPct val="0"/>
              </a:spcBef>
              <a:buFontTx/>
              <a:buNone/>
            </a:pPr>
            <a:r>
              <a:rPr lang="en-US" altLang="ja-JP" sz="2400" b="1" dirty="0">
                <a:solidFill>
                  <a:srgbClr val="FCFF7F"/>
                </a:solidFill>
                <a:latin typeface="Arial" panose="020B0604020202020204" pitchFamily="34" charset="0"/>
              </a:rPr>
              <a:t>Sense and Skills for Green-Clean Food Productions </a:t>
            </a:r>
          </a:p>
          <a:p>
            <a:pPr algn="ctr">
              <a:spcBef>
                <a:spcPct val="0"/>
              </a:spcBef>
              <a:buFontTx/>
              <a:buNone/>
            </a:pPr>
            <a:r>
              <a:rPr lang="en-US" altLang="ja-JP" sz="2400" b="1" dirty="0">
                <a:solidFill>
                  <a:schemeClr val="bg1"/>
                </a:solidFill>
                <a:latin typeface="Arial" panose="020B0604020202020204" pitchFamily="34" charset="0"/>
              </a:rPr>
              <a:t>T U A T</a:t>
            </a:r>
            <a:endParaRPr lang="ja-JP" altLang="en-US" sz="2400" b="1" dirty="0">
              <a:solidFill>
                <a:schemeClr val="bg1"/>
              </a:solidFill>
              <a:latin typeface="Arial" panose="020B0604020202020204" pitchFamily="34" charset="0"/>
            </a:endParaRPr>
          </a:p>
        </p:txBody>
      </p:sp>
      <p:pic>
        <p:nvPicPr>
          <p:cNvPr id="24579"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2" y="3292477"/>
            <a:ext cx="29305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4089402"/>
            <a:ext cx="29289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3863975"/>
            <a:ext cx="292893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4433890"/>
            <a:ext cx="29289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5003802"/>
            <a:ext cx="29289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5572127"/>
            <a:ext cx="29289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テキスト ボックス 1"/>
          <p:cNvSpPr txBox="1">
            <a:spLocks noChangeArrowheads="1"/>
          </p:cNvSpPr>
          <p:nvPr/>
        </p:nvSpPr>
        <p:spPr bwMode="auto">
          <a:xfrm>
            <a:off x="5419725" y="6002340"/>
            <a:ext cx="5143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solidFill>
                  <a:srgbClr val="3366FF"/>
                </a:solidFill>
                <a:latin typeface="Arial" panose="020B0604020202020204" pitchFamily="34" charset="0"/>
              </a:rPr>
              <a:t>PreD</a:t>
            </a:r>
            <a:endParaRPr lang="ja-JP" altLang="en-US" sz="1100" b="1">
              <a:solidFill>
                <a:srgbClr val="3366FF"/>
              </a:solidFill>
              <a:latin typeface="Arial" panose="020B0604020202020204" pitchFamily="34" charset="0"/>
            </a:endParaRPr>
          </a:p>
        </p:txBody>
      </p:sp>
      <p:sp>
        <p:nvSpPr>
          <p:cNvPr id="24586" name="テキスト ボックス 11"/>
          <p:cNvSpPr txBox="1">
            <a:spLocks noChangeArrowheads="1"/>
          </p:cNvSpPr>
          <p:nvPr/>
        </p:nvSpPr>
        <p:spPr bwMode="auto">
          <a:xfrm>
            <a:off x="5524502" y="5383215"/>
            <a:ext cx="365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solidFill>
                  <a:srgbClr val="3366FF"/>
                </a:solidFill>
                <a:latin typeface="Arial" panose="020B0604020202020204" pitchFamily="34" charset="0"/>
              </a:rPr>
              <a:t>D0</a:t>
            </a:r>
            <a:endParaRPr lang="ja-JP" altLang="en-US" sz="1100" b="1">
              <a:solidFill>
                <a:srgbClr val="3366FF"/>
              </a:solidFill>
              <a:latin typeface="Arial" panose="020B0604020202020204" pitchFamily="34" charset="0"/>
            </a:endParaRPr>
          </a:p>
        </p:txBody>
      </p:sp>
      <p:sp>
        <p:nvSpPr>
          <p:cNvPr id="24587" name="テキスト ボックス 12"/>
          <p:cNvSpPr txBox="1">
            <a:spLocks noChangeArrowheads="1"/>
          </p:cNvSpPr>
          <p:nvPr/>
        </p:nvSpPr>
        <p:spPr bwMode="auto">
          <a:xfrm>
            <a:off x="5524502" y="4813300"/>
            <a:ext cx="365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solidFill>
                  <a:srgbClr val="3366FF"/>
                </a:solidFill>
                <a:latin typeface="Arial" panose="020B0604020202020204" pitchFamily="34" charset="0"/>
              </a:rPr>
              <a:t>D1</a:t>
            </a:r>
            <a:endParaRPr lang="ja-JP" altLang="en-US" sz="1100" b="1">
              <a:solidFill>
                <a:srgbClr val="3366FF"/>
              </a:solidFill>
              <a:latin typeface="Arial" panose="020B0604020202020204" pitchFamily="34" charset="0"/>
            </a:endParaRPr>
          </a:p>
        </p:txBody>
      </p:sp>
      <p:sp>
        <p:nvSpPr>
          <p:cNvPr id="24588" name="テキスト ボックス 13"/>
          <p:cNvSpPr txBox="1">
            <a:spLocks noChangeArrowheads="1"/>
          </p:cNvSpPr>
          <p:nvPr/>
        </p:nvSpPr>
        <p:spPr bwMode="auto">
          <a:xfrm>
            <a:off x="5537200" y="4243388"/>
            <a:ext cx="3635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solidFill>
                  <a:srgbClr val="3366FF"/>
                </a:solidFill>
                <a:latin typeface="Arial" panose="020B0604020202020204" pitchFamily="34" charset="0"/>
              </a:rPr>
              <a:t>D2</a:t>
            </a:r>
            <a:endParaRPr lang="ja-JP" altLang="en-US" sz="1100" b="1">
              <a:solidFill>
                <a:srgbClr val="3366FF"/>
              </a:solidFill>
              <a:latin typeface="Arial" panose="020B0604020202020204" pitchFamily="34" charset="0"/>
            </a:endParaRPr>
          </a:p>
        </p:txBody>
      </p:sp>
      <p:sp>
        <p:nvSpPr>
          <p:cNvPr id="24589" name="テキスト ボックス 16"/>
          <p:cNvSpPr txBox="1">
            <a:spLocks noChangeArrowheads="1"/>
          </p:cNvSpPr>
          <p:nvPr/>
        </p:nvSpPr>
        <p:spPr bwMode="auto">
          <a:xfrm>
            <a:off x="5524502" y="3625850"/>
            <a:ext cx="365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b="1">
                <a:solidFill>
                  <a:srgbClr val="3366FF"/>
                </a:solidFill>
                <a:latin typeface="Arial" panose="020B0604020202020204" pitchFamily="34" charset="0"/>
              </a:rPr>
              <a:t>D3</a:t>
            </a:r>
          </a:p>
        </p:txBody>
      </p:sp>
      <p:sp>
        <p:nvSpPr>
          <p:cNvPr id="31" name="円柱 30"/>
          <p:cNvSpPr>
            <a:spLocks noChangeArrowheads="1"/>
          </p:cNvSpPr>
          <p:nvPr/>
        </p:nvSpPr>
        <p:spPr bwMode="auto">
          <a:xfrm>
            <a:off x="5246688" y="3101975"/>
            <a:ext cx="869950" cy="285750"/>
          </a:xfrm>
          <a:prstGeom prst="can">
            <a:avLst>
              <a:gd name="adj" fmla="val 41329"/>
            </a:avLst>
          </a:prstGeom>
          <a:solidFill>
            <a:srgbClr val="CCFFCC"/>
          </a:solidFill>
          <a:ln w="9525">
            <a:solidFill>
              <a:srgbClr val="DCE6F2"/>
            </a:solidFill>
            <a:round/>
            <a:headEnd/>
            <a:tailEnd/>
          </a:ln>
          <a:effectLst>
            <a:outerShdw blurRad="63500" dist="23000" dir="5400000" rotWithShape="0">
              <a:srgbClr val="000000">
                <a:alpha val="34998"/>
              </a:srgbClr>
            </a:outerShdw>
          </a:effectLst>
        </p:spPr>
        <p:txBody>
          <a:bodyPr anchor="ctr"/>
          <a:lstStyle/>
          <a:p>
            <a:pPr algn="ctr">
              <a:defRPr/>
            </a:pPr>
            <a:endParaRPr lang="ja-JP" altLang="en-US" sz="1100" dirty="0">
              <a:solidFill>
                <a:schemeClr val="lt1"/>
              </a:solidFill>
            </a:endParaRPr>
          </a:p>
        </p:txBody>
      </p:sp>
      <p:sp>
        <p:nvSpPr>
          <p:cNvPr id="24591" name="テキスト ボックス 2"/>
          <p:cNvSpPr txBox="1">
            <a:spLocks noChangeArrowheads="1"/>
          </p:cNvSpPr>
          <p:nvPr/>
        </p:nvSpPr>
        <p:spPr bwMode="auto">
          <a:xfrm>
            <a:off x="6492875" y="5075240"/>
            <a:ext cx="392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000090"/>
                </a:solidFill>
                <a:latin typeface="Arial" panose="020B0604020202020204" pitchFamily="34" charset="0"/>
              </a:rPr>
              <a:t>Communication with Real World</a:t>
            </a:r>
            <a:endParaRPr lang="ja-JP" altLang="en-US" sz="1800" b="1">
              <a:solidFill>
                <a:srgbClr val="000090"/>
              </a:solidFill>
              <a:latin typeface="Arial" panose="020B0604020202020204" pitchFamily="34" charset="0"/>
            </a:endParaRPr>
          </a:p>
        </p:txBody>
      </p:sp>
      <p:sp>
        <p:nvSpPr>
          <p:cNvPr id="24592" name="テキスト ボックス 7"/>
          <p:cNvSpPr txBox="1">
            <a:spLocks noChangeArrowheads="1"/>
          </p:cNvSpPr>
          <p:nvPr/>
        </p:nvSpPr>
        <p:spPr bwMode="auto">
          <a:xfrm>
            <a:off x="6492875" y="4637088"/>
            <a:ext cx="3779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000090"/>
                </a:solidFill>
                <a:latin typeface="Arial" panose="020B0604020202020204" pitchFamily="34" charset="0"/>
              </a:rPr>
              <a:t>Excellent Skills for Innovation</a:t>
            </a:r>
            <a:endParaRPr lang="ja-JP" altLang="en-US" sz="1800" b="1">
              <a:solidFill>
                <a:srgbClr val="000090"/>
              </a:solidFill>
              <a:latin typeface="Arial" panose="020B0604020202020204" pitchFamily="34" charset="0"/>
            </a:endParaRPr>
          </a:p>
        </p:txBody>
      </p:sp>
      <p:sp>
        <p:nvSpPr>
          <p:cNvPr id="24593" name="テキスト ボックス 8"/>
          <p:cNvSpPr txBox="1">
            <a:spLocks noChangeArrowheads="1"/>
          </p:cNvSpPr>
          <p:nvPr/>
        </p:nvSpPr>
        <p:spPr bwMode="auto">
          <a:xfrm>
            <a:off x="6442484" y="3757613"/>
            <a:ext cx="3976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dirty="0">
                <a:solidFill>
                  <a:srgbClr val="000090"/>
                </a:solidFill>
                <a:latin typeface="Arial" panose="020B0604020202020204" pitchFamily="34" charset="0"/>
              </a:rPr>
              <a:t>Collaborative Activities with Top Class International Organizations</a:t>
            </a:r>
            <a:endParaRPr lang="ja-JP" altLang="en-US" sz="1800" b="1" dirty="0">
              <a:solidFill>
                <a:srgbClr val="000090"/>
              </a:solidFill>
              <a:latin typeface="Arial" panose="020B0604020202020204" pitchFamily="34" charset="0"/>
            </a:endParaRPr>
          </a:p>
        </p:txBody>
      </p:sp>
      <p:sp>
        <p:nvSpPr>
          <p:cNvPr id="24594" name="テキスト ボックス 9"/>
          <p:cNvSpPr txBox="1">
            <a:spLocks noChangeArrowheads="1"/>
          </p:cNvSpPr>
          <p:nvPr/>
        </p:nvSpPr>
        <p:spPr bwMode="auto">
          <a:xfrm>
            <a:off x="6416676" y="2821782"/>
            <a:ext cx="3938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dirty="0">
                <a:solidFill>
                  <a:srgbClr val="000090"/>
                </a:solidFill>
                <a:latin typeface="Arial" panose="020B0604020202020204" pitchFamily="34" charset="0"/>
              </a:rPr>
              <a:t>Promotion of Professional Sense and </a:t>
            </a:r>
          </a:p>
          <a:p>
            <a:pPr>
              <a:spcBef>
                <a:spcPct val="0"/>
              </a:spcBef>
              <a:buFontTx/>
              <a:buNone/>
            </a:pPr>
            <a:r>
              <a:rPr lang="en-US" altLang="ja-JP" sz="1800" b="1" dirty="0">
                <a:solidFill>
                  <a:srgbClr val="000090"/>
                </a:solidFill>
                <a:latin typeface="Arial" panose="020B0604020202020204" pitchFamily="34" charset="0"/>
              </a:rPr>
              <a:t>Skills of Leading Research </a:t>
            </a:r>
            <a:endParaRPr lang="ja-JP" altLang="en-US" sz="1800" b="1" dirty="0">
              <a:solidFill>
                <a:srgbClr val="000090"/>
              </a:solidFill>
              <a:latin typeface="Arial" panose="020B0604020202020204" pitchFamily="34" charset="0"/>
            </a:endParaRPr>
          </a:p>
        </p:txBody>
      </p:sp>
      <p:sp>
        <p:nvSpPr>
          <p:cNvPr id="24595" name="テキスト ボックス 10"/>
          <p:cNvSpPr txBox="1">
            <a:spLocks noChangeArrowheads="1"/>
          </p:cNvSpPr>
          <p:nvPr/>
        </p:nvSpPr>
        <p:spPr bwMode="auto">
          <a:xfrm>
            <a:off x="6492875" y="5953125"/>
            <a:ext cx="392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000090"/>
                </a:solidFill>
                <a:latin typeface="Arial" panose="020B0604020202020204" pitchFamily="34" charset="0"/>
              </a:rPr>
              <a:t>Motivation for Advanced Learning</a:t>
            </a:r>
            <a:endParaRPr lang="ja-JP" altLang="en-US" sz="1800" b="1">
              <a:solidFill>
                <a:srgbClr val="000090"/>
              </a:solidFill>
              <a:latin typeface="Arial" panose="020B0604020202020204" pitchFamily="34" charset="0"/>
            </a:endParaRPr>
          </a:p>
        </p:txBody>
      </p:sp>
      <p:sp>
        <p:nvSpPr>
          <p:cNvPr id="7" name="正方形/長方形 6"/>
          <p:cNvSpPr>
            <a:spLocks noChangeArrowheads="1"/>
          </p:cNvSpPr>
          <p:nvPr/>
        </p:nvSpPr>
        <p:spPr bwMode="auto">
          <a:xfrm>
            <a:off x="6307138" y="2748757"/>
            <a:ext cx="4103688" cy="3574257"/>
          </a:xfrm>
          <a:prstGeom prst="rect">
            <a:avLst/>
          </a:prstGeom>
          <a:noFill/>
          <a:ln w="9525">
            <a:solidFill>
              <a:srgbClr val="739801"/>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rgbClr val="000090"/>
              </a:solidFill>
            </a:endParaRPr>
          </a:p>
        </p:txBody>
      </p:sp>
      <p:sp>
        <p:nvSpPr>
          <p:cNvPr id="24597" name="テキスト ボックス 36"/>
          <p:cNvSpPr txBox="1">
            <a:spLocks noChangeArrowheads="1"/>
          </p:cNvSpPr>
          <p:nvPr/>
        </p:nvSpPr>
        <p:spPr bwMode="auto">
          <a:xfrm>
            <a:off x="6492875" y="5514975"/>
            <a:ext cx="297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000090"/>
                </a:solidFill>
                <a:latin typeface="Arial" panose="020B0604020202020204" pitchFamily="34" charset="0"/>
              </a:rPr>
              <a:t>Higher Human Caliber</a:t>
            </a:r>
            <a:endParaRPr lang="ja-JP" altLang="en-US" sz="1800" b="1">
              <a:solidFill>
                <a:srgbClr val="000090"/>
              </a:solidFill>
              <a:latin typeface="Arial" panose="020B0604020202020204" pitchFamily="34" charset="0"/>
            </a:endParaRPr>
          </a:p>
        </p:txBody>
      </p:sp>
      <p:pic>
        <p:nvPicPr>
          <p:cNvPr id="24598" name="図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2390" y="2168527"/>
            <a:ext cx="109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4502" y="2557465"/>
            <a:ext cx="1584325"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図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43290" y="3789365"/>
            <a:ext cx="15001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図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14502" y="3789365"/>
            <a:ext cx="15843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図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43290" y="2486027"/>
            <a:ext cx="15001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図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3390" y="5084763"/>
            <a:ext cx="32400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180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
          <p:cNvGrpSpPr/>
          <p:nvPr/>
        </p:nvGrpSpPr>
        <p:grpSpPr>
          <a:xfrm>
            <a:off x="-5702226" y="-546311"/>
            <a:ext cx="13308313" cy="11805682"/>
            <a:chOff x="3333161" y="704441"/>
            <a:chExt cx="6063375" cy="5373896"/>
          </a:xfrm>
          <a:solidFill>
            <a:schemeClr val="bg1">
              <a:lumMod val="65000"/>
            </a:schemeClr>
          </a:solidFill>
        </p:grpSpPr>
        <p:sp>
          <p:nvSpPr>
            <p:cNvPr id="14" name="Freeform 309"/>
            <p:cNvSpPr>
              <a:spLocks noChangeAspect="1"/>
            </p:cNvSpPr>
            <p:nvPr/>
          </p:nvSpPr>
          <p:spPr bwMode="auto">
            <a:xfrm>
              <a:off x="5426137" y="1257605"/>
              <a:ext cx="122862" cy="218742"/>
            </a:xfrm>
            <a:custGeom>
              <a:avLst/>
              <a:gdLst>
                <a:gd name="T0" fmla="*/ 13 w 57"/>
                <a:gd name="T1" fmla="*/ 0 h 104"/>
                <a:gd name="T2" fmla="*/ 57 w 57"/>
                <a:gd name="T3" fmla="*/ 104 h 104"/>
                <a:gd name="T4" fmla="*/ 45 w 57"/>
                <a:gd name="T5" fmla="*/ 99 h 104"/>
                <a:gd name="T6" fmla="*/ 48 w 57"/>
                <a:gd name="T7" fmla="*/ 103 h 104"/>
                <a:gd name="T8" fmla="*/ 13 w 57"/>
                <a:gd name="T9" fmla="*/ 88 h 104"/>
                <a:gd name="T10" fmla="*/ 22 w 57"/>
                <a:gd name="T11" fmla="*/ 84 h 104"/>
                <a:gd name="T12" fmla="*/ 17 w 57"/>
                <a:gd name="T13" fmla="*/ 71 h 104"/>
                <a:gd name="T14" fmla="*/ 0 w 57"/>
                <a:gd name="T15" fmla="*/ 66 h 104"/>
                <a:gd name="T16" fmla="*/ 13 w 57"/>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104">
                  <a:moveTo>
                    <a:pt x="13" y="0"/>
                  </a:moveTo>
                  <a:lnTo>
                    <a:pt x="57" y="104"/>
                  </a:lnTo>
                  <a:lnTo>
                    <a:pt x="45" y="99"/>
                  </a:lnTo>
                  <a:lnTo>
                    <a:pt x="48" y="103"/>
                  </a:lnTo>
                  <a:lnTo>
                    <a:pt x="13" y="88"/>
                  </a:lnTo>
                  <a:lnTo>
                    <a:pt x="22" y="84"/>
                  </a:lnTo>
                  <a:lnTo>
                    <a:pt x="17" y="71"/>
                  </a:lnTo>
                  <a:lnTo>
                    <a:pt x="0" y="66"/>
                  </a:lnTo>
                  <a:lnTo>
                    <a:pt x="13" y="0"/>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eform 310"/>
            <p:cNvSpPr>
              <a:spLocks noChangeAspect="1"/>
            </p:cNvSpPr>
            <p:nvPr/>
          </p:nvSpPr>
          <p:spPr bwMode="auto">
            <a:xfrm>
              <a:off x="5454158" y="908460"/>
              <a:ext cx="411698" cy="332319"/>
            </a:xfrm>
            <a:custGeom>
              <a:avLst/>
              <a:gdLst>
                <a:gd name="T0" fmla="*/ 0 w 190"/>
                <a:gd name="T1" fmla="*/ 150 h 157"/>
                <a:gd name="T2" fmla="*/ 87 w 190"/>
                <a:gd name="T3" fmla="*/ 42 h 157"/>
                <a:gd name="T4" fmla="*/ 197 w 190"/>
                <a:gd name="T5" fmla="*/ 0 h 157"/>
                <a:gd name="T6" fmla="*/ 175 w 190"/>
                <a:gd name="T7" fmla="*/ 32 h 157"/>
                <a:gd name="T8" fmla="*/ 67 w 190"/>
                <a:gd name="T9" fmla="*/ 107 h 157"/>
                <a:gd name="T10" fmla="*/ 57 w 190"/>
                <a:gd name="T11" fmla="*/ 110 h 157"/>
                <a:gd name="T12" fmla="*/ 59 w 190"/>
                <a:gd name="T13" fmla="*/ 130 h 157"/>
                <a:gd name="T14" fmla="*/ 45 w 190"/>
                <a:gd name="T15" fmla="*/ 139 h 157"/>
                <a:gd name="T16" fmla="*/ 45 w 190"/>
                <a:gd name="T17" fmla="*/ 160 h 157"/>
                <a:gd name="T18" fmla="*/ 40 w 190"/>
                <a:gd name="T19" fmla="*/ 155 h 157"/>
                <a:gd name="T20" fmla="*/ 7 w 190"/>
                <a:gd name="T21" fmla="*/ 164 h 157"/>
                <a:gd name="T22" fmla="*/ 17 w 190"/>
                <a:gd name="T23" fmla="*/ 154 h 157"/>
                <a:gd name="T24" fmla="*/ 0 w 190"/>
                <a:gd name="T25" fmla="*/ 150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 h="157">
                  <a:moveTo>
                    <a:pt x="0" y="143"/>
                  </a:moveTo>
                  <a:lnTo>
                    <a:pt x="87" y="42"/>
                  </a:lnTo>
                  <a:lnTo>
                    <a:pt x="190" y="0"/>
                  </a:lnTo>
                  <a:lnTo>
                    <a:pt x="168" y="32"/>
                  </a:lnTo>
                  <a:lnTo>
                    <a:pt x="67" y="100"/>
                  </a:lnTo>
                  <a:lnTo>
                    <a:pt x="57" y="103"/>
                  </a:lnTo>
                  <a:lnTo>
                    <a:pt x="59" y="123"/>
                  </a:lnTo>
                  <a:lnTo>
                    <a:pt x="45" y="132"/>
                  </a:lnTo>
                  <a:lnTo>
                    <a:pt x="45" y="153"/>
                  </a:lnTo>
                  <a:lnTo>
                    <a:pt x="40" y="148"/>
                  </a:lnTo>
                  <a:lnTo>
                    <a:pt x="7" y="157"/>
                  </a:lnTo>
                  <a:lnTo>
                    <a:pt x="17" y="147"/>
                  </a:lnTo>
                  <a:lnTo>
                    <a:pt x="0" y="143"/>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Freeform 311"/>
            <p:cNvSpPr>
              <a:spLocks noChangeAspect="1"/>
            </p:cNvSpPr>
            <p:nvPr/>
          </p:nvSpPr>
          <p:spPr bwMode="auto">
            <a:xfrm>
              <a:off x="8142045" y="5985793"/>
              <a:ext cx="86219" cy="92544"/>
            </a:xfrm>
            <a:custGeom>
              <a:avLst/>
              <a:gdLst>
                <a:gd name="T0" fmla="*/ 1 w 40"/>
                <a:gd name="T1" fmla="*/ 18 h 44"/>
                <a:gd name="T2" fmla="*/ 8 w 40"/>
                <a:gd name="T3" fmla="*/ 20 h 44"/>
                <a:gd name="T4" fmla="*/ 33 w 40"/>
                <a:gd name="T5" fmla="*/ 0 h 44"/>
                <a:gd name="T6" fmla="*/ 40 w 40"/>
                <a:gd name="T7" fmla="*/ 25 h 44"/>
                <a:gd name="T8" fmla="*/ 38 w 40"/>
                <a:gd name="T9" fmla="*/ 20 h 44"/>
                <a:gd name="T10" fmla="*/ 35 w 40"/>
                <a:gd name="T11" fmla="*/ 30 h 44"/>
                <a:gd name="T12" fmla="*/ 28 w 40"/>
                <a:gd name="T13" fmla="*/ 35 h 44"/>
                <a:gd name="T14" fmla="*/ 25 w 40"/>
                <a:gd name="T15" fmla="*/ 42 h 44"/>
                <a:gd name="T16" fmla="*/ 16 w 40"/>
                <a:gd name="T17" fmla="*/ 44 h 44"/>
                <a:gd name="T18" fmla="*/ 0 w 40"/>
                <a:gd name="T19" fmla="*/ 28 h 44"/>
                <a:gd name="T20" fmla="*/ 3 w 40"/>
                <a:gd name="T21" fmla="*/ 33 h 44"/>
                <a:gd name="T22" fmla="*/ 1 w 40"/>
                <a:gd name="T23" fmla="*/ 18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44">
                  <a:moveTo>
                    <a:pt x="1" y="18"/>
                  </a:moveTo>
                  <a:lnTo>
                    <a:pt x="8" y="20"/>
                  </a:lnTo>
                  <a:lnTo>
                    <a:pt x="33" y="0"/>
                  </a:lnTo>
                  <a:lnTo>
                    <a:pt x="40" y="25"/>
                  </a:lnTo>
                  <a:lnTo>
                    <a:pt x="38" y="20"/>
                  </a:lnTo>
                  <a:lnTo>
                    <a:pt x="35" y="30"/>
                  </a:lnTo>
                  <a:lnTo>
                    <a:pt x="28" y="35"/>
                  </a:lnTo>
                  <a:lnTo>
                    <a:pt x="25" y="42"/>
                  </a:lnTo>
                  <a:lnTo>
                    <a:pt x="16" y="44"/>
                  </a:lnTo>
                  <a:lnTo>
                    <a:pt x="0" y="28"/>
                  </a:lnTo>
                  <a:lnTo>
                    <a:pt x="3" y="33"/>
                  </a:lnTo>
                  <a:lnTo>
                    <a:pt x="1" y="18"/>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312"/>
            <p:cNvSpPr>
              <a:spLocks noChangeAspect="1"/>
            </p:cNvSpPr>
            <p:nvPr/>
          </p:nvSpPr>
          <p:spPr bwMode="auto">
            <a:xfrm>
              <a:off x="8622718" y="5851181"/>
              <a:ext cx="213393" cy="208225"/>
            </a:xfrm>
            <a:custGeom>
              <a:avLst/>
              <a:gdLst>
                <a:gd name="T0" fmla="*/ 78 w 98"/>
                <a:gd name="T1" fmla="*/ 8 h 99"/>
                <a:gd name="T2" fmla="*/ 85 w 98"/>
                <a:gd name="T3" fmla="*/ 0 h 99"/>
                <a:gd name="T4" fmla="*/ 88 w 98"/>
                <a:gd name="T5" fmla="*/ 7 h 99"/>
                <a:gd name="T6" fmla="*/ 90 w 98"/>
                <a:gd name="T7" fmla="*/ 10 h 99"/>
                <a:gd name="T8" fmla="*/ 100 w 98"/>
                <a:gd name="T9" fmla="*/ 7 h 99"/>
                <a:gd name="T10" fmla="*/ 100 w 98"/>
                <a:gd name="T11" fmla="*/ 12 h 99"/>
                <a:gd name="T12" fmla="*/ 101 w 98"/>
                <a:gd name="T13" fmla="*/ 8 h 99"/>
                <a:gd name="T14" fmla="*/ 105 w 98"/>
                <a:gd name="T15" fmla="*/ 13 h 99"/>
                <a:gd name="T16" fmla="*/ 100 w 98"/>
                <a:gd name="T17" fmla="*/ 27 h 99"/>
                <a:gd name="T18" fmla="*/ 86 w 98"/>
                <a:gd name="T19" fmla="*/ 44 h 99"/>
                <a:gd name="T20" fmla="*/ 90 w 98"/>
                <a:gd name="T21" fmla="*/ 54 h 99"/>
                <a:gd name="T22" fmla="*/ 71 w 98"/>
                <a:gd name="T23" fmla="*/ 55 h 99"/>
                <a:gd name="T24" fmla="*/ 58 w 98"/>
                <a:gd name="T25" fmla="*/ 91 h 99"/>
                <a:gd name="T26" fmla="*/ 36 w 98"/>
                <a:gd name="T27" fmla="*/ 99 h 99"/>
                <a:gd name="T28" fmla="*/ 26 w 98"/>
                <a:gd name="T29" fmla="*/ 99 h 99"/>
                <a:gd name="T30" fmla="*/ 24 w 98"/>
                <a:gd name="T31" fmla="*/ 97 h 99"/>
                <a:gd name="T32" fmla="*/ 17 w 98"/>
                <a:gd name="T33" fmla="*/ 96 h 99"/>
                <a:gd name="T34" fmla="*/ 12 w 98"/>
                <a:gd name="T35" fmla="*/ 92 h 99"/>
                <a:gd name="T36" fmla="*/ 2 w 98"/>
                <a:gd name="T37" fmla="*/ 92 h 99"/>
                <a:gd name="T38" fmla="*/ 6 w 98"/>
                <a:gd name="T39" fmla="*/ 87 h 99"/>
                <a:gd name="T40" fmla="*/ 2 w 98"/>
                <a:gd name="T41" fmla="*/ 91 h 99"/>
                <a:gd name="T42" fmla="*/ 4 w 98"/>
                <a:gd name="T43" fmla="*/ 87 h 99"/>
                <a:gd name="T44" fmla="*/ 0 w 98"/>
                <a:gd name="T45" fmla="*/ 89 h 99"/>
                <a:gd name="T46" fmla="*/ 26 w 98"/>
                <a:gd name="T47" fmla="*/ 55 h 99"/>
                <a:gd name="T48" fmla="*/ 58 w 98"/>
                <a:gd name="T49" fmla="*/ 37 h 99"/>
                <a:gd name="T50" fmla="*/ 78 w 98"/>
                <a:gd name="T51" fmla="*/ 8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 h="99">
                  <a:moveTo>
                    <a:pt x="71" y="8"/>
                  </a:moveTo>
                  <a:lnTo>
                    <a:pt x="78" y="0"/>
                  </a:lnTo>
                  <a:lnTo>
                    <a:pt x="81" y="7"/>
                  </a:lnTo>
                  <a:lnTo>
                    <a:pt x="83" y="10"/>
                  </a:lnTo>
                  <a:lnTo>
                    <a:pt x="93" y="7"/>
                  </a:lnTo>
                  <a:lnTo>
                    <a:pt x="93" y="12"/>
                  </a:lnTo>
                  <a:lnTo>
                    <a:pt x="94" y="8"/>
                  </a:lnTo>
                  <a:lnTo>
                    <a:pt x="98" y="13"/>
                  </a:lnTo>
                  <a:lnTo>
                    <a:pt x="93" y="27"/>
                  </a:lnTo>
                  <a:lnTo>
                    <a:pt x="79" y="44"/>
                  </a:lnTo>
                  <a:lnTo>
                    <a:pt x="83" y="54"/>
                  </a:lnTo>
                  <a:lnTo>
                    <a:pt x="64" y="55"/>
                  </a:lnTo>
                  <a:lnTo>
                    <a:pt x="51" y="91"/>
                  </a:lnTo>
                  <a:lnTo>
                    <a:pt x="36" y="99"/>
                  </a:lnTo>
                  <a:lnTo>
                    <a:pt x="26" y="99"/>
                  </a:lnTo>
                  <a:lnTo>
                    <a:pt x="24" y="97"/>
                  </a:lnTo>
                  <a:lnTo>
                    <a:pt x="17" y="96"/>
                  </a:lnTo>
                  <a:lnTo>
                    <a:pt x="12" y="92"/>
                  </a:lnTo>
                  <a:lnTo>
                    <a:pt x="2" y="92"/>
                  </a:lnTo>
                  <a:lnTo>
                    <a:pt x="6" y="87"/>
                  </a:lnTo>
                  <a:lnTo>
                    <a:pt x="2" y="91"/>
                  </a:lnTo>
                  <a:lnTo>
                    <a:pt x="4" y="87"/>
                  </a:lnTo>
                  <a:lnTo>
                    <a:pt x="0" y="89"/>
                  </a:lnTo>
                  <a:lnTo>
                    <a:pt x="26" y="55"/>
                  </a:lnTo>
                  <a:lnTo>
                    <a:pt x="51" y="37"/>
                  </a:lnTo>
                  <a:lnTo>
                    <a:pt x="71" y="8"/>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313"/>
            <p:cNvSpPr>
              <a:spLocks noChangeAspect="1"/>
            </p:cNvSpPr>
            <p:nvPr/>
          </p:nvSpPr>
          <p:spPr bwMode="auto">
            <a:xfrm>
              <a:off x="8793001" y="5657680"/>
              <a:ext cx="150883" cy="229258"/>
            </a:xfrm>
            <a:custGeom>
              <a:avLst/>
              <a:gdLst>
                <a:gd name="T0" fmla="*/ 1 w 70"/>
                <a:gd name="T1" fmla="*/ 0 h 108"/>
                <a:gd name="T2" fmla="*/ 6 w 70"/>
                <a:gd name="T3" fmla="*/ 7 h 108"/>
                <a:gd name="T4" fmla="*/ 16 w 70"/>
                <a:gd name="T5" fmla="*/ 10 h 108"/>
                <a:gd name="T6" fmla="*/ 18 w 70"/>
                <a:gd name="T7" fmla="*/ 15 h 108"/>
                <a:gd name="T8" fmla="*/ 23 w 70"/>
                <a:gd name="T9" fmla="*/ 20 h 108"/>
                <a:gd name="T10" fmla="*/ 20 w 70"/>
                <a:gd name="T11" fmla="*/ 19 h 108"/>
                <a:gd name="T12" fmla="*/ 25 w 70"/>
                <a:gd name="T13" fmla="*/ 34 h 108"/>
                <a:gd name="T14" fmla="*/ 28 w 70"/>
                <a:gd name="T15" fmla="*/ 35 h 108"/>
                <a:gd name="T16" fmla="*/ 33 w 70"/>
                <a:gd name="T17" fmla="*/ 41 h 108"/>
                <a:gd name="T18" fmla="*/ 33 w 70"/>
                <a:gd name="T19" fmla="*/ 30 h 108"/>
                <a:gd name="T20" fmla="*/ 45 w 70"/>
                <a:gd name="T21" fmla="*/ 47 h 108"/>
                <a:gd name="T22" fmla="*/ 60 w 70"/>
                <a:gd name="T23" fmla="*/ 51 h 108"/>
                <a:gd name="T24" fmla="*/ 68 w 70"/>
                <a:gd name="T25" fmla="*/ 46 h 108"/>
                <a:gd name="T26" fmla="*/ 70 w 70"/>
                <a:gd name="T27" fmla="*/ 61 h 108"/>
                <a:gd name="T28" fmla="*/ 67 w 70"/>
                <a:gd name="T29" fmla="*/ 74 h 108"/>
                <a:gd name="T30" fmla="*/ 53 w 70"/>
                <a:gd name="T31" fmla="*/ 83 h 108"/>
                <a:gd name="T32" fmla="*/ 48 w 70"/>
                <a:gd name="T33" fmla="*/ 96 h 108"/>
                <a:gd name="T34" fmla="*/ 33 w 70"/>
                <a:gd name="T35" fmla="*/ 115 h 108"/>
                <a:gd name="T36" fmla="*/ 31 w 70"/>
                <a:gd name="T37" fmla="*/ 111 h 108"/>
                <a:gd name="T38" fmla="*/ 26 w 70"/>
                <a:gd name="T39" fmla="*/ 111 h 108"/>
                <a:gd name="T40" fmla="*/ 28 w 70"/>
                <a:gd name="T41" fmla="*/ 103 h 108"/>
                <a:gd name="T42" fmla="*/ 26 w 70"/>
                <a:gd name="T43" fmla="*/ 91 h 108"/>
                <a:gd name="T44" fmla="*/ 16 w 70"/>
                <a:gd name="T45" fmla="*/ 76 h 108"/>
                <a:gd name="T46" fmla="*/ 23 w 70"/>
                <a:gd name="T47" fmla="*/ 71 h 108"/>
                <a:gd name="T48" fmla="*/ 25 w 70"/>
                <a:gd name="T49" fmla="*/ 35 h 108"/>
                <a:gd name="T50" fmla="*/ 18 w 70"/>
                <a:gd name="T51" fmla="*/ 30 h 108"/>
                <a:gd name="T52" fmla="*/ 20 w 70"/>
                <a:gd name="T53" fmla="*/ 32 h 108"/>
                <a:gd name="T54" fmla="*/ 20 w 70"/>
                <a:gd name="T55" fmla="*/ 25 h 108"/>
                <a:gd name="T56" fmla="*/ 16 w 70"/>
                <a:gd name="T57" fmla="*/ 29 h 108"/>
                <a:gd name="T58" fmla="*/ 11 w 70"/>
                <a:gd name="T59" fmla="*/ 20 h 108"/>
                <a:gd name="T60" fmla="*/ 10 w 70"/>
                <a:gd name="T61" fmla="*/ 12 h 108"/>
                <a:gd name="T62" fmla="*/ 0 w 70"/>
                <a:gd name="T63" fmla="*/ 0 h 108"/>
                <a:gd name="T64" fmla="*/ 1 w 70"/>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8">
                  <a:moveTo>
                    <a:pt x="1" y="0"/>
                  </a:moveTo>
                  <a:lnTo>
                    <a:pt x="6" y="7"/>
                  </a:lnTo>
                  <a:lnTo>
                    <a:pt x="16" y="10"/>
                  </a:lnTo>
                  <a:lnTo>
                    <a:pt x="18" y="15"/>
                  </a:lnTo>
                  <a:lnTo>
                    <a:pt x="23" y="20"/>
                  </a:lnTo>
                  <a:lnTo>
                    <a:pt x="20" y="19"/>
                  </a:lnTo>
                  <a:lnTo>
                    <a:pt x="25" y="34"/>
                  </a:lnTo>
                  <a:lnTo>
                    <a:pt x="28" y="35"/>
                  </a:lnTo>
                  <a:lnTo>
                    <a:pt x="33" y="41"/>
                  </a:lnTo>
                  <a:lnTo>
                    <a:pt x="33" y="30"/>
                  </a:lnTo>
                  <a:lnTo>
                    <a:pt x="45" y="47"/>
                  </a:lnTo>
                  <a:lnTo>
                    <a:pt x="60" y="51"/>
                  </a:lnTo>
                  <a:lnTo>
                    <a:pt x="68" y="46"/>
                  </a:lnTo>
                  <a:lnTo>
                    <a:pt x="70" y="54"/>
                  </a:lnTo>
                  <a:lnTo>
                    <a:pt x="67" y="67"/>
                  </a:lnTo>
                  <a:lnTo>
                    <a:pt x="53" y="76"/>
                  </a:lnTo>
                  <a:lnTo>
                    <a:pt x="48" y="89"/>
                  </a:lnTo>
                  <a:lnTo>
                    <a:pt x="33" y="108"/>
                  </a:lnTo>
                  <a:lnTo>
                    <a:pt x="31" y="104"/>
                  </a:lnTo>
                  <a:lnTo>
                    <a:pt x="26" y="104"/>
                  </a:lnTo>
                  <a:lnTo>
                    <a:pt x="28" y="96"/>
                  </a:lnTo>
                  <a:lnTo>
                    <a:pt x="26" y="84"/>
                  </a:lnTo>
                  <a:lnTo>
                    <a:pt x="16" y="69"/>
                  </a:lnTo>
                  <a:lnTo>
                    <a:pt x="23" y="64"/>
                  </a:lnTo>
                  <a:lnTo>
                    <a:pt x="25" y="35"/>
                  </a:lnTo>
                  <a:lnTo>
                    <a:pt x="18" y="30"/>
                  </a:lnTo>
                  <a:lnTo>
                    <a:pt x="20" y="32"/>
                  </a:lnTo>
                  <a:lnTo>
                    <a:pt x="20" y="25"/>
                  </a:lnTo>
                  <a:lnTo>
                    <a:pt x="16" y="29"/>
                  </a:lnTo>
                  <a:lnTo>
                    <a:pt x="11" y="20"/>
                  </a:lnTo>
                  <a:lnTo>
                    <a:pt x="10" y="12"/>
                  </a:lnTo>
                  <a:lnTo>
                    <a:pt x="0" y="0"/>
                  </a:lnTo>
                  <a:lnTo>
                    <a:pt x="1" y="0"/>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eform 314"/>
            <p:cNvSpPr>
              <a:spLocks noChangeAspect="1"/>
            </p:cNvSpPr>
            <p:nvPr/>
          </p:nvSpPr>
          <p:spPr bwMode="auto">
            <a:xfrm>
              <a:off x="3848323" y="775954"/>
              <a:ext cx="209081" cy="433277"/>
            </a:xfrm>
            <a:custGeom>
              <a:avLst/>
              <a:gdLst>
                <a:gd name="T0" fmla="*/ 56 w 96"/>
                <a:gd name="T1" fmla="*/ 21 h 206"/>
                <a:gd name="T2" fmla="*/ 64 w 96"/>
                <a:gd name="T3" fmla="*/ 60 h 206"/>
                <a:gd name="T4" fmla="*/ 68 w 96"/>
                <a:gd name="T5" fmla="*/ 58 h 206"/>
                <a:gd name="T6" fmla="*/ 78 w 96"/>
                <a:gd name="T7" fmla="*/ 74 h 206"/>
                <a:gd name="T8" fmla="*/ 76 w 96"/>
                <a:gd name="T9" fmla="*/ 0 h 206"/>
                <a:gd name="T10" fmla="*/ 93 w 96"/>
                <a:gd name="T11" fmla="*/ 47 h 206"/>
                <a:gd name="T12" fmla="*/ 103 w 96"/>
                <a:gd name="T13" fmla="*/ 31 h 206"/>
                <a:gd name="T14" fmla="*/ 76 w 96"/>
                <a:gd name="T15" fmla="*/ 206 h 206"/>
                <a:gd name="T16" fmla="*/ 68 w 96"/>
                <a:gd name="T17" fmla="*/ 190 h 206"/>
                <a:gd name="T18" fmla="*/ 78 w 96"/>
                <a:gd name="T19" fmla="*/ 184 h 206"/>
                <a:gd name="T20" fmla="*/ 41 w 96"/>
                <a:gd name="T21" fmla="*/ 159 h 206"/>
                <a:gd name="T22" fmla="*/ 83 w 96"/>
                <a:gd name="T23" fmla="*/ 134 h 206"/>
                <a:gd name="T24" fmla="*/ 37 w 96"/>
                <a:gd name="T25" fmla="*/ 144 h 206"/>
                <a:gd name="T26" fmla="*/ 36 w 96"/>
                <a:gd name="T27" fmla="*/ 127 h 206"/>
                <a:gd name="T28" fmla="*/ 44 w 96"/>
                <a:gd name="T29" fmla="*/ 131 h 206"/>
                <a:gd name="T30" fmla="*/ 79 w 96"/>
                <a:gd name="T31" fmla="*/ 85 h 206"/>
                <a:gd name="T32" fmla="*/ 68 w 96"/>
                <a:gd name="T33" fmla="*/ 104 h 206"/>
                <a:gd name="T34" fmla="*/ 66 w 96"/>
                <a:gd name="T35" fmla="*/ 80 h 206"/>
                <a:gd name="T36" fmla="*/ 61 w 96"/>
                <a:gd name="T37" fmla="*/ 94 h 206"/>
                <a:gd name="T38" fmla="*/ 58 w 96"/>
                <a:gd name="T39" fmla="*/ 87 h 206"/>
                <a:gd name="T40" fmla="*/ 36 w 96"/>
                <a:gd name="T41" fmla="*/ 117 h 206"/>
                <a:gd name="T42" fmla="*/ 20 w 96"/>
                <a:gd name="T43" fmla="*/ 102 h 206"/>
                <a:gd name="T44" fmla="*/ 31 w 96"/>
                <a:gd name="T45" fmla="*/ 95 h 206"/>
                <a:gd name="T46" fmla="*/ 7 w 96"/>
                <a:gd name="T47" fmla="*/ 72 h 206"/>
                <a:gd name="T48" fmla="*/ 20 w 96"/>
                <a:gd name="T49" fmla="*/ 77 h 206"/>
                <a:gd name="T50" fmla="*/ 15 w 96"/>
                <a:gd name="T51" fmla="*/ 52 h 206"/>
                <a:gd name="T52" fmla="*/ 7 w 96"/>
                <a:gd name="T53" fmla="*/ 52 h 206"/>
                <a:gd name="T54" fmla="*/ 7 w 96"/>
                <a:gd name="T55" fmla="*/ 63 h 206"/>
                <a:gd name="T56" fmla="*/ 0 w 96"/>
                <a:gd name="T57" fmla="*/ 25 h 206"/>
                <a:gd name="T58" fmla="*/ 7 w 96"/>
                <a:gd name="T59" fmla="*/ 30 h 206"/>
                <a:gd name="T60" fmla="*/ 10 w 96"/>
                <a:gd name="T61" fmla="*/ 16 h 206"/>
                <a:gd name="T62" fmla="*/ 17 w 96"/>
                <a:gd name="T63" fmla="*/ 26 h 206"/>
                <a:gd name="T64" fmla="*/ 17 w 96"/>
                <a:gd name="T65" fmla="*/ 15 h 206"/>
                <a:gd name="T66" fmla="*/ 37 w 96"/>
                <a:gd name="T67" fmla="*/ 15 h 206"/>
                <a:gd name="T68" fmla="*/ 31 w 96"/>
                <a:gd name="T69" fmla="*/ 43 h 206"/>
                <a:gd name="T70" fmla="*/ 34 w 96"/>
                <a:gd name="T71" fmla="*/ 40 h 206"/>
                <a:gd name="T72" fmla="*/ 44 w 96"/>
                <a:gd name="T73" fmla="*/ 55 h 206"/>
                <a:gd name="T74" fmla="*/ 46 w 96"/>
                <a:gd name="T75" fmla="*/ 18 h 206"/>
                <a:gd name="T76" fmla="*/ 56 w 96"/>
                <a:gd name="T77" fmla="*/ 21 h 206"/>
                <a:gd name="T78" fmla="*/ 56 w 96"/>
                <a:gd name="T79" fmla="*/ 21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 h="206">
                  <a:moveTo>
                    <a:pt x="49" y="21"/>
                  </a:moveTo>
                  <a:lnTo>
                    <a:pt x="57" y="60"/>
                  </a:lnTo>
                  <a:lnTo>
                    <a:pt x="61" y="58"/>
                  </a:lnTo>
                  <a:lnTo>
                    <a:pt x="71" y="74"/>
                  </a:lnTo>
                  <a:lnTo>
                    <a:pt x="69" y="0"/>
                  </a:lnTo>
                  <a:lnTo>
                    <a:pt x="86" y="47"/>
                  </a:lnTo>
                  <a:lnTo>
                    <a:pt x="96" y="31"/>
                  </a:lnTo>
                  <a:lnTo>
                    <a:pt x="69" y="206"/>
                  </a:lnTo>
                  <a:lnTo>
                    <a:pt x="61" y="190"/>
                  </a:lnTo>
                  <a:lnTo>
                    <a:pt x="71" y="184"/>
                  </a:lnTo>
                  <a:lnTo>
                    <a:pt x="41" y="159"/>
                  </a:lnTo>
                  <a:lnTo>
                    <a:pt x="76" y="134"/>
                  </a:lnTo>
                  <a:lnTo>
                    <a:pt x="37" y="144"/>
                  </a:lnTo>
                  <a:lnTo>
                    <a:pt x="36" y="127"/>
                  </a:lnTo>
                  <a:lnTo>
                    <a:pt x="44" y="131"/>
                  </a:lnTo>
                  <a:lnTo>
                    <a:pt x="72" y="85"/>
                  </a:lnTo>
                  <a:lnTo>
                    <a:pt x="61" y="104"/>
                  </a:lnTo>
                  <a:lnTo>
                    <a:pt x="59" y="80"/>
                  </a:lnTo>
                  <a:lnTo>
                    <a:pt x="54" y="94"/>
                  </a:lnTo>
                  <a:lnTo>
                    <a:pt x="51" y="87"/>
                  </a:lnTo>
                  <a:lnTo>
                    <a:pt x="36" y="117"/>
                  </a:lnTo>
                  <a:lnTo>
                    <a:pt x="20" y="102"/>
                  </a:lnTo>
                  <a:lnTo>
                    <a:pt x="31" y="95"/>
                  </a:lnTo>
                  <a:lnTo>
                    <a:pt x="7" y="72"/>
                  </a:lnTo>
                  <a:lnTo>
                    <a:pt x="20" y="77"/>
                  </a:lnTo>
                  <a:lnTo>
                    <a:pt x="15" y="52"/>
                  </a:lnTo>
                  <a:lnTo>
                    <a:pt x="7" y="52"/>
                  </a:lnTo>
                  <a:lnTo>
                    <a:pt x="7" y="63"/>
                  </a:lnTo>
                  <a:lnTo>
                    <a:pt x="0" y="25"/>
                  </a:lnTo>
                  <a:lnTo>
                    <a:pt x="7" y="30"/>
                  </a:lnTo>
                  <a:lnTo>
                    <a:pt x="10" y="16"/>
                  </a:lnTo>
                  <a:lnTo>
                    <a:pt x="17" y="26"/>
                  </a:lnTo>
                  <a:lnTo>
                    <a:pt x="17" y="15"/>
                  </a:lnTo>
                  <a:lnTo>
                    <a:pt x="37" y="15"/>
                  </a:lnTo>
                  <a:lnTo>
                    <a:pt x="31" y="43"/>
                  </a:lnTo>
                  <a:lnTo>
                    <a:pt x="34" y="40"/>
                  </a:lnTo>
                  <a:lnTo>
                    <a:pt x="44" y="55"/>
                  </a:lnTo>
                  <a:lnTo>
                    <a:pt x="46" y="18"/>
                  </a:lnTo>
                  <a:lnTo>
                    <a:pt x="49" y="2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 name="Freeform 315"/>
            <p:cNvSpPr>
              <a:spLocks noChangeAspect="1"/>
            </p:cNvSpPr>
            <p:nvPr/>
          </p:nvSpPr>
          <p:spPr bwMode="auto">
            <a:xfrm>
              <a:off x="4122068" y="1011521"/>
              <a:ext cx="109930" cy="117784"/>
            </a:xfrm>
            <a:custGeom>
              <a:avLst/>
              <a:gdLst>
                <a:gd name="T0" fmla="*/ 32 w 50"/>
                <a:gd name="T1" fmla="*/ 0 h 56"/>
                <a:gd name="T2" fmla="*/ 57 w 50"/>
                <a:gd name="T3" fmla="*/ 27 h 56"/>
                <a:gd name="T4" fmla="*/ 20 w 50"/>
                <a:gd name="T5" fmla="*/ 56 h 56"/>
                <a:gd name="T6" fmla="*/ 32 w 50"/>
                <a:gd name="T7" fmla="*/ 35 h 56"/>
                <a:gd name="T8" fmla="*/ 0 w 50"/>
                <a:gd name="T9" fmla="*/ 47 h 56"/>
                <a:gd name="T10" fmla="*/ 32 w 50"/>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56">
                  <a:moveTo>
                    <a:pt x="25" y="0"/>
                  </a:moveTo>
                  <a:lnTo>
                    <a:pt x="50" y="27"/>
                  </a:lnTo>
                  <a:lnTo>
                    <a:pt x="20" y="56"/>
                  </a:lnTo>
                  <a:lnTo>
                    <a:pt x="25" y="35"/>
                  </a:lnTo>
                  <a:lnTo>
                    <a:pt x="0" y="47"/>
                  </a:lnTo>
                  <a:lnTo>
                    <a:pt x="25" y="0"/>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1" name="Freeform 316"/>
            <p:cNvSpPr>
              <a:spLocks noChangeAspect="1"/>
            </p:cNvSpPr>
            <p:nvPr/>
          </p:nvSpPr>
          <p:spPr bwMode="auto">
            <a:xfrm>
              <a:off x="4031539" y="704441"/>
              <a:ext cx="258659" cy="140920"/>
            </a:xfrm>
            <a:custGeom>
              <a:avLst/>
              <a:gdLst>
                <a:gd name="T0" fmla="*/ 74 w 119"/>
                <a:gd name="T1" fmla="*/ 2 h 67"/>
                <a:gd name="T2" fmla="*/ 126 w 119"/>
                <a:gd name="T3" fmla="*/ 40 h 67"/>
                <a:gd name="T4" fmla="*/ 29 w 119"/>
                <a:gd name="T5" fmla="*/ 67 h 67"/>
                <a:gd name="T6" fmla="*/ 45 w 119"/>
                <a:gd name="T7" fmla="*/ 67 h 67"/>
                <a:gd name="T8" fmla="*/ 39 w 119"/>
                <a:gd name="T9" fmla="*/ 60 h 67"/>
                <a:gd name="T10" fmla="*/ 55 w 119"/>
                <a:gd name="T11" fmla="*/ 50 h 67"/>
                <a:gd name="T12" fmla="*/ 10 w 119"/>
                <a:gd name="T13" fmla="*/ 44 h 67"/>
                <a:gd name="T14" fmla="*/ 17 w 119"/>
                <a:gd name="T15" fmla="*/ 35 h 67"/>
                <a:gd name="T16" fmla="*/ 0 w 119"/>
                <a:gd name="T17" fmla="*/ 29 h 67"/>
                <a:gd name="T18" fmla="*/ 24 w 119"/>
                <a:gd name="T19" fmla="*/ 37 h 67"/>
                <a:gd name="T20" fmla="*/ 20 w 119"/>
                <a:gd name="T21" fmla="*/ 12 h 67"/>
                <a:gd name="T22" fmla="*/ 29 w 119"/>
                <a:gd name="T23" fmla="*/ 25 h 67"/>
                <a:gd name="T24" fmla="*/ 29 w 119"/>
                <a:gd name="T25" fmla="*/ 0 h 67"/>
                <a:gd name="T26" fmla="*/ 67 w 119"/>
                <a:gd name="T27" fmla="*/ 39 h 67"/>
                <a:gd name="T28" fmla="*/ 69 w 119"/>
                <a:gd name="T29" fmla="*/ 8 h 67"/>
                <a:gd name="T30" fmla="*/ 74 w 119"/>
                <a:gd name="T31" fmla="*/ 13 h 67"/>
                <a:gd name="T32" fmla="*/ 74 w 119"/>
                <a:gd name="T33" fmla="*/ 2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67">
                  <a:moveTo>
                    <a:pt x="67" y="2"/>
                  </a:moveTo>
                  <a:lnTo>
                    <a:pt x="119" y="40"/>
                  </a:lnTo>
                  <a:lnTo>
                    <a:pt x="29" y="67"/>
                  </a:lnTo>
                  <a:lnTo>
                    <a:pt x="45" y="67"/>
                  </a:lnTo>
                  <a:lnTo>
                    <a:pt x="39" y="60"/>
                  </a:lnTo>
                  <a:lnTo>
                    <a:pt x="55" y="50"/>
                  </a:lnTo>
                  <a:lnTo>
                    <a:pt x="10" y="44"/>
                  </a:lnTo>
                  <a:lnTo>
                    <a:pt x="17" y="35"/>
                  </a:lnTo>
                  <a:lnTo>
                    <a:pt x="0" y="29"/>
                  </a:lnTo>
                  <a:lnTo>
                    <a:pt x="24" y="37"/>
                  </a:lnTo>
                  <a:lnTo>
                    <a:pt x="20" y="12"/>
                  </a:lnTo>
                  <a:lnTo>
                    <a:pt x="29" y="25"/>
                  </a:lnTo>
                  <a:lnTo>
                    <a:pt x="29" y="0"/>
                  </a:lnTo>
                  <a:lnTo>
                    <a:pt x="60" y="39"/>
                  </a:lnTo>
                  <a:lnTo>
                    <a:pt x="62" y="8"/>
                  </a:lnTo>
                  <a:lnTo>
                    <a:pt x="67" y="13"/>
                  </a:lnTo>
                  <a:lnTo>
                    <a:pt x="67" y="2"/>
                  </a:lnTo>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eform 355"/>
            <p:cNvSpPr>
              <a:spLocks noChangeAspect="1"/>
            </p:cNvSpPr>
            <p:nvPr/>
          </p:nvSpPr>
          <p:spPr bwMode="auto">
            <a:xfrm>
              <a:off x="4548855" y="3579634"/>
              <a:ext cx="342722" cy="353352"/>
            </a:xfrm>
            <a:custGeom>
              <a:avLst/>
              <a:gdLst>
                <a:gd name="T0" fmla="*/ 165 w 158"/>
                <a:gd name="T1" fmla="*/ 158 h 167"/>
                <a:gd name="T2" fmla="*/ 134 w 158"/>
                <a:gd name="T3" fmla="*/ 174 h 167"/>
                <a:gd name="T4" fmla="*/ 129 w 158"/>
                <a:gd name="T5" fmla="*/ 165 h 167"/>
                <a:gd name="T6" fmla="*/ 7 w 158"/>
                <a:gd name="T7" fmla="*/ 165 h 167"/>
                <a:gd name="T8" fmla="*/ 7 w 158"/>
                <a:gd name="T9" fmla="*/ 52 h 167"/>
                <a:gd name="T10" fmla="*/ 0 w 158"/>
                <a:gd name="T11" fmla="*/ 37 h 167"/>
                <a:gd name="T12" fmla="*/ 7 w 158"/>
                <a:gd name="T13" fmla="*/ 0 h 167"/>
                <a:gd name="T14" fmla="*/ 7 w 158"/>
                <a:gd name="T15" fmla="*/ 15 h 167"/>
                <a:gd name="T16" fmla="*/ 35 w 158"/>
                <a:gd name="T17" fmla="*/ 15 h 167"/>
                <a:gd name="T18" fmla="*/ 57 w 158"/>
                <a:gd name="T19" fmla="*/ 24 h 167"/>
                <a:gd name="T20" fmla="*/ 99 w 158"/>
                <a:gd name="T21" fmla="*/ 15 h 167"/>
                <a:gd name="T22" fmla="*/ 108 w 158"/>
                <a:gd name="T23" fmla="*/ 15 h 167"/>
                <a:gd name="T24" fmla="*/ 108 w 158"/>
                <a:gd name="T25" fmla="*/ 24 h 167"/>
                <a:gd name="T26" fmla="*/ 123 w 158"/>
                <a:gd name="T27" fmla="*/ 15 h 167"/>
                <a:gd name="T28" fmla="*/ 123 w 158"/>
                <a:gd name="T29" fmla="*/ 24 h 167"/>
                <a:gd name="T30" fmla="*/ 134 w 158"/>
                <a:gd name="T31" fmla="*/ 15 h 167"/>
                <a:gd name="T32" fmla="*/ 143 w 158"/>
                <a:gd name="T33" fmla="*/ 47 h 167"/>
                <a:gd name="T34" fmla="*/ 134 w 158"/>
                <a:gd name="T35" fmla="*/ 76 h 167"/>
                <a:gd name="T36" fmla="*/ 123 w 158"/>
                <a:gd name="T37" fmla="*/ 30 h 167"/>
                <a:gd name="T38" fmla="*/ 123 w 158"/>
                <a:gd name="T39" fmla="*/ 47 h 167"/>
                <a:gd name="T40" fmla="*/ 165 w 158"/>
                <a:gd name="T41" fmla="*/ 158 h 167"/>
                <a:gd name="T42" fmla="*/ 165 w 158"/>
                <a:gd name="T43" fmla="*/ 158 h 167"/>
                <a:gd name="T44" fmla="*/ 165 w 158"/>
                <a:gd name="T45" fmla="*/ 158 h 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8" h="167">
                  <a:moveTo>
                    <a:pt x="158" y="151"/>
                  </a:moveTo>
                  <a:lnTo>
                    <a:pt x="127" y="167"/>
                  </a:lnTo>
                  <a:lnTo>
                    <a:pt x="122" y="158"/>
                  </a:lnTo>
                  <a:lnTo>
                    <a:pt x="7" y="158"/>
                  </a:lnTo>
                  <a:lnTo>
                    <a:pt x="7" y="52"/>
                  </a:lnTo>
                  <a:lnTo>
                    <a:pt x="0" y="37"/>
                  </a:lnTo>
                  <a:lnTo>
                    <a:pt x="7" y="0"/>
                  </a:lnTo>
                  <a:lnTo>
                    <a:pt x="7" y="15"/>
                  </a:lnTo>
                  <a:lnTo>
                    <a:pt x="35" y="15"/>
                  </a:lnTo>
                  <a:lnTo>
                    <a:pt x="57" y="24"/>
                  </a:lnTo>
                  <a:lnTo>
                    <a:pt x="92" y="15"/>
                  </a:lnTo>
                  <a:lnTo>
                    <a:pt x="101" y="15"/>
                  </a:lnTo>
                  <a:lnTo>
                    <a:pt x="101" y="24"/>
                  </a:lnTo>
                  <a:lnTo>
                    <a:pt x="116" y="15"/>
                  </a:lnTo>
                  <a:lnTo>
                    <a:pt x="116" y="24"/>
                  </a:lnTo>
                  <a:lnTo>
                    <a:pt x="127" y="15"/>
                  </a:lnTo>
                  <a:lnTo>
                    <a:pt x="136" y="47"/>
                  </a:lnTo>
                  <a:lnTo>
                    <a:pt x="127" y="76"/>
                  </a:lnTo>
                  <a:lnTo>
                    <a:pt x="116" y="30"/>
                  </a:lnTo>
                  <a:lnTo>
                    <a:pt x="116" y="47"/>
                  </a:lnTo>
                  <a:lnTo>
                    <a:pt x="158" y="15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56"/>
            <p:cNvSpPr>
              <a:spLocks noChangeAspect="1"/>
            </p:cNvSpPr>
            <p:nvPr/>
          </p:nvSpPr>
          <p:spPr bwMode="auto">
            <a:xfrm>
              <a:off x="4122068" y="3552290"/>
              <a:ext cx="444029" cy="450104"/>
            </a:xfrm>
            <a:custGeom>
              <a:avLst/>
              <a:gdLst>
                <a:gd name="T0" fmla="*/ 29 w 204"/>
                <a:gd name="T1" fmla="*/ 163 h 213"/>
                <a:gd name="T2" fmla="*/ 20 w 204"/>
                <a:gd name="T3" fmla="*/ 141 h 213"/>
                <a:gd name="T4" fmla="*/ 15 w 204"/>
                <a:gd name="T5" fmla="*/ 141 h 213"/>
                <a:gd name="T6" fmla="*/ 0 w 204"/>
                <a:gd name="T7" fmla="*/ 119 h 213"/>
                <a:gd name="T8" fmla="*/ 8 w 204"/>
                <a:gd name="T9" fmla="*/ 97 h 213"/>
                <a:gd name="T10" fmla="*/ 8 w 204"/>
                <a:gd name="T11" fmla="*/ 62 h 213"/>
                <a:gd name="T12" fmla="*/ 0 w 204"/>
                <a:gd name="T13" fmla="*/ 50 h 213"/>
                <a:gd name="T14" fmla="*/ 0 w 204"/>
                <a:gd name="T15" fmla="*/ 43 h 213"/>
                <a:gd name="T16" fmla="*/ 8 w 204"/>
                <a:gd name="T17" fmla="*/ 38 h 213"/>
                <a:gd name="T18" fmla="*/ 8 w 204"/>
                <a:gd name="T19" fmla="*/ 28 h 213"/>
                <a:gd name="T20" fmla="*/ 20 w 204"/>
                <a:gd name="T21" fmla="*/ 8 h 213"/>
                <a:gd name="T22" fmla="*/ 20 w 204"/>
                <a:gd name="T23" fmla="*/ 0 h 213"/>
                <a:gd name="T24" fmla="*/ 40 w 204"/>
                <a:gd name="T25" fmla="*/ 0 h 213"/>
                <a:gd name="T26" fmla="*/ 71 w 204"/>
                <a:gd name="T27" fmla="*/ 8 h 213"/>
                <a:gd name="T28" fmla="*/ 92 w 204"/>
                <a:gd name="T29" fmla="*/ 8 h 213"/>
                <a:gd name="T30" fmla="*/ 92 w 204"/>
                <a:gd name="T31" fmla="*/ 28 h 213"/>
                <a:gd name="T32" fmla="*/ 141 w 204"/>
                <a:gd name="T33" fmla="*/ 43 h 213"/>
                <a:gd name="T34" fmla="*/ 148 w 204"/>
                <a:gd name="T35" fmla="*/ 38 h 213"/>
                <a:gd name="T36" fmla="*/ 148 w 204"/>
                <a:gd name="T37" fmla="*/ 17 h 213"/>
                <a:gd name="T38" fmla="*/ 177 w 204"/>
                <a:gd name="T39" fmla="*/ 0 h 213"/>
                <a:gd name="T40" fmla="*/ 198 w 204"/>
                <a:gd name="T41" fmla="*/ 8 h 213"/>
                <a:gd name="T42" fmla="*/ 198 w 204"/>
                <a:gd name="T43" fmla="*/ 17 h 213"/>
                <a:gd name="T44" fmla="*/ 218 w 204"/>
                <a:gd name="T45" fmla="*/ 17 h 213"/>
                <a:gd name="T46" fmla="*/ 213 w 204"/>
                <a:gd name="T47" fmla="*/ 50 h 213"/>
                <a:gd name="T48" fmla="*/ 218 w 204"/>
                <a:gd name="T49" fmla="*/ 67 h 213"/>
                <a:gd name="T50" fmla="*/ 218 w 204"/>
                <a:gd name="T51" fmla="*/ 207 h 213"/>
                <a:gd name="T52" fmla="*/ 213 w 204"/>
                <a:gd name="T53" fmla="*/ 215 h 213"/>
                <a:gd name="T54" fmla="*/ 205 w 204"/>
                <a:gd name="T55" fmla="*/ 220 h 213"/>
                <a:gd name="T56" fmla="*/ 101 w 204"/>
                <a:gd name="T57" fmla="*/ 163 h 213"/>
                <a:gd name="T58" fmla="*/ 77 w 204"/>
                <a:gd name="T59" fmla="*/ 170 h 213"/>
                <a:gd name="T60" fmla="*/ 71 w 204"/>
                <a:gd name="T61" fmla="*/ 163 h 213"/>
                <a:gd name="T62" fmla="*/ 29 w 204"/>
                <a:gd name="T63" fmla="*/ 163 h 213"/>
                <a:gd name="T64" fmla="*/ 29 w 204"/>
                <a:gd name="T65" fmla="*/ 163 h 213"/>
                <a:gd name="T66" fmla="*/ 29 w 204"/>
                <a:gd name="T67" fmla="*/ 163 h 2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4" h="213">
                  <a:moveTo>
                    <a:pt x="29" y="156"/>
                  </a:moveTo>
                  <a:lnTo>
                    <a:pt x="20" y="134"/>
                  </a:lnTo>
                  <a:lnTo>
                    <a:pt x="15" y="134"/>
                  </a:lnTo>
                  <a:lnTo>
                    <a:pt x="0" y="112"/>
                  </a:lnTo>
                  <a:lnTo>
                    <a:pt x="8" y="97"/>
                  </a:lnTo>
                  <a:lnTo>
                    <a:pt x="8" y="62"/>
                  </a:lnTo>
                  <a:lnTo>
                    <a:pt x="0" y="50"/>
                  </a:lnTo>
                  <a:lnTo>
                    <a:pt x="0" y="43"/>
                  </a:lnTo>
                  <a:lnTo>
                    <a:pt x="8" y="38"/>
                  </a:lnTo>
                  <a:lnTo>
                    <a:pt x="8" y="28"/>
                  </a:lnTo>
                  <a:lnTo>
                    <a:pt x="20" y="8"/>
                  </a:lnTo>
                  <a:lnTo>
                    <a:pt x="20" y="0"/>
                  </a:lnTo>
                  <a:lnTo>
                    <a:pt x="40" y="0"/>
                  </a:lnTo>
                  <a:lnTo>
                    <a:pt x="64" y="8"/>
                  </a:lnTo>
                  <a:lnTo>
                    <a:pt x="85" y="8"/>
                  </a:lnTo>
                  <a:lnTo>
                    <a:pt x="85" y="28"/>
                  </a:lnTo>
                  <a:lnTo>
                    <a:pt x="134" y="43"/>
                  </a:lnTo>
                  <a:lnTo>
                    <a:pt x="141" y="38"/>
                  </a:lnTo>
                  <a:lnTo>
                    <a:pt x="141" y="17"/>
                  </a:lnTo>
                  <a:lnTo>
                    <a:pt x="163" y="0"/>
                  </a:lnTo>
                  <a:lnTo>
                    <a:pt x="184" y="8"/>
                  </a:lnTo>
                  <a:lnTo>
                    <a:pt x="184" y="17"/>
                  </a:lnTo>
                  <a:lnTo>
                    <a:pt x="204" y="17"/>
                  </a:lnTo>
                  <a:lnTo>
                    <a:pt x="199" y="50"/>
                  </a:lnTo>
                  <a:lnTo>
                    <a:pt x="204" y="67"/>
                  </a:lnTo>
                  <a:lnTo>
                    <a:pt x="204" y="200"/>
                  </a:lnTo>
                  <a:lnTo>
                    <a:pt x="199" y="208"/>
                  </a:lnTo>
                  <a:lnTo>
                    <a:pt x="191" y="213"/>
                  </a:lnTo>
                  <a:lnTo>
                    <a:pt x="94" y="156"/>
                  </a:lnTo>
                  <a:lnTo>
                    <a:pt x="70" y="163"/>
                  </a:lnTo>
                  <a:lnTo>
                    <a:pt x="64" y="156"/>
                  </a:lnTo>
                  <a:lnTo>
                    <a:pt x="29" y="15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57"/>
            <p:cNvSpPr>
              <a:spLocks noChangeAspect="1"/>
            </p:cNvSpPr>
            <p:nvPr/>
          </p:nvSpPr>
          <p:spPr bwMode="auto">
            <a:xfrm>
              <a:off x="3593976" y="3396648"/>
              <a:ext cx="599224" cy="605746"/>
            </a:xfrm>
            <a:custGeom>
              <a:avLst/>
              <a:gdLst>
                <a:gd name="T0" fmla="*/ 94 w 275"/>
                <a:gd name="T1" fmla="*/ 33 h 287"/>
                <a:gd name="T2" fmla="*/ 101 w 275"/>
                <a:gd name="T3" fmla="*/ 33 h 287"/>
                <a:gd name="T4" fmla="*/ 108 w 275"/>
                <a:gd name="T5" fmla="*/ 79 h 287"/>
                <a:gd name="T6" fmla="*/ 72 w 275"/>
                <a:gd name="T7" fmla="*/ 87 h 287"/>
                <a:gd name="T8" fmla="*/ 72 w 275"/>
                <a:gd name="T9" fmla="*/ 101 h 287"/>
                <a:gd name="T10" fmla="*/ 0 w 275"/>
                <a:gd name="T11" fmla="*/ 138 h 287"/>
                <a:gd name="T12" fmla="*/ 0 w 275"/>
                <a:gd name="T13" fmla="*/ 170 h 287"/>
                <a:gd name="T14" fmla="*/ 136 w 275"/>
                <a:gd name="T15" fmla="*/ 264 h 287"/>
                <a:gd name="T16" fmla="*/ 148 w 275"/>
                <a:gd name="T17" fmla="*/ 281 h 287"/>
                <a:gd name="T18" fmla="*/ 180 w 275"/>
                <a:gd name="T19" fmla="*/ 294 h 287"/>
                <a:gd name="T20" fmla="*/ 202 w 275"/>
                <a:gd name="T21" fmla="*/ 294 h 287"/>
                <a:gd name="T22" fmla="*/ 296 w 275"/>
                <a:gd name="T23" fmla="*/ 235 h 287"/>
                <a:gd name="T24" fmla="*/ 286 w 275"/>
                <a:gd name="T25" fmla="*/ 214 h 287"/>
                <a:gd name="T26" fmla="*/ 281 w 275"/>
                <a:gd name="T27" fmla="*/ 214 h 287"/>
                <a:gd name="T28" fmla="*/ 264 w 275"/>
                <a:gd name="T29" fmla="*/ 192 h 287"/>
                <a:gd name="T30" fmla="*/ 272 w 275"/>
                <a:gd name="T31" fmla="*/ 177 h 287"/>
                <a:gd name="T32" fmla="*/ 272 w 275"/>
                <a:gd name="T33" fmla="*/ 134 h 287"/>
                <a:gd name="T34" fmla="*/ 264 w 275"/>
                <a:gd name="T35" fmla="*/ 124 h 287"/>
                <a:gd name="T36" fmla="*/ 264 w 275"/>
                <a:gd name="T37" fmla="*/ 87 h 287"/>
                <a:gd name="T38" fmla="*/ 237 w 275"/>
                <a:gd name="T39" fmla="*/ 79 h 287"/>
                <a:gd name="T40" fmla="*/ 229 w 275"/>
                <a:gd name="T41" fmla="*/ 65 h 287"/>
                <a:gd name="T42" fmla="*/ 251 w 275"/>
                <a:gd name="T43" fmla="*/ 42 h 287"/>
                <a:gd name="T44" fmla="*/ 237 w 275"/>
                <a:gd name="T45" fmla="*/ 6 h 287"/>
                <a:gd name="T46" fmla="*/ 251 w 275"/>
                <a:gd name="T47" fmla="*/ 0 h 287"/>
                <a:gd name="T48" fmla="*/ 237 w 275"/>
                <a:gd name="T49" fmla="*/ 6 h 287"/>
                <a:gd name="T50" fmla="*/ 215 w 275"/>
                <a:gd name="T51" fmla="*/ 0 h 287"/>
                <a:gd name="T52" fmla="*/ 202 w 275"/>
                <a:gd name="T53" fmla="*/ 6 h 287"/>
                <a:gd name="T54" fmla="*/ 187 w 275"/>
                <a:gd name="T55" fmla="*/ 0 h 287"/>
                <a:gd name="T56" fmla="*/ 165 w 275"/>
                <a:gd name="T57" fmla="*/ 6 h 287"/>
                <a:gd name="T58" fmla="*/ 136 w 275"/>
                <a:gd name="T59" fmla="*/ 6 h 287"/>
                <a:gd name="T60" fmla="*/ 94 w 275"/>
                <a:gd name="T61" fmla="*/ 33 h 287"/>
                <a:gd name="T62" fmla="*/ 94 w 275"/>
                <a:gd name="T63" fmla="*/ 33 h 287"/>
                <a:gd name="T64" fmla="*/ 94 w 275"/>
                <a:gd name="T65" fmla="*/ 3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5" h="287">
                  <a:moveTo>
                    <a:pt x="87" y="33"/>
                  </a:moveTo>
                  <a:lnTo>
                    <a:pt x="94" y="33"/>
                  </a:lnTo>
                  <a:lnTo>
                    <a:pt x="101" y="79"/>
                  </a:lnTo>
                  <a:lnTo>
                    <a:pt x="65" y="87"/>
                  </a:lnTo>
                  <a:lnTo>
                    <a:pt x="65" y="101"/>
                  </a:lnTo>
                  <a:lnTo>
                    <a:pt x="0" y="138"/>
                  </a:lnTo>
                  <a:lnTo>
                    <a:pt x="0" y="163"/>
                  </a:lnTo>
                  <a:lnTo>
                    <a:pt x="129" y="257"/>
                  </a:lnTo>
                  <a:lnTo>
                    <a:pt x="136" y="274"/>
                  </a:lnTo>
                  <a:lnTo>
                    <a:pt x="166" y="287"/>
                  </a:lnTo>
                  <a:lnTo>
                    <a:pt x="188" y="287"/>
                  </a:lnTo>
                  <a:lnTo>
                    <a:pt x="275" y="228"/>
                  </a:lnTo>
                  <a:lnTo>
                    <a:pt x="265" y="207"/>
                  </a:lnTo>
                  <a:lnTo>
                    <a:pt x="260" y="207"/>
                  </a:lnTo>
                  <a:lnTo>
                    <a:pt x="243" y="185"/>
                  </a:lnTo>
                  <a:lnTo>
                    <a:pt x="251" y="170"/>
                  </a:lnTo>
                  <a:lnTo>
                    <a:pt x="251" y="134"/>
                  </a:lnTo>
                  <a:lnTo>
                    <a:pt x="243" y="124"/>
                  </a:lnTo>
                  <a:lnTo>
                    <a:pt x="243" y="87"/>
                  </a:lnTo>
                  <a:lnTo>
                    <a:pt x="221" y="79"/>
                  </a:lnTo>
                  <a:lnTo>
                    <a:pt x="215" y="65"/>
                  </a:lnTo>
                  <a:lnTo>
                    <a:pt x="230" y="42"/>
                  </a:lnTo>
                  <a:lnTo>
                    <a:pt x="221" y="6"/>
                  </a:lnTo>
                  <a:lnTo>
                    <a:pt x="230" y="0"/>
                  </a:lnTo>
                  <a:lnTo>
                    <a:pt x="221" y="6"/>
                  </a:lnTo>
                  <a:lnTo>
                    <a:pt x="201" y="0"/>
                  </a:lnTo>
                  <a:lnTo>
                    <a:pt x="188" y="6"/>
                  </a:lnTo>
                  <a:lnTo>
                    <a:pt x="173" y="0"/>
                  </a:lnTo>
                  <a:lnTo>
                    <a:pt x="151" y="6"/>
                  </a:lnTo>
                  <a:lnTo>
                    <a:pt x="129" y="6"/>
                  </a:lnTo>
                  <a:lnTo>
                    <a:pt x="87" y="3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58"/>
            <p:cNvSpPr>
              <a:spLocks noChangeAspect="1"/>
            </p:cNvSpPr>
            <p:nvPr/>
          </p:nvSpPr>
          <p:spPr bwMode="auto">
            <a:xfrm>
              <a:off x="3486201" y="3815201"/>
              <a:ext cx="484984" cy="487962"/>
            </a:xfrm>
            <a:custGeom>
              <a:avLst/>
              <a:gdLst>
                <a:gd name="T0" fmla="*/ 107 w 223"/>
                <a:gd name="T1" fmla="*/ 0 h 232"/>
                <a:gd name="T2" fmla="*/ 193 w 223"/>
                <a:gd name="T3" fmla="*/ 61 h 232"/>
                <a:gd name="T4" fmla="*/ 200 w 223"/>
                <a:gd name="T5" fmla="*/ 76 h 232"/>
                <a:gd name="T6" fmla="*/ 230 w 223"/>
                <a:gd name="T7" fmla="*/ 91 h 232"/>
                <a:gd name="T8" fmla="*/ 237 w 223"/>
                <a:gd name="T9" fmla="*/ 91 h 232"/>
                <a:gd name="T10" fmla="*/ 237 w 223"/>
                <a:gd name="T11" fmla="*/ 136 h 232"/>
                <a:gd name="T12" fmla="*/ 230 w 223"/>
                <a:gd name="T13" fmla="*/ 150 h 232"/>
                <a:gd name="T14" fmla="*/ 158 w 223"/>
                <a:gd name="T15" fmla="*/ 158 h 232"/>
                <a:gd name="T16" fmla="*/ 144 w 223"/>
                <a:gd name="T17" fmla="*/ 173 h 232"/>
                <a:gd name="T18" fmla="*/ 122 w 223"/>
                <a:gd name="T19" fmla="*/ 180 h 232"/>
                <a:gd name="T20" fmla="*/ 101 w 223"/>
                <a:gd name="T21" fmla="*/ 225 h 232"/>
                <a:gd name="T22" fmla="*/ 94 w 223"/>
                <a:gd name="T23" fmla="*/ 232 h 232"/>
                <a:gd name="T24" fmla="*/ 79 w 223"/>
                <a:gd name="T25" fmla="*/ 225 h 232"/>
                <a:gd name="T26" fmla="*/ 72 w 223"/>
                <a:gd name="T27" fmla="*/ 232 h 232"/>
                <a:gd name="T28" fmla="*/ 64 w 223"/>
                <a:gd name="T29" fmla="*/ 232 h 232"/>
                <a:gd name="T30" fmla="*/ 42 w 223"/>
                <a:gd name="T31" fmla="*/ 197 h 232"/>
                <a:gd name="T32" fmla="*/ 22 w 223"/>
                <a:gd name="T33" fmla="*/ 204 h 232"/>
                <a:gd name="T34" fmla="*/ 7 w 223"/>
                <a:gd name="T35" fmla="*/ 204 h 232"/>
                <a:gd name="T36" fmla="*/ 13 w 223"/>
                <a:gd name="T37" fmla="*/ 197 h 232"/>
                <a:gd name="T38" fmla="*/ 0 w 223"/>
                <a:gd name="T39" fmla="*/ 158 h 232"/>
                <a:gd name="T40" fmla="*/ 13 w 223"/>
                <a:gd name="T41" fmla="*/ 150 h 232"/>
                <a:gd name="T42" fmla="*/ 22 w 223"/>
                <a:gd name="T43" fmla="*/ 158 h 232"/>
                <a:gd name="T44" fmla="*/ 27 w 223"/>
                <a:gd name="T45" fmla="*/ 150 h 232"/>
                <a:gd name="T46" fmla="*/ 101 w 223"/>
                <a:gd name="T47" fmla="*/ 150 h 232"/>
                <a:gd name="T48" fmla="*/ 79 w 223"/>
                <a:gd name="T49" fmla="*/ 0 h 232"/>
                <a:gd name="T50" fmla="*/ 107 w 223"/>
                <a:gd name="T51" fmla="*/ 0 h 232"/>
                <a:gd name="T52" fmla="*/ 107 w 223"/>
                <a:gd name="T53" fmla="*/ 0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3" h="232">
                  <a:moveTo>
                    <a:pt x="100" y="0"/>
                  </a:moveTo>
                  <a:lnTo>
                    <a:pt x="179" y="61"/>
                  </a:lnTo>
                  <a:lnTo>
                    <a:pt x="186" y="76"/>
                  </a:lnTo>
                  <a:lnTo>
                    <a:pt x="216" y="91"/>
                  </a:lnTo>
                  <a:lnTo>
                    <a:pt x="223" y="91"/>
                  </a:lnTo>
                  <a:lnTo>
                    <a:pt x="223" y="136"/>
                  </a:lnTo>
                  <a:lnTo>
                    <a:pt x="216" y="150"/>
                  </a:lnTo>
                  <a:lnTo>
                    <a:pt x="151" y="158"/>
                  </a:lnTo>
                  <a:lnTo>
                    <a:pt x="137" y="173"/>
                  </a:lnTo>
                  <a:lnTo>
                    <a:pt x="115" y="180"/>
                  </a:lnTo>
                  <a:lnTo>
                    <a:pt x="94" y="225"/>
                  </a:lnTo>
                  <a:lnTo>
                    <a:pt x="87" y="232"/>
                  </a:lnTo>
                  <a:lnTo>
                    <a:pt x="72" y="225"/>
                  </a:lnTo>
                  <a:lnTo>
                    <a:pt x="65" y="232"/>
                  </a:lnTo>
                  <a:lnTo>
                    <a:pt x="57" y="232"/>
                  </a:lnTo>
                  <a:lnTo>
                    <a:pt x="42" y="197"/>
                  </a:lnTo>
                  <a:lnTo>
                    <a:pt x="22" y="204"/>
                  </a:lnTo>
                  <a:lnTo>
                    <a:pt x="7" y="204"/>
                  </a:lnTo>
                  <a:lnTo>
                    <a:pt x="13" y="197"/>
                  </a:lnTo>
                  <a:lnTo>
                    <a:pt x="0" y="158"/>
                  </a:lnTo>
                  <a:lnTo>
                    <a:pt x="13" y="150"/>
                  </a:lnTo>
                  <a:lnTo>
                    <a:pt x="22" y="158"/>
                  </a:lnTo>
                  <a:lnTo>
                    <a:pt x="27" y="150"/>
                  </a:lnTo>
                  <a:lnTo>
                    <a:pt x="94" y="150"/>
                  </a:lnTo>
                  <a:lnTo>
                    <a:pt x="72" y="0"/>
                  </a:lnTo>
                  <a:lnTo>
                    <a:pt x="10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59"/>
            <p:cNvSpPr>
              <a:spLocks noChangeAspect="1"/>
            </p:cNvSpPr>
            <p:nvPr/>
          </p:nvSpPr>
          <p:spPr bwMode="auto">
            <a:xfrm>
              <a:off x="3598286" y="4292646"/>
              <a:ext cx="185372" cy="189295"/>
            </a:xfrm>
            <a:custGeom>
              <a:avLst/>
              <a:gdLst>
                <a:gd name="T0" fmla="*/ 84 w 85"/>
                <a:gd name="T1" fmla="*/ 81 h 89"/>
                <a:gd name="T2" fmla="*/ 84 w 85"/>
                <a:gd name="T3" fmla="*/ 61 h 89"/>
                <a:gd name="T4" fmla="*/ 92 w 85"/>
                <a:gd name="T5" fmla="*/ 32 h 89"/>
                <a:gd name="T6" fmla="*/ 84 w 85"/>
                <a:gd name="T7" fmla="*/ 17 h 89"/>
                <a:gd name="T8" fmla="*/ 70 w 85"/>
                <a:gd name="T9" fmla="*/ 8 h 89"/>
                <a:gd name="T10" fmla="*/ 55 w 85"/>
                <a:gd name="T11" fmla="*/ 8 h 89"/>
                <a:gd name="T12" fmla="*/ 42 w 85"/>
                <a:gd name="T13" fmla="*/ 0 h 89"/>
                <a:gd name="T14" fmla="*/ 37 w 85"/>
                <a:gd name="T15" fmla="*/ 8 h 89"/>
                <a:gd name="T16" fmla="*/ 20 w 85"/>
                <a:gd name="T17" fmla="*/ 0 h 89"/>
                <a:gd name="T18" fmla="*/ 15 w 85"/>
                <a:gd name="T19" fmla="*/ 8 h 89"/>
                <a:gd name="T20" fmla="*/ 6 w 85"/>
                <a:gd name="T21" fmla="*/ 8 h 89"/>
                <a:gd name="T22" fmla="*/ 6 w 85"/>
                <a:gd name="T23" fmla="*/ 54 h 89"/>
                <a:gd name="T24" fmla="*/ 0 w 85"/>
                <a:gd name="T25" fmla="*/ 54 h 89"/>
                <a:gd name="T26" fmla="*/ 0 w 85"/>
                <a:gd name="T27" fmla="*/ 69 h 89"/>
                <a:gd name="T28" fmla="*/ 15 w 85"/>
                <a:gd name="T29" fmla="*/ 76 h 89"/>
                <a:gd name="T30" fmla="*/ 15 w 85"/>
                <a:gd name="T31" fmla="*/ 96 h 89"/>
                <a:gd name="T32" fmla="*/ 37 w 85"/>
                <a:gd name="T33" fmla="*/ 81 h 89"/>
                <a:gd name="T34" fmla="*/ 84 w 85"/>
                <a:gd name="T35" fmla="*/ 81 h 89"/>
                <a:gd name="T36" fmla="*/ 84 w 85"/>
                <a:gd name="T37" fmla="*/ 81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5" h="89">
                  <a:moveTo>
                    <a:pt x="77" y="74"/>
                  </a:moveTo>
                  <a:lnTo>
                    <a:pt x="77" y="54"/>
                  </a:lnTo>
                  <a:lnTo>
                    <a:pt x="85" y="32"/>
                  </a:lnTo>
                  <a:lnTo>
                    <a:pt x="77" y="17"/>
                  </a:lnTo>
                  <a:lnTo>
                    <a:pt x="63" y="8"/>
                  </a:lnTo>
                  <a:lnTo>
                    <a:pt x="48" y="8"/>
                  </a:lnTo>
                  <a:lnTo>
                    <a:pt x="42" y="0"/>
                  </a:lnTo>
                  <a:lnTo>
                    <a:pt x="37" y="8"/>
                  </a:lnTo>
                  <a:lnTo>
                    <a:pt x="20" y="0"/>
                  </a:lnTo>
                  <a:lnTo>
                    <a:pt x="15" y="8"/>
                  </a:lnTo>
                  <a:lnTo>
                    <a:pt x="6" y="8"/>
                  </a:lnTo>
                  <a:lnTo>
                    <a:pt x="6" y="47"/>
                  </a:lnTo>
                  <a:lnTo>
                    <a:pt x="0" y="47"/>
                  </a:lnTo>
                  <a:lnTo>
                    <a:pt x="0" y="62"/>
                  </a:lnTo>
                  <a:lnTo>
                    <a:pt x="15" y="69"/>
                  </a:lnTo>
                  <a:lnTo>
                    <a:pt x="15" y="89"/>
                  </a:lnTo>
                  <a:lnTo>
                    <a:pt x="37" y="74"/>
                  </a:lnTo>
                  <a:lnTo>
                    <a:pt x="77" y="7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1" name="Freeform 360"/>
            <p:cNvSpPr>
              <a:spLocks noChangeAspect="1"/>
            </p:cNvSpPr>
            <p:nvPr/>
          </p:nvSpPr>
          <p:spPr bwMode="auto">
            <a:xfrm>
              <a:off x="3770724" y="4265304"/>
              <a:ext cx="99152" cy="185089"/>
            </a:xfrm>
            <a:custGeom>
              <a:avLst/>
              <a:gdLst>
                <a:gd name="T0" fmla="*/ 0 w 46"/>
                <a:gd name="T1" fmla="*/ 30 h 87"/>
                <a:gd name="T2" fmla="*/ 0 w 46"/>
                <a:gd name="T3" fmla="*/ 0 h 87"/>
                <a:gd name="T4" fmla="*/ 26 w 46"/>
                <a:gd name="T5" fmla="*/ 0 h 87"/>
                <a:gd name="T6" fmla="*/ 46 w 46"/>
                <a:gd name="T7" fmla="*/ 72 h 87"/>
                <a:gd name="T8" fmla="*/ 46 w 46"/>
                <a:gd name="T9" fmla="*/ 81 h 87"/>
                <a:gd name="T10" fmla="*/ 8 w 46"/>
                <a:gd name="T11" fmla="*/ 94 h 87"/>
                <a:gd name="T12" fmla="*/ 0 w 46"/>
                <a:gd name="T13" fmla="*/ 94 h 87"/>
                <a:gd name="T14" fmla="*/ 0 w 46"/>
                <a:gd name="T15" fmla="*/ 72 h 87"/>
                <a:gd name="T16" fmla="*/ 8 w 46"/>
                <a:gd name="T17" fmla="*/ 43 h 87"/>
                <a:gd name="T18" fmla="*/ 0 w 46"/>
                <a:gd name="T19" fmla="*/ 30 h 87"/>
                <a:gd name="T20" fmla="*/ 0 w 46"/>
                <a:gd name="T21" fmla="*/ 30 h 87"/>
                <a:gd name="T22" fmla="*/ 0 w 46"/>
                <a:gd name="T23" fmla="*/ 3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87">
                  <a:moveTo>
                    <a:pt x="0" y="30"/>
                  </a:moveTo>
                  <a:lnTo>
                    <a:pt x="0" y="0"/>
                  </a:lnTo>
                  <a:lnTo>
                    <a:pt x="26" y="0"/>
                  </a:lnTo>
                  <a:lnTo>
                    <a:pt x="46" y="65"/>
                  </a:lnTo>
                  <a:lnTo>
                    <a:pt x="46" y="74"/>
                  </a:lnTo>
                  <a:lnTo>
                    <a:pt x="8" y="87"/>
                  </a:lnTo>
                  <a:lnTo>
                    <a:pt x="0" y="87"/>
                  </a:lnTo>
                  <a:lnTo>
                    <a:pt x="0" y="65"/>
                  </a:lnTo>
                  <a:lnTo>
                    <a:pt x="8" y="43"/>
                  </a:lnTo>
                  <a:lnTo>
                    <a:pt x="0" y="3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2" name="Freeform 361"/>
            <p:cNvSpPr>
              <a:spLocks noChangeAspect="1"/>
            </p:cNvSpPr>
            <p:nvPr/>
          </p:nvSpPr>
          <p:spPr bwMode="auto">
            <a:xfrm>
              <a:off x="4089737" y="4545042"/>
              <a:ext cx="172438" cy="195606"/>
            </a:xfrm>
            <a:custGeom>
              <a:avLst/>
              <a:gdLst>
                <a:gd name="T0" fmla="*/ 22 w 79"/>
                <a:gd name="T1" fmla="*/ 17 h 93"/>
                <a:gd name="T2" fmla="*/ 35 w 79"/>
                <a:gd name="T3" fmla="*/ 17 h 93"/>
                <a:gd name="T4" fmla="*/ 35 w 79"/>
                <a:gd name="T5" fmla="*/ 0 h 93"/>
                <a:gd name="T6" fmla="*/ 71 w 79"/>
                <a:gd name="T7" fmla="*/ 0 h 93"/>
                <a:gd name="T8" fmla="*/ 71 w 79"/>
                <a:gd name="T9" fmla="*/ 17 h 93"/>
                <a:gd name="T10" fmla="*/ 77 w 79"/>
                <a:gd name="T11" fmla="*/ 9 h 93"/>
                <a:gd name="T12" fmla="*/ 86 w 79"/>
                <a:gd name="T13" fmla="*/ 17 h 93"/>
                <a:gd name="T14" fmla="*/ 86 w 79"/>
                <a:gd name="T15" fmla="*/ 64 h 93"/>
                <a:gd name="T16" fmla="*/ 64 w 79"/>
                <a:gd name="T17" fmla="*/ 64 h 93"/>
                <a:gd name="T18" fmla="*/ 52 w 79"/>
                <a:gd name="T19" fmla="*/ 73 h 93"/>
                <a:gd name="T20" fmla="*/ 52 w 79"/>
                <a:gd name="T21" fmla="*/ 78 h 93"/>
                <a:gd name="T22" fmla="*/ 35 w 79"/>
                <a:gd name="T23" fmla="*/ 78 h 93"/>
                <a:gd name="T24" fmla="*/ 35 w 79"/>
                <a:gd name="T25" fmla="*/ 93 h 93"/>
                <a:gd name="T26" fmla="*/ 0 w 79"/>
                <a:gd name="T27" fmla="*/ 47 h 93"/>
                <a:gd name="T28" fmla="*/ 15 w 79"/>
                <a:gd name="T29" fmla="*/ 32 h 93"/>
                <a:gd name="T30" fmla="*/ 15 w 79"/>
                <a:gd name="T31" fmla="*/ 26 h 93"/>
                <a:gd name="T32" fmla="*/ 22 w 79"/>
                <a:gd name="T33" fmla="*/ 17 h 93"/>
                <a:gd name="T34" fmla="*/ 22 w 79"/>
                <a:gd name="T35" fmla="*/ 17 h 93"/>
                <a:gd name="T36" fmla="*/ 22 w 79"/>
                <a:gd name="T37" fmla="*/ 17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93">
                  <a:moveTo>
                    <a:pt x="22" y="17"/>
                  </a:moveTo>
                  <a:lnTo>
                    <a:pt x="35" y="17"/>
                  </a:lnTo>
                  <a:lnTo>
                    <a:pt x="35" y="0"/>
                  </a:lnTo>
                  <a:lnTo>
                    <a:pt x="64" y="0"/>
                  </a:lnTo>
                  <a:lnTo>
                    <a:pt x="64" y="17"/>
                  </a:lnTo>
                  <a:lnTo>
                    <a:pt x="70" y="9"/>
                  </a:lnTo>
                  <a:lnTo>
                    <a:pt x="79" y="17"/>
                  </a:lnTo>
                  <a:lnTo>
                    <a:pt x="79" y="64"/>
                  </a:lnTo>
                  <a:lnTo>
                    <a:pt x="57" y="64"/>
                  </a:lnTo>
                  <a:lnTo>
                    <a:pt x="45" y="73"/>
                  </a:lnTo>
                  <a:lnTo>
                    <a:pt x="45" y="78"/>
                  </a:lnTo>
                  <a:lnTo>
                    <a:pt x="35" y="78"/>
                  </a:lnTo>
                  <a:lnTo>
                    <a:pt x="35" y="93"/>
                  </a:lnTo>
                  <a:lnTo>
                    <a:pt x="0" y="47"/>
                  </a:lnTo>
                  <a:lnTo>
                    <a:pt x="15" y="32"/>
                  </a:lnTo>
                  <a:lnTo>
                    <a:pt x="15" y="26"/>
                  </a:lnTo>
                  <a:lnTo>
                    <a:pt x="22" y="1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3" name="Freeform 362"/>
            <p:cNvSpPr>
              <a:spLocks noChangeAspect="1"/>
            </p:cNvSpPr>
            <p:nvPr/>
          </p:nvSpPr>
          <p:spPr bwMode="auto">
            <a:xfrm>
              <a:off x="4094047" y="4197999"/>
              <a:ext cx="228482" cy="361766"/>
            </a:xfrm>
            <a:custGeom>
              <a:avLst/>
              <a:gdLst>
                <a:gd name="T0" fmla="*/ 0 w 105"/>
                <a:gd name="T1" fmla="*/ 126 h 171"/>
                <a:gd name="T2" fmla="*/ 21 w 105"/>
                <a:gd name="T3" fmla="*/ 104 h 171"/>
                <a:gd name="T4" fmla="*/ 26 w 105"/>
                <a:gd name="T5" fmla="*/ 104 h 171"/>
                <a:gd name="T6" fmla="*/ 33 w 105"/>
                <a:gd name="T7" fmla="*/ 113 h 171"/>
                <a:gd name="T8" fmla="*/ 43 w 105"/>
                <a:gd name="T9" fmla="*/ 104 h 171"/>
                <a:gd name="T10" fmla="*/ 69 w 105"/>
                <a:gd name="T11" fmla="*/ 69 h 171"/>
                <a:gd name="T12" fmla="*/ 82 w 105"/>
                <a:gd name="T13" fmla="*/ 23 h 171"/>
                <a:gd name="T14" fmla="*/ 82 w 105"/>
                <a:gd name="T15" fmla="*/ 0 h 171"/>
                <a:gd name="T16" fmla="*/ 82 w 105"/>
                <a:gd name="T17" fmla="*/ 16 h 171"/>
                <a:gd name="T18" fmla="*/ 104 w 105"/>
                <a:gd name="T19" fmla="*/ 52 h 171"/>
                <a:gd name="T20" fmla="*/ 82 w 105"/>
                <a:gd name="T21" fmla="*/ 52 h 171"/>
                <a:gd name="T22" fmla="*/ 82 w 105"/>
                <a:gd name="T23" fmla="*/ 60 h 171"/>
                <a:gd name="T24" fmla="*/ 104 w 105"/>
                <a:gd name="T25" fmla="*/ 97 h 171"/>
                <a:gd name="T26" fmla="*/ 82 w 105"/>
                <a:gd name="T27" fmla="*/ 119 h 171"/>
                <a:gd name="T28" fmla="*/ 90 w 105"/>
                <a:gd name="T29" fmla="*/ 126 h 171"/>
                <a:gd name="T30" fmla="*/ 112 w 105"/>
                <a:gd name="T31" fmla="*/ 156 h 171"/>
                <a:gd name="T32" fmla="*/ 112 w 105"/>
                <a:gd name="T33" fmla="*/ 178 h 171"/>
                <a:gd name="T34" fmla="*/ 21 w 105"/>
                <a:gd name="T35" fmla="*/ 170 h 171"/>
                <a:gd name="T36" fmla="*/ 21 w 105"/>
                <a:gd name="T37" fmla="*/ 156 h 171"/>
                <a:gd name="T38" fmla="*/ 13 w 105"/>
                <a:gd name="T39" fmla="*/ 150 h 171"/>
                <a:gd name="T40" fmla="*/ 0 w 105"/>
                <a:gd name="T41" fmla="*/ 141 h 171"/>
                <a:gd name="T42" fmla="*/ 0 w 105"/>
                <a:gd name="T43" fmla="*/ 126 h 171"/>
                <a:gd name="T44" fmla="*/ 0 w 105"/>
                <a:gd name="T45" fmla="*/ 126 h 171"/>
                <a:gd name="T46" fmla="*/ 0 w 105"/>
                <a:gd name="T47" fmla="*/ 126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5" h="171">
                  <a:moveTo>
                    <a:pt x="0" y="119"/>
                  </a:moveTo>
                  <a:lnTo>
                    <a:pt x="21" y="97"/>
                  </a:lnTo>
                  <a:lnTo>
                    <a:pt x="26" y="97"/>
                  </a:lnTo>
                  <a:lnTo>
                    <a:pt x="33" y="106"/>
                  </a:lnTo>
                  <a:lnTo>
                    <a:pt x="43" y="97"/>
                  </a:lnTo>
                  <a:lnTo>
                    <a:pt x="62" y="69"/>
                  </a:lnTo>
                  <a:lnTo>
                    <a:pt x="75" y="23"/>
                  </a:lnTo>
                  <a:lnTo>
                    <a:pt x="75" y="0"/>
                  </a:lnTo>
                  <a:lnTo>
                    <a:pt x="75" y="16"/>
                  </a:lnTo>
                  <a:lnTo>
                    <a:pt x="97" y="52"/>
                  </a:lnTo>
                  <a:lnTo>
                    <a:pt x="75" y="52"/>
                  </a:lnTo>
                  <a:lnTo>
                    <a:pt x="75" y="60"/>
                  </a:lnTo>
                  <a:lnTo>
                    <a:pt x="97" y="90"/>
                  </a:lnTo>
                  <a:lnTo>
                    <a:pt x="75" y="112"/>
                  </a:lnTo>
                  <a:lnTo>
                    <a:pt x="83" y="119"/>
                  </a:lnTo>
                  <a:lnTo>
                    <a:pt x="105" y="149"/>
                  </a:lnTo>
                  <a:lnTo>
                    <a:pt x="105" y="171"/>
                  </a:lnTo>
                  <a:lnTo>
                    <a:pt x="21" y="163"/>
                  </a:lnTo>
                  <a:lnTo>
                    <a:pt x="21" y="149"/>
                  </a:lnTo>
                  <a:lnTo>
                    <a:pt x="13" y="143"/>
                  </a:lnTo>
                  <a:lnTo>
                    <a:pt x="0" y="134"/>
                  </a:lnTo>
                  <a:lnTo>
                    <a:pt x="0" y="11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363"/>
            <p:cNvSpPr>
              <a:spLocks noChangeAspect="1"/>
            </p:cNvSpPr>
            <p:nvPr/>
          </p:nvSpPr>
          <p:spPr bwMode="auto">
            <a:xfrm>
              <a:off x="3923765" y="4176966"/>
              <a:ext cx="338411" cy="304977"/>
            </a:xfrm>
            <a:custGeom>
              <a:avLst/>
              <a:gdLst>
                <a:gd name="T0" fmla="*/ 86 w 156"/>
                <a:gd name="T1" fmla="*/ 136 h 144"/>
                <a:gd name="T2" fmla="*/ 107 w 156"/>
                <a:gd name="T3" fmla="*/ 114 h 144"/>
                <a:gd name="T4" fmla="*/ 114 w 156"/>
                <a:gd name="T5" fmla="*/ 114 h 144"/>
                <a:gd name="T6" fmla="*/ 121 w 156"/>
                <a:gd name="T7" fmla="*/ 124 h 144"/>
                <a:gd name="T8" fmla="*/ 149 w 156"/>
                <a:gd name="T9" fmla="*/ 84 h 144"/>
                <a:gd name="T10" fmla="*/ 163 w 156"/>
                <a:gd name="T11" fmla="*/ 32 h 144"/>
                <a:gd name="T12" fmla="*/ 163 w 156"/>
                <a:gd name="T13" fmla="*/ 8 h 144"/>
                <a:gd name="T14" fmla="*/ 158 w 156"/>
                <a:gd name="T15" fmla="*/ 0 h 144"/>
                <a:gd name="T16" fmla="*/ 149 w 156"/>
                <a:gd name="T17" fmla="*/ 0 h 144"/>
                <a:gd name="T18" fmla="*/ 141 w 156"/>
                <a:gd name="T19" fmla="*/ 8 h 144"/>
                <a:gd name="T20" fmla="*/ 114 w 156"/>
                <a:gd name="T21" fmla="*/ 8 h 144"/>
                <a:gd name="T22" fmla="*/ 101 w 156"/>
                <a:gd name="T23" fmla="*/ 23 h 144"/>
                <a:gd name="T24" fmla="*/ 72 w 156"/>
                <a:gd name="T25" fmla="*/ 8 h 144"/>
                <a:gd name="T26" fmla="*/ 64 w 156"/>
                <a:gd name="T27" fmla="*/ 8 h 144"/>
                <a:gd name="T28" fmla="*/ 37 w 156"/>
                <a:gd name="T29" fmla="*/ 0 h 144"/>
                <a:gd name="T30" fmla="*/ 30 w 156"/>
                <a:gd name="T31" fmla="*/ 0 h 144"/>
                <a:gd name="T32" fmla="*/ 13 w 156"/>
                <a:gd name="T33" fmla="*/ 23 h 144"/>
                <a:gd name="T34" fmla="*/ 13 w 156"/>
                <a:gd name="T35" fmla="*/ 53 h 144"/>
                <a:gd name="T36" fmla="*/ 0 w 156"/>
                <a:gd name="T37" fmla="*/ 91 h 144"/>
                <a:gd name="T38" fmla="*/ 0 w 156"/>
                <a:gd name="T39" fmla="*/ 124 h 144"/>
                <a:gd name="T40" fmla="*/ 30 w 156"/>
                <a:gd name="T41" fmla="*/ 124 h 144"/>
                <a:gd name="T42" fmla="*/ 30 w 156"/>
                <a:gd name="T43" fmla="*/ 131 h 144"/>
                <a:gd name="T44" fmla="*/ 37 w 156"/>
                <a:gd name="T45" fmla="*/ 151 h 144"/>
                <a:gd name="T46" fmla="*/ 86 w 156"/>
                <a:gd name="T47" fmla="*/ 151 h 144"/>
                <a:gd name="T48" fmla="*/ 86 w 156"/>
                <a:gd name="T49" fmla="*/ 136 h 144"/>
                <a:gd name="T50" fmla="*/ 86 w 156"/>
                <a:gd name="T51" fmla="*/ 136 h 144"/>
                <a:gd name="T52" fmla="*/ 86 w 156"/>
                <a:gd name="T53" fmla="*/ 136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144">
                  <a:moveTo>
                    <a:pt x="79" y="129"/>
                  </a:moveTo>
                  <a:lnTo>
                    <a:pt x="100" y="107"/>
                  </a:lnTo>
                  <a:lnTo>
                    <a:pt x="107" y="107"/>
                  </a:lnTo>
                  <a:lnTo>
                    <a:pt x="114" y="117"/>
                  </a:lnTo>
                  <a:lnTo>
                    <a:pt x="142" y="77"/>
                  </a:lnTo>
                  <a:lnTo>
                    <a:pt x="156" y="32"/>
                  </a:lnTo>
                  <a:lnTo>
                    <a:pt x="156" y="8"/>
                  </a:lnTo>
                  <a:lnTo>
                    <a:pt x="151" y="0"/>
                  </a:lnTo>
                  <a:lnTo>
                    <a:pt x="142" y="0"/>
                  </a:lnTo>
                  <a:lnTo>
                    <a:pt x="134" y="8"/>
                  </a:lnTo>
                  <a:lnTo>
                    <a:pt x="107" y="8"/>
                  </a:lnTo>
                  <a:lnTo>
                    <a:pt x="94" y="23"/>
                  </a:lnTo>
                  <a:lnTo>
                    <a:pt x="72" y="8"/>
                  </a:lnTo>
                  <a:lnTo>
                    <a:pt x="64" y="8"/>
                  </a:lnTo>
                  <a:lnTo>
                    <a:pt x="37" y="0"/>
                  </a:lnTo>
                  <a:lnTo>
                    <a:pt x="30" y="0"/>
                  </a:lnTo>
                  <a:lnTo>
                    <a:pt x="13" y="23"/>
                  </a:lnTo>
                  <a:lnTo>
                    <a:pt x="13" y="53"/>
                  </a:lnTo>
                  <a:lnTo>
                    <a:pt x="0" y="84"/>
                  </a:lnTo>
                  <a:lnTo>
                    <a:pt x="0" y="117"/>
                  </a:lnTo>
                  <a:lnTo>
                    <a:pt x="30" y="117"/>
                  </a:lnTo>
                  <a:lnTo>
                    <a:pt x="30" y="124"/>
                  </a:lnTo>
                  <a:lnTo>
                    <a:pt x="37" y="144"/>
                  </a:lnTo>
                  <a:lnTo>
                    <a:pt x="79" y="144"/>
                  </a:lnTo>
                  <a:lnTo>
                    <a:pt x="79" y="12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364"/>
            <p:cNvSpPr>
              <a:spLocks noChangeAspect="1"/>
            </p:cNvSpPr>
            <p:nvPr/>
          </p:nvSpPr>
          <p:spPr bwMode="auto">
            <a:xfrm>
              <a:off x="3852633" y="3886712"/>
              <a:ext cx="469896" cy="359662"/>
            </a:xfrm>
            <a:custGeom>
              <a:avLst/>
              <a:gdLst>
                <a:gd name="T0" fmla="*/ 195 w 216"/>
                <a:gd name="T1" fmla="*/ 141 h 171"/>
                <a:gd name="T2" fmla="*/ 195 w 216"/>
                <a:gd name="T3" fmla="*/ 131 h 171"/>
                <a:gd name="T4" fmla="*/ 222 w 216"/>
                <a:gd name="T5" fmla="*/ 94 h 171"/>
                <a:gd name="T6" fmla="*/ 230 w 216"/>
                <a:gd name="T7" fmla="*/ 43 h 171"/>
                <a:gd name="T8" fmla="*/ 208 w 216"/>
                <a:gd name="T9" fmla="*/ 20 h 171"/>
                <a:gd name="T10" fmla="*/ 208 w 216"/>
                <a:gd name="T11" fmla="*/ 6 h 171"/>
                <a:gd name="T12" fmla="*/ 198 w 216"/>
                <a:gd name="T13" fmla="*/ 0 h 171"/>
                <a:gd name="T14" fmla="*/ 160 w 216"/>
                <a:gd name="T15" fmla="*/ 0 h 171"/>
                <a:gd name="T16" fmla="*/ 72 w 216"/>
                <a:gd name="T17" fmla="*/ 59 h 171"/>
                <a:gd name="T18" fmla="*/ 50 w 216"/>
                <a:gd name="T19" fmla="*/ 59 h 171"/>
                <a:gd name="T20" fmla="*/ 50 w 216"/>
                <a:gd name="T21" fmla="*/ 104 h 171"/>
                <a:gd name="T22" fmla="*/ 44 w 216"/>
                <a:gd name="T23" fmla="*/ 116 h 171"/>
                <a:gd name="T24" fmla="*/ 0 w 216"/>
                <a:gd name="T25" fmla="*/ 124 h 171"/>
                <a:gd name="T26" fmla="*/ 0 w 216"/>
                <a:gd name="T27" fmla="*/ 141 h 171"/>
                <a:gd name="T28" fmla="*/ 15 w 216"/>
                <a:gd name="T29" fmla="*/ 163 h 171"/>
                <a:gd name="T30" fmla="*/ 22 w 216"/>
                <a:gd name="T31" fmla="*/ 163 h 171"/>
                <a:gd name="T32" fmla="*/ 22 w 216"/>
                <a:gd name="T33" fmla="*/ 171 h 171"/>
                <a:gd name="T34" fmla="*/ 22 w 216"/>
                <a:gd name="T35" fmla="*/ 163 h 171"/>
                <a:gd name="T36" fmla="*/ 30 w 216"/>
                <a:gd name="T37" fmla="*/ 163 h 171"/>
                <a:gd name="T38" fmla="*/ 44 w 216"/>
                <a:gd name="T39" fmla="*/ 171 h 171"/>
                <a:gd name="T40" fmla="*/ 44 w 216"/>
                <a:gd name="T41" fmla="*/ 163 h 171"/>
                <a:gd name="T42" fmla="*/ 66 w 216"/>
                <a:gd name="T43" fmla="*/ 141 h 171"/>
                <a:gd name="T44" fmla="*/ 108 w 216"/>
                <a:gd name="T45" fmla="*/ 146 h 171"/>
                <a:gd name="T46" fmla="*/ 129 w 216"/>
                <a:gd name="T47" fmla="*/ 163 h 171"/>
                <a:gd name="T48" fmla="*/ 143 w 216"/>
                <a:gd name="T49" fmla="*/ 146 h 171"/>
                <a:gd name="T50" fmla="*/ 180 w 216"/>
                <a:gd name="T51" fmla="*/ 146 h 171"/>
                <a:gd name="T52" fmla="*/ 187 w 216"/>
                <a:gd name="T53" fmla="*/ 141 h 171"/>
                <a:gd name="T54" fmla="*/ 195 w 216"/>
                <a:gd name="T55" fmla="*/ 141 h 171"/>
                <a:gd name="T56" fmla="*/ 195 w 216"/>
                <a:gd name="T57" fmla="*/ 141 h 1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 h="171">
                  <a:moveTo>
                    <a:pt x="181" y="141"/>
                  </a:moveTo>
                  <a:lnTo>
                    <a:pt x="181" y="131"/>
                  </a:lnTo>
                  <a:lnTo>
                    <a:pt x="208" y="94"/>
                  </a:lnTo>
                  <a:lnTo>
                    <a:pt x="216" y="43"/>
                  </a:lnTo>
                  <a:lnTo>
                    <a:pt x="194" y="20"/>
                  </a:lnTo>
                  <a:lnTo>
                    <a:pt x="194" y="6"/>
                  </a:lnTo>
                  <a:lnTo>
                    <a:pt x="184" y="0"/>
                  </a:lnTo>
                  <a:lnTo>
                    <a:pt x="153" y="0"/>
                  </a:lnTo>
                  <a:lnTo>
                    <a:pt x="65" y="59"/>
                  </a:lnTo>
                  <a:lnTo>
                    <a:pt x="50" y="59"/>
                  </a:lnTo>
                  <a:lnTo>
                    <a:pt x="50" y="104"/>
                  </a:lnTo>
                  <a:lnTo>
                    <a:pt x="44" y="116"/>
                  </a:lnTo>
                  <a:lnTo>
                    <a:pt x="0" y="124"/>
                  </a:lnTo>
                  <a:lnTo>
                    <a:pt x="0" y="141"/>
                  </a:lnTo>
                  <a:lnTo>
                    <a:pt x="15" y="163"/>
                  </a:lnTo>
                  <a:lnTo>
                    <a:pt x="22" y="163"/>
                  </a:lnTo>
                  <a:lnTo>
                    <a:pt x="22" y="171"/>
                  </a:lnTo>
                  <a:lnTo>
                    <a:pt x="22" y="163"/>
                  </a:lnTo>
                  <a:lnTo>
                    <a:pt x="30" y="163"/>
                  </a:lnTo>
                  <a:lnTo>
                    <a:pt x="44" y="171"/>
                  </a:lnTo>
                  <a:lnTo>
                    <a:pt x="44" y="163"/>
                  </a:lnTo>
                  <a:lnTo>
                    <a:pt x="59" y="141"/>
                  </a:lnTo>
                  <a:lnTo>
                    <a:pt x="101" y="146"/>
                  </a:lnTo>
                  <a:lnTo>
                    <a:pt x="122" y="163"/>
                  </a:lnTo>
                  <a:lnTo>
                    <a:pt x="136" y="146"/>
                  </a:lnTo>
                  <a:lnTo>
                    <a:pt x="166" y="146"/>
                  </a:lnTo>
                  <a:lnTo>
                    <a:pt x="173" y="141"/>
                  </a:lnTo>
                  <a:lnTo>
                    <a:pt x="181" y="14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365"/>
            <p:cNvSpPr>
              <a:spLocks noChangeAspect="1"/>
            </p:cNvSpPr>
            <p:nvPr/>
          </p:nvSpPr>
          <p:spPr bwMode="auto">
            <a:xfrm>
              <a:off x="4240620" y="3886712"/>
              <a:ext cx="297456" cy="498479"/>
            </a:xfrm>
            <a:custGeom>
              <a:avLst/>
              <a:gdLst>
                <a:gd name="T0" fmla="*/ 15 w 137"/>
                <a:gd name="T1" fmla="*/ 8 h 237"/>
                <a:gd name="T2" fmla="*/ 15 w 137"/>
                <a:gd name="T3" fmla="*/ 22 h 237"/>
                <a:gd name="T4" fmla="*/ 38 w 137"/>
                <a:gd name="T5" fmla="*/ 43 h 237"/>
                <a:gd name="T6" fmla="*/ 30 w 137"/>
                <a:gd name="T7" fmla="*/ 96 h 237"/>
                <a:gd name="T8" fmla="*/ 0 w 137"/>
                <a:gd name="T9" fmla="*/ 131 h 237"/>
                <a:gd name="T10" fmla="*/ 0 w 137"/>
                <a:gd name="T11" fmla="*/ 139 h 237"/>
                <a:gd name="T12" fmla="*/ 6 w 137"/>
                <a:gd name="T13" fmla="*/ 148 h 237"/>
                <a:gd name="T14" fmla="*/ 6 w 137"/>
                <a:gd name="T15" fmla="*/ 163 h 237"/>
                <a:gd name="T16" fmla="*/ 30 w 137"/>
                <a:gd name="T17" fmla="*/ 200 h 237"/>
                <a:gd name="T18" fmla="*/ 6 w 137"/>
                <a:gd name="T19" fmla="*/ 200 h 237"/>
                <a:gd name="T20" fmla="*/ 6 w 137"/>
                <a:gd name="T21" fmla="*/ 208 h 237"/>
                <a:gd name="T22" fmla="*/ 15 w 137"/>
                <a:gd name="T23" fmla="*/ 215 h 237"/>
                <a:gd name="T24" fmla="*/ 30 w 137"/>
                <a:gd name="T25" fmla="*/ 237 h 237"/>
                <a:gd name="T26" fmla="*/ 87 w 137"/>
                <a:gd name="T27" fmla="*/ 215 h 237"/>
                <a:gd name="T28" fmla="*/ 67 w 137"/>
                <a:gd name="T29" fmla="*/ 215 h 237"/>
                <a:gd name="T30" fmla="*/ 102 w 137"/>
                <a:gd name="T31" fmla="*/ 208 h 237"/>
                <a:gd name="T32" fmla="*/ 132 w 137"/>
                <a:gd name="T33" fmla="*/ 178 h 237"/>
                <a:gd name="T34" fmla="*/ 137 w 137"/>
                <a:gd name="T35" fmla="*/ 178 h 237"/>
                <a:gd name="T36" fmla="*/ 117 w 137"/>
                <a:gd name="T37" fmla="*/ 148 h 237"/>
                <a:gd name="T38" fmla="*/ 137 w 137"/>
                <a:gd name="T39" fmla="*/ 117 h 237"/>
                <a:gd name="T40" fmla="*/ 144 w 137"/>
                <a:gd name="T41" fmla="*/ 117 h 237"/>
                <a:gd name="T42" fmla="*/ 144 w 137"/>
                <a:gd name="T43" fmla="*/ 59 h 237"/>
                <a:gd name="T44" fmla="*/ 38 w 137"/>
                <a:gd name="T45" fmla="*/ 0 h 237"/>
                <a:gd name="T46" fmla="*/ 15 w 137"/>
                <a:gd name="T47" fmla="*/ 8 h 237"/>
                <a:gd name="T48" fmla="*/ 15 w 137"/>
                <a:gd name="T49" fmla="*/ 8 h 237"/>
                <a:gd name="T50" fmla="*/ 15 w 137"/>
                <a:gd name="T51" fmla="*/ 8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237">
                  <a:moveTo>
                    <a:pt x="15" y="8"/>
                  </a:moveTo>
                  <a:lnTo>
                    <a:pt x="15" y="22"/>
                  </a:lnTo>
                  <a:lnTo>
                    <a:pt x="38" y="43"/>
                  </a:lnTo>
                  <a:lnTo>
                    <a:pt x="30" y="96"/>
                  </a:lnTo>
                  <a:lnTo>
                    <a:pt x="0" y="131"/>
                  </a:lnTo>
                  <a:lnTo>
                    <a:pt x="0" y="139"/>
                  </a:lnTo>
                  <a:lnTo>
                    <a:pt x="6" y="148"/>
                  </a:lnTo>
                  <a:lnTo>
                    <a:pt x="6" y="163"/>
                  </a:lnTo>
                  <a:lnTo>
                    <a:pt x="30" y="200"/>
                  </a:lnTo>
                  <a:lnTo>
                    <a:pt x="6" y="200"/>
                  </a:lnTo>
                  <a:lnTo>
                    <a:pt x="6" y="208"/>
                  </a:lnTo>
                  <a:lnTo>
                    <a:pt x="15" y="215"/>
                  </a:lnTo>
                  <a:lnTo>
                    <a:pt x="30" y="237"/>
                  </a:lnTo>
                  <a:lnTo>
                    <a:pt x="80" y="215"/>
                  </a:lnTo>
                  <a:lnTo>
                    <a:pt x="67" y="215"/>
                  </a:lnTo>
                  <a:lnTo>
                    <a:pt x="95" y="208"/>
                  </a:lnTo>
                  <a:lnTo>
                    <a:pt x="125" y="178"/>
                  </a:lnTo>
                  <a:lnTo>
                    <a:pt x="130" y="178"/>
                  </a:lnTo>
                  <a:lnTo>
                    <a:pt x="110" y="148"/>
                  </a:lnTo>
                  <a:lnTo>
                    <a:pt x="130" y="117"/>
                  </a:lnTo>
                  <a:lnTo>
                    <a:pt x="137" y="117"/>
                  </a:lnTo>
                  <a:lnTo>
                    <a:pt x="137" y="59"/>
                  </a:lnTo>
                  <a:lnTo>
                    <a:pt x="38" y="0"/>
                  </a:lnTo>
                  <a:lnTo>
                    <a:pt x="15" y="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7" name="Freeform 366"/>
            <p:cNvSpPr>
              <a:spLocks noChangeAspect="1"/>
            </p:cNvSpPr>
            <p:nvPr/>
          </p:nvSpPr>
          <p:spPr bwMode="auto">
            <a:xfrm>
              <a:off x="4477723" y="3893022"/>
              <a:ext cx="495761" cy="609953"/>
            </a:xfrm>
            <a:custGeom>
              <a:avLst/>
              <a:gdLst>
                <a:gd name="T0" fmla="*/ 16 w 229"/>
                <a:gd name="T1" fmla="*/ 182 h 289"/>
                <a:gd name="T2" fmla="*/ 28 w 229"/>
                <a:gd name="T3" fmla="*/ 204 h 289"/>
                <a:gd name="T4" fmla="*/ 28 w 229"/>
                <a:gd name="T5" fmla="*/ 221 h 289"/>
                <a:gd name="T6" fmla="*/ 43 w 229"/>
                <a:gd name="T7" fmla="*/ 229 h 289"/>
                <a:gd name="T8" fmla="*/ 80 w 229"/>
                <a:gd name="T9" fmla="*/ 273 h 289"/>
                <a:gd name="T10" fmla="*/ 85 w 229"/>
                <a:gd name="T11" fmla="*/ 289 h 289"/>
                <a:gd name="T12" fmla="*/ 113 w 229"/>
                <a:gd name="T13" fmla="*/ 289 h 289"/>
                <a:gd name="T14" fmla="*/ 129 w 229"/>
                <a:gd name="T15" fmla="*/ 296 h 289"/>
                <a:gd name="T16" fmla="*/ 144 w 229"/>
                <a:gd name="T17" fmla="*/ 296 h 289"/>
                <a:gd name="T18" fmla="*/ 171 w 229"/>
                <a:gd name="T19" fmla="*/ 289 h 289"/>
                <a:gd name="T20" fmla="*/ 199 w 229"/>
                <a:gd name="T21" fmla="*/ 289 h 289"/>
                <a:gd name="T22" fmla="*/ 199 w 229"/>
                <a:gd name="T23" fmla="*/ 268 h 289"/>
                <a:gd name="T24" fmla="*/ 193 w 229"/>
                <a:gd name="T25" fmla="*/ 268 h 289"/>
                <a:gd name="T26" fmla="*/ 171 w 229"/>
                <a:gd name="T27" fmla="*/ 242 h 289"/>
                <a:gd name="T28" fmla="*/ 164 w 229"/>
                <a:gd name="T29" fmla="*/ 229 h 289"/>
                <a:gd name="T30" fmla="*/ 206 w 229"/>
                <a:gd name="T31" fmla="*/ 143 h 289"/>
                <a:gd name="T32" fmla="*/ 214 w 229"/>
                <a:gd name="T33" fmla="*/ 91 h 289"/>
                <a:gd name="T34" fmla="*/ 236 w 229"/>
                <a:gd name="T35" fmla="*/ 84 h 289"/>
                <a:gd name="T36" fmla="*/ 236 w 229"/>
                <a:gd name="T37" fmla="*/ 76 h 289"/>
                <a:gd name="T38" fmla="*/ 221 w 229"/>
                <a:gd name="T39" fmla="*/ 69 h 289"/>
                <a:gd name="T40" fmla="*/ 214 w 229"/>
                <a:gd name="T41" fmla="*/ 8 h 289"/>
                <a:gd name="T42" fmla="*/ 199 w 229"/>
                <a:gd name="T43" fmla="*/ 0 h 289"/>
                <a:gd name="T44" fmla="*/ 171 w 229"/>
                <a:gd name="T45" fmla="*/ 17 h 289"/>
                <a:gd name="T46" fmla="*/ 164 w 229"/>
                <a:gd name="T47" fmla="*/ 8 h 289"/>
                <a:gd name="T48" fmla="*/ 43 w 229"/>
                <a:gd name="T49" fmla="*/ 8 h 289"/>
                <a:gd name="T50" fmla="*/ 43 w 229"/>
                <a:gd name="T51" fmla="*/ 39 h 289"/>
                <a:gd name="T52" fmla="*/ 28 w 229"/>
                <a:gd name="T53" fmla="*/ 52 h 289"/>
                <a:gd name="T54" fmla="*/ 28 w 229"/>
                <a:gd name="T55" fmla="*/ 113 h 289"/>
                <a:gd name="T56" fmla="*/ 21 w 229"/>
                <a:gd name="T57" fmla="*/ 113 h 289"/>
                <a:gd name="T58" fmla="*/ 0 w 229"/>
                <a:gd name="T59" fmla="*/ 143 h 289"/>
                <a:gd name="T60" fmla="*/ 21 w 229"/>
                <a:gd name="T61" fmla="*/ 182 h 289"/>
                <a:gd name="T62" fmla="*/ 16 w 229"/>
                <a:gd name="T63" fmla="*/ 182 h 289"/>
                <a:gd name="T64" fmla="*/ 16 w 229"/>
                <a:gd name="T65" fmla="*/ 182 h 289"/>
                <a:gd name="T66" fmla="*/ 16 w 229"/>
                <a:gd name="T67" fmla="*/ 182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9" h="289">
                  <a:moveTo>
                    <a:pt x="16" y="175"/>
                  </a:moveTo>
                  <a:lnTo>
                    <a:pt x="28" y="197"/>
                  </a:lnTo>
                  <a:lnTo>
                    <a:pt x="28" y="214"/>
                  </a:lnTo>
                  <a:lnTo>
                    <a:pt x="43" y="222"/>
                  </a:lnTo>
                  <a:lnTo>
                    <a:pt x="80" y="266"/>
                  </a:lnTo>
                  <a:lnTo>
                    <a:pt x="85" y="282"/>
                  </a:lnTo>
                  <a:lnTo>
                    <a:pt x="113" y="282"/>
                  </a:lnTo>
                  <a:lnTo>
                    <a:pt x="122" y="289"/>
                  </a:lnTo>
                  <a:lnTo>
                    <a:pt x="137" y="289"/>
                  </a:lnTo>
                  <a:lnTo>
                    <a:pt x="164" y="282"/>
                  </a:lnTo>
                  <a:lnTo>
                    <a:pt x="192" y="282"/>
                  </a:lnTo>
                  <a:lnTo>
                    <a:pt x="192" y="261"/>
                  </a:lnTo>
                  <a:lnTo>
                    <a:pt x="186" y="261"/>
                  </a:lnTo>
                  <a:lnTo>
                    <a:pt x="164" y="235"/>
                  </a:lnTo>
                  <a:lnTo>
                    <a:pt x="157" y="222"/>
                  </a:lnTo>
                  <a:lnTo>
                    <a:pt x="199" y="143"/>
                  </a:lnTo>
                  <a:lnTo>
                    <a:pt x="207" y="91"/>
                  </a:lnTo>
                  <a:lnTo>
                    <a:pt x="229" y="84"/>
                  </a:lnTo>
                  <a:lnTo>
                    <a:pt x="229" y="76"/>
                  </a:lnTo>
                  <a:lnTo>
                    <a:pt x="214" y="69"/>
                  </a:lnTo>
                  <a:lnTo>
                    <a:pt x="207" y="8"/>
                  </a:lnTo>
                  <a:lnTo>
                    <a:pt x="192" y="0"/>
                  </a:lnTo>
                  <a:lnTo>
                    <a:pt x="164" y="17"/>
                  </a:lnTo>
                  <a:lnTo>
                    <a:pt x="157" y="8"/>
                  </a:lnTo>
                  <a:lnTo>
                    <a:pt x="43" y="8"/>
                  </a:lnTo>
                  <a:lnTo>
                    <a:pt x="43" y="39"/>
                  </a:lnTo>
                  <a:lnTo>
                    <a:pt x="28" y="52"/>
                  </a:lnTo>
                  <a:lnTo>
                    <a:pt x="28" y="113"/>
                  </a:lnTo>
                  <a:lnTo>
                    <a:pt x="21" y="113"/>
                  </a:lnTo>
                  <a:lnTo>
                    <a:pt x="0" y="143"/>
                  </a:lnTo>
                  <a:lnTo>
                    <a:pt x="21" y="175"/>
                  </a:lnTo>
                  <a:lnTo>
                    <a:pt x="16" y="17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8" name="Freeform 367"/>
            <p:cNvSpPr>
              <a:spLocks noChangeAspect="1"/>
            </p:cNvSpPr>
            <p:nvPr/>
          </p:nvSpPr>
          <p:spPr bwMode="auto">
            <a:xfrm>
              <a:off x="4833378" y="4481943"/>
              <a:ext cx="243570" cy="273427"/>
            </a:xfrm>
            <a:custGeom>
              <a:avLst/>
              <a:gdLst>
                <a:gd name="T0" fmla="*/ 119 w 112"/>
                <a:gd name="T1" fmla="*/ 10 h 130"/>
                <a:gd name="T2" fmla="*/ 97 w 112"/>
                <a:gd name="T3" fmla="*/ 0 h 130"/>
                <a:gd name="T4" fmla="*/ 77 w 112"/>
                <a:gd name="T5" fmla="*/ 10 h 130"/>
                <a:gd name="T6" fmla="*/ 0 w 112"/>
                <a:gd name="T7" fmla="*/ 0 h 130"/>
                <a:gd name="T8" fmla="*/ 8 w 112"/>
                <a:gd name="T9" fmla="*/ 10 h 130"/>
                <a:gd name="T10" fmla="*/ 22 w 112"/>
                <a:gd name="T11" fmla="*/ 39 h 130"/>
                <a:gd name="T12" fmla="*/ 0 w 112"/>
                <a:gd name="T13" fmla="*/ 62 h 130"/>
                <a:gd name="T14" fmla="*/ 0 w 112"/>
                <a:gd name="T15" fmla="*/ 76 h 130"/>
                <a:gd name="T16" fmla="*/ 8 w 112"/>
                <a:gd name="T17" fmla="*/ 76 h 130"/>
                <a:gd name="T18" fmla="*/ 48 w 112"/>
                <a:gd name="T19" fmla="*/ 101 h 130"/>
                <a:gd name="T20" fmla="*/ 48 w 112"/>
                <a:gd name="T21" fmla="*/ 121 h 130"/>
                <a:gd name="T22" fmla="*/ 84 w 112"/>
                <a:gd name="T23" fmla="*/ 130 h 130"/>
                <a:gd name="T24" fmla="*/ 90 w 112"/>
                <a:gd name="T25" fmla="*/ 101 h 130"/>
                <a:gd name="T26" fmla="*/ 97 w 112"/>
                <a:gd name="T27" fmla="*/ 101 h 130"/>
                <a:gd name="T28" fmla="*/ 112 w 112"/>
                <a:gd name="T29" fmla="*/ 84 h 130"/>
                <a:gd name="T30" fmla="*/ 97 w 112"/>
                <a:gd name="T31" fmla="*/ 76 h 130"/>
                <a:gd name="T32" fmla="*/ 97 w 112"/>
                <a:gd name="T33" fmla="*/ 30 h 130"/>
                <a:gd name="T34" fmla="*/ 119 w 112"/>
                <a:gd name="T35" fmla="*/ 10 h 130"/>
                <a:gd name="T36" fmla="*/ 119 w 112"/>
                <a:gd name="T37" fmla="*/ 10 h 130"/>
                <a:gd name="T38" fmla="*/ 119 w 112"/>
                <a:gd name="T39" fmla="*/ 10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2" h="130">
                  <a:moveTo>
                    <a:pt x="112" y="10"/>
                  </a:moveTo>
                  <a:lnTo>
                    <a:pt x="90" y="0"/>
                  </a:lnTo>
                  <a:lnTo>
                    <a:pt x="70" y="10"/>
                  </a:lnTo>
                  <a:lnTo>
                    <a:pt x="0" y="0"/>
                  </a:lnTo>
                  <a:lnTo>
                    <a:pt x="8" y="10"/>
                  </a:lnTo>
                  <a:lnTo>
                    <a:pt x="22" y="39"/>
                  </a:lnTo>
                  <a:lnTo>
                    <a:pt x="0" y="62"/>
                  </a:lnTo>
                  <a:lnTo>
                    <a:pt x="0" y="76"/>
                  </a:lnTo>
                  <a:lnTo>
                    <a:pt x="8" y="76"/>
                  </a:lnTo>
                  <a:lnTo>
                    <a:pt x="48" y="101"/>
                  </a:lnTo>
                  <a:lnTo>
                    <a:pt x="48" y="121"/>
                  </a:lnTo>
                  <a:lnTo>
                    <a:pt x="77" y="130"/>
                  </a:lnTo>
                  <a:lnTo>
                    <a:pt x="83" y="101"/>
                  </a:lnTo>
                  <a:lnTo>
                    <a:pt x="90" y="101"/>
                  </a:lnTo>
                  <a:lnTo>
                    <a:pt x="105" y="84"/>
                  </a:lnTo>
                  <a:lnTo>
                    <a:pt x="90" y="76"/>
                  </a:lnTo>
                  <a:lnTo>
                    <a:pt x="90" y="30"/>
                  </a:lnTo>
                  <a:lnTo>
                    <a:pt x="112"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368"/>
            <p:cNvSpPr>
              <a:spLocks noChangeAspect="1"/>
            </p:cNvSpPr>
            <p:nvPr/>
          </p:nvSpPr>
          <p:spPr bwMode="auto">
            <a:xfrm>
              <a:off x="4714826" y="4481943"/>
              <a:ext cx="165972" cy="172469"/>
            </a:xfrm>
            <a:custGeom>
              <a:avLst/>
              <a:gdLst>
                <a:gd name="T0" fmla="*/ 61 w 76"/>
                <a:gd name="T1" fmla="*/ 0 h 82"/>
                <a:gd name="T2" fmla="*/ 67 w 76"/>
                <a:gd name="T3" fmla="*/ 9 h 82"/>
                <a:gd name="T4" fmla="*/ 83 w 76"/>
                <a:gd name="T5" fmla="*/ 39 h 82"/>
                <a:gd name="T6" fmla="*/ 61 w 76"/>
                <a:gd name="T7" fmla="*/ 61 h 82"/>
                <a:gd name="T8" fmla="*/ 61 w 76"/>
                <a:gd name="T9" fmla="*/ 76 h 82"/>
                <a:gd name="T10" fmla="*/ 14 w 76"/>
                <a:gd name="T11" fmla="*/ 76 h 82"/>
                <a:gd name="T12" fmla="*/ 0 w 76"/>
                <a:gd name="T13" fmla="*/ 82 h 82"/>
                <a:gd name="T14" fmla="*/ 3 w 76"/>
                <a:gd name="T15" fmla="*/ 54 h 82"/>
                <a:gd name="T16" fmla="*/ 14 w 76"/>
                <a:gd name="T17" fmla="*/ 47 h 82"/>
                <a:gd name="T18" fmla="*/ 20 w 76"/>
                <a:gd name="T19" fmla="*/ 30 h 82"/>
                <a:gd name="T20" fmla="*/ 14 w 76"/>
                <a:gd name="T21" fmla="*/ 30 h 82"/>
                <a:gd name="T22" fmla="*/ 14 w 76"/>
                <a:gd name="T23" fmla="*/ 9 h 82"/>
                <a:gd name="T24" fmla="*/ 27 w 76"/>
                <a:gd name="T25" fmla="*/ 9 h 82"/>
                <a:gd name="T26" fmla="*/ 61 w 76"/>
                <a:gd name="T27" fmla="*/ 0 h 82"/>
                <a:gd name="T28" fmla="*/ 61 w 76"/>
                <a:gd name="T29" fmla="*/ 0 h 82"/>
                <a:gd name="T30" fmla="*/ 61 w 76"/>
                <a:gd name="T31" fmla="*/ 0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 h="82">
                  <a:moveTo>
                    <a:pt x="54" y="0"/>
                  </a:moveTo>
                  <a:lnTo>
                    <a:pt x="60" y="9"/>
                  </a:lnTo>
                  <a:lnTo>
                    <a:pt x="76" y="39"/>
                  </a:lnTo>
                  <a:lnTo>
                    <a:pt x="54" y="61"/>
                  </a:lnTo>
                  <a:lnTo>
                    <a:pt x="54" y="76"/>
                  </a:lnTo>
                  <a:lnTo>
                    <a:pt x="14" y="76"/>
                  </a:lnTo>
                  <a:lnTo>
                    <a:pt x="0" y="82"/>
                  </a:lnTo>
                  <a:lnTo>
                    <a:pt x="3" y="54"/>
                  </a:lnTo>
                  <a:lnTo>
                    <a:pt x="14" y="47"/>
                  </a:lnTo>
                  <a:lnTo>
                    <a:pt x="20" y="30"/>
                  </a:lnTo>
                  <a:lnTo>
                    <a:pt x="14" y="30"/>
                  </a:lnTo>
                  <a:lnTo>
                    <a:pt x="14" y="9"/>
                  </a:lnTo>
                  <a:lnTo>
                    <a:pt x="27" y="9"/>
                  </a:lnTo>
                  <a:lnTo>
                    <a:pt x="54"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0" name="Freeform 369"/>
            <p:cNvSpPr>
              <a:spLocks noChangeAspect="1"/>
            </p:cNvSpPr>
            <p:nvPr/>
          </p:nvSpPr>
          <p:spPr bwMode="auto">
            <a:xfrm>
              <a:off x="4714826" y="4643895"/>
              <a:ext cx="306078" cy="321803"/>
            </a:xfrm>
            <a:custGeom>
              <a:avLst/>
              <a:gdLst>
                <a:gd name="T0" fmla="*/ 49 w 141"/>
                <a:gd name="T1" fmla="*/ 130 h 153"/>
                <a:gd name="T2" fmla="*/ 20 w 141"/>
                <a:gd name="T3" fmla="*/ 108 h 153"/>
                <a:gd name="T4" fmla="*/ 14 w 141"/>
                <a:gd name="T5" fmla="*/ 108 h 153"/>
                <a:gd name="T6" fmla="*/ 0 w 141"/>
                <a:gd name="T7" fmla="*/ 84 h 153"/>
                <a:gd name="T8" fmla="*/ 0 w 141"/>
                <a:gd name="T9" fmla="*/ 54 h 153"/>
                <a:gd name="T10" fmla="*/ 14 w 141"/>
                <a:gd name="T11" fmla="*/ 31 h 153"/>
                <a:gd name="T12" fmla="*/ 14 w 141"/>
                <a:gd name="T13" fmla="*/ 0 h 153"/>
                <a:gd name="T14" fmla="*/ 62 w 141"/>
                <a:gd name="T15" fmla="*/ 0 h 153"/>
                <a:gd name="T16" fmla="*/ 113 w 141"/>
                <a:gd name="T17" fmla="*/ 24 h 153"/>
                <a:gd name="T18" fmla="*/ 113 w 141"/>
                <a:gd name="T19" fmla="*/ 46 h 153"/>
                <a:gd name="T20" fmla="*/ 139 w 141"/>
                <a:gd name="T21" fmla="*/ 54 h 153"/>
                <a:gd name="T22" fmla="*/ 134 w 141"/>
                <a:gd name="T23" fmla="*/ 68 h 153"/>
                <a:gd name="T24" fmla="*/ 139 w 141"/>
                <a:gd name="T25" fmla="*/ 91 h 153"/>
                <a:gd name="T26" fmla="*/ 139 w 141"/>
                <a:gd name="T27" fmla="*/ 130 h 153"/>
                <a:gd name="T28" fmla="*/ 148 w 141"/>
                <a:gd name="T29" fmla="*/ 138 h 153"/>
                <a:gd name="T30" fmla="*/ 134 w 141"/>
                <a:gd name="T31" fmla="*/ 153 h 153"/>
                <a:gd name="T32" fmla="*/ 84 w 141"/>
                <a:gd name="T33" fmla="*/ 153 h 153"/>
                <a:gd name="T34" fmla="*/ 62 w 141"/>
                <a:gd name="T35" fmla="*/ 130 h 153"/>
                <a:gd name="T36" fmla="*/ 49 w 141"/>
                <a:gd name="T37" fmla="*/ 130 h 153"/>
                <a:gd name="T38" fmla="*/ 49 w 141"/>
                <a:gd name="T39" fmla="*/ 130 h 153"/>
                <a:gd name="T40" fmla="*/ 49 w 141"/>
                <a:gd name="T41" fmla="*/ 130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 h="153">
                  <a:moveTo>
                    <a:pt x="49" y="130"/>
                  </a:moveTo>
                  <a:lnTo>
                    <a:pt x="20" y="108"/>
                  </a:lnTo>
                  <a:lnTo>
                    <a:pt x="14" y="108"/>
                  </a:lnTo>
                  <a:lnTo>
                    <a:pt x="0" y="84"/>
                  </a:lnTo>
                  <a:lnTo>
                    <a:pt x="0" y="54"/>
                  </a:lnTo>
                  <a:lnTo>
                    <a:pt x="14" y="31"/>
                  </a:lnTo>
                  <a:lnTo>
                    <a:pt x="14" y="0"/>
                  </a:lnTo>
                  <a:lnTo>
                    <a:pt x="62" y="0"/>
                  </a:lnTo>
                  <a:lnTo>
                    <a:pt x="106" y="24"/>
                  </a:lnTo>
                  <a:lnTo>
                    <a:pt x="106" y="46"/>
                  </a:lnTo>
                  <a:lnTo>
                    <a:pt x="132" y="54"/>
                  </a:lnTo>
                  <a:lnTo>
                    <a:pt x="127" y="68"/>
                  </a:lnTo>
                  <a:lnTo>
                    <a:pt x="132" y="91"/>
                  </a:lnTo>
                  <a:lnTo>
                    <a:pt x="132" y="130"/>
                  </a:lnTo>
                  <a:lnTo>
                    <a:pt x="141" y="138"/>
                  </a:lnTo>
                  <a:lnTo>
                    <a:pt x="127" y="153"/>
                  </a:lnTo>
                  <a:lnTo>
                    <a:pt x="77" y="153"/>
                  </a:lnTo>
                  <a:lnTo>
                    <a:pt x="62" y="130"/>
                  </a:lnTo>
                  <a:lnTo>
                    <a:pt x="49" y="13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1" name="Freeform 370"/>
            <p:cNvSpPr>
              <a:spLocks noChangeAspect="1"/>
            </p:cNvSpPr>
            <p:nvPr/>
          </p:nvSpPr>
          <p:spPr bwMode="auto">
            <a:xfrm>
              <a:off x="4208289" y="4450394"/>
              <a:ext cx="549649" cy="572093"/>
            </a:xfrm>
            <a:custGeom>
              <a:avLst/>
              <a:gdLst>
                <a:gd name="T0" fmla="*/ 218 w 253"/>
                <a:gd name="T1" fmla="*/ 0 h 272"/>
                <a:gd name="T2" fmla="*/ 151 w 253"/>
                <a:gd name="T3" fmla="*/ 0 h 272"/>
                <a:gd name="T4" fmla="*/ 146 w 253"/>
                <a:gd name="T5" fmla="*/ 15 h 272"/>
                <a:gd name="T6" fmla="*/ 115 w 253"/>
                <a:gd name="T7" fmla="*/ 15 h 272"/>
                <a:gd name="T8" fmla="*/ 107 w 253"/>
                <a:gd name="T9" fmla="*/ 0 h 272"/>
                <a:gd name="T10" fmla="*/ 100 w 253"/>
                <a:gd name="T11" fmla="*/ 0 h 272"/>
                <a:gd name="T12" fmla="*/ 87 w 253"/>
                <a:gd name="T13" fmla="*/ 24 h 272"/>
                <a:gd name="T14" fmla="*/ 72 w 253"/>
                <a:gd name="T15" fmla="*/ 91 h 272"/>
                <a:gd name="T16" fmla="*/ 51 w 253"/>
                <a:gd name="T17" fmla="*/ 108 h 272"/>
                <a:gd name="T18" fmla="*/ 43 w 253"/>
                <a:gd name="T19" fmla="*/ 136 h 272"/>
                <a:gd name="T20" fmla="*/ 21 w 253"/>
                <a:gd name="T21" fmla="*/ 145 h 272"/>
                <a:gd name="T22" fmla="*/ 8 w 253"/>
                <a:gd name="T23" fmla="*/ 145 h 272"/>
                <a:gd name="T24" fmla="*/ 0 w 253"/>
                <a:gd name="T25" fmla="*/ 158 h 272"/>
                <a:gd name="T26" fmla="*/ 0 w 253"/>
                <a:gd name="T27" fmla="*/ 175 h 272"/>
                <a:gd name="T28" fmla="*/ 15 w 253"/>
                <a:gd name="T29" fmla="*/ 158 h 272"/>
                <a:gd name="T30" fmla="*/ 58 w 253"/>
                <a:gd name="T31" fmla="*/ 158 h 272"/>
                <a:gd name="T32" fmla="*/ 58 w 253"/>
                <a:gd name="T33" fmla="*/ 182 h 272"/>
                <a:gd name="T34" fmla="*/ 79 w 253"/>
                <a:gd name="T35" fmla="*/ 197 h 272"/>
                <a:gd name="T36" fmla="*/ 100 w 253"/>
                <a:gd name="T37" fmla="*/ 188 h 272"/>
                <a:gd name="T38" fmla="*/ 100 w 253"/>
                <a:gd name="T39" fmla="*/ 182 h 272"/>
                <a:gd name="T40" fmla="*/ 115 w 253"/>
                <a:gd name="T41" fmla="*/ 182 h 272"/>
                <a:gd name="T42" fmla="*/ 131 w 253"/>
                <a:gd name="T43" fmla="*/ 188 h 272"/>
                <a:gd name="T44" fmla="*/ 131 w 253"/>
                <a:gd name="T45" fmla="*/ 219 h 272"/>
                <a:gd name="T46" fmla="*/ 146 w 253"/>
                <a:gd name="T47" fmla="*/ 229 h 272"/>
                <a:gd name="T48" fmla="*/ 131 w 253"/>
                <a:gd name="T49" fmla="*/ 235 h 272"/>
                <a:gd name="T50" fmla="*/ 131 w 253"/>
                <a:gd name="T51" fmla="*/ 240 h 272"/>
                <a:gd name="T52" fmla="*/ 157 w 253"/>
                <a:gd name="T53" fmla="*/ 235 h 272"/>
                <a:gd name="T54" fmla="*/ 202 w 253"/>
                <a:gd name="T55" fmla="*/ 257 h 272"/>
                <a:gd name="T56" fmla="*/ 208 w 253"/>
                <a:gd name="T57" fmla="*/ 240 h 272"/>
                <a:gd name="T58" fmla="*/ 230 w 253"/>
                <a:gd name="T59" fmla="*/ 264 h 272"/>
                <a:gd name="T60" fmla="*/ 245 w 253"/>
                <a:gd name="T61" fmla="*/ 272 h 272"/>
                <a:gd name="T62" fmla="*/ 245 w 253"/>
                <a:gd name="T63" fmla="*/ 257 h 272"/>
                <a:gd name="T64" fmla="*/ 230 w 253"/>
                <a:gd name="T65" fmla="*/ 257 h 272"/>
                <a:gd name="T66" fmla="*/ 230 w 253"/>
                <a:gd name="T67" fmla="*/ 197 h 272"/>
                <a:gd name="T68" fmla="*/ 258 w 253"/>
                <a:gd name="T69" fmla="*/ 197 h 272"/>
                <a:gd name="T70" fmla="*/ 245 w 253"/>
                <a:gd name="T71" fmla="*/ 175 h 272"/>
                <a:gd name="T72" fmla="*/ 245 w 253"/>
                <a:gd name="T73" fmla="*/ 114 h 272"/>
                <a:gd name="T74" fmla="*/ 230 w 253"/>
                <a:gd name="T75" fmla="*/ 114 h 272"/>
                <a:gd name="T76" fmla="*/ 245 w 253"/>
                <a:gd name="T77" fmla="*/ 99 h 272"/>
                <a:gd name="T78" fmla="*/ 251 w 253"/>
                <a:gd name="T79" fmla="*/ 69 h 272"/>
                <a:gd name="T80" fmla="*/ 258 w 253"/>
                <a:gd name="T81" fmla="*/ 62 h 272"/>
                <a:gd name="T82" fmla="*/ 267 w 253"/>
                <a:gd name="T83" fmla="*/ 47 h 272"/>
                <a:gd name="T84" fmla="*/ 258 w 253"/>
                <a:gd name="T85" fmla="*/ 47 h 272"/>
                <a:gd name="T86" fmla="*/ 258 w 253"/>
                <a:gd name="T87" fmla="*/ 24 h 272"/>
                <a:gd name="T88" fmla="*/ 251 w 253"/>
                <a:gd name="T89" fmla="*/ 15 h 272"/>
                <a:gd name="T90" fmla="*/ 223 w 253"/>
                <a:gd name="T91" fmla="*/ 15 h 272"/>
                <a:gd name="T92" fmla="*/ 218 w 253"/>
                <a:gd name="T93" fmla="*/ 0 h 272"/>
                <a:gd name="T94" fmla="*/ 218 w 253"/>
                <a:gd name="T95" fmla="*/ 0 h 272"/>
                <a:gd name="T96" fmla="*/ 218 w 253"/>
                <a:gd name="T97" fmla="*/ 0 h 2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3" h="272">
                  <a:moveTo>
                    <a:pt x="204" y="0"/>
                  </a:moveTo>
                  <a:lnTo>
                    <a:pt x="144" y="0"/>
                  </a:lnTo>
                  <a:lnTo>
                    <a:pt x="139" y="15"/>
                  </a:lnTo>
                  <a:lnTo>
                    <a:pt x="108" y="15"/>
                  </a:lnTo>
                  <a:lnTo>
                    <a:pt x="100" y="0"/>
                  </a:lnTo>
                  <a:lnTo>
                    <a:pt x="93" y="0"/>
                  </a:lnTo>
                  <a:lnTo>
                    <a:pt x="80" y="24"/>
                  </a:lnTo>
                  <a:lnTo>
                    <a:pt x="65" y="91"/>
                  </a:lnTo>
                  <a:lnTo>
                    <a:pt x="51" y="108"/>
                  </a:lnTo>
                  <a:lnTo>
                    <a:pt x="43" y="136"/>
                  </a:lnTo>
                  <a:lnTo>
                    <a:pt x="21" y="145"/>
                  </a:lnTo>
                  <a:lnTo>
                    <a:pt x="8" y="145"/>
                  </a:lnTo>
                  <a:lnTo>
                    <a:pt x="0" y="158"/>
                  </a:lnTo>
                  <a:lnTo>
                    <a:pt x="0" y="175"/>
                  </a:lnTo>
                  <a:lnTo>
                    <a:pt x="15" y="158"/>
                  </a:lnTo>
                  <a:lnTo>
                    <a:pt x="58" y="158"/>
                  </a:lnTo>
                  <a:lnTo>
                    <a:pt x="58" y="182"/>
                  </a:lnTo>
                  <a:lnTo>
                    <a:pt x="72" y="197"/>
                  </a:lnTo>
                  <a:lnTo>
                    <a:pt x="93" y="188"/>
                  </a:lnTo>
                  <a:lnTo>
                    <a:pt x="93" y="182"/>
                  </a:lnTo>
                  <a:lnTo>
                    <a:pt x="108" y="182"/>
                  </a:lnTo>
                  <a:lnTo>
                    <a:pt x="124" y="188"/>
                  </a:lnTo>
                  <a:lnTo>
                    <a:pt x="124" y="219"/>
                  </a:lnTo>
                  <a:lnTo>
                    <a:pt x="139" y="229"/>
                  </a:lnTo>
                  <a:lnTo>
                    <a:pt x="124" y="235"/>
                  </a:lnTo>
                  <a:lnTo>
                    <a:pt x="124" y="240"/>
                  </a:lnTo>
                  <a:lnTo>
                    <a:pt x="150" y="235"/>
                  </a:lnTo>
                  <a:lnTo>
                    <a:pt x="189" y="257"/>
                  </a:lnTo>
                  <a:lnTo>
                    <a:pt x="194" y="240"/>
                  </a:lnTo>
                  <a:lnTo>
                    <a:pt x="216" y="264"/>
                  </a:lnTo>
                  <a:lnTo>
                    <a:pt x="231" y="272"/>
                  </a:lnTo>
                  <a:lnTo>
                    <a:pt x="231" y="257"/>
                  </a:lnTo>
                  <a:lnTo>
                    <a:pt x="216" y="257"/>
                  </a:lnTo>
                  <a:lnTo>
                    <a:pt x="216" y="197"/>
                  </a:lnTo>
                  <a:lnTo>
                    <a:pt x="244" y="197"/>
                  </a:lnTo>
                  <a:lnTo>
                    <a:pt x="231" y="175"/>
                  </a:lnTo>
                  <a:lnTo>
                    <a:pt x="231" y="114"/>
                  </a:lnTo>
                  <a:lnTo>
                    <a:pt x="216" y="114"/>
                  </a:lnTo>
                  <a:lnTo>
                    <a:pt x="231" y="99"/>
                  </a:lnTo>
                  <a:lnTo>
                    <a:pt x="237" y="69"/>
                  </a:lnTo>
                  <a:lnTo>
                    <a:pt x="244" y="62"/>
                  </a:lnTo>
                  <a:lnTo>
                    <a:pt x="253" y="47"/>
                  </a:lnTo>
                  <a:lnTo>
                    <a:pt x="244" y="47"/>
                  </a:lnTo>
                  <a:lnTo>
                    <a:pt x="244" y="24"/>
                  </a:lnTo>
                  <a:lnTo>
                    <a:pt x="237" y="15"/>
                  </a:lnTo>
                  <a:lnTo>
                    <a:pt x="209" y="15"/>
                  </a:lnTo>
                  <a:lnTo>
                    <a:pt x="204"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2" name="Freeform 371"/>
            <p:cNvSpPr>
              <a:spLocks noChangeAspect="1"/>
            </p:cNvSpPr>
            <p:nvPr/>
          </p:nvSpPr>
          <p:spPr bwMode="auto">
            <a:xfrm>
              <a:off x="4477724" y="4866845"/>
              <a:ext cx="355654" cy="302873"/>
            </a:xfrm>
            <a:custGeom>
              <a:avLst/>
              <a:gdLst>
                <a:gd name="T0" fmla="*/ 28 w 164"/>
                <a:gd name="T1" fmla="*/ 37 h 143"/>
                <a:gd name="T2" fmla="*/ 63 w 164"/>
                <a:gd name="T3" fmla="*/ 59 h 143"/>
                <a:gd name="T4" fmla="*/ 70 w 164"/>
                <a:gd name="T5" fmla="*/ 44 h 143"/>
                <a:gd name="T6" fmla="*/ 99 w 164"/>
                <a:gd name="T7" fmla="*/ 66 h 143"/>
                <a:gd name="T8" fmla="*/ 114 w 164"/>
                <a:gd name="T9" fmla="*/ 83 h 143"/>
                <a:gd name="T10" fmla="*/ 114 w 164"/>
                <a:gd name="T11" fmla="*/ 59 h 143"/>
                <a:gd name="T12" fmla="*/ 99 w 164"/>
                <a:gd name="T13" fmla="*/ 59 h 143"/>
                <a:gd name="T14" fmla="*/ 99 w 164"/>
                <a:gd name="T15" fmla="*/ 0 h 143"/>
                <a:gd name="T16" fmla="*/ 136 w 164"/>
                <a:gd name="T17" fmla="*/ 0 h 143"/>
                <a:gd name="T18" fmla="*/ 164 w 164"/>
                <a:gd name="T19" fmla="*/ 22 h 143"/>
                <a:gd name="T20" fmla="*/ 171 w 164"/>
                <a:gd name="T21" fmla="*/ 37 h 143"/>
                <a:gd name="T22" fmla="*/ 164 w 164"/>
                <a:gd name="T23" fmla="*/ 44 h 143"/>
                <a:gd name="T24" fmla="*/ 164 w 164"/>
                <a:gd name="T25" fmla="*/ 59 h 143"/>
                <a:gd name="T26" fmla="*/ 157 w 164"/>
                <a:gd name="T27" fmla="*/ 83 h 143"/>
                <a:gd name="T28" fmla="*/ 164 w 164"/>
                <a:gd name="T29" fmla="*/ 90 h 143"/>
                <a:gd name="T30" fmla="*/ 120 w 164"/>
                <a:gd name="T31" fmla="*/ 112 h 143"/>
                <a:gd name="T32" fmla="*/ 120 w 164"/>
                <a:gd name="T33" fmla="*/ 120 h 143"/>
                <a:gd name="T34" fmla="*/ 99 w 164"/>
                <a:gd name="T35" fmla="*/ 120 h 143"/>
                <a:gd name="T36" fmla="*/ 99 w 164"/>
                <a:gd name="T37" fmla="*/ 128 h 143"/>
                <a:gd name="T38" fmla="*/ 70 w 164"/>
                <a:gd name="T39" fmla="*/ 150 h 143"/>
                <a:gd name="T40" fmla="*/ 43 w 164"/>
                <a:gd name="T41" fmla="*/ 150 h 143"/>
                <a:gd name="T42" fmla="*/ 28 w 164"/>
                <a:gd name="T43" fmla="*/ 133 h 143"/>
                <a:gd name="T44" fmla="*/ 21 w 164"/>
                <a:gd name="T45" fmla="*/ 150 h 143"/>
                <a:gd name="T46" fmla="*/ 0 w 164"/>
                <a:gd name="T47" fmla="*/ 128 h 143"/>
                <a:gd name="T48" fmla="*/ 0 w 164"/>
                <a:gd name="T49" fmla="*/ 83 h 143"/>
                <a:gd name="T50" fmla="*/ 35 w 164"/>
                <a:gd name="T51" fmla="*/ 66 h 143"/>
                <a:gd name="T52" fmla="*/ 28 w 164"/>
                <a:gd name="T53" fmla="*/ 37 h 143"/>
                <a:gd name="T54" fmla="*/ 28 w 164"/>
                <a:gd name="T55" fmla="*/ 37 h 143"/>
                <a:gd name="T56" fmla="*/ 28 w 164"/>
                <a:gd name="T57" fmla="*/ 37 h 1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4" h="143">
                  <a:moveTo>
                    <a:pt x="28" y="37"/>
                  </a:moveTo>
                  <a:lnTo>
                    <a:pt x="63" y="59"/>
                  </a:lnTo>
                  <a:lnTo>
                    <a:pt x="70" y="44"/>
                  </a:lnTo>
                  <a:lnTo>
                    <a:pt x="92" y="66"/>
                  </a:lnTo>
                  <a:lnTo>
                    <a:pt x="107" y="76"/>
                  </a:lnTo>
                  <a:lnTo>
                    <a:pt x="107" y="59"/>
                  </a:lnTo>
                  <a:lnTo>
                    <a:pt x="92" y="59"/>
                  </a:lnTo>
                  <a:lnTo>
                    <a:pt x="92" y="0"/>
                  </a:lnTo>
                  <a:lnTo>
                    <a:pt x="129" y="0"/>
                  </a:lnTo>
                  <a:lnTo>
                    <a:pt x="157" y="22"/>
                  </a:lnTo>
                  <a:lnTo>
                    <a:pt x="164" y="37"/>
                  </a:lnTo>
                  <a:lnTo>
                    <a:pt x="157" y="44"/>
                  </a:lnTo>
                  <a:lnTo>
                    <a:pt x="157" y="59"/>
                  </a:lnTo>
                  <a:lnTo>
                    <a:pt x="150" y="76"/>
                  </a:lnTo>
                  <a:lnTo>
                    <a:pt x="157" y="83"/>
                  </a:lnTo>
                  <a:lnTo>
                    <a:pt x="113" y="105"/>
                  </a:lnTo>
                  <a:lnTo>
                    <a:pt x="113" y="113"/>
                  </a:lnTo>
                  <a:lnTo>
                    <a:pt x="92" y="113"/>
                  </a:lnTo>
                  <a:lnTo>
                    <a:pt x="92" y="121"/>
                  </a:lnTo>
                  <a:lnTo>
                    <a:pt x="70" y="143"/>
                  </a:lnTo>
                  <a:lnTo>
                    <a:pt x="43" y="143"/>
                  </a:lnTo>
                  <a:lnTo>
                    <a:pt x="28" y="126"/>
                  </a:lnTo>
                  <a:lnTo>
                    <a:pt x="21" y="143"/>
                  </a:lnTo>
                  <a:lnTo>
                    <a:pt x="0" y="121"/>
                  </a:lnTo>
                  <a:lnTo>
                    <a:pt x="0" y="76"/>
                  </a:lnTo>
                  <a:lnTo>
                    <a:pt x="35" y="66"/>
                  </a:lnTo>
                  <a:lnTo>
                    <a:pt x="28"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3" name="Freeform 372"/>
            <p:cNvSpPr>
              <a:spLocks noChangeAspect="1"/>
            </p:cNvSpPr>
            <p:nvPr/>
          </p:nvSpPr>
          <p:spPr bwMode="auto">
            <a:xfrm>
              <a:off x="3456025" y="3453435"/>
              <a:ext cx="359966" cy="286047"/>
            </a:xfrm>
            <a:custGeom>
              <a:avLst/>
              <a:gdLst>
                <a:gd name="T0" fmla="*/ 158 w 166"/>
                <a:gd name="T1" fmla="*/ 6 h 136"/>
                <a:gd name="T2" fmla="*/ 165 w 166"/>
                <a:gd name="T3" fmla="*/ 6 h 136"/>
                <a:gd name="T4" fmla="*/ 173 w 166"/>
                <a:gd name="T5" fmla="*/ 52 h 136"/>
                <a:gd name="T6" fmla="*/ 136 w 166"/>
                <a:gd name="T7" fmla="*/ 60 h 136"/>
                <a:gd name="T8" fmla="*/ 136 w 166"/>
                <a:gd name="T9" fmla="*/ 74 h 136"/>
                <a:gd name="T10" fmla="*/ 115 w 166"/>
                <a:gd name="T11" fmla="*/ 89 h 136"/>
                <a:gd name="T12" fmla="*/ 71 w 166"/>
                <a:gd name="T13" fmla="*/ 106 h 136"/>
                <a:gd name="T14" fmla="*/ 64 w 166"/>
                <a:gd name="T15" fmla="*/ 111 h 136"/>
                <a:gd name="T16" fmla="*/ 64 w 166"/>
                <a:gd name="T17" fmla="*/ 136 h 136"/>
                <a:gd name="T18" fmla="*/ 0 w 166"/>
                <a:gd name="T19" fmla="*/ 126 h 136"/>
                <a:gd name="T20" fmla="*/ 21 w 166"/>
                <a:gd name="T21" fmla="*/ 126 h 136"/>
                <a:gd name="T22" fmla="*/ 36 w 166"/>
                <a:gd name="T23" fmla="*/ 106 h 136"/>
                <a:gd name="T24" fmla="*/ 42 w 166"/>
                <a:gd name="T25" fmla="*/ 89 h 136"/>
                <a:gd name="T26" fmla="*/ 42 w 166"/>
                <a:gd name="T27" fmla="*/ 74 h 136"/>
                <a:gd name="T28" fmla="*/ 64 w 166"/>
                <a:gd name="T29" fmla="*/ 37 h 136"/>
                <a:gd name="T30" fmla="*/ 91 w 166"/>
                <a:gd name="T31" fmla="*/ 22 h 136"/>
                <a:gd name="T32" fmla="*/ 108 w 166"/>
                <a:gd name="T33" fmla="*/ 0 h 136"/>
                <a:gd name="T34" fmla="*/ 115 w 166"/>
                <a:gd name="T35" fmla="*/ 0 h 136"/>
                <a:gd name="T36" fmla="*/ 121 w 166"/>
                <a:gd name="T37" fmla="*/ 6 h 136"/>
                <a:gd name="T38" fmla="*/ 158 w 166"/>
                <a:gd name="T39" fmla="*/ 6 h 136"/>
                <a:gd name="T40" fmla="*/ 158 w 166"/>
                <a:gd name="T41" fmla="*/ 6 h 1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6" h="136">
                  <a:moveTo>
                    <a:pt x="151" y="6"/>
                  </a:moveTo>
                  <a:lnTo>
                    <a:pt x="158" y="6"/>
                  </a:lnTo>
                  <a:lnTo>
                    <a:pt x="166" y="52"/>
                  </a:lnTo>
                  <a:lnTo>
                    <a:pt x="129" y="60"/>
                  </a:lnTo>
                  <a:lnTo>
                    <a:pt x="129" y="74"/>
                  </a:lnTo>
                  <a:lnTo>
                    <a:pt x="108" y="89"/>
                  </a:lnTo>
                  <a:lnTo>
                    <a:pt x="71" y="106"/>
                  </a:lnTo>
                  <a:lnTo>
                    <a:pt x="64" y="111"/>
                  </a:lnTo>
                  <a:lnTo>
                    <a:pt x="64" y="136"/>
                  </a:lnTo>
                  <a:lnTo>
                    <a:pt x="0" y="126"/>
                  </a:lnTo>
                  <a:lnTo>
                    <a:pt x="21" y="126"/>
                  </a:lnTo>
                  <a:lnTo>
                    <a:pt x="36" y="106"/>
                  </a:lnTo>
                  <a:lnTo>
                    <a:pt x="42" y="89"/>
                  </a:lnTo>
                  <a:lnTo>
                    <a:pt x="42" y="74"/>
                  </a:lnTo>
                  <a:lnTo>
                    <a:pt x="64" y="37"/>
                  </a:lnTo>
                  <a:lnTo>
                    <a:pt x="84" y="22"/>
                  </a:lnTo>
                  <a:lnTo>
                    <a:pt x="101" y="0"/>
                  </a:lnTo>
                  <a:lnTo>
                    <a:pt x="108" y="0"/>
                  </a:lnTo>
                  <a:lnTo>
                    <a:pt x="114" y="6"/>
                  </a:lnTo>
                  <a:lnTo>
                    <a:pt x="151" y="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373"/>
            <p:cNvSpPr>
              <a:spLocks noChangeAspect="1"/>
            </p:cNvSpPr>
            <p:nvPr/>
          </p:nvSpPr>
          <p:spPr bwMode="auto">
            <a:xfrm>
              <a:off x="4811824" y="4048666"/>
              <a:ext cx="431097" cy="454310"/>
            </a:xfrm>
            <a:custGeom>
              <a:avLst/>
              <a:gdLst>
                <a:gd name="T0" fmla="*/ 134 w 199"/>
                <a:gd name="T1" fmla="*/ 86 h 215"/>
                <a:gd name="T2" fmla="*/ 127 w 199"/>
                <a:gd name="T3" fmla="*/ 86 h 215"/>
                <a:gd name="T4" fmla="*/ 127 w 199"/>
                <a:gd name="T5" fmla="*/ 121 h 215"/>
                <a:gd name="T6" fmla="*/ 134 w 199"/>
                <a:gd name="T7" fmla="*/ 121 h 215"/>
                <a:gd name="T8" fmla="*/ 134 w 199"/>
                <a:gd name="T9" fmla="*/ 130 h 215"/>
                <a:gd name="T10" fmla="*/ 149 w 199"/>
                <a:gd name="T11" fmla="*/ 147 h 215"/>
                <a:gd name="T12" fmla="*/ 206 w 199"/>
                <a:gd name="T13" fmla="*/ 153 h 215"/>
                <a:gd name="T14" fmla="*/ 169 w 199"/>
                <a:gd name="T15" fmla="*/ 199 h 215"/>
                <a:gd name="T16" fmla="*/ 144 w 199"/>
                <a:gd name="T17" fmla="*/ 199 h 215"/>
                <a:gd name="T18" fmla="*/ 127 w 199"/>
                <a:gd name="T19" fmla="*/ 222 h 215"/>
                <a:gd name="T20" fmla="*/ 99 w 199"/>
                <a:gd name="T21" fmla="*/ 215 h 215"/>
                <a:gd name="T22" fmla="*/ 80 w 199"/>
                <a:gd name="T23" fmla="*/ 222 h 215"/>
                <a:gd name="T24" fmla="*/ 35 w 199"/>
                <a:gd name="T25" fmla="*/ 215 h 215"/>
                <a:gd name="T26" fmla="*/ 35 w 199"/>
                <a:gd name="T27" fmla="*/ 194 h 215"/>
                <a:gd name="T28" fmla="*/ 28 w 199"/>
                <a:gd name="T29" fmla="*/ 194 h 215"/>
                <a:gd name="T30" fmla="*/ 8 w 199"/>
                <a:gd name="T31" fmla="*/ 168 h 215"/>
                <a:gd name="T32" fmla="*/ 0 w 199"/>
                <a:gd name="T33" fmla="*/ 153 h 215"/>
                <a:gd name="T34" fmla="*/ 8 w 199"/>
                <a:gd name="T35" fmla="*/ 147 h 215"/>
                <a:gd name="T36" fmla="*/ 15 w 199"/>
                <a:gd name="T37" fmla="*/ 121 h 215"/>
                <a:gd name="T38" fmla="*/ 43 w 199"/>
                <a:gd name="T39" fmla="*/ 69 h 215"/>
                <a:gd name="T40" fmla="*/ 50 w 199"/>
                <a:gd name="T41" fmla="*/ 15 h 215"/>
                <a:gd name="T42" fmla="*/ 72 w 199"/>
                <a:gd name="T43" fmla="*/ 8 h 215"/>
                <a:gd name="T44" fmla="*/ 72 w 199"/>
                <a:gd name="T45" fmla="*/ 0 h 215"/>
                <a:gd name="T46" fmla="*/ 85 w 199"/>
                <a:gd name="T47" fmla="*/ 37 h 215"/>
                <a:gd name="T48" fmla="*/ 134 w 199"/>
                <a:gd name="T49" fmla="*/ 86 h 215"/>
                <a:gd name="T50" fmla="*/ 134 w 199"/>
                <a:gd name="T51" fmla="*/ 86 h 215"/>
                <a:gd name="T52" fmla="*/ 134 w 199"/>
                <a:gd name="T53" fmla="*/ 86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15">
                  <a:moveTo>
                    <a:pt x="127" y="86"/>
                  </a:moveTo>
                  <a:lnTo>
                    <a:pt x="120" y="86"/>
                  </a:lnTo>
                  <a:lnTo>
                    <a:pt x="120" y="114"/>
                  </a:lnTo>
                  <a:lnTo>
                    <a:pt x="127" y="114"/>
                  </a:lnTo>
                  <a:lnTo>
                    <a:pt x="127" y="123"/>
                  </a:lnTo>
                  <a:lnTo>
                    <a:pt x="142" y="140"/>
                  </a:lnTo>
                  <a:lnTo>
                    <a:pt x="199" y="146"/>
                  </a:lnTo>
                  <a:lnTo>
                    <a:pt x="162" y="192"/>
                  </a:lnTo>
                  <a:lnTo>
                    <a:pt x="137" y="192"/>
                  </a:lnTo>
                  <a:lnTo>
                    <a:pt x="120" y="215"/>
                  </a:lnTo>
                  <a:lnTo>
                    <a:pt x="99" y="208"/>
                  </a:lnTo>
                  <a:lnTo>
                    <a:pt x="80" y="215"/>
                  </a:lnTo>
                  <a:lnTo>
                    <a:pt x="35" y="208"/>
                  </a:lnTo>
                  <a:lnTo>
                    <a:pt x="35" y="187"/>
                  </a:lnTo>
                  <a:lnTo>
                    <a:pt x="28" y="187"/>
                  </a:lnTo>
                  <a:lnTo>
                    <a:pt x="8" y="161"/>
                  </a:lnTo>
                  <a:lnTo>
                    <a:pt x="0" y="146"/>
                  </a:lnTo>
                  <a:lnTo>
                    <a:pt x="8" y="140"/>
                  </a:lnTo>
                  <a:lnTo>
                    <a:pt x="15" y="114"/>
                  </a:lnTo>
                  <a:lnTo>
                    <a:pt x="43" y="69"/>
                  </a:lnTo>
                  <a:lnTo>
                    <a:pt x="50" y="15"/>
                  </a:lnTo>
                  <a:lnTo>
                    <a:pt x="72" y="8"/>
                  </a:lnTo>
                  <a:lnTo>
                    <a:pt x="72" y="0"/>
                  </a:lnTo>
                  <a:lnTo>
                    <a:pt x="85" y="37"/>
                  </a:lnTo>
                  <a:lnTo>
                    <a:pt x="127" y="8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374"/>
            <p:cNvSpPr>
              <a:spLocks noChangeAspect="1"/>
            </p:cNvSpPr>
            <p:nvPr/>
          </p:nvSpPr>
          <p:spPr bwMode="auto">
            <a:xfrm>
              <a:off x="5029527" y="4246374"/>
              <a:ext cx="310389" cy="408038"/>
            </a:xfrm>
            <a:custGeom>
              <a:avLst/>
              <a:gdLst>
                <a:gd name="T0" fmla="*/ 22 w 143"/>
                <a:gd name="T1" fmla="*/ 125 h 193"/>
                <a:gd name="T2" fmla="*/ 0 w 143"/>
                <a:gd name="T3" fmla="*/ 148 h 193"/>
                <a:gd name="T4" fmla="*/ 0 w 143"/>
                <a:gd name="T5" fmla="*/ 194 h 193"/>
                <a:gd name="T6" fmla="*/ 15 w 143"/>
                <a:gd name="T7" fmla="*/ 200 h 193"/>
                <a:gd name="T8" fmla="*/ 37 w 143"/>
                <a:gd name="T9" fmla="*/ 172 h 193"/>
                <a:gd name="T10" fmla="*/ 106 w 143"/>
                <a:gd name="T11" fmla="*/ 118 h 193"/>
                <a:gd name="T12" fmla="*/ 119 w 143"/>
                <a:gd name="T13" fmla="*/ 91 h 193"/>
                <a:gd name="T14" fmla="*/ 150 w 143"/>
                <a:gd name="T15" fmla="*/ 20 h 193"/>
                <a:gd name="T16" fmla="*/ 150 w 143"/>
                <a:gd name="T17" fmla="*/ 0 h 193"/>
                <a:gd name="T18" fmla="*/ 135 w 143"/>
                <a:gd name="T19" fmla="*/ 0 h 193"/>
                <a:gd name="T20" fmla="*/ 57 w 143"/>
                <a:gd name="T21" fmla="*/ 29 h 193"/>
                <a:gd name="T22" fmla="*/ 44 w 143"/>
                <a:gd name="T23" fmla="*/ 20 h 193"/>
                <a:gd name="T24" fmla="*/ 37 w 143"/>
                <a:gd name="T25" fmla="*/ 7 h 193"/>
                <a:gd name="T26" fmla="*/ 29 w 143"/>
                <a:gd name="T27" fmla="*/ 20 h 193"/>
                <a:gd name="T28" fmla="*/ 29 w 143"/>
                <a:gd name="T29" fmla="*/ 29 h 193"/>
                <a:gd name="T30" fmla="*/ 44 w 143"/>
                <a:gd name="T31" fmla="*/ 46 h 193"/>
                <a:gd name="T32" fmla="*/ 106 w 143"/>
                <a:gd name="T33" fmla="*/ 52 h 193"/>
                <a:gd name="T34" fmla="*/ 62 w 143"/>
                <a:gd name="T35" fmla="*/ 96 h 193"/>
                <a:gd name="T36" fmla="*/ 37 w 143"/>
                <a:gd name="T37" fmla="*/ 96 h 193"/>
                <a:gd name="T38" fmla="*/ 22 w 143"/>
                <a:gd name="T39" fmla="*/ 125 h 193"/>
                <a:gd name="T40" fmla="*/ 22 w 143"/>
                <a:gd name="T41" fmla="*/ 125 h 193"/>
                <a:gd name="T42" fmla="*/ 22 w 143"/>
                <a:gd name="T43" fmla="*/ 125 h 1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3" h="193">
                  <a:moveTo>
                    <a:pt x="22" y="118"/>
                  </a:moveTo>
                  <a:lnTo>
                    <a:pt x="0" y="141"/>
                  </a:lnTo>
                  <a:lnTo>
                    <a:pt x="0" y="187"/>
                  </a:lnTo>
                  <a:lnTo>
                    <a:pt x="15" y="193"/>
                  </a:lnTo>
                  <a:lnTo>
                    <a:pt x="37" y="165"/>
                  </a:lnTo>
                  <a:lnTo>
                    <a:pt x="99" y="111"/>
                  </a:lnTo>
                  <a:lnTo>
                    <a:pt x="112" y="91"/>
                  </a:lnTo>
                  <a:lnTo>
                    <a:pt x="143" y="20"/>
                  </a:lnTo>
                  <a:lnTo>
                    <a:pt x="143" y="0"/>
                  </a:lnTo>
                  <a:lnTo>
                    <a:pt x="128" y="0"/>
                  </a:lnTo>
                  <a:lnTo>
                    <a:pt x="57" y="29"/>
                  </a:lnTo>
                  <a:lnTo>
                    <a:pt x="44" y="20"/>
                  </a:lnTo>
                  <a:lnTo>
                    <a:pt x="37" y="7"/>
                  </a:lnTo>
                  <a:lnTo>
                    <a:pt x="29" y="20"/>
                  </a:lnTo>
                  <a:lnTo>
                    <a:pt x="29" y="29"/>
                  </a:lnTo>
                  <a:lnTo>
                    <a:pt x="44" y="46"/>
                  </a:lnTo>
                  <a:lnTo>
                    <a:pt x="99" y="52"/>
                  </a:lnTo>
                  <a:lnTo>
                    <a:pt x="62" y="96"/>
                  </a:lnTo>
                  <a:lnTo>
                    <a:pt x="37" y="96"/>
                  </a:lnTo>
                  <a:lnTo>
                    <a:pt x="22" y="11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375"/>
            <p:cNvSpPr>
              <a:spLocks noChangeAspect="1"/>
            </p:cNvSpPr>
            <p:nvPr/>
          </p:nvSpPr>
          <p:spPr bwMode="auto">
            <a:xfrm>
              <a:off x="3352562" y="3739483"/>
              <a:ext cx="349188" cy="401728"/>
            </a:xfrm>
            <a:custGeom>
              <a:avLst/>
              <a:gdLst>
                <a:gd name="T0" fmla="*/ 0 w 161"/>
                <a:gd name="T1" fmla="*/ 103 h 190"/>
                <a:gd name="T2" fmla="*/ 5 w 161"/>
                <a:gd name="T3" fmla="*/ 89 h 190"/>
                <a:gd name="T4" fmla="*/ 48 w 161"/>
                <a:gd name="T5" fmla="*/ 89 h 190"/>
                <a:gd name="T6" fmla="*/ 48 w 161"/>
                <a:gd name="T7" fmla="*/ 74 h 190"/>
                <a:gd name="T8" fmla="*/ 70 w 161"/>
                <a:gd name="T9" fmla="*/ 67 h 190"/>
                <a:gd name="T10" fmla="*/ 70 w 161"/>
                <a:gd name="T11" fmla="*/ 20 h 190"/>
                <a:gd name="T12" fmla="*/ 117 w 161"/>
                <a:gd name="T13" fmla="*/ 20 h 190"/>
                <a:gd name="T14" fmla="*/ 117 w 161"/>
                <a:gd name="T15" fmla="*/ 0 h 190"/>
                <a:gd name="T16" fmla="*/ 168 w 161"/>
                <a:gd name="T17" fmla="*/ 33 h 190"/>
                <a:gd name="T18" fmla="*/ 141 w 161"/>
                <a:gd name="T19" fmla="*/ 33 h 190"/>
                <a:gd name="T20" fmla="*/ 161 w 161"/>
                <a:gd name="T21" fmla="*/ 190 h 190"/>
                <a:gd name="T22" fmla="*/ 97 w 161"/>
                <a:gd name="T23" fmla="*/ 190 h 190"/>
                <a:gd name="T24" fmla="*/ 91 w 161"/>
                <a:gd name="T25" fmla="*/ 197 h 190"/>
                <a:gd name="T26" fmla="*/ 77 w 161"/>
                <a:gd name="T27" fmla="*/ 190 h 190"/>
                <a:gd name="T28" fmla="*/ 64 w 161"/>
                <a:gd name="T29" fmla="*/ 197 h 190"/>
                <a:gd name="T30" fmla="*/ 48 w 161"/>
                <a:gd name="T31" fmla="*/ 175 h 190"/>
                <a:gd name="T32" fmla="*/ 27 w 161"/>
                <a:gd name="T33" fmla="*/ 168 h 190"/>
                <a:gd name="T34" fmla="*/ 5 w 161"/>
                <a:gd name="T35" fmla="*/ 168 h 190"/>
                <a:gd name="T36" fmla="*/ 0 w 161"/>
                <a:gd name="T37" fmla="*/ 175 h 190"/>
                <a:gd name="T38" fmla="*/ 5 w 161"/>
                <a:gd name="T39" fmla="*/ 146 h 190"/>
                <a:gd name="T40" fmla="*/ 0 w 161"/>
                <a:gd name="T41" fmla="*/ 131 h 190"/>
                <a:gd name="T42" fmla="*/ 5 w 161"/>
                <a:gd name="T43" fmla="*/ 116 h 190"/>
                <a:gd name="T44" fmla="*/ 0 w 161"/>
                <a:gd name="T45" fmla="*/ 103 h 190"/>
                <a:gd name="T46" fmla="*/ 0 w 161"/>
                <a:gd name="T47" fmla="*/ 103 h 190"/>
                <a:gd name="T48" fmla="*/ 0 w 161"/>
                <a:gd name="T49" fmla="*/ 103 h 1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1" h="190">
                  <a:moveTo>
                    <a:pt x="0" y="96"/>
                  </a:moveTo>
                  <a:lnTo>
                    <a:pt x="5" y="89"/>
                  </a:lnTo>
                  <a:lnTo>
                    <a:pt x="48" y="89"/>
                  </a:lnTo>
                  <a:lnTo>
                    <a:pt x="48" y="74"/>
                  </a:lnTo>
                  <a:lnTo>
                    <a:pt x="70" y="67"/>
                  </a:lnTo>
                  <a:lnTo>
                    <a:pt x="70" y="20"/>
                  </a:lnTo>
                  <a:lnTo>
                    <a:pt x="110" y="20"/>
                  </a:lnTo>
                  <a:lnTo>
                    <a:pt x="110" y="0"/>
                  </a:lnTo>
                  <a:lnTo>
                    <a:pt x="161" y="33"/>
                  </a:lnTo>
                  <a:lnTo>
                    <a:pt x="134" y="33"/>
                  </a:lnTo>
                  <a:lnTo>
                    <a:pt x="154" y="183"/>
                  </a:lnTo>
                  <a:lnTo>
                    <a:pt x="90" y="183"/>
                  </a:lnTo>
                  <a:lnTo>
                    <a:pt x="84" y="190"/>
                  </a:lnTo>
                  <a:lnTo>
                    <a:pt x="77" y="183"/>
                  </a:lnTo>
                  <a:lnTo>
                    <a:pt x="64" y="190"/>
                  </a:lnTo>
                  <a:lnTo>
                    <a:pt x="48" y="168"/>
                  </a:lnTo>
                  <a:lnTo>
                    <a:pt x="27" y="161"/>
                  </a:lnTo>
                  <a:lnTo>
                    <a:pt x="5" y="161"/>
                  </a:lnTo>
                  <a:lnTo>
                    <a:pt x="0" y="168"/>
                  </a:lnTo>
                  <a:lnTo>
                    <a:pt x="5" y="139"/>
                  </a:lnTo>
                  <a:lnTo>
                    <a:pt x="0" y="124"/>
                  </a:lnTo>
                  <a:lnTo>
                    <a:pt x="5" y="109"/>
                  </a:lnTo>
                  <a:lnTo>
                    <a:pt x="0" y="9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7" name="Freeform 376"/>
            <p:cNvSpPr>
              <a:spLocks noChangeAspect="1"/>
            </p:cNvSpPr>
            <p:nvPr/>
          </p:nvSpPr>
          <p:spPr bwMode="auto">
            <a:xfrm>
              <a:off x="3352562" y="3718450"/>
              <a:ext cx="245725" cy="227156"/>
            </a:xfrm>
            <a:custGeom>
              <a:avLst/>
              <a:gdLst>
                <a:gd name="T0" fmla="*/ 0 w 114"/>
                <a:gd name="T1" fmla="*/ 114 h 107"/>
                <a:gd name="T2" fmla="*/ 7 w 114"/>
                <a:gd name="T3" fmla="*/ 108 h 107"/>
                <a:gd name="T4" fmla="*/ 50 w 114"/>
                <a:gd name="T5" fmla="*/ 108 h 107"/>
                <a:gd name="T6" fmla="*/ 50 w 114"/>
                <a:gd name="T7" fmla="*/ 94 h 107"/>
                <a:gd name="T8" fmla="*/ 70 w 114"/>
                <a:gd name="T9" fmla="*/ 84 h 107"/>
                <a:gd name="T10" fmla="*/ 70 w 114"/>
                <a:gd name="T11" fmla="*/ 32 h 107"/>
                <a:gd name="T12" fmla="*/ 114 w 114"/>
                <a:gd name="T13" fmla="*/ 32 h 107"/>
                <a:gd name="T14" fmla="*/ 114 w 114"/>
                <a:gd name="T15" fmla="*/ 10 h 107"/>
                <a:gd name="T16" fmla="*/ 50 w 114"/>
                <a:gd name="T17" fmla="*/ 0 h 107"/>
                <a:gd name="T18" fmla="*/ 27 w 114"/>
                <a:gd name="T19" fmla="*/ 62 h 107"/>
                <a:gd name="T20" fmla="*/ 0 w 114"/>
                <a:gd name="T21" fmla="*/ 99 h 107"/>
                <a:gd name="T22" fmla="*/ 0 w 114"/>
                <a:gd name="T23" fmla="*/ 114 h 107"/>
                <a:gd name="T24" fmla="*/ 0 w 114"/>
                <a:gd name="T25" fmla="*/ 114 h 107"/>
                <a:gd name="T26" fmla="*/ 0 w 114"/>
                <a:gd name="T27" fmla="*/ 11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107">
                  <a:moveTo>
                    <a:pt x="0" y="107"/>
                  </a:moveTo>
                  <a:lnTo>
                    <a:pt x="7" y="101"/>
                  </a:lnTo>
                  <a:lnTo>
                    <a:pt x="50" y="101"/>
                  </a:lnTo>
                  <a:lnTo>
                    <a:pt x="50" y="87"/>
                  </a:lnTo>
                  <a:lnTo>
                    <a:pt x="70" y="77"/>
                  </a:lnTo>
                  <a:lnTo>
                    <a:pt x="70" y="32"/>
                  </a:lnTo>
                  <a:lnTo>
                    <a:pt x="114" y="32"/>
                  </a:lnTo>
                  <a:lnTo>
                    <a:pt x="114" y="10"/>
                  </a:lnTo>
                  <a:lnTo>
                    <a:pt x="50" y="0"/>
                  </a:lnTo>
                  <a:lnTo>
                    <a:pt x="27" y="55"/>
                  </a:lnTo>
                  <a:lnTo>
                    <a:pt x="0" y="92"/>
                  </a:lnTo>
                  <a:lnTo>
                    <a:pt x="0" y="10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8" name="Freeform 377"/>
            <p:cNvSpPr>
              <a:spLocks noChangeAspect="1"/>
            </p:cNvSpPr>
            <p:nvPr/>
          </p:nvSpPr>
          <p:spPr bwMode="auto">
            <a:xfrm>
              <a:off x="3333161" y="4084421"/>
              <a:ext cx="185372" cy="145127"/>
            </a:xfrm>
            <a:custGeom>
              <a:avLst/>
              <a:gdLst>
                <a:gd name="T0" fmla="*/ 9 w 86"/>
                <a:gd name="T1" fmla="*/ 54 h 69"/>
                <a:gd name="T2" fmla="*/ 16 w 86"/>
                <a:gd name="T3" fmla="*/ 54 h 69"/>
                <a:gd name="T4" fmla="*/ 37 w 86"/>
                <a:gd name="T5" fmla="*/ 45 h 69"/>
                <a:gd name="T6" fmla="*/ 42 w 86"/>
                <a:gd name="T7" fmla="*/ 54 h 69"/>
                <a:gd name="T8" fmla="*/ 51 w 86"/>
                <a:gd name="T9" fmla="*/ 45 h 69"/>
                <a:gd name="T10" fmla="*/ 9 w 86"/>
                <a:gd name="T11" fmla="*/ 45 h 69"/>
                <a:gd name="T12" fmla="*/ 0 w 86"/>
                <a:gd name="T13" fmla="*/ 30 h 69"/>
                <a:gd name="T14" fmla="*/ 9 w 86"/>
                <a:gd name="T15" fmla="*/ 8 h 69"/>
                <a:gd name="T16" fmla="*/ 16 w 86"/>
                <a:gd name="T17" fmla="*/ 0 h 69"/>
                <a:gd name="T18" fmla="*/ 37 w 86"/>
                <a:gd name="T19" fmla="*/ 0 h 69"/>
                <a:gd name="T20" fmla="*/ 59 w 86"/>
                <a:gd name="T21" fmla="*/ 8 h 69"/>
                <a:gd name="T22" fmla="*/ 73 w 86"/>
                <a:gd name="T23" fmla="*/ 30 h 69"/>
                <a:gd name="T24" fmla="*/ 86 w 86"/>
                <a:gd name="T25" fmla="*/ 69 h 69"/>
                <a:gd name="T26" fmla="*/ 9 w 86"/>
                <a:gd name="T27" fmla="*/ 69 h 69"/>
                <a:gd name="T28" fmla="*/ 9 w 86"/>
                <a:gd name="T29" fmla="*/ 54 h 69"/>
                <a:gd name="T30" fmla="*/ 9 w 86"/>
                <a:gd name="T31" fmla="*/ 54 h 69"/>
                <a:gd name="T32" fmla="*/ 9 w 86"/>
                <a:gd name="T33" fmla="*/ 54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69">
                  <a:moveTo>
                    <a:pt x="9" y="54"/>
                  </a:moveTo>
                  <a:lnTo>
                    <a:pt x="16" y="54"/>
                  </a:lnTo>
                  <a:lnTo>
                    <a:pt x="37" y="45"/>
                  </a:lnTo>
                  <a:lnTo>
                    <a:pt x="42" y="54"/>
                  </a:lnTo>
                  <a:lnTo>
                    <a:pt x="51" y="45"/>
                  </a:lnTo>
                  <a:lnTo>
                    <a:pt x="9" y="45"/>
                  </a:lnTo>
                  <a:lnTo>
                    <a:pt x="0" y="30"/>
                  </a:lnTo>
                  <a:lnTo>
                    <a:pt x="9" y="8"/>
                  </a:lnTo>
                  <a:lnTo>
                    <a:pt x="16" y="0"/>
                  </a:lnTo>
                  <a:lnTo>
                    <a:pt x="37" y="0"/>
                  </a:lnTo>
                  <a:lnTo>
                    <a:pt x="59" y="8"/>
                  </a:lnTo>
                  <a:lnTo>
                    <a:pt x="73" y="30"/>
                  </a:lnTo>
                  <a:lnTo>
                    <a:pt x="86" y="69"/>
                  </a:lnTo>
                  <a:lnTo>
                    <a:pt x="9" y="69"/>
                  </a:lnTo>
                  <a:lnTo>
                    <a:pt x="9" y="5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378"/>
            <p:cNvSpPr>
              <a:spLocks noChangeAspect="1"/>
            </p:cNvSpPr>
            <p:nvPr/>
          </p:nvSpPr>
          <p:spPr bwMode="auto">
            <a:xfrm>
              <a:off x="3352562" y="4187483"/>
              <a:ext cx="90531" cy="52582"/>
            </a:xfrm>
            <a:custGeom>
              <a:avLst/>
              <a:gdLst>
                <a:gd name="T0" fmla="*/ 0 w 42"/>
                <a:gd name="T1" fmla="*/ 25 h 25"/>
                <a:gd name="T2" fmla="*/ 7 w 42"/>
                <a:gd name="T3" fmla="*/ 25 h 25"/>
                <a:gd name="T4" fmla="*/ 28 w 42"/>
                <a:gd name="T5" fmla="*/ 0 h 25"/>
                <a:gd name="T6" fmla="*/ 33 w 42"/>
                <a:gd name="T7" fmla="*/ 25 h 25"/>
                <a:gd name="T8" fmla="*/ 42 w 42"/>
                <a:gd name="T9" fmla="*/ 0 h 25"/>
                <a:gd name="T10" fmla="*/ 0 w 42"/>
                <a:gd name="T11" fmla="*/ 0 h 25"/>
                <a:gd name="T12" fmla="*/ 0 w 42"/>
                <a:gd name="T13" fmla="*/ 25 h 25"/>
                <a:gd name="T14" fmla="*/ 0 w 42"/>
                <a:gd name="T15" fmla="*/ 25 h 25"/>
                <a:gd name="T16" fmla="*/ 0 w 42"/>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5">
                  <a:moveTo>
                    <a:pt x="0" y="25"/>
                  </a:moveTo>
                  <a:lnTo>
                    <a:pt x="7" y="25"/>
                  </a:lnTo>
                  <a:lnTo>
                    <a:pt x="28" y="0"/>
                  </a:lnTo>
                  <a:lnTo>
                    <a:pt x="33" y="25"/>
                  </a:lnTo>
                  <a:lnTo>
                    <a:pt x="42" y="0"/>
                  </a:lnTo>
                  <a:lnTo>
                    <a:pt x="0" y="0"/>
                  </a:lnTo>
                  <a:lnTo>
                    <a:pt x="0" y="2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379"/>
            <p:cNvSpPr>
              <a:spLocks noChangeAspect="1"/>
            </p:cNvSpPr>
            <p:nvPr/>
          </p:nvSpPr>
          <p:spPr bwMode="auto">
            <a:xfrm>
              <a:off x="3352562" y="4229548"/>
              <a:ext cx="90531" cy="63098"/>
            </a:xfrm>
            <a:custGeom>
              <a:avLst/>
              <a:gdLst>
                <a:gd name="T0" fmla="*/ 28 w 42"/>
                <a:gd name="T1" fmla="*/ 30 h 30"/>
                <a:gd name="T2" fmla="*/ 42 w 42"/>
                <a:gd name="T3" fmla="*/ 8 h 30"/>
                <a:gd name="T4" fmla="*/ 42 w 42"/>
                <a:gd name="T5" fmla="*/ 0 h 30"/>
                <a:gd name="T6" fmla="*/ 0 w 42"/>
                <a:gd name="T7" fmla="*/ 0 h 30"/>
                <a:gd name="T8" fmla="*/ 20 w 42"/>
                <a:gd name="T9" fmla="*/ 8 h 30"/>
                <a:gd name="T10" fmla="*/ 20 w 42"/>
                <a:gd name="T11" fmla="*/ 17 h 30"/>
                <a:gd name="T12" fmla="*/ 28 w 42"/>
                <a:gd name="T13" fmla="*/ 30 h 30"/>
                <a:gd name="T14" fmla="*/ 28 w 42"/>
                <a:gd name="T15" fmla="*/ 30 h 30"/>
                <a:gd name="T16" fmla="*/ 28 w 42"/>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30">
                  <a:moveTo>
                    <a:pt x="28" y="30"/>
                  </a:moveTo>
                  <a:lnTo>
                    <a:pt x="42" y="8"/>
                  </a:lnTo>
                  <a:lnTo>
                    <a:pt x="42" y="0"/>
                  </a:lnTo>
                  <a:lnTo>
                    <a:pt x="0" y="0"/>
                  </a:lnTo>
                  <a:lnTo>
                    <a:pt x="20" y="8"/>
                  </a:lnTo>
                  <a:lnTo>
                    <a:pt x="20" y="17"/>
                  </a:lnTo>
                  <a:lnTo>
                    <a:pt x="28" y="3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380"/>
            <p:cNvSpPr>
              <a:spLocks noChangeAspect="1"/>
            </p:cNvSpPr>
            <p:nvPr/>
          </p:nvSpPr>
          <p:spPr bwMode="auto">
            <a:xfrm>
              <a:off x="3410760" y="4229548"/>
              <a:ext cx="198305" cy="151437"/>
            </a:xfrm>
            <a:custGeom>
              <a:avLst/>
              <a:gdLst>
                <a:gd name="T0" fmla="*/ 85 w 92"/>
                <a:gd name="T1" fmla="*/ 72 h 72"/>
                <a:gd name="T2" fmla="*/ 92 w 92"/>
                <a:gd name="T3" fmla="*/ 72 h 72"/>
                <a:gd name="T4" fmla="*/ 92 w 92"/>
                <a:gd name="T5" fmla="*/ 35 h 72"/>
                <a:gd name="T6" fmla="*/ 78 w 92"/>
                <a:gd name="T7" fmla="*/ 0 h 72"/>
                <a:gd name="T8" fmla="*/ 58 w 92"/>
                <a:gd name="T9" fmla="*/ 8 h 72"/>
                <a:gd name="T10" fmla="*/ 43 w 92"/>
                <a:gd name="T11" fmla="*/ 8 h 72"/>
                <a:gd name="T12" fmla="*/ 48 w 92"/>
                <a:gd name="T13" fmla="*/ 0 h 72"/>
                <a:gd name="T14" fmla="*/ 15 w 92"/>
                <a:gd name="T15" fmla="*/ 0 h 72"/>
                <a:gd name="T16" fmla="*/ 15 w 92"/>
                <a:gd name="T17" fmla="*/ 8 h 72"/>
                <a:gd name="T18" fmla="*/ 0 w 92"/>
                <a:gd name="T19" fmla="*/ 28 h 72"/>
                <a:gd name="T20" fmla="*/ 21 w 92"/>
                <a:gd name="T21" fmla="*/ 43 h 72"/>
                <a:gd name="T22" fmla="*/ 37 w 92"/>
                <a:gd name="T23" fmla="*/ 35 h 72"/>
                <a:gd name="T24" fmla="*/ 43 w 92"/>
                <a:gd name="T25" fmla="*/ 35 h 72"/>
                <a:gd name="T26" fmla="*/ 58 w 92"/>
                <a:gd name="T27" fmla="*/ 52 h 72"/>
                <a:gd name="T28" fmla="*/ 58 w 92"/>
                <a:gd name="T29" fmla="*/ 59 h 72"/>
                <a:gd name="T30" fmla="*/ 63 w 92"/>
                <a:gd name="T31" fmla="*/ 52 h 72"/>
                <a:gd name="T32" fmla="*/ 78 w 92"/>
                <a:gd name="T33" fmla="*/ 72 h 72"/>
                <a:gd name="T34" fmla="*/ 85 w 92"/>
                <a:gd name="T35" fmla="*/ 72 h 72"/>
                <a:gd name="T36" fmla="*/ 85 w 92"/>
                <a:gd name="T37" fmla="*/ 72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72">
                  <a:moveTo>
                    <a:pt x="85" y="72"/>
                  </a:moveTo>
                  <a:lnTo>
                    <a:pt x="92" y="72"/>
                  </a:lnTo>
                  <a:lnTo>
                    <a:pt x="92" y="35"/>
                  </a:lnTo>
                  <a:lnTo>
                    <a:pt x="78" y="0"/>
                  </a:lnTo>
                  <a:lnTo>
                    <a:pt x="58" y="8"/>
                  </a:lnTo>
                  <a:lnTo>
                    <a:pt x="43" y="8"/>
                  </a:lnTo>
                  <a:lnTo>
                    <a:pt x="48" y="0"/>
                  </a:lnTo>
                  <a:lnTo>
                    <a:pt x="15" y="0"/>
                  </a:lnTo>
                  <a:lnTo>
                    <a:pt x="15" y="8"/>
                  </a:lnTo>
                  <a:lnTo>
                    <a:pt x="0" y="28"/>
                  </a:lnTo>
                  <a:lnTo>
                    <a:pt x="21" y="43"/>
                  </a:lnTo>
                  <a:lnTo>
                    <a:pt x="37" y="35"/>
                  </a:lnTo>
                  <a:lnTo>
                    <a:pt x="43" y="35"/>
                  </a:lnTo>
                  <a:lnTo>
                    <a:pt x="58" y="52"/>
                  </a:lnTo>
                  <a:lnTo>
                    <a:pt x="58" y="59"/>
                  </a:lnTo>
                  <a:lnTo>
                    <a:pt x="63" y="52"/>
                  </a:lnTo>
                  <a:lnTo>
                    <a:pt x="78" y="72"/>
                  </a:lnTo>
                  <a:lnTo>
                    <a:pt x="85" y="7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381"/>
            <p:cNvSpPr>
              <a:spLocks noChangeAspect="1"/>
            </p:cNvSpPr>
            <p:nvPr/>
          </p:nvSpPr>
          <p:spPr bwMode="auto">
            <a:xfrm>
              <a:off x="3453869" y="4303163"/>
              <a:ext cx="79753" cy="98855"/>
            </a:xfrm>
            <a:custGeom>
              <a:avLst/>
              <a:gdLst>
                <a:gd name="T0" fmla="*/ 0 w 37"/>
                <a:gd name="T1" fmla="*/ 8 h 47"/>
                <a:gd name="T2" fmla="*/ 15 w 37"/>
                <a:gd name="T3" fmla="*/ 0 h 47"/>
                <a:gd name="T4" fmla="*/ 22 w 37"/>
                <a:gd name="T5" fmla="*/ 0 h 47"/>
                <a:gd name="T6" fmla="*/ 37 w 37"/>
                <a:gd name="T7" fmla="*/ 17 h 47"/>
                <a:gd name="T8" fmla="*/ 37 w 37"/>
                <a:gd name="T9" fmla="*/ 25 h 47"/>
                <a:gd name="T10" fmla="*/ 22 w 37"/>
                <a:gd name="T11" fmla="*/ 47 h 47"/>
                <a:gd name="T12" fmla="*/ 15 w 37"/>
                <a:gd name="T13" fmla="*/ 39 h 47"/>
                <a:gd name="T14" fmla="*/ 0 w 37"/>
                <a:gd name="T15" fmla="*/ 39 h 47"/>
                <a:gd name="T16" fmla="*/ 0 w 37"/>
                <a:gd name="T17" fmla="*/ 8 h 47"/>
                <a:gd name="T18" fmla="*/ 0 w 37"/>
                <a:gd name="T19" fmla="*/ 8 h 47"/>
                <a:gd name="T20" fmla="*/ 0 w 37"/>
                <a:gd name="T21" fmla="*/ 8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47">
                  <a:moveTo>
                    <a:pt x="0" y="8"/>
                  </a:moveTo>
                  <a:lnTo>
                    <a:pt x="15" y="0"/>
                  </a:lnTo>
                  <a:lnTo>
                    <a:pt x="22" y="0"/>
                  </a:lnTo>
                  <a:lnTo>
                    <a:pt x="37" y="17"/>
                  </a:lnTo>
                  <a:lnTo>
                    <a:pt x="37" y="25"/>
                  </a:lnTo>
                  <a:lnTo>
                    <a:pt x="22" y="47"/>
                  </a:lnTo>
                  <a:lnTo>
                    <a:pt x="15" y="39"/>
                  </a:lnTo>
                  <a:lnTo>
                    <a:pt x="0" y="39"/>
                  </a:lnTo>
                  <a:lnTo>
                    <a:pt x="0" y="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Freeform 382"/>
            <p:cNvSpPr>
              <a:spLocks noChangeAspect="1"/>
            </p:cNvSpPr>
            <p:nvPr/>
          </p:nvSpPr>
          <p:spPr bwMode="auto">
            <a:xfrm>
              <a:off x="3501289" y="4338920"/>
              <a:ext cx="127174" cy="143023"/>
            </a:xfrm>
            <a:custGeom>
              <a:avLst/>
              <a:gdLst>
                <a:gd name="T0" fmla="*/ 65 w 58"/>
                <a:gd name="T1" fmla="*/ 74 h 67"/>
                <a:gd name="T2" fmla="*/ 65 w 58"/>
                <a:gd name="T3" fmla="*/ 54 h 67"/>
                <a:gd name="T4" fmla="*/ 50 w 58"/>
                <a:gd name="T5" fmla="*/ 46 h 67"/>
                <a:gd name="T6" fmla="*/ 50 w 58"/>
                <a:gd name="T7" fmla="*/ 22 h 67"/>
                <a:gd name="T8" fmla="*/ 42 w 58"/>
                <a:gd name="T9" fmla="*/ 22 h 67"/>
                <a:gd name="T10" fmla="*/ 21 w 58"/>
                <a:gd name="T11" fmla="*/ 0 h 67"/>
                <a:gd name="T12" fmla="*/ 0 w 58"/>
                <a:gd name="T13" fmla="*/ 30 h 67"/>
                <a:gd name="T14" fmla="*/ 50 w 58"/>
                <a:gd name="T15" fmla="*/ 74 h 67"/>
                <a:gd name="T16" fmla="*/ 65 w 58"/>
                <a:gd name="T17" fmla="*/ 74 h 67"/>
                <a:gd name="T18" fmla="*/ 65 w 58"/>
                <a:gd name="T19" fmla="*/ 74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67">
                  <a:moveTo>
                    <a:pt x="58" y="67"/>
                  </a:moveTo>
                  <a:lnTo>
                    <a:pt x="58" y="47"/>
                  </a:lnTo>
                  <a:lnTo>
                    <a:pt x="43" y="39"/>
                  </a:lnTo>
                  <a:lnTo>
                    <a:pt x="43" y="22"/>
                  </a:lnTo>
                  <a:lnTo>
                    <a:pt x="35" y="22"/>
                  </a:lnTo>
                  <a:lnTo>
                    <a:pt x="21" y="0"/>
                  </a:lnTo>
                  <a:lnTo>
                    <a:pt x="0" y="30"/>
                  </a:lnTo>
                  <a:lnTo>
                    <a:pt x="43" y="67"/>
                  </a:lnTo>
                  <a:lnTo>
                    <a:pt x="58" y="6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Freeform 383"/>
            <p:cNvSpPr>
              <a:spLocks noChangeAspect="1"/>
            </p:cNvSpPr>
            <p:nvPr/>
          </p:nvSpPr>
          <p:spPr bwMode="auto">
            <a:xfrm>
              <a:off x="3690972" y="4151727"/>
              <a:ext cx="215548" cy="168263"/>
            </a:xfrm>
            <a:custGeom>
              <a:avLst/>
              <a:gdLst>
                <a:gd name="T0" fmla="*/ 0 w 99"/>
                <a:gd name="T1" fmla="*/ 65 h 80"/>
                <a:gd name="T2" fmla="*/ 21 w 99"/>
                <a:gd name="T3" fmla="*/ 22 h 80"/>
                <a:gd name="T4" fmla="*/ 40 w 99"/>
                <a:gd name="T5" fmla="*/ 17 h 80"/>
                <a:gd name="T6" fmla="*/ 64 w 99"/>
                <a:gd name="T7" fmla="*/ 0 h 80"/>
                <a:gd name="T8" fmla="*/ 84 w 99"/>
                <a:gd name="T9" fmla="*/ 0 h 80"/>
                <a:gd name="T10" fmla="*/ 84 w 99"/>
                <a:gd name="T11" fmla="*/ 17 h 80"/>
                <a:gd name="T12" fmla="*/ 97 w 99"/>
                <a:gd name="T13" fmla="*/ 38 h 80"/>
                <a:gd name="T14" fmla="*/ 106 w 99"/>
                <a:gd name="T15" fmla="*/ 38 h 80"/>
                <a:gd name="T16" fmla="*/ 106 w 99"/>
                <a:gd name="T17" fmla="*/ 45 h 80"/>
                <a:gd name="T18" fmla="*/ 90 w 99"/>
                <a:gd name="T19" fmla="*/ 52 h 80"/>
                <a:gd name="T20" fmla="*/ 35 w 99"/>
                <a:gd name="T21" fmla="*/ 52 h 80"/>
                <a:gd name="T22" fmla="*/ 35 w 99"/>
                <a:gd name="T23" fmla="*/ 80 h 80"/>
                <a:gd name="T24" fmla="*/ 21 w 99"/>
                <a:gd name="T25" fmla="*/ 74 h 80"/>
                <a:gd name="T26" fmla="*/ 5 w 99"/>
                <a:gd name="T27" fmla="*/ 74 h 80"/>
                <a:gd name="T28" fmla="*/ 0 w 99"/>
                <a:gd name="T29" fmla="*/ 65 h 80"/>
                <a:gd name="T30" fmla="*/ 0 w 99"/>
                <a:gd name="T31" fmla="*/ 65 h 80"/>
                <a:gd name="T32" fmla="*/ 0 w 99"/>
                <a:gd name="T33" fmla="*/ 65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9" h="80">
                  <a:moveTo>
                    <a:pt x="0" y="65"/>
                  </a:moveTo>
                  <a:lnTo>
                    <a:pt x="21" y="22"/>
                  </a:lnTo>
                  <a:lnTo>
                    <a:pt x="40" y="17"/>
                  </a:lnTo>
                  <a:lnTo>
                    <a:pt x="57" y="0"/>
                  </a:lnTo>
                  <a:lnTo>
                    <a:pt x="77" y="0"/>
                  </a:lnTo>
                  <a:lnTo>
                    <a:pt x="77" y="17"/>
                  </a:lnTo>
                  <a:lnTo>
                    <a:pt x="90" y="38"/>
                  </a:lnTo>
                  <a:lnTo>
                    <a:pt x="99" y="38"/>
                  </a:lnTo>
                  <a:lnTo>
                    <a:pt x="99" y="45"/>
                  </a:lnTo>
                  <a:lnTo>
                    <a:pt x="83" y="52"/>
                  </a:lnTo>
                  <a:lnTo>
                    <a:pt x="35" y="52"/>
                  </a:lnTo>
                  <a:lnTo>
                    <a:pt x="35" y="80"/>
                  </a:lnTo>
                  <a:lnTo>
                    <a:pt x="21" y="74"/>
                  </a:lnTo>
                  <a:lnTo>
                    <a:pt x="5" y="74"/>
                  </a:lnTo>
                  <a:lnTo>
                    <a:pt x="0" y="6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Freeform 384"/>
            <p:cNvSpPr>
              <a:spLocks noChangeAspect="1"/>
            </p:cNvSpPr>
            <p:nvPr/>
          </p:nvSpPr>
          <p:spPr bwMode="auto">
            <a:xfrm>
              <a:off x="3826768" y="4265304"/>
              <a:ext cx="58198" cy="157746"/>
            </a:xfrm>
            <a:custGeom>
              <a:avLst/>
              <a:gdLst>
                <a:gd name="T0" fmla="*/ 22 w 27"/>
                <a:gd name="T1" fmla="*/ 0 h 75"/>
                <a:gd name="T2" fmla="*/ 0 w 27"/>
                <a:gd name="T3" fmla="*/ 0 h 75"/>
                <a:gd name="T4" fmla="*/ 22 w 27"/>
                <a:gd name="T5" fmla="*/ 67 h 75"/>
                <a:gd name="T6" fmla="*/ 22 w 27"/>
                <a:gd name="T7" fmla="*/ 75 h 75"/>
                <a:gd name="T8" fmla="*/ 27 w 27"/>
                <a:gd name="T9" fmla="*/ 75 h 75"/>
                <a:gd name="T10" fmla="*/ 27 w 27"/>
                <a:gd name="T11" fmla="*/ 21 h 75"/>
                <a:gd name="T12" fmla="*/ 22 w 27"/>
                <a:gd name="T13" fmla="*/ 13 h 75"/>
                <a:gd name="T14" fmla="*/ 22 w 27"/>
                <a:gd name="T15" fmla="*/ 0 h 75"/>
                <a:gd name="T16" fmla="*/ 22 w 27"/>
                <a:gd name="T17" fmla="*/ 0 h 75"/>
                <a:gd name="T18" fmla="*/ 22 w 27"/>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5">
                  <a:moveTo>
                    <a:pt x="22" y="0"/>
                  </a:moveTo>
                  <a:lnTo>
                    <a:pt x="0" y="0"/>
                  </a:lnTo>
                  <a:lnTo>
                    <a:pt x="22" y="67"/>
                  </a:lnTo>
                  <a:lnTo>
                    <a:pt x="22" y="75"/>
                  </a:lnTo>
                  <a:lnTo>
                    <a:pt x="27" y="75"/>
                  </a:lnTo>
                  <a:lnTo>
                    <a:pt x="27" y="21"/>
                  </a:lnTo>
                  <a:lnTo>
                    <a:pt x="22" y="13"/>
                  </a:lnTo>
                  <a:lnTo>
                    <a:pt x="22"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Freeform 385"/>
            <p:cNvSpPr>
              <a:spLocks noChangeAspect="1"/>
            </p:cNvSpPr>
            <p:nvPr/>
          </p:nvSpPr>
          <p:spPr bwMode="auto">
            <a:xfrm>
              <a:off x="3869878" y="4229548"/>
              <a:ext cx="81909" cy="193503"/>
            </a:xfrm>
            <a:custGeom>
              <a:avLst/>
              <a:gdLst>
                <a:gd name="T0" fmla="*/ 16 w 37"/>
                <a:gd name="T1" fmla="*/ 10 h 92"/>
                <a:gd name="T2" fmla="*/ 0 w 37"/>
                <a:gd name="T3" fmla="*/ 17 h 92"/>
                <a:gd name="T4" fmla="*/ 0 w 37"/>
                <a:gd name="T5" fmla="*/ 30 h 92"/>
                <a:gd name="T6" fmla="*/ 9 w 37"/>
                <a:gd name="T7" fmla="*/ 38 h 92"/>
                <a:gd name="T8" fmla="*/ 9 w 37"/>
                <a:gd name="T9" fmla="*/ 92 h 92"/>
                <a:gd name="T10" fmla="*/ 31 w 37"/>
                <a:gd name="T11" fmla="*/ 92 h 92"/>
                <a:gd name="T12" fmla="*/ 31 w 37"/>
                <a:gd name="T13" fmla="*/ 62 h 92"/>
                <a:gd name="T14" fmla="*/ 44 w 37"/>
                <a:gd name="T15" fmla="*/ 30 h 92"/>
                <a:gd name="T16" fmla="*/ 44 w 37"/>
                <a:gd name="T17" fmla="*/ 10 h 92"/>
                <a:gd name="T18" fmla="*/ 31 w 37"/>
                <a:gd name="T19" fmla="*/ 0 h 92"/>
                <a:gd name="T20" fmla="*/ 16 w 37"/>
                <a:gd name="T21" fmla="*/ 0 h 92"/>
                <a:gd name="T22" fmla="*/ 16 w 37"/>
                <a:gd name="T23" fmla="*/ 10 h 92"/>
                <a:gd name="T24" fmla="*/ 16 w 37"/>
                <a:gd name="T25" fmla="*/ 10 h 92"/>
                <a:gd name="T26" fmla="*/ 16 w 37"/>
                <a:gd name="T27" fmla="*/ 10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 h="92">
                  <a:moveTo>
                    <a:pt x="16" y="10"/>
                  </a:moveTo>
                  <a:lnTo>
                    <a:pt x="0" y="17"/>
                  </a:lnTo>
                  <a:lnTo>
                    <a:pt x="0" y="30"/>
                  </a:lnTo>
                  <a:lnTo>
                    <a:pt x="9" y="38"/>
                  </a:lnTo>
                  <a:lnTo>
                    <a:pt x="9" y="92"/>
                  </a:lnTo>
                  <a:lnTo>
                    <a:pt x="24" y="92"/>
                  </a:lnTo>
                  <a:lnTo>
                    <a:pt x="24" y="62"/>
                  </a:lnTo>
                  <a:lnTo>
                    <a:pt x="37" y="30"/>
                  </a:lnTo>
                  <a:lnTo>
                    <a:pt x="37" y="10"/>
                  </a:lnTo>
                  <a:lnTo>
                    <a:pt x="24" y="0"/>
                  </a:lnTo>
                  <a:lnTo>
                    <a:pt x="16" y="0"/>
                  </a:lnTo>
                  <a:lnTo>
                    <a:pt x="16"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386"/>
            <p:cNvSpPr>
              <a:spLocks noChangeAspect="1"/>
            </p:cNvSpPr>
            <p:nvPr/>
          </p:nvSpPr>
          <p:spPr bwMode="auto">
            <a:xfrm>
              <a:off x="4122068" y="4545042"/>
              <a:ext cx="43110" cy="56789"/>
            </a:xfrm>
            <a:custGeom>
              <a:avLst/>
              <a:gdLst>
                <a:gd name="T0" fmla="*/ 20 w 20"/>
                <a:gd name="T1" fmla="*/ 0 h 27"/>
                <a:gd name="T2" fmla="*/ 20 w 20"/>
                <a:gd name="T3" fmla="*/ 27 h 27"/>
                <a:gd name="T4" fmla="*/ 0 w 20"/>
                <a:gd name="T5" fmla="*/ 27 h 27"/>
                <a:gd name="T6" fmla="*/ 8 w 20"/>
                <a:gd name="T7" fmla="*/ 0 h 27"/>
                <a:gd name="T8" fmla="*/ 20 w 20"/>
                <a:gd name="T9" fmla="*/ 0 h 27"/>
                <a:gd name="T10" fmla="*/ 20 w 20"/>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27">
                  <a:moveTo>
                    <a:pt x="20" y="0"/>
                  </a:moveTo>
                  <a:lnTo>
                    <a:pt x="20" y="27"/>
                  </a:lnTo>
                  <a:lnTo>
                    <a:pt x="0" y="27"/>
                  </a:lnTo>
                  <a:lnTo>
                    <a:pt x="8" y="0"/>
                  </a:lnTo>
                  <a:lnTo>
                    <a:pt x="2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387"/>
            <p:cNvSpPr>
              <a:spLocks noChangeAspect="1"/>
            </p:cNvSpPr>
            <p:nvPr/>
          </p:nvSpPr>
          <p:spPr bwMode="auto">
            <a:xfrm>
              <a:off x="4160868" y="4502975"/>
              <a:ext cx="224170" cy="269220"/>
            </a:xfrm>
            <a:custGeom>
              <a:avLst/>
              <a:gdLst>
                <a:gd name="T0" fmla="*/ 83 w 103"/>
                <a:gd name="T1" fmla="*/ 9 h 128"/>
                <a:gd name="T2" fmla="*/ 83 w 103"/>
                <a:gd name="T3" fmla="*/ 30 h 128"/>
                <a:gd name="T4" fmla="*/ 31 w 103"/>
                <a:gd name="T5" fmla="*/ 22 h 128"/>
                <a:gd name="T6" fmla="*/ 31 w 103"/>
                <a:gd name="T7" fmla="*/ 39 h 128"/>
                <a:gd name="T8" fmla="*/ 39 w 103"/>
                <a:gd name="T9" fmla="*/ 30 h 128"/>
                <a:gd name="T10" fmla="*/ 44 w 103"/>
                <a:gd name="T11" fmla="*/ 39 h 128"/>
                <a:gd name="T12" fmla="*/ 44 w 103"/>
                <a:gd name="T13" fmla="*/ 83 h 128"/>
                <a:gd name="T14" fmla="*/ 24 w 103"/>
                <a:gd name="T15" fmla="*/ 83 h 128"/>
                <a:gd name="T16" fmla="*/ 11 w 103"/>
                <a:gd name="T17" fmla="*/ 91 h 128"/>
                <a:gd name="T18" fmla="*/ 11 w 103"/>
                <a:gd name="T19" fmla="*/ 96 h 128"/>
                <a:gd name="T20" fmla="*/ 0 w 103"/>
                <a:gd name="T21" fmla="*/ 96 h 128"/>
                <a:gd name="T22" fmla="*/ 0 w 103"/>
                <a:gd name="T23" fmla="*/ 113 h 128"/>
                <a:gd name="T24" fmla="*/ 24 w 103"/>
                <a:gd name="T25" fmla="*/ 128 h 128"/>
                <a:gd name="T26" fmla="*/ 24 w 103"/>
                <a:gd name="T27" fmla="*/ 120 h 128"/>
                <a:gd name="T28" fmla="*/ 44 w 103"/>
                <a:gd name="T29" fmla="*/ 120 h 128"/>
                <a:gd name="T30" fmla="*/ 73 w 103"/>
                <a:gd name="T31" fmla="*/ 113 h 128"/>
                <a:gd name="T32" fmla="*/ 83 w 103"/>
                <a:gd name="T33" fmla="*/ 83 h 128"/>
                <a:gd name="T34" fmla="*/ 96 w 103"/>
                <a:gd name="T35" fmla="*/ 67 h 128"/>
                <a:gd name="T36" fmla="*/ 110 w 103"/>
                <a:gd name="T37" fmla="*/ 0 h 128"/>
                <a:gd name="T38" fmla="*/ 88 w 103"/>
                <a:gd name="T39" fmla="*/ 9 h 128"/>
                <a:gd name="T40" fmla="*/ 83 w 103"/>
                <a:gd name="T41" fmla="*/ 9 h 128"/>
                <a:gd name="T42" fmla="*/ 83 w 103"/>
                <a:gd name="T43" fmla="*/ 9 h 128"/>
                <a:gd name="T44" fmla="*/ 83 w 103"/>
                <a:gd name="T45" fmla="*/ 9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3" h="128">
                  <a:moveTo>
                    <a:pt x="76" y="9"/>
                  </a:moveTo>
                  <a:lnTo>
                    <a:pt x="76" y="30"/>
                  </a:lnTo>
                  <a:lnTo>
                    <a:pt x="31" y="22"/>
                  </a:lnTo>
                  <a:lnTo>
                    <a:pt x="31" y="39"/>
                  </a:lnTo>
                  <a:lnTo>
                    <a:pt x="39" y="30"/>
                  </a:lnTo>
                  <a:lnTo>
                    <a:pt x="44" y="39"/>
                  </a:lnTo>
                  <a:lnTo>
                    <a:pt x="44" y="83"/>
                  </a:lnTo>
                  <a:lnTo>
                    <a:pt x="24" y="83"/>
                  </a:lnTo>
                  <a:lnTo>
                    <a:pt x="11" y="91"/>
                  </a:lnTo>
                  <a:lnTo>
                    <a:pt x="11" y="96"/>
                  </a:lnTo>
                  <a:lnTo>
                    <a:pt x="0" y="96"/>
                  </a:lnTo>
                  <a:lnTo>
                    <a:pt x="0" y="113"/>
                  </a:lnTo>
                  <a:lnTo>
                    <a:pt x="24" y="128"/>
                  </a:lnTo>
                  <a:lnTo>
                    <a:pt x="24" y="120"/>
                  </a:lnTo>
                  <a:lnTo>
                    <a:pt x="44" y="120"/>
                  </a:lnTo>
                  <a:lnTo>
                    <a:pt x="66" y="113"/>
                  </a:lnTo>
                  <a:lnTo>
                    <a:pt x="76" y="83"/>
                  </a:lnTo>
                  <a:lnTo>
                    <a:pt x="89" y="67"/>
                  </a:lnTo>
                  <a:lnTo>
                    <a:pt x="103" y="0"/>
                  </a:lnTo>
                  <a:lnTo>
                    <a:pt x="81" y="9"/>
                  </a:lnTo>
                  <a:lnTo>
                    <a:pt x="76" y="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388"/>
            <p:cNvSpPr>
              <a:spLocks noChangeAspect="1"/>
            </p:cNvSpPr>
            <p:nvPr/>
          </p:nvSpPr>
          <p:spPr bwMode="auto">
            <a:xfrm>
              <a:off x="4710516" y="4694374"/>
              <a:ext cx="49576" cy="60995"/>
            </a:xfrm>
            <a:custGeom>
              <a:avLst/>
              <a:gdLst>
                <a:gd name="T0" fmla="*/ 29 w 22"/>
                <a:gd name="T1" fmla="*/ 0 h 29"/>
                <a:gd name="T2" fmla="*/ 29 w 22"/>
                <a:gd name="T3" fmla="*/ 5 h 29"/>
                <a:gd name="T4" fmla="*/ 0 w 22"/>
                <a:gd name="T5" fmla="*/ 29 h 29"/>
                <a:gd name="T6" fmla="*/ 0 w 22"/>
                <a:gd name="T7" fmla="*/ 0 h 29"/>
                <a:gd name="T8" fmla="*/ 29 w 22"/>
                <a:gd name="T9" fmla="*/ 0 h 29"/>
                <a:gd name="T10" fmla="*/ 29 w 22"/>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9">
                  <a:moveTo>
                    <a:pt x="22" y="0"/>
                  </a:moveTo>
                  <a:lnTo>
                    <a:pt x="22" y="5"/>
                  </a:lnTo>
                  <a:lnTo>
                    <a:pt x="0" y="29"/>
                  </a:lnTo>
                  <a:lnTo>
                    <a:pt x="0" y="0"/>
                  </a:lnTo>
                  <a:lnTo>
                    <a:pt x="22"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0" name="Freeform 389"/>
            <p:cNvSpPr>
              <a:spLocks noChangeAspect="1"/>
            </p:cNvSpPr>
            <p:nvPr/>
          </p:nvSpPr>
          <p:spPr bwMode="auto">
            <a:xfrm>
              <a:off x="4193200" y="5131857"/>
              <a:ext cx="377209" cy="405934"/>
            </a:xfrm>
            <a:custGeom>
              <a:avLst/>
              <a:gdLst>
                <a:gd name="T0" fmla="*/ 64 w 174"/>
                <a:gd name="T1" fmla="*/ 193 h 193"/>
                <a:gd name="T2" fmla="*/ 33 w 174"/>
                <a:gd name="T3" fmla="*/ 116 h 193"/>
                <a:gd name="T4" fmla="*/ 33 w 174"/>
                <a:gd name="T5" fmla="*/ 94 h 193"/>
                <a:gd name="T6" fmla="*/ 0 w 174"/>
                <a:gd name="T7" fmla="*/ 17 h 193"/>
                <a:gd name="T8" fmla="*/ 0 w 174"/>
                <a:gd name="T9" fmla="*/ 0 h 193"/>
                <a:gd name="T10" fmla="*/ 33 w 174"/>
                <a:gd name="T11" fmla="*/ 0 h 193"/>
                <a:gd name="T12" fmla="*/ 82 w 174"/>
                <a:gd name="T13" fmla="*/ 17 h 193"/>
                <a:gd name="T14" fmla="*/ 112 w 174"/>
                <a:gd name="T15" fmla="*/ 17 h 193"/>
                <a:gd name="T16" fmla="*/ 139 w 174"/>
                <a:gd name="T17" fmla="*/ 25 h 193"/>
                <a:gd name="T18" fmla="*/ 161 w 174"/>
                <a:gd name="T19" fmla="*/ 17 h 193"/>
                <a:gd name="T20" fmla="*/ 168 w 174"/>
                <a:gd name="T21" fmla="*/ 0 h 193"/>
                <a:gd name="T22" fmla="*/ 181 w 174"/>
                <a:gd name="T23" fmla="*/ 17 h 193"/>
                <a:gd name="T24" fmla="*/ 168 w 174"/>
                <a:gd name="T25" fmla="*/ 32 h 193"/>
                <a:gd name="T26" fmla="*/ 161 w 174"/>
                <a:gd name="T27" fmla="*/ 25 h 193"/>
                <a:gd name="T28" fmla="*/ 134 w 174"/>
                <a:gd name="T29" fmla="*/ 25 h 193"/>
                <a:gd name="T30" fmla="*/ 126 w 174"/>
                <a:gd name="T31" fmla="*/ 77 h 193"/>
                <a:gd name="T32" fmla="*/ 119 w 174"/>
                <a:gd name="T33" fmla="*/ 94 h 193"/>
                <a:gd name="T34" fmla="*/ 119 w 174"/>
                <a:gd name="T35" fmla="*/ 185 h 193"/>
                <a:gd name="T36" fmla="*/ 97 w 174"/>
                <a:gd name="T37" fmla="*/ 193 h 193"/>
                <a:gd name="T38" fmla="*/ 77 w 174"/>
                <a:gd name="T39" fmla="*/ 193 h 193"/>
                <a:gd name="T40" fmla="*/ 70 w 174"/>
                <a:gd name="T41" fmla="*/ 185 h 193"/>
                <a:gd name="T42" fmla="*/ 64 w 174"/>
                <a:gd name="T43" fmla="*/ 193 h 193"/>
                <a:gd name="T44" fmla="*/ 64 w 174"/>
                <a:gd name="T45" fmla="*/ 193 h 193"/>
                <a:gd name="T46" fmla="*/ 64 w 174"/>
                <a:gd name="T47" fmla="*/ 193 h 1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193">
                  <a:moveTo>
                    <a:pt x="64" y="193"/>
                  </a:moveTo>
                  <a:lnTo>
                    <a:pt x="33" y="116"/>
                  </a:lnTo>
                  <a:lnTo>
                    <a:pt x="33" y="94"/>
                  </a:lnTo>
                  <a:lnTo>
                    <a:pt x="0" y="17"/>
                  </a:lnTo>
                  <a:lnTo>
                    <a:pt x="0" y="0"/>
                  </a:lnTo>
                  <a:lnTo>
                    <a:pt x="33" y="0"/>
                  </a:lnTo>
                  <a:lnTo>
                    <a:pt x="82" y="17"/>
                  </a:lnTo>
                  <a:lnTo>
                    <a:pt x="105" y="17"/>
                  </a:lnTo>
                  <a:lnTo>
                    <a:pt x="132" y="25"/>
                  </a:lnTo>
                  <a:lnTo>
                    <a:pt x="154" y="17"/>
                  </a:lnTo>
                  <a:lnTo>
                    <a:pt x="161" y="0"/>
                  </a:lnTo>
                  <a:lnTo>
                    <a:pt x="174" y="17"/>
                  </a:lnTo>
                  <a:lnTo>
                    <a:pt x="161" y="32"/>
                  </a:lnTo>
                  <a:lnTo>
                    <a:pt x="154" y="25"/>
                  </a:lnTo>
                  <a:lnTo>
                    <a:pt x="127" y="25"/>
                  </a:lnTo>
                  <a:lnTo>
                    <a:pt x="119" y="77"/>
                  </a:lnTo>
                  <a:lnTo>
                    <a:pt x="112" y="94"/>
                  </a:lnTo>
                  <a:lnTo>
                    <a:pt x="112" y="185"/>
                  </a:lnTo>
                  <a:lnTo>
                    <a:pt x="90" y="193"/>
                  </a:lnTo>
                  <a:lnTo>
                    <a:pt x="77" y="193"/>
                  </a:lnTo>
                  <a:lnTo>
                    <a:pt x="70" y="185"/>
                  </a:lnTo>
                  <a:lnTo>
                    <a:pt x="64" y="19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1" name="Freeform 390"/>
            <p:cNvSpPr>
              <a:spLocks noChangeAspect="1"/>
            </p:cNvSpPr>
            <p:nvPr/>
          </p:nvSpPr>
          <p:spPr bwMode="auto">
            <a:xfrm>
              <a:off x="4193200" y="4786920"/>
              <a:ext cx="355654" cy="397521"/>
            </a:xfrm>
            <a:custGeom>
              <a:avLst/>
              <a:gdLst>
                <a:gd name="T0" fmla="*/ 0 w 164"/>
                <a:gd name="T1" fmla="*/ 170 h 188"/>
                <a:gd name="T2" fmla="*/ 32 w 164"/>
                <a:gd name="T3" fmla="*/ 170 h 188"/>
                <a:gd name="T4" fmla="*/ 80 w 164"/>
                <a:gd name="T5" fmla="*/ 187 h 188"/>
                <a:gd name="T6" fmla="*/ 109 w 164"/>
                <a:gd name="T7" fmla="*/ 187 h 188"/>
                <a:gd name="T8" fmla="*/ 138 w 164"/>
                <a:gd name="T9" fmla="*/ 195 h 188"/>
                <a:gd name="T10" fmla="*/ 158 w 164"/>
                <a:gd name="T11" fmla="*/ 187 h 188"/>
                <a:gd name="T12" fmla="*/ 138 w 164"/>
                <a:gd name="T13" fmla="*/ 166 h 188"/>
                <a:gd name="T14" fmla="*/ 138 w 164"/>
                <a:gd name="T15" fmla="*/ 119 h 188"/>
                <a:gd name="T16" fmla="*/ 171 w 164"/>
                <a:gd name="T17" fmla="*/ 111 h 188"/>
                <a:gd name="T18" fmla="*/ 163 w 164"/>
                <a:gd name="T19" fmla="*/ 75 h 188"/>
                <a:gd name="T20" fmla="*/ 138 w 164"/>
                <a:gd name="T21" fmla="*/ 82 h 188"/>
                <a:gd name="T22" fmla="*/ 138 w 164"/>
                <a:gd name="T23" fmla="*/ 75 h 188"/>
                <a:gd name="T24" fmla="*/ 153 w 164"/>
                <a:gd name="T25" fmla="*/ 69 h 188"/>
                <a:gd name="T26" fmla="*/ 138 w 164"/>
                <a:gd name="T27" fmla="*/ 60 h 188"/>
                <a:gd name="T28" fmla="*/ 138 w 164"/>
                <a:gd name="T29" fmla="*/ 32 h 188"/>
                <a:gd name="T30" fmla="*/ 122 w 164"/>
                <a:gd name="T31" fmla="*/ 23 h 188"/>
                <a:gd name="T32" fmla="*/ 109 w 164"/>
                <a:gd name="T33" fmla="*/ 23 h 188"/>
                <a:gd name="T34" fmla="*/ 109 w 164"/>
                <a:gd name="T35" fmla="*/ 32 h 188"/>
                <a:gd name="T36" fmla="*/ 80 w 164"/>
                <a:gd name="T37" fmla="*/ 38 h 188"/>
                <a:gd name="T38" fmla="*/ 69 w 164"/>
                <a:gd name="T39" fmla="*/ 23 h 188"/>
                <a:gd name="T40" fmla="*/ 69 w 164"/>
                <a:gd name="T41" fmla="*/ 0 h 188"/>
                <a:gd name="T42" fmla="*/ 25 w 164"/>
                <a:gd name="T43" fmla="*/ 0 h 188"/>
                <a:gd name="T44" fmla="*/ 10 w 164"/>
                <a:gd name="T45" fmla="*/ 16 h 188"/>
                <a:gd name="T46" fmla="*/ 25 w 164"/>
                <a:gd name="T47" fmla="*/ 82 h 188"/>
                <a:gd name="T48" fmla="*/ 25 w 164"/>
                <a:gd name="T49" fmla="*/ 111 h 188"/>
                <a:gd name="T50" fmla="*/ 10 w 164"/>
                <a:gd name="T51" fmla="*/ 119 h 188"/>
                <a:gd name="T52" fmla="*/ 0 w 164"/>
                <a:gd name="T53" fmla="*/ 158 h 188"/>
                <a:gd name="T54" fmla="*/ 0 w 164"/>
                <a:gd name="T55" fmla="*/ 170 h 188"/>
                <a:gd name="T56" fmla="*/ 0 w 164"/>
                <a:gd name="T57" fmla="*/ 170 h 188"/>
                <a:gd name="T58" fmla="*/ 0 w 164"/>
                <a:gd name="T59" fmla="*/ 170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4" h="188">
                  <a:moveTo>
                    <a:pt x="0" y="163"/>
                  </a:moveTo>
                  <a:lnTo>
                    <a:pt x="32" y="163"/>
                  </a:lnTo>
                  <a:lnTo>
                    <a:pt x="80" y="180"/>
                  </a:lnTo>
                  <a:lnTo>
                    <a:pt x="102" y="180"/>
                  </a:lnTo>
                  <a:lnTo>
                    <a:pt x="131" y="188"/>
                  </a:lnTo>
                  <a:lnTo>
                    <a:pt x="151" y="180"/>
                  </a:lnTo>
                  <a:lnTo>
                    <a:pt x="131" y="159"/>
                  </a:lnTo>
                  <a:lnTo>
                    <a:pt x="131" y="112"/>
                  </a:lnTo>
                  <a:lnTo>
                    <a:pt x="164" y="104"/>
                  </a:lnTo>
                  <a:lnTo>
                    <a:pt x="156" y="75"/>
                  </a:lnTo>
                  <a:lnTo>
                    <a:pt x="131" y="82"/>
                  </a:lnTo>
                  <a:lnTo>
                    <a:pt x="131" y="75"/>
                  </a:lnTo>
                  <a:lnTo>
                    <a:pt x="146" y="69"/>
                  </a:lnTo>
                  <a:lnTo>
                    <a:pt x="131" y="60"/>
                  </a:lnTo>
                  <a:lnTo>
                    <a:pt x="131" y="32"/>
                  </a:lnTo>
                  <a:lnTo>
                    <a:pt x="115" y="23"/>
                  </a:lnTo>
                  <a:lnTo>
                    <a:pt x="102" y="23"/>
                  </a:lnTo>
                  <a:lnTo>
                    <a:pt x="102" y="32"/>
                  </a:lnTo>
                  <a:lnTo>
                    <a:pt x="80" y="38"/>
                  </a:lnTo>
                  <a:lnTo>
                    <a:pt x="69" y="23"/>
                  </a:lnTo>
                  <a:lnTo>
                    <a:pt x="69" y="0"/>
                  </a:lnTo>
                  <a:lnTo>
                    <a:pt x="25" y="0"/>
                  </a:lnTo>
                  <a:lnTo>
                    <a:pt x="10" y="16"/>
                  </a:lnTo>
                  <a:lnTo>
                    <a:pt x="25" y="82"/>
                  </a:lnTo>
                  <a:lnTo>
                    <a:pt x="25" y="104"/>
                  </a:lnTo>
                  <a:lnTo>
                    <a:pt x="10" y="112"/>
                  </a:lnTo>
                  <a:lnTo>
                    <a:pt x="0" y="151"/>
                  </a:lnTo>
                  <a:lnTo>
                    <a:pt x="0" y="16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391"/>
            <p:cNvSpPr>
              <a:spLocks noChangeAspect="1"/>
            </p:cNvSpPr>
            <p:nvPr/>
          </p:nvSpPr>
          <p:spPr bwMode="auto">
            <a:xfrm>
              <a:off x="4322529" y="5287501"/>
              <a:ext cx="478517" cy="469032"/>
            </a:xfrm>
            <a:custGeom>
              <a:avLst/>
              <a:gdLst>
                <a:gd name="T0" fmla="*/ 212 w 220"/>
                <a:gd name="T1" fmla="*/ 17 h 222"/>
                <a:gd name="T2" fmla="*/ 219 w 220"/>
                <a:gd name="T3" fmla="*/ 69 h 222"/>
                <a:gd name="T4" fmla="*/ 212 w 220"/>
                <a:gd name="T5" fmla="*/ 69 h 222"/>
                <a:gd name="T6" fmla="*/ 205 w 220"/>
                <a:gd name="T7" fmla="*/ 75 h 222"/>
                <a:gd name="T8" fmla="*/ 212 w 220"/>
                <a:gd name="T9" fmla="*/ 82 h 222"/>
                <a:gd name="T10" fmla="*/ 219 w 220"/>
                <a:gd name="T11" fmla="*/ 75 h 222"/>
                <a:gd name="T12" fmla="*/ 234 w 220"/>
                <a:gd name="T13" fmla="*/ 75 h 222"/>
                <a:gd name="T14" fmla="*/ 234 w 220"/>
                <a:gd name="T15" fmla="*/ 121 h 222"/>
                <a:gd name="T16" fmla="*/ 212 w 220"/>
                <a:gd name="T17" fmla="*/ 129 h 222"/>
                <a:gd name="T18" fmla="*/ 197 w 220"/>
                <a:gd name="T19" fmla="*/ 160 h 222"/>
                <a:gd name="T20" fmla="*/ 161 w 220"/>
                <a:gd name="T21" fmla="*/ 183 h 222"/>
                <a:gd name="T22" fmla="*/ 146 w 220"/>
                <a:gd name="T23" fmla="*/ 208 h 222"/>
                <a:gd name="T24" fmla="*/ 78 w 220"/>
                <a:gd name="T25" fmla="*/ 213 h 222"/>
                <a:gd name="T26" fmla="*/ 49 w 220"/>
                <a:gd name="T27" fmla="*/ 229 h 222"/>
                <a:gd name="T28" fmla="*/ 42 w 220"/>
                <a:gd name="T29" fmla="*/ 229 h 222"/>
                <a:gd name="T30" fmla="*/ 27 w 220"/>
                <a:gd name="T31" fmla="*/ 213 h 222"/>
                <a:gd name="T32" fmla="*/ 20 w 220"/>
                <a:gd name="T33" fmla="*/ 183 h 222"/>
                <a:gd name="T34" fmla="*/ 20 w 220"/>
                <a:gd name="T35" fmla="*/ 175 h 222"/>
                <a:gd name="T36" fmla="*/ 7 w 220"/>
                <a:gd name="T37" fmla="*/ 121 h 222"/>
                <a:gd name="T38" fmla="*/ 0 w 220"/>
                <a:gd name="T39" fmla="*/ 121 h 222"/>
                <a:gd name="T40" fmla="*/ 7 w 220"/>
                <a:gd name="T41" fmla="*/ 107 h 222"/>
                <a:gd name="T42" fmla="*/ 14 w 220"/>
                <a:gd name="T43" fmla="*/ 121 h 222"/>
                <a:gd name="T44" fmla="*/ 27 w 220"/>
                <a:gd name="T45" fmla="*/ 121 h 222"/>
                <a:gd name="T46" fmla="*/ 49 w 220"/>
                <a:gd name="T47" fmla="*/ 107 h 222"/>
                <a:gd name="T48" fmla="*/ 49 w 220"/>
                <a:gd name="T49" fmla="*/ 43 h 222"/>
                <a:gd name="T50" fmla="*/ 62 w 220"/>
                <a:gd name="T51" fmla="*/ 60 h 222"/>
                <a:gd name="T52" fmla="*/ 62 w 220"/>
                <a:gd name="T53" fmla="*/ 75 h 222"/>
                <a:gd name="T54" fmla="*/ 78 w 220"/>
                <a:gd name="T55" fmla="*/ 75 h 222"/>
                <a:gd name="T56" fmla="*/ 104 w 220"/>
                <a:gd name="T57" fmla="*/ 60 h 222"/>
                <a:gd name="T58" fmla="*/ 113 w 220"/>
                <a:gd name="T59" fmla="*/ 69 h 222"/>
                <a:gd name="T60" fmla="*/ 190 w 220"/>
                <a:gd name="T61" fmla="*/ 0 h 222"/>
                <a:gd name="T62" fmla="*/ 205 w 220"/>
                <a:gd name="T63" fmla="*/ 17 h 222"/>
                <a:gd name="T64" fmla="*/ 212 w 220"/>
                <a:gd name="T65" fmla="*/ 17 h 222"/>
                <a:gd name="T66" fmla="*/ 212 w 220"/>
                <a:gd name="T67" fmla="*/ 17 h 2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0" h="222">
                  <a:moveTo>
                    <a:pt x="198" y="17"/>
                  </a:moveTo>
                  <a:lnTo>
                    <a:pt x="205" y="69"/>
                  </a:lnTo>
                  <a:lnTo>
                    <a:pt x="198" y="69"/>
                  </a:lnTo>
                  <a:lnTo>
                    <a:pt x="191" y="75"/>
                  </a:lnTo>
                  <a:lnTo>
                    <a:pt x="198" y="82"/>
                  </a:lnTo>
                  <a:lnTo>
                    <a:pt x="205" y="75"/>
                  </a:lnTo>
                  <a:lnTo>
                    <a:pt x="220" y="75"/>
                  </a:lnTo>
                  <a:lnTo>
                    <a:pt x="220" y="114"/>
                  </a:lnTo>
                  <a:lnTo>
                    <a:pt x="198" y="122"/>
                  </a:lnTo>
                  <a:lnTo>
                    <a:pt x="183" y="153"/>
                  </a:lnTo>
                  <a:lnTo>
                    <a:pt x="154" y="176"/>
                  </a:lnTo>
                  <a:lnTo>
                    <a:pt x="139" y="201"/>
                  </a:lnTo>
                  <a:lnTo>
                    <a:pt x="71" y="206"/>
                  </a:lnTo>
                  <a:lnTo>
                    <a:pt x="49" y="222"/>
                  </a:lnTo>
                  <a:lnTo>
                    <a:pt x="42" y="222"/>
                  </a:lnTo>
                  <a:lnTo>
                    <a:pt x="27" y="206"/>
                  </a:lnTo>
                  <a:lnTo>
                    <a:pt x="20" y="176"/>
                  </a:lnTo>
                  <a:lnTo>
                    <a:pt x="20" y="168"/>
                  </a:lnTo>
                  <a:lnTo>
                    <a:pt x="7" y="114"/>
                  </a:lnTo>
                  <a:lnTo>
                    <a:pt x="0" y="114"/>
                  </a:lnTo>
                  <a:lnTo>
                    <a:pt x="7" y="107"/>
                  </a:lnTo>
                  <a:lnTo>
                    <a:pt x="14" y="114"/>
                  </a:lnTo>
                  <a:lnTo>
                    <a:pt x="27" y="114"/>
                  </a:lnTo>
                  <a:lnTo>
                    <a:pt x="49" y="107"/>
                  </a:lnTo>
                  <a:lnTo>
                    <a:pt x="49" y="43"/>
                  </a:lnTo>
                  <a:lnTo>
                    <a:pt x="55" y="60"/>
                  </a:lnTo>
                  <a:lnTo>
                    <a:pt x="55" y="75"/>
                  </a:lnTo>
                  <a:lnTo>
                    <a:pt x="71" y="75"/>
                  </a:lnTo>
                  <a:lnTo>
                    <a:pt x="97" y="60"/>
                  </a:lnTo>
                  <a:lnTo>
                    <a:pt x="106" y="69"/>
                  </a:lnTo>
                  <a:lnTo>
                    <a:pt x="176" y="0"/>
                  </a:lnTo>
                  <a:lnTo>
                    <a:pt x="191" y="17"/>
                  </a:lnTo>
                  <a:lnTo>
                    <a:pt x="198" y="1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392"/>
            <p:cNvSpPr>
              <a:spLocks noChangeAspect="1"/>
            </p:cNvSpPr>
            <p:nvPr/>
          </p:nvSpPr>
          <p:spPr bwMode="auto">
            <a:xfrm>
              <a:off x="4428147" y="5169718"/>
              <a:ext cx="282368" cy="286047"/>
            </a:xfrm>
            <a:custGeom>
              <a:avLst/>
              <a:gdLst>
                <a:gd name="T0" fmla="*/ 0 w 130"/>
                <a:gd name="T1" fmla="*/ 104 h 136"/>
                <a:gd name="T2" fmla="*/ 8 w 130"/>
                <a:gd name="T3" fmla="*/ 121 h 136"/>
                <a:gd name="T4" fmla="*/ 8 w 130"/>
                <a:gd name="T5" fmla="*/ 136 h 136"/>
                <a:gd name="T6" fmla="*/ 23 w 130"/>
                <a:gd name="T7" fmla="*/ 136 h 136"/>
                <a:gd name="T8" fmla="*/ 50 w 130"/>
                <a:gd name="T9" fmla="*/ 121 h 136"/>
                <a:gd name="T10" fmla="*/ 57 w 130"/>
                <a:gd name="T11" fmla="*/ 128 h 136"/>
                <a:gd name="T12" fmla="*/ 137 w 130"/>
                <a:gd name="T13" fmla="*/ 61 h 136"/>
                <a:gd name="T14" fmla="*/ 114 w 130"/>
                <a:gd name="T15" fmla="*/ 61 h 136"/>
                <a:gd name="T16" fmla="*/ 109 w 130"/>
                <a:gd name="T17" fmla="*/ 47 h 136"/>
                <a:gd name="T18" fmla="*/ 63 w 130"/>
                <a:gd name="T19" fmla="*/ 0 h 136"/>
                <a:gd name="T20" fmla="*/ 50 w 130"/>
                <a:gd name="T21" fmla="*/ 15 h 136"/>
                <a:gd name="T22" fmla="*/ 43 w 130"/>
                <a:gd name="T23" fmla="*/ 7 h 136"/>
                <a:gd name="T24" fmla="*/ 15 w 130"/>
                <a:gd name="T25" fmla="*/ 7 h 136"/>
                <a:gd name="T26" fmla="*/ 8 w 130"/>
                <a:gd name="T27" fmla="*/ 61 h 136"/>
                <a:gd name="T28" fmla="*/ 0 w 130"/>
                <a:gd name="T29" fmla="*/ 78 h 136"/>
                <a:gd name="T30" fmla="*/ 0 w 130"/>
                <a:gd name="T31" fmla="*/ 104 h 136"/>
                <a:gd name="T32" fmla="*/ 0 w 130"/>
                <a:gd name="T33" fmla="*/ 104 h 136"/>
                <a:gd name="T34" fmla="*/ 0 w 130"/>
                <a:gd name="T35" fmla="*/ 104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0" h="136">
                  <a:moveTo>
                    <a:pt x="0" y="104"/>
                  </a:moveTo>
                  <a:lnTo>
                    <a:pt x="8" y="121"/>
                  </a:lnTo>
                  <a:lnTo>
                    <a:pt x="8" y="136"/>
                  </a:lnTo>
                  <a:lnTo>
                    <a:pt x="23" y="136"/>
                  </a:lnTo>
                  <a:lnTo>
                    <a:pt x="50" y="121"/>
                  </a:lnTo>
                  <a:lnTo>
                    <a:pt x="57" y="128"/>
                  </a:lnTo>
                  <a:lnTo>
                    <a:pt x="130" y="61"/>
                  </a:lnTo>
                  <a:lnTo>
                    <a:pt x="107" y="61"/>
                  </a:lnTo>
                  <a:lnTo>
                    <a:pt x="102" y="47"/>
                  </a:lnTo>
                  <a:lnTo>
                    <a:pt x="63" y="0"/>
                  </a:lnTo>
                  <a:lnTo>
                    <a:pt x="50" y="15"/>
                  </a:lnTo>
                  <a:lnTo>
                    <a:pt x="43" y="7"/>
                  </a:lnTo>
                  <a:lnTo>
                    <a:pt x="15" y="7"/>
                  </a:lnTo>
                  <a:lnTo>
                    <a:pt x="8" y="61"/>
                  </a:lnTo>
                  <a:lnTo>
                    <a:pt x="0" y="78"/>
                  </a:lnTo>
                  <a:lnTo>
                    <a:pt x="0" y="10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4" name="Freeform 393"/>
            <p:cNvSpPr>
              <a:spLocks noChangeAspect="1"/>
            </p:cNvSpPr>
            <p:nvPr/>
          </p:nvSpPr>
          <p:spPr bwMode="auto">
            <a:xfrm>
              <a:off x="4570409" y="5106619"/>
              <a:ext cx="241414" cy="218742"/>
            </a:xfrm>
            <a:custGeom>
              <a:avLst/>
              <a:gdLst>
                <a:gd name="T0" fmla="*/ 76 w 111"/>
                <a:gd name="T1" fmla="*/ 0 h 104"/>
                <a:gd name="T2" fmla="*/ 49 w 111"/>
                <a:gd name="T3" fmla="*/ 0 h 104"/>
                <a:gd name="T4" fmla="*/ 49 w 111"/>
                <a:gd name="T5" fmla="*/ 8 h 104"/>
                <a:gd name="T6" fmla="*/ 29 w 111"/>
                <a:gd name="T7" fmla="*/ 30 h 104"/>
                <a:gd name="T8" fmla="*/ 0 w 111"/>
                <a:gd name="T9" fmla="*/ 30 h 104"/>
                <a:gd name="T10" fmla="*/ 37 w 111"/>
                <a:gd name="T11" fmla="*/ 76 h 104"/>
                <a:gd name="T12" fmla="*/ 44 w 111"/>
                <a:gd name="T13" fmla="*/ 89 h 104"/>
                <a:gd name="T14" fmla="*/ 72 w 111"/>
                <a:gd name="T15" fmla="*/ 89 h 104"/>
                <a:gd name="T16" fmla="*/ 86 w 111"/>
                <a:gd name="T17" fmla="*/ 104 h 104"/>
                <a:gd name="T18" fmla="*/ 91 w 111"/>
                <a:gd name="T19" fmla="*/ 104 h 104"/>
                <a:gd name="T20" fmla="*/ 111 w 111"/>
                <a:gd name="T21" fmla="*/ 66 h 104"/>
                <a:gd name="T22" fmla="*/ 118 w 111"/>
                <a:gd name="T23" fmla="*/ 30 h 104"/>
                <a:gd name="T24" fmla="*/ 111 w 111"/>
                <a:gd name="T25" fmla="*/ 8 h 104"/>
                <a:gd name="T26" fmla="*/ 91 w 111"/>
                <a:gd name="T27" fmla="*/ 0 h 104"/>
                <a:gd name="T28" fmla="*/ 76 w 111"/>
                <a:gd name="T29" fmla="*/ 0 h 104"/>
                <a:gd name="T30" fmla="*/ 76 w 111"/>
                <a:gd name="T31" fmla="*/ 0 h 104"/>
                <a:gd name="T32" fmla="*/ 76 w 111"/>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1" h="104">
                  <a:moveTo>
                    <a:pt x="69" y="0"/>
                  </a:moveTo>
                  <a:lnTo>
                    <a:pt x="49" y="0"/>
                  </a:lnTo>
                  <a:lnTo>
                    <a:pt x="49" y="8"/>
                  </a:lnTo>
                  <a:lnTo>
                    <a:pt x="29" y="30"/>
                  </a:lnTo>
                  <a:lnTo>
                    <a:pt x="0" y="30"/>
                  </a:lnTo>
                  <a:lnTo>
                    <a:pt x="37" y="76"/>
                  </a:lnTo>
                  <a:lnTo>
                    <a:pt x="44" y="89"/>
                  </a:lnTo>
                  <a:lnTo>
                    <a:pt x="65" y="89"/>
                  </a:lnTo>
                  <a:lnTo>
                    <a:pt x="79" y="104"/>
                  </a:lnTo>
                  <a:lnTo>
                    <a:pt x="84" y="104"/>
                  </a:lnTo>
                  <a:lnTo>
                    <a:pt x="104" y="66"/>
                  </a:lnTo>
                  <a:lnTo>
                    <a:pt x="111" y="30"/>
                  </a:lnTo>
                  <a:lnTo>
                    <a:pt x="104" y="8"/>
                  </a:lnTo>
                  <a:lnTo>
                    <a:pt x="84" y="0"/>
                  </a:lnTo>
                  <a:lnTo>
                    <a:pt x="69"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5" name="Freeform 394"/>
            <p:cNvSpPr>
              <a:spLocks noChangeAspect="1"/>
            </p:cNvSpPr>
            <p:nvPr/>
          </p:nvSpPr>
          <p:spPr bwMode="auto">
            <a:xfrm>
              <a:off x="4721293" y="4932045"/>
              <a:ext cx="308234" cy="517408"/>
            </a:xfrm>
            <a:custGeom>
              <a:avLst/>
              <a:gdLst>
                <a:gd name="T0" fmla="*/ 44 w 141"/>
                <a:gd name="T1" fmla="*/ 252 h 245"/>
                <a:gd name="T2" fmla="*/ 44 w 141"/>
                <a:gd name="T3" fmla="*/ 239 h 245"/>
                <a:gd name="T4" fmla="*/ 80 w 141"/>
                <a:gd name="T5" fmla="*/ 222 h 245"/>
                <a:gd name="T6" fmla="*/ 86 w 141"/>
                <a:gd name="T7" fmla="*/ 217 h 245"/>
                <a:gd name="T8" fmla="*/ 86 w 141"/>
                <a:gd name="T9" fmla="*/ 195 h 245"/>
                <a:gd name="T10" fmla="*/ 64 w 141"/>
                <a:gd name="T11" fmla="*/ 156 h 245"/>
                <a:gd name="T12" fmla="*/ 155 w 141"/>
                <a:gd name="T13" fmla="*/ 75 h 245"/>
                <a:gd name="T14" fmla="*/ 148 w 141"/>
                <a:gd name="T15" fmla="*/ 0 h 245"/>
                <a:gd name="T16" fmla="*/ 135 w 141"/>
                <a:gd name="T17" fmla="*/ 13 h 245"/>
                <a:gd name="T18" fmla="*/ 80 w 141"/>
                <a:gd name="T19" fmla="*/ 13 h 245"/>
                <a:gd name="T20" fmla="*/ 64 w 141"/>
                <a:gd name="T21" fmla="*/ 30 h 245"/>
                <a:gd name="T22" fmla="*/ 80 w 141"/>
                <a:gd name="T23" fmla="*/ 45 h 245"/>
                <a:gd name="T24" fmla="*/ 86 w 141"/>
                <a:gd name="T25" fmla="*/ 67 h 245"/>
                <a:gd name="T26" fmla="*/ 86 w 141"/>
                <a:gd name="T27" fmla="*/ 82 h 245"/>
                <a:gd name="T28" fmla="*/ 80 w 141"/>
                <a:gd name="T29" fmla="*/ 95 h 245"/>
                <a:gd name="T30" fmla="*/ 64 w 141"/>
                <a:gd name="T31" fmla="*/ 82 h 245"/>
                <a:gd name="T32" fmla="*/ 64 w 141"/>
                <a:gd name="T33" fmla="*/ 67 h 245"/>
                <a:gd name="T34" fmla="*/ 56 w 141"/>
                <a:gd name="T35" fmla="*/ 67 h 245"/>
                <a:gd name="T36" fmla="*/ 51 w 141"/>
                <a:gd name="T37" fmla="*/ 50 h 245"/>
                <a:gd name="T38" fmla="*/ 0 w 141"/>
                <a:gd name="T39" fmla="*/ 75 h 245"/>
                <a:gd name="T40" fmla="*/ 0 w 141"/>
                <a:gd name="T41" fmla="*/ 82 h 245"/>
                <a:gd name="T42" fmla="*/ 16 w 141"/>
                <a:gd name="T43" fmla="*/ 82 h 245"/>
                <a:gd name="T44" fmla="*/ 44 w 141"/>
                <a:gd name="T45" fmla="*/ 90 h 245"/>
                <a:gd name="T46" fmla="*/ 51 w 141"/>
                <a:gd name="T47" fmla="*/ 112 h 245"/>
                <a:gd name="T48" fmla="*/ 44 w 141"/>
                <a:gd name="T49" fmla="*/ 156 h 245"/>
                <a:gd name="T50" fmla="*/ 16 w 141"/>
                <a:gd name="T51" fmla="*/ 195 h 245"/>
                <a:gd name="T52" fmla="*/ 24 w 141"/>
                <a:gd name="T53" fmla="*/ 252 h 245"/>
                <a:gd name="T54" fmla="*/ 44 w 141"/>
                <a:gd name="T55" fmla="*/ 252 h 245"/>
                <a:gd name="T56" fmla="*/ 44 w 141"/>
                <a:gd name="T57" fmla="*/ 252 h 2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1" h="245">
                  <a:moveTo>
                    <a:pt x="37" y="245"/>
                  </a:moveTo>
                  <a:lnTo>
                    <a:pt x="37" y="232"/>
                  </a:lnTo>
                  <a:lnTo>
                    <a:pt x="73" y="215"/>
                  </a:lnTo>
                  <a:lnTo>
                    <a:pt x="79" y="210"/>
                  </a:lnTo>
                  <a:lnTo>
                    <a:pt x="79" y="188"/>
                  </a:lnTo>
                  <a:lnTo>
                    <a:pt x="57" y="149"/>
                  </a:lnTo>
                  <a:lnTo>
                    <a:pt x="141" y="75"/>
                  </a:lnTo>
                  <a:lnTo>
                    <a:pt x="134" y="0"/>
                  </a:lnTo>
                  <a:lnTo>
                    <a:pt x="121" y="13"/>
                  </a:lnTo>
                  <a:lnTo>
                    <a:pt x="73" y="13"/>
                  </a:lnTo>
                  <a:lnTo>
                    <a:pt x="57" y="30"/>
                  </a:lnTo>
                  <a:lnTo>
                    <a:pt x="73" y="45"/>
                  </a:lnTo>
                  <a:lnTo>
                    <a:pt x="79" y="67"/>
                  </a:lnTo>
                  <a:lnTo>
                    <a:pt x="79" y="82"/>
                  </a:lnTo>
                  <a:lnTo>
                    <a:pt x="73" y="95"/>
                  </a:lnTo>
                  <a:lnTo>
                    <a:pt x="57" y="82"/>
                  </a:lnTo>
                  <a:lnTo>
                    <a:pt x="57" y="67"/>
                  </a:lnTo>
                  <a:lnTo>
                    <a:pt x="49" y="67"/>
                  </a:lnTo>
                  <a:lnTo>
                    <a:pt x="44" y="50"/>
                  </a:lnTo>
                  <a:lnTo>
                    <a:pt x="0" y="75"/>
                  </a:lnTo>
                  <a:lnTo>
                    <a:pt x="0" y="82"/>
                  </a:lnTo>
                  <a:lnTo>
                    <a:pt x="16" y="82"/>
                  </a:lnTo>
                  <a:lnTo>
                    <a:pt x="37" y="90"/>
                  </a:lnTo>
                  <a:lnTo>
                    <a:pt x="44" y="112"/>
                  </a:lnTo>
                  <a:lnTo>
                    <a:pt x="37" y="149"/>
                  </a:lnTo>
                  <a:lnTo>
                    <a:pt x="16" y="188"/>
                  </a:lnTo>
                  <a:lnTo>
                    <a:pt x="24" y="245"/>
                  </a:lnTo>
                  <a:lnTo>
                    <a:pt x="37" y="24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6" name="Freeform 395"/>
            <p:cNvSpPr>
              <a:spLocks noChangeAspect="1"/>
            </p:cNvSpPr>
            <p:nvPr/>
          </p:nvSpPr>
          <p:spPr bwMode="auto">
            <a:xfrm>
              <a:off x="5115746" y="4995145"/>
              <a:ext cx="185372" cy="426968"/>
            </a:xfrm>
            <a:custGeom>
              <a:avLst/>
              <a:gdLst>
                <a:gd name="T0" fmla="*/ 0 w 86"/>
                <a:gd name="T1" fmla="*/ 151 h 202"/>
                <a:gd name="T2" fmla="*/ 5 w 86"/>
                <a:gd name="T3" fmla="*/ 187 h 202"/>
                <a:gd name="T4" fmla="*/ 19 w 86"/>
                <a:gd name="T5" fmla="*/ 209 h 202"/>
                <a:gd name="T6" fmla="*/ 41 w 86"/>
                <a:gd name="T7" fmla="*/ 209 h 202"/>
                <a:gd name="T8" fmla="*/ 79 w 86"/>
                <a:gd name="T9" fmla="*/ 47 h 202"/>
                <a:gd name="T10" fmla="*/ 86 w 86"/>
                <a:gd name="T11" fmla="*/ 54 h 202"/>
                <a:gd name="T12" fmla="*/ 79 w 86"/>
                <a:gd name="T13" fmla="*/ 10 h 202"/>
                <a:gd name="T14" fmla="*/ 72 w 86"/>
                <a:gd name="T15" fmla="*/ 0 h 202"/>
                <a:gd name="T16" fmla="*/ 67 w 86"/>
                <a:gd name="T17" fmla="*/ 17 h 202"/>
                <a:gd name="T18" fmla="*/ 61 w 86"/>
                <a:gd name="T19" fmla="*/ 17 h 202"/>
                <a:gd name="T20" fmla="*/ 61 w 86"/>
                <a:gd name="T21" fmla="*/ 40 h 202"/>
                <a:gd name="T22" fmla="*/ 19 w 86"/>
                <a:gd name="T23" fmla="*/ 62 h 202"/>
                <a:gd name="T24" fmla="*/ 5 w 86"/>
                <a:gd name="T25" fmla="*/ 84 h 202"/>
                <a:gd name="T26" fmla="*/ 19 w 86"/>
                <a:gd name="T27" fmla="*/ 128 h 202"/>
                <a:gd name="T28" fmla="*/ 0 w 86"/>
                <a:gd name="T29" fmla="*/ 151 h 202"/>
                <a:gd name="T30" fmla="*/ 0 w 86"/>
                <a:gd name="T31" fmla="*/ 151 h 202"/>
                <a:gd name="T32" fmla="*/ 0 w 86"/>
                <a:gd name="T33" fmla="*/ 151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02">
                  <a:moveTo>
                    <a:pt x="0" y="144"/>
                  </a:moveTo>
                  <a:lnTo>
                    <a:pt x="5" y="180"/>
                  </a:lnTo>
                  <a:lnTo>
                    <a:pt x="19" y="202"/>
                  </a:lnTo>
                  <a:lnTo>
                    <a:pt x="41" y="202"/>
                  </a:lnTo>
                  <a:lnTo>
                    <a:pt x="79" y="47"/>
                  </a:lnTo>
                  <a:lnTo>
                    <a:pt x="86" y="54"/>
                  </a:lnTo>
                  <a:lnTo>
                    <a:pt x="79" y="10"/>
                  </a:lnTo>
                  <a:lnTo>
                    <a:pt x="72" y="0"/>
                  </a:lnTo>
                  <a:lnTo>
                    <a:pt x="67" y="17"/>
                  </a:lnTo>
                  <a:lnTo>
                    <a:pt x="61" y="17"/>
                  </a:lnTo>
                  <a:lnTo>
                    <a:pt x="61" y="40"/>
                  </a:lnTo>
                  <a:lnTo>
                    <a:pt x="19" y="62"/>
                  </a:lnTo>
                  <a:lnTo>
                    <a:pt x="5" y="84"/>
                  </a:lnTo>
                  <a:lnTo>
                    <a:pt x="19" y="121"/>
                  </a:lnTo>
                  <a:lnTo>
                    <a:pt x="0" y="14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7" name="Freeform 396"/>
            <p:cNvSpPr>
              <a:spLocks noChangeAspect="1"/>
            </p:cNvSpPr>
            <p:nvPr/>
          </p:nvSpPr>
          <p:spPr bwMode="auto">
            <a:xfrm>
              <a:off x="4628607" y="5516759"/>
              <a:ext cx="81909" cy="82029"/>
            </a:xfrm>
            <a:custGeom>
              <a:avLst/>
              <a:gdLst>
                <a:gd name="T0" fmla="*/ 38 w 38"/>
                <a:gd name="T1" fmla="*/ 13 h 39"/>
                <a:gd name="T2" fmla="*/ 22 w 38"/>
                <a:gd name="T3" fmla="*/ 32 h 39"/>
                <a:gd name="T4" fmla="*/ 8 w 38"/>
                <a:gd name="T5" fmla="*/ 39 h 39"/>
                <a:gd name="T6" fmla="*/ 0 w 38"/>
                <a:gd name="T7" fmla="*/ 32 h 39"/>
                <a:gd name="T8" fmla="*/ 15 w 38"/>
                <a:gd name="T9" fmla="*/ 0 h 39"/>
                <a:gd name="T10" fmla="*/ 22 w 38"/>
                <a:gd name="T11" fmla="*/ 7 h 39"/>
                <a:gd name="T12" fmla="*/ 38 w 38"/>
                <a:gd name="T13" fmla="*/ 13 h 39"/>
                <a:gd name="T14" fmla="*/ 38 w 38"/>
                <a:gd name="T15" fmla="*/ 13 h 39"/>
                <a:gd name="T16" fmla="*/ 38 w 38"/>
                <a:gd name="T17" fmla="*/ 13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9">
                  <a:moveTo>
                    <a:pt x="38" y="13"/>
                  </a:moveTo>
                  <a:lnTo>
                    <a:pt x="22" y="32"/>
                  </a:lnTo>
                  <a:lnTo>
                    <a:pt x="8" y="39"/>
                  </a:lnTo>
                  <a:lnTo>
                    <a:pt x="0" y="32"/>
                  </a:lnTo>
                  <a:lnTo>
                    <a:pt x="15" y="0"/>
                  </a:lnTo>
                  <a:lnTo>
                    <a:pt x="22" y="7"/>
                  </a:lnTo>
                  <a:lnTo>
                    <a:pt x="38" y="1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8" name="Freeform 397"/>
            <p:cNvSpPr>
              <a:spLocks noChangeAspect="1"/>
            </p:cNvSpPr>
            <p:nvPr/>
          </p:nvSpPr>
          <p:spPr bwMode="auto">
            <a:xfrm>
              <a:off x="4801046" y="4911013"/>
              <a:ext cx="90531" cy="220844"/>
            </a:xfrm>
            <a:custGeom>
              <a:avLst/>
              <a:gdLst>
                <a:gd name="T0" fmla="*/ 8 w 42"/>
                <a:gd name="T1" fmla="*/ 67 h 104"/>
                <a:gd name="T2" fmla="*/ 0 w 42"/>
                <a:gd name="T3" fmla="*/ 60 h 104"/>
                <a:gd name="T4" fmla="*/ 8 w 42"/>
                <a:gd name="T5" fmla="*/ 36 h 104"/>
                <a:gd name="T6" fmla="*/ 8 w 42"/>
                <a:gd name="T7" fmla="*/ 23 h 104"/>
                <a:gd name="T8" fmla="*/ 13 w 42"/>
                <a:gd name="T9" fmla="*/ 16 h 104"/>
                <a:gd name="T10" fmla="*/ 8 w 42"/>
                <a:gd name="T11" fmla="*/ 0 h 104"/>
                <a:gd name="T12" fmla="*/ 21 w 42"/>
                <a:gd name="T13" fmla="*/ 0 h 104"/>
                <a:gd name="T14" fmla="*/ 35 w 42"/>
                <a:gd name="T15" fmla="*/ 23 h 104"/>
                <a:gd name="T16" fmla="*/ 21 w 42"/>
                <a:gd name="T17" fmla="*/ 36 h 104"/>
                <a:gd name="T18" fmla="*/ 35 w 42"/>
                <a:gd name="T19" fmla="*/ 60 h 104"/>
                <a:gd name="T20" fmla="*/ 42 w 42"/>
                <a:gd name="T21" fmla="*/ 82 h 104"/>
                <a:gd name="T22" fmla="*/ 42 w 42"/>
                <a:gd name="T23" fmla="*/ 97 h 104"/>
                <a:gd name="T24" fmla="*/ 35 w 42"/>
                <a:gd name="T25" fmla="*/ 111 h 104"/>
                <a:gd name="T26" fmla="*/ 21 w 42"/>
                <a:gd name="T27" fmla="*/ 97 h 104"/>
                <a:gd name="T28" fmla="*/ 21 w 42"/>
                <a:gd name="T29" fmla="*/ 82 h 104"/>
                <a:gd name="T30" fmla="*/ 13 w 42"/>
                <a:gd name="T31" fmla="*/ 82 h 104"/>
                <a:gd name="T32" fmla="*/ 8 w 42"/>
                <a:gd name="T33" fmla="*/ 67 h 104"/>
                <a:gd name="T34" fmla="*/ 8 w 42"/>
                <a:gd name="T35" fmla="*/ 67 h 104"/>
                <a:gd name="T36" fmla="*/ 8 w 42"/>
                <a:gd name="T37" fmla="*/ 67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104">
                  <a:moveTo>
                    <a:pt x="8" y="60"/>
                  </a:moveTo>
                  <a:lnTo>
                    <a:pt x="0" y="53"/>
                  </a:lnTo>
                  <a:lnTo>
                    <a:pt x="8" y="36"/>
                  </a:lnTo>
                  <a:lnTo>
                    <a:pt x="8" y="23"/>
                  </a:lnTo>
                  <a:lnTo>
                    <a:pt x="13" y="16"/>
                  </a:lnTo>
                  <a:lnTo>
                    <a:pt x="8" y="0"/>
                  </a:lnTo>
                  <a:lnTo>
                    <a:pt x="21" y="0"/>
                  </a:lnTo>
                  <a:lnTo>
                    <a:pt x="35" y="23"/>
                  </a:lnTo>
                  <a:lnTo>
                    <a:pt x="21" y="36"/>
                  </a:lnTo>
                  <a:lnTo>
                    <a:pt x="35" y="53"/>
                  </a:lnTo>
                  <a:lnTo>
                    <a:pt x="42" y="75"/>
                  </a:lnTo>
                  <a:lnTo>
                    <a:pt x="42" y="90"/>
                  </a:lnTo>
                  <a:lnTo>
                    <a:pt x="35" y="104"/>
                  </a:lnTo>
                  <a:lnTo>
                    <a:pt x="21" y="90"/>
                  </a:lnTo>
                  <a:lnTo>
                    <a:pt x="21" y="75"/>
                  </a:lnTo>
                  <a:lnTo>
                    <a:pt x="13" y="75"/>
                  </a:lnTo>
                  <a:lnTo>
                    <a:pt x="8" y="6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9" name="Freeform 398"/>
            <p:cNvSpPr>
              <a:spLocks noChangeAspect="1"/>
            </p:cNvSpPr>
            <p:nvPr/>
          </p:nvSpPr>
          <p:spPr bwMode="auto">
            <a:xfrm>
              <a:off x="4053094" y="3392441"/>
              <a:ext cx="107774" cy="239775"/>
            </a:xfrm>
            <a:custGeom>
              <a:avLst/>
              <a:gdLst>
                <a:gd name="T0" fmla="*/ 50 w 50"/>
                <a:gd name="T1" fmla="*/ 71 h 114"/>
                <a:gd name="T2" fmla="*/ 50 w 50"/>
                <a:gd name="T3" fmla="*/ 79 h 114"/>
                <a:gd name="T4" fmla="*/ 39 w 50"/>
                <a:gd name="T5" fmla="*/ 101 h 114"/>
                <a:gd name="T6" fmla="*/ 39 w 50"/>
                <a:gd name="T7" fmla="*/ 109 h 114"/>
                <a:gd name="T8" fmla="*/ 30 w 50"/>
                <a:gd name="T9" fmla="*/ 114 h 114"/>
                <a:gd name="T10" fmla="*/ 30 w 50"/>
                <a:gd name="T11" fmla="*/ 87 h 114"/>
                <a:gd name="T12" fmla="*/ 9 w 50"/>
                <a:gd name="T13" fmla="*/ 79 h 114"/>
                <a:gd name="T14" fmla="*/ 0 w 50"/>
                <a:gd name="T15" fmla="*/ 64 h 114"/>
                <a:gd name="T16" fmla="*/ 15 w 50"/>
                <a:gd name="T17" fmla="*/ 42 h 114"/>
                <a:gd name="T18" fmla="*/ 9 w 50"/>
                <a:gd name="T19" fmla="*/ 8 h 114"/>
                <a:gd name="T20" fmla="*/ 15 w 50"/>
                <a:gd name="T21" fmla="*/ 0 h 114"/>
                <a:gd name="T22" fmla="*/ 39 w 50"/>
                <a:gd name="T23" fmla="*/ 0 h 114"/>
                <a:gd name="T24" fmla="*/ 44 w 50"/>
                <a:gd name="T25" fmla="*/ 8 h 114"/>
                <a:gd name="T26" fmla="*/ 50 w 50"/>
                <a:gd name="T27" fmla="*/ 0 h 114"/>
                <a:gd name="T28" fmla="*/ 44 w 50"/>
                <a:gd name="T29" fmla="*/ 15 h 114"/>
                <a:gd name="T30" fmla="*/ 50 w 50"/>
                <a:gd name="T31" fmla="*/ 34 h 114"/>
                <a:gd name="T32" fmla="*/ 39 w 50"/>
                <a:gd name="T33" fmla="*/ 51 h 114"/>
                <a:gd name="T34" fmla="*/ 39 w 50"/>
                <a:gd name="T35" fmla="*/ 64 h 114"/>
                <a:gd name="T36" fmla="*/ 50 w 50"/>
                <a:gd name="T37" fmla="*/ 64 h 114"/>
                <a:gd name="T38" fmla="*/ 50 w 50"/>
                <a:gd name="T39" fmla="*/ 71 h 114"/>
                <a:gd name="T40" fmla="*/ 50 w 50"/>
                <a:gd name="T41" fmla="*/ 71 h 114"/>
                <a:gd name="T42" fmla="*/ 50 w 50"/>
                <a:gd name="T43" fmla="*/ 71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14">
                  <a:moveTo>
                    <a:pt x="50" y="71"/>
                  </a:moveTo>
                  <a:lnTo>
                    <a:pt x="50" y="79"/>
                  </a:lnTo>
                  <a:lnTo>
                    <a:pt x="39" y="101"/>
                  </a:lnTo>
                  <a:lnTo>
                    <a:pt x="39" y="109"/>
                  </a:lnTo>
                  <a:lnTo>
                    <a:pt x="30" y="114"/>
                  </a:lnTo>
                  <a:lnTo>
                    <a:pt x="30" y="87"/>
                  </a:lnTo>
                  <a:lnTo>
                    <a:pt x="9" y="79"/>
                  </a:lnTo>
                  <a:lnTo>
                    <a:pt x="0" y="64"/>
                  </a:lnTo>
                  <a:lnTo>
                    <a:pt x="15" y="42"/>
                  </a:lnTo>
                  <a:lnTo>
                    <a:pt x="9" y="8"/>
                  </a:lnTo>
                  <a:lnTo>
                    <a:pt x="15" y="0"/>
                  </a:lnTo>
                  <a:lnTo>
                    <a:pt x="39" y="0"/>
                  </a:lnTo>
                  <a:lnTo>
                    <a:pt x="44" y="8"/>
                  </a:lnTo>
                  <a:lnTo>
                    <a:pt x="50" y="0"/>
                  </a:lnTo>
                  <a:lnTo>
                    <a:pt x="44" y="15"/>
                  </a:lnTo>
                  <a:lnTo>
                    <a:pt x="50" y="34"/>
                  </a:lnTo>
                  <a:lnTo>
                    <a:pt x="39" y="51"/>
                  </a:lnTo>
                  <a:lnTo>
                    <a:pt x="39" y="64"/>
                  </a:lnTo>
                  <a:lnTo>
                    <a:pt x="50" y="64"/>
                  </a:lnTo>
                  <a:lnTo>
                    <a:pt x="50" y="7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0" name="Freeform 399"/>
            <p:cNvSpPr>
              <a:spLocks noChangeAspect="1"/>
            </p:cNvSpPr>
            <p:nvPr/>
          </p:nvSpPr>
          <p:spPr bwMode="auto">
            <a:xfrm>
              <a:off x="4262175" y="4265304"/>
              <a:ext cx="381521" cy="252394"/>
            </a:xfrm>
            <a:custGeom>
              <a:avLst/>
              <a:gdLst>
                <a:gd name="T0" fmla="*/ 121 w 176"/>
                <a:gd name="T1" fmla="*/ 0 h 119"/>
                <a:gd name="T2" fmla="*/ 132 w 176"/>
                <a:gd name="T3" fmla="*/ 21 h 119"/>
                <a:gd name="T4" fmla="*/ 132 w 176"/>
                <a:gd name="T5" fmla="*/ 37 h 119"/>
                <a:gd name="T6" fmla="*/ 146 w 176"/>
                <a:gd name="T7" fmla="*/ 45 h 119"/>
                <a:gd name="T8" fmla="*/ 183 w 176"/>
                <a:gd name="T9" fmla="*/ 96 h 119"/>
                <a:gd name="T10" fmla="*/ 126 w 176"/>
                <a:gd name="T11" fmla="*/ 96 h 119"/>
                <a:gd name="T12" fmla="*/ 121 w 176"/>
                <a:gd name="T13" fmla="*/ 112 h 119"/>
                <a:gd name="T14" fmla="*/ 85 w 176"/>
                <a:gd name="T15" fmla="*/ 112 h 119"/>
                <a:gd name="T16" fmla="*/ 77 w 176"/>
                <a:gd name="T17" fmla="*/ 96 h 119"/>
                <a:gd name="T18" fmla="*/ 70 w 176"/>
                <a:gd name="T19" fmla="*/ 96 h 119"/>
                <a:gd name="T20" fmla="*/ 57 w 176"/>
                <a:gd name="T21" fmla="*/ 119 h 119"/>
                <a:gd name="T22" fmla="*/ 37 w 176"/>
                <a:gd name="T23" fmla="*/ 126 h 119"/>
                <a:gd name="T24" fmla="*/ 30 w 176"/>
                <a:gd name="T25" fmla="*/ 126 h 119"/>
                <a:gd name="T26" fmla="*/ 8 w 176"/>
                <a:gd name="T27" fmla="*/ 96 h 119"/>
                <a:gd name="T28" fmla="*/ 0 w 176"/>
                <a:gd name="T29" fmla="*/ 91 h 119"/>
                <a:gd name="T30" fmla="*/ 21 w 176"/>
                <a:gd name="T31" fmla="*/ 67 h 119"/>
                <a:gd name="T32" fmla="*/ 70 w 176"/>
                <a:gd name="T33" fmla="*/ 37 h 119"/>
                <a:gd name="T34" fmla="*/ 57 w 176"/>
                <a:gd name="T35" fmla="*/ 37 h 119"/>
                <a:gd name="T36" fmla="*/ 85 w 176"/>
                <a:gd name="T37" fmla="*/ 30 h 119"/>
                <a:gd name="T38" fmla="*/ 121 w 176"/>
                <a:gd name="T39" fmla="*/ 0 h 119"/>
                <a:gd name="T40" fmla="*/ 121 w 176"/>
                <a:gd name="T41" fmla="*/ 0 h 119"/>
                <a:gd name="T42" fmla="*/ 121 w 176"/>
                <a:gd name="T43" fmla="*/ 0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6" h="119">
                  <a:moveTo>
                    <a:pt x="114" y="0"/>
                  </a:moveTo>
                  <a:lnTo>
                    <a:pt x="125" y="21"/>
                  </a:lnTo>
                  <a:lnTo>
                    <a:pt x="125" y="37"/>
                  </a:lnTo>
                  <a:lnTo>
                    <a:pt x="139" y="45"/>
                  </a:lnTo>
                  <a:lnTo>
                    <a:pt x="176" y="89"/>
                  </a:lnTo>
                  <a:lnTo>
                    <a:pt x="119" y="89"/>
                  </a:lnTo>
                  <a:lnTo>
                    <a:pt x="114" y="105"/>
                  </a:lnTo>
                  <a:lnTo>
                    <a:pt x="85" y="105"/>
                  </a:lnTo>
                  <a:lnTo>
                    <a:pt x="77" y="89"/>
                  </a:lnTo>
                  <a:lnTo>
                    <a:pt x="70" y="89"/>
                  </a:lnTo>
                  <a:lnTo>
                    <a:pt x="57" y="112"/>
                  </a:lnTo>
                  <a:lnTo>
                    <a:pt x="37" y="119"/>
                  </a:lnTo>
                  <a:lnTo>
                    <a:pt x="30" y="119"/>
                  </a:lnTo>
                  <a:lnTo>
                    <a:pt x="8" y="89"/>
                  </a:lnTo>
                  <a:lnTo>
                    <a:pt x="0" y="84"/>
                  </a:lnTo>
                  <a:lnTo>
                    <a:pt x="21" y="60"/>
                  </a:lnTo>
                  <a:lnTo>
                    <a:pt x="70" y="37"/>
                  </a:lnTo>
                  <a:lnTo>
                    <a:pt x="57" y="37"/>
                  </a:lnTo>
                  <a:lnTo>
                    <a:pt x="85" y="30"/>
                  </a:lnTo>
                  <a:lnTo>
                    <a:pt x="114"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1" name="Freeform 400"/>
            <p:cNvSpPr>
              <a:spLocks noChangeAspect="1"/>
            </p:cNvSpPr>
            <p:nvPr/>
          </p:nvSpPr>
          <p:spPr bwMode="auto">
            <a:xfrm>
              <a:off x="4678183" y="4641793"/>
              <a:ext cx="64664" cy="56789"/>
            </a:xfrm>
            <a:custGeom>
              <a:avLst/>
              <a:gdLst>
                <a:gd name="T0" fmla="*/ 36 w 29"/>
                <a:gd name="T1" fmla="*/ 27 h 27"/>
                <a:gd name="T2" fmla="*/ 0 w 29"/>
                <a:gd name="T3" fmla="*/ 27 h 27"/>
                <a:gd name="T4" fmla="*/ 36 w 29"/>
                <a:gd name="T5" fmla="*/ 0 h 27"/>
                <a:gd name="T6" fmla="*/ 36 w 29"/>
                <a:gd name="T7" fmla="*/ 27 h 27"/>
                <a:gd name="T8" fmla="*/ 36 w 29"/>
                <a:gd name="T9" fmla="*/ 27 h 27"/>
                <a:gd name="T10" fmla="*/ 36 w 29"/>
                <a:gd name="T11" fmla="*/ 27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7">
                  <a:moveTo>
                    <a:pt x="29" y="27"/>
                  </a:moveTo>
                  <a:lnTo>
                    <a:pt x="0" y="27"/>
                  </a:lnTo>
                  <a:lnTo>
                    <a:pt x="29" y="0"/>
                  </a:lnTo>
                  <a:lnTo>
                    <a:pt x="29" y="2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2" name="Freeform 401"/>
            <p:cNvSpPr>
              <a:spLocks noChangeAspect="1"/>
            </p:cNvSpPr>
            <p:nvPr/>
          </p:nvSpPr>
          <p:spPr bwMode="auto">
            <a:xfrm>
              <a:off x="6702182" y="3975051"/>
              <a:ext cx="226326" cy="464826"/>
            </a:xfrm>
            <a:custGeom>
              <a:avLst/>
              <a:gdLst>
                <a:gd name="T0" fmla="*/ 35 w 104"/>
                <a:gd name="T1" fmla="*/ 0 h 220"/>
                <a:gd name="T2" fmla="*/ 0 w 104"/>
                <a:gd name="T3" fmla="*/ 15 h 220"/>
                <a:gd name="T4" fmla="*/ 0 w 104"/>
                <a:gd name="T5" fmla="*/ 35 h 220"/>
                <a:gd name="T6" fmla="*/ 13 w 104"/>
                <a:gd name="T7" fmla="*/ 60 h 220"/>
                <a:gd name="T8" fmla="*/ 13 w 104"/>
                <a:gd name="T9" fmla="*/ 82 h 220"/>
                <a:gd name="T10" fmla="*/ 22 w 104"/>
                <a:gd name="T11" fmla="*/ 99 h 220"/>
                <a:gd name="T12" fmla="*/ 28 w 104"/>
                <a:gd name="T13" fmla="*/ 135 h 220"/>
                <a:gd name="T14" fmla="*/ 13 w 104"/>
                <a:gd name="T15" fmla="*/ 171 h 220"/>
                <a:gd name="T16" fmla="*/ 13 w 104"/>
                <a:gd name="T17" fmla="*/ 187 h 220"/>
                <a:gd name="T18" fmla="*/ 35 w 104"/>
                <a:gd name="T19" fmla="*/ 219 h 220"/>
                <a:gd name="T20" fmla="*/ 35 w 104"/>
                <a:gd name="T21" fmla="*/ 208 h 220"/>
                <a:gd name="T22" fmla="*/ 42 w 104"/>
                <a:gd name="T23" fmla="*/ 219 h 220"/>
                <a:gd name="T24" fmla="*/ 64 w 104"/>
                <a:gd name="T25" fmla="*/ 227 h 220"/>
                <a:gd name="T26" fmla="*/ 69 w 104"/>
                <a:gd name="T27" fmla="*/ 219 h 220"/>
                <a:gd name="T28" fmla="*/ 64 w 104"/>
                <a:gd name="T29" fmla="*/ 208 h 220"/>
                <a:gd name="T30" fmla="*/ 35 w 104"/>
                <a:gd name="T31" fmla="*/ 208 h 220"/>
                <a:gd name="T32" fmla="*/ 28 w 104"/>
                <a:gd name="T33" fmla="*/ 171 h 220"/>
                <a:gd name="T34" fmla="*/ 22 w 104"/>
                <a:gd name="T35" fmla="*/ 171 h 220"/>
                <a:gd name="T36" fmla="*/ 22 w 104"/>
                <a:gd name="T37" fmla="*/ 163 h 220"/>
                <a:gd name="T38" fmla="*/ 28 w 104"/>
                <a:gd name="T39" fmla="*/ 135 h 220"/>
                <a:gd name="T40" fmla="*/ 28 w 104"/>
                <a:gd name="T41" fmla="*/ 104 h 220"/>
                <a:gd name="T42" fmla="*/ 42 w 104"/>
                <a:gd name="T43" fmla="*/ 104 h 220"/>
                <a:gd name="T44" fmla="*/ 42 w 104"/>
                <a:gd name="T45" fmla="*/ 126 h 220"/>
                <a:gd name="T46" fmla="*/ 64 w 104"/>
                <a:gd name="T47" fmla="*/ 126 h 220"/>
                <a:gd name="T48" fmla="*/ 77 w 104"/>
                <a:gd name="T49" fmla="*/ 143 h 220"/>
                <a:gd name="T50" fmla="*/ 77 w 104"/>
                <a:gd name="T51" fmla="*/ 135 h 220"/>
                <a:gd name="T52" fmla="*/ 69 w 104"/>
                <a:gd name="T53" fmla="*/ 104 h 220"/>
                <a:gd name="T54" fmla="*/ 77 w 104"/>
                <a:gd name="T55" fmla="*/ 87 h 220"/>
                <a:gd name="T56" fmla="*/ 111 w 104"/>
                <a:gd name="T57" fmla="*/ 87 h 220"/>
                <a:gd name="T58" fmla="*/ 111 w 104"/>
                <a:gd name="T59" fmla="*/ 74 h 220"/>
                <a:gd name="T60" fmla="*/ 86 w 104"/>
                <a:gd name="T61" fmla="*/ 32 h 220"/>
                <a:gd name="T62" fmla="*/ 42 w 104"/>
                <a:gd name="T63" fmla="*/ 45 h 220"/>
                <a:gd name="T64" fmla="*/ 42 w 104"/>
                <a:gd name="T65" fmla="*/ 15 h 220"/>
                <a:gd name="T66" fmla="*/ 35 w 104"/>
                <a:gd name="T67" fmla="*/ 10 h 220"/>
                <a:gd name="T68" fmla="*/ 35 w 104"/>
                <a:gd name="T69" fmla="*/ 0 h 220"/>
                <a:gd name="T70" fmla="*/ 35 w 104"/>
                <a:gd name="T71" fmla="*/ 0 h 220"/>
                <a:gd name="T72" fmla="*/ 35 w 104"/>
                <a:gd name="T73" fmla="*/ 0 h 2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220">
                  <a:moveTo>
                    <a:pt x="35" y="0"/>
                  </a:moveTo>
                  <a:lnTo>
                    <a:pt x="0" y="15"/>
                  </a:lnTo>
                  <a:lnTo>
                    <a:pt x="0" y="35"/>
                  </a:lnTo>
                  <a:lnTo>
                    <a:pt x="13" y="60"/>
                  </a:lnTo>
                  <a:lnTo>
                    <a:pt x="13" y="82"/>
                  </a:lnTo>
                  <a:lnTo>
                    <a:pt x="22" y="99"/>
                  </a:lnTo>
                  <a:lnTo>
                    <a:pt x="28" y="128"/>
                  </a:lnTo>
                  <a:lnTo>
                    <a:pt x="13" y="164"/>
                  </a:lnTo>
                  <a:lnTo>
                    <a:pt x="13" y="180"/>
                  </a:lnTo>
                  <a:lnTo>
                    <a:pt x="35" y="212"/>
                  </a:lnTo>
                  <a:lnTo>
                    <a:pt x="35" y="201"/>
                  </a:lnTo>
                  <a:lnTo>
                    <a:pt x="42" y="212"/>
                  </a:lnTo>
                  <a:lnTo>
                    <a:pt x="57" y="220"/>
                  </a:lnTo>
                  <a:lnTo>
                    <a:pt x="62" y="212"/>
                  </a:lnTo>
                  <a:lnTo>
                    <a:pt x="57" y="201"/>
                  </a:lnTo>
                  <a:lnTo>
                    <a:pt x="35" y="201"/>
                  </a:lnTo>
                  <a:lnTo>
                    <a:pt x="28" y="164"/>
                  </a:lnTo>
                  <a:lnTo>
                    <a:pt x="22" y="164"/>
                  </a:lnTo>
                  <a:lnTo>
                    <a:pt x="22" y="156"/>
                  </a:lnTo>
                  <a:lnTo>
                    <a:pt x="28" y="128"/>
                  </a:lnTo>
                  <a:lnTo>
                    <a:pt x="28" y="104"/>
                  </a:lnTo>
                  <a:lnTo>
                    <a:pt x="42" y="104"/>
                  </a:lnTo>
                  <a:lnTo>
                    <a:pt x="42" y="119"/>
                  </a:lnTo>
                  <a:lnTo>
                    <a:pt x="57" y="119"/>
                  </a:lnTo>
                  <a:lnTo>
                    <a:pt x="70" y="136"/>
                  </a:lnTo>
                  <a:lnTo>
                    <a:pt x="70" y="128"/>
                  </a:lnTo>
                  <a:lnTo>
                    <a:pt x="62" y="104"/>
                  </a:lnTo>
                  <a:lnTo>
                    <a:pt x="70" y="87"/>
                  </a:lnTo>
                  <a:lnTo>
                    <a:pt x="104" y="87"/>
                  </a:lnTo>
                  <a:lnTo>
                    <a:pt x="104" y="74"/>
                  </a:lnTo>
                  <a:lnTo>
                    <a:pt x="79" y="32"/>
                  </a:lnTo>
                  <a:lnTo>
                    <a:pt x="42" y="45"/>
                  </a:lnTo>
                  <a:lnTo>
                    <a:pt x="42" y="15"/>
                  </a:lnTo>
                  <a:lnTo>
                    <a:pt x="35" y="10"/>
                  </a:lnTo>
                  <a:lnTo>
                    <a:pt x="35"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3" name="Freeform 402"/>
            <p:cNvSpPr>
              <a:spLocks noChangeAspect="1"/>
            </p:cNvSpPr>
            <p:nvPr/>
          </p:nvSpPr>
          <p:spPr bwMode="auto">
            <a:xfrm>
              <a:off x="6837977" y="3893022"/>
              <a:ext cx="200461" cy="445896"/>
            </a:xfrm>
            <a:custGeom>
              <a:avLst/>
              <a:gdLst>
                <a:gd name="T0" fmla="*/ 0 w 92"/>
                <a:gd name="T1" fmla="*/ 8 h 212"/>
                <a:gd name="T2" fmla="*/ 0 w 92"/>
                <a:gd name="T3" fmla="*/ 0 h 212"/>
                <a:gd name="T4" fmla="*/ 8 w 92"/>
                <a:gd name="T5" fmla="*/ 8 h 212"/>
                <a:gd name="T6" fmla="*/ 64 w 92"/>
                <a:gd name="T7" fmla="*/ 0 h 212"/>
                <a:gd name="T8" fmla="*/ 64 w 92"/>
                <a:gd name="T9" fmla="*/ 17 h 212"/>
                <a:gd name="T10" fmla="*/ 86 w 92"/>
                <a:gd name="T11" fmla="*/ 17 h 212"/>
                <a:gd name="T12" fmla="*/ 64 w 92"/>
                <a:gd name="T13" fmla="*/ 22 h 212"/>
                <a:gd name="T14" fmla="*/ 57 w 92"/>
                <a:gd name="T15" fmla="*/ 45 h 212"/>
                <a:gd name="T16" fmla="*/ 42 w 92"/>
                <a:gd name="T17" fmla="*/ 54 h 212"/>
                <a:gd name="T18" fmla="*/ 99 w 92"/>
                <a:gd name="T19" fmla="*/ 136 h 212"/>
                <a:gd name="T20" fmla="*/ 92 w 92"/>
                <a:gd name="T21" fmla="*/ 175 h 212"/>
                <a:gd name="T22" fmla="*/ 69 w 92"/>
                <a:gd name="T23" fmla="*/ 187 h 212"/>
                <a:gd name="T24" fmla="*/ 64 w 92"/>
                <a:gd name="T25" fmla="*/ 187 h 212"/>
                <a:gd name="T26" fmla="*/ 57 w 92"/>
                <a:gd name="T27" fmla="*/ 205 h 212"/>
                <a:gd name="T28" fmla="*/ 35 w 92"/>
                <a:gd name="T29" fmla="*/ 212 h 212"/>
                <a:gd name="T30" fmla="*/ 35 w 92"/>
                <a:gd name="T31" fmla="*/ 197 h 212"/>
                <a:gd name="T32" fmla="*/ 23 w 92"/>
                <a:gd name="T33" fmla="*/ 187 h 212"/>
                <a:gd name="T34" fmla="*/ 69 w 92"/>
                <a:gd name="T35" fmla="*/ 158 h 212"/>
                <a:gd name="T36" fmla="*/ 69 w 92"/>
                <a:gd name="T37" fmla="*/ 113 h 212"/>
                <a:gd name="T38" fmla="*/ 57 w 92"/>
                <a:gd name="T39" fmla="*/ 91 h 212"/>
                <a:gd name="T40" fmla="*/ 57 w 92"/>
                <a:gd name="T41" fmla="*/ 82 h 212"/>
                <a:gd name="T42" fmla="*/ 13 w 92"/>
                <a:gd name="T43" fmla="*/ 54 h 212"/>
                <a:gd name="T44" fmla="*/ 35 w 92"/>
                <a:gd name="T45" fmla="*/ 45 h 212"/>
                <a:gd name="T46" fmla="*/ 23 w 92"/>
                <a:gd name="T47" fmla="*/ 39 h 212"/>
                <a:gd name="T48" fmla="*/ 8 w 92"/>
                <a:gd name="T49" fmla="*/ 22 h 212"/>
                <a:gd name="T50" fmla="*/ 0 w 92"/>
                <a:gd name="T51" fmla="*/ 8 h 212"/>
                <a:gd name="T52" fmla="*/ 0 w 92"/>
                <a:gd name="T53" fmla="*/ 8 h 212"/>
                <a:gd name="T54" fmla="*/ 0 w 92"/>
                <a:gd name="T55" fmla="*/ 8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2" h="212">
                  <a:moveTo>
                    <a:pt x="0" y="8"/>
                  </a:moveTo>
                  <a:lnTo>
                    <a:pt x="0" y="0"/>
                  </a:lnTo>
                  <a:lnTo>
                    <a:pt x="8" y="8"/>
                  </a:lnTo>
                  <a:lnTo>
                    <a:pt x="57" y="0"/>
                  </a:lnTo>
                  <a:lnTo>
                    <a:pt x="57" y="17"/>
                  </a:lnTo>
                  <a:lnTo>
                    <a:pt x="79" y="17"/>
                  </a:lnTo>
                  <a:lnTo>
                    <a:pt x="57" y="22"/>
                  </a:lnTo>
                  <a:lnTo>
                    <a:pt x="50" y="45"/>
                  </a:lnTo>
                  <a:lnTo>
                    <a:pt x="42" y="54"/>
                  </a:lnTo>
                  <a:lnTo>
                    <a:pt x="92" y="136"/>
                  </a:lnTo>
                  <a:lnTo>
                    <a:pt x="85" y="175"/>
                  </a:lnTo>
                  <a:lnTo>
                    <a:pt x="62" y="187"/>
                  </a:lnTo>
                  <a:lnTo>
                    <a:pt x="57" y="187"/>
                  </a:lnTo>
                  <a:lnTo>
                    <a:pt x="50" y="205"/>
                  </a:lnTo>
                  <a:lnTo>
                    <a:pt x="35" y="212"/>
                  </a:lnTo>
                  <a:lnTo>
                    <a:pt x="35" y="197"/>
                  </a:lnTo>
                  <a:lnTo>
                    <a:pt x="23" y="187"/>
                  </a:lnTo>
                  <a:lnTo>
                    <a:pt x="62" y="158"/>
                  </a:lnTo>
                  <a:lnTo>
                    <a:pt x="62" y="113"/>
                  </a:lnTo>
                  <a:lnTo>
                    <a:pt x="50" y="91"/>
                  </a:lnTo>
                  <a:lnTo>
                    <a:pt x="50" y="82"/>
                  </a:lnTo>
                  <a:lnTo>
                    <a:pt x="13" y="54"/>
                  </a:lnTo>
                  <a:lnTo>
                    <a:pt x="35" y="45"/>
                  </a:lnTo>
                  <a:lnTo>
                    <a:pt x="23" y="39"/>
                  </a:lnTo>
                  <a:lnTo>
                    <a:pt x="8" y="22"/>
                  </a:lnTo>
                  <a:lnTo>
                    <a:pt x="0" y="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4" name="Freeform 403"/>
            <p:cNvSpPr>
              <a:spLocks noChangeAspect="1"/>
            </p:cNvSpPr>
            <p:nvPr/>
          </p:nvSpPr>
          <p:spPr bwMode="auto">
            <a:xfrm>
              <a:off x="6837977" y="4166450"/>
              <a:ext cx="140107" cy="126197"/>
            </a:xfrm>
            <a:custGeom>
              <a:avLst/>
              <a:gdLst>
                <a:gd name="T0" fmla="*/ 23 w 65"/>
                <a:gd name="T1" fmla="*/ 60 h 60"/>
                <a:gd name="T2" fmla="*/ 65 w 65"/>
                <a:gd name="T3" fmla="*/ 31 h 60"/>
                <a:gd name="T4" fmla="*/ 65 w 65"/>
                <a:gd name="T5" fmla="*/ 0 h 60"/>
                <a:gd name="T6" fmla="*/ 52 w 65"/>
                <a:gd name="T7" fmla="*/ 0 h 60"/>
                <a:gd name="T8" fmla="*/ 52 w 65"/>
                <a:gd name="T9" fmla="*/ 10 h 60"/>
                <a:gd name="T10" fmla="*/ 42 w 65"/>
                <a:gd name="T11" fmla="*/ 0 h 60"/>
                <a:gd name="T12" fmla="*/ 8 w 65"/>
                <a:gd name="T13" fmla="*/ 0 h 60"/>
                <a:gd name="T14" fmla="*/ 0 w 65"/>
                <a:gd name="T15" fmla="*/ 15 h 60"/>
                <a:gd name="T16" fmla="*/ 8 w 65"/>
                <a:gd name="T17" fmla="*/ 40 h 60"/>
                <a:gd name="T18" fmla="*/ 8 w 65"/>
                <a:gd name="T19" fmla="*/ 60 h 60"/>
                <a:gd name="T20" fmla="*/ 23 w 65"/>
                <a:gd name="T21" fmla="*/ 60 h 60"/>
                <a:gd name="T22" fmla="*/ 23 w 65"/>
                <a:gd name="T23" fmla="*/ 6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60">
                  <a:moveTo>
                    <a:pt x="23" y="60"/>
                  </a:moveTo>
                  <a:lnTo>
                    <a:pt x="65" y="31"/>
                  </a:lnTo>
                  <a:lnTo>
                    <a:pt x="65" y="0"/>
                  </a:lnTo>
                  <a:lnTo>
                    <a:pt x="52" y="0"/>
                  </a:lnTo>
                  <a:lnTo>
                    <a:pt x="52" y="10"/>
                  </a:lnTo>
                  <a:lnTo>
                    <a:pt x="42" y="0"/>
                  </a:lnTo>
                  <a:lnTo>
                    <a:pt x="8" y="0"/>
                  </a:lnTo>
                  <a:lnTo>
                    <a:pt x="0" y="15"/>
                  </a:lnTo>
                  <a:lnTo>
                    <a:pt x="8" y="40"/>
                  </a:lnTo>
                  <a:lnTo>
                    <a:pt x="8" y="60"/>
                  </a:lnTo>
                  <a:lnTo>
                    <a:pt x="23" y="6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5" name="Freeform 404"/>
            <p:cNvSpPr>
              <a:spLocks noChangeAspect="1"/>
            </p:cNvSpPr>
            <p:nvPr/>
          </p:nvSpPr>
          <p:spPr bwMode="auto">
            <a:xfrm>
              <a:off x="6775469" y="4402018"/>
              <a:ext cx="112086" cy="178780"/>
            </a:xfrm>
            <a:custGeom>
              <a:avLst/>
              <a:gdLst>
                <a:gd name="T0" fmla="*/ 29 w 52"/>
                <a:gd name="T1" fmla="*/ 9 h 84"/>
                <a:gd name="T2" fmla="*/ 24 w 52"/>
                <a:gd name="T3" fmla="*/ 17 h 84"/>
                <a:gd name="T4" fmla="*/ 9 w 52"/>
                <a:gd name="T5" fmla="*/ 9 h 84"/>
                <a:gd name="T6" fmla="*/ 0 w 52"/>
                <a:gd name="T7" fmla="*/ 0 h 84"/>
                <a:gd name="T8" fmla="*/ 0 w 52"/>
                <a:gd name="T9" fmla="*/ 39 h 84"/>
                <a:gd name="T10" fmla="*/ 24 w 52"/>
                <a:gd name="T11" fmla="*/ 59 h 84"/>
                <a:gd name="T12" fmla="*/ 44 w 52"/>
                <a:gd name="T13" fmla="*/ 91 h 84"/>
                <a:gd name="T14" fmla="*/ 52 w 52"/>
                <a:gd name="T15" fmla="*/ 91 h 84"/>
                <a:gd name="T16" fmla="*/ 44 w 52"/>
                <a:gd name="T17" fmla="*/ 59 h 84"/>
                <a:gd name="T18" fmla="*/ 44 w 52"/>
                <a:gd name="T19" fmla="*/ 22 h 84"/>
                <a:gd name="T20" fmla="*/ 29 w 52"/>
                <a:gd name="T21" fmla="*/ 9 h 84"/>
                <a:gd name="T22" fmla="*/ 29 w 52"/>
                <a:gd name="T23" fmla="*/ 9 h 84"/>
                <a:gd name="T24" fmla="*/ 29 w 52"/>
                <a:gd name="T25" fmla="*/ 9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84">
                  <a:moveTo>
                    <a:pt x="29" y="9"/>
                  </a:moveTo>
                  <a:lnTo>
                    <a:pt x="24" y="17"/>
                  </a:lnTo>
                  <a:lnTo>
                    <a:pt x="9" y="9"/>
                  </a:lnTo>
                  <a:lnTo>
                    <a:pt x="0" y="0"/>
                  </a:lnTo>
                  <a:lnTo>
                    <a:pt x="0" y="39"/>
                  </a:lnTo>
                  <a:lnTo>
                    <a:pt x="24" y="52"/>
                  </a:lnTo>
                  <a:lnTo>
                    <a:pt x="44" y="84"/>
                  </a:lnTo>
                  <a:lnTo>
                    <a:pt x="52" y="84"/>
                  </a:lnTo>
                  <a:lnTo>
                    <a:pt x="44" y="52"/>
                  </a:lnTo>
                  <a:lnTo>
                    <a:pt x="44" y="22"/>
                  </a:lnTo>
                  <a:lnTo>
                    <a:pt x="29" y="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6" name="Freeform 405"/>
            <p:cNvSpPr>
              <a:spLocks noChangeAspect="1"/>
            </p:cNvSpPr>
            <p:nvPr/>
          </p:nvSpPr>
          <p:spPr bwMode="auto">
            <a:xfrm>
              <a:off x="7038438" y="4402018"/>
              <a:ext cx="295302" cy="178780"/>
            </a:xfrm>
            <a:custGeom>
              <a:avLst/>
              <a:gdLst>
                <a:gd name="T0" fmla="*/ 84 w 136"/>
                <a:gd name="T1" fmla="*/ 22 h 84"/>
                <a:gd name="T2" fmla="*/ 92 w 136"/>
                <a:gd name="T3" fmla="*/ 22 h 84"/>
                <a:gd name="T4" fmla="*/ 84 w 136"/>
                <a:gd name="T5" fmla="*/ 39 h 84"/>
                <a:gd name="T6" fmla="*/ 55 w 136"/>
                <a:gd name="T7" fmla="*/ 39 h 84"/>
                <a:gd name="T8" fmla="*/ 45 w 136"/>
                <a:gd name="T9" fmla="*/ 59 h 84"/>
                <a:gd name="T10" fmla="*/ 28 w 136"/>
                <a:gd name="T11" fmla="*/ 59 h 84"/>
                <a:gd name="T12" fmla="*/ 28 w 136"/>
                <a:gd name="T13" fmla="*/ 83 h 84"/>
                <a:gd name="T14" fmla="*/ 0 w 136"/>
                <a:gd name="T15" fmla="*/ 83 h 84"/>
                <a:gd name="T16" fmla="*/ 12 w 136"/>
                <a:gd name="T17" fmla="*/ 91 h 84"/>
                <a:gd name="T18" fmla="*/ 34 w 136"/>
                <a:gd name="T19" fmla="*/ 91 h 84"/>
                <a:gd name="T20" fmla="*/ 45 w 136"/>
                <a:gd name="T21" fmla="*/ 83 h 84"/>
                <a:gd name="T22" fmla="*/ 55 w 136"/>
                <a:gd name="T23" fmla="*/ 91 h 84"/>
                <a:gd name="T24" fmla="*/ 77 w 136"/>
                <a:gd name="T25" fmla="*/ 83 h 84"/>
                <a:gd name="T26" fmla="*/ 97 w 136"/>
                <a:gd name="T27" fmla="*/ 39 h 84"/>
                <a:gd name="T28" fmla="*/ 134 w 136"/>
                <a:gd name="T29" fmla="*/ 39 h 84"/>
                <a:gd name="T30" fmla="*/ 126 w 136"/>
                <a:gd name="T31" fmla="*/ 22 h 84"/>
                <a:gd name="T32" fmla="*/ 143 w 136"/>
                <a:gd name="T33" fmla="*/ 22 h 84"/>
                <a:gd name="T34" fmla="*/ 119 w 136"/>
                <a:gd name="T35" fmla="*/ 17 h 84"/>
                <a:gd name="T36" fmla="*/ 119 w 136"/>
                <a:gd name="T37" fmla="*/ 9 h 84"/>
                <a:gd name="T38" fmla="*/ 104 w 136"/>
                <a:gd name="T39" fmla="*/ 0 h 84"/>
                <a:gd name="T40" fmla="*/ 92 w 136"/>
                <a:gd name="T41" fmla="*/ 17 h 84"/>
                <a:gd name="T42" fmla="*/ 84 w 136"/>
                <a:gd name="T43" fmla="*/ 22 h 84"/>
                <a:gd name="T44" fmla="*/ 84 w 136"/>
                <a:gd name="T45" fmla="*/ 22 h 84"/>
                <a:gd name="T46" fmla="*/ 84 w 136"/>
                <a:gd name="T47" fmla="*/ 22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6" h="84">
                  <a:moveTo>
                    <a:pt x="77" y="22"/>
                  </a:moveTo>
                  <a:lnTo>
                    <a:pt x="85" y="22"/>
                  </a:lnTo>
                  <a:lnTo>
                    <a:pt x="77" y="39"/>
                  </a:lnTo>
                  <a:lnTo>
                    <a:pt x="55" y="39"/>
                  </a:lnTo>
                  <a:lnTo>
                    <a:pt x="45" y="52"/>
                  </a:lnTo>
                  <a:lnTo>
                    <a:pt x="28" y="52"/>
                  </a:lnTo>
                  <a:lnTo>
                    <a:pt x="28" y="76"/>
                  </a:lnTo>
                  <a:lnTo>
                    <a:pt x="0" y="76"/>
                  </a:lnTo>
                  <a:lnTo>
                    <a:pt x="12" y="84"/>
                  </a:lnTo>
                  <a:lnTo>
                    <a:pt x="34" y="84"/>
                  </a:lnTo>
                  <a:lnTo>
                    <a:pt x="45" y="76"/>
                  </a:lnTo>
                  <a:lnTo>
                    <a:pt x="55" y="84"/>
                  </a:lnTo>
                  <a:lnTo>
                    <a:pt x="70" y="76"/>
                  </a:lnTo>
                  <a:lnTo>
                    <a:pt x="90" y="39"/>
                  </a:lnTo>
                  <a:lnTo>
                    <a:pt x="127" y="39"/>
                  </a:lnTo>
                  <a:lnTo>
                    <a:pt x="119" y="22"/>
                  </a:lnTo>
                  <a:lnTo>
                    <a:pt x="136" y="22"/>
                  </a:lnTo>
                  <a:lnTo>
                    <a:pt x="112" y="17"/>
                  </a:lnTo>
                  <a:lnTo>
                    <a:pt x="112" y="9"/>
                  </a:lnTo>
                  <a:lnTo>
                    <a:pt x="97" y="0"/>
                  </a:lnTo>
                  <a:lnTo>
                    <a:pt x="85" y="17"/>
                  </a:lnTo>
                  <a:lnTo>
                    <a:pt x="77" y="2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7" name="Freeform 406"/>
            <p:cNvSpPr>
              <a:spLocks noChangeAspect="1"/>
            </p:cNvSpPr>
            <p:nvPr/>
          </p:nvSpPr>
          <p:spPr bwMode="auto">
            <a:xfrm>
              <a:off x="7023349" y="4481943"/>
              <a:ext cx="290990" cy="258705"/>
            </a:xfrm>
            <a:custGeom>
              <a:avLst/>
              <a:gdLst>
                <a:gd name="T0" fmla="*/ 9 w 134"/>
                <a:gd name="T1" fmla="*/ 39 h 123"/>
                <a:gd name="T2" fmla="*/ 20 w 134"/>
                <a:gd name="T3" fmla="*/ 47 h 123"/>
                <a:gd name="T4" fmla="*/ 42 w 134"/>
                <a:gd name="T5" fmla="*/ 47 h 123"/>
                <a:gd name="T6" fmla="*/ 51 w 134"/>
                <a:gd name="T7" fmla="*/ 39 h 123"/>
                <a:gd name="T8" fmla="*/ 64 w 134"/>
                <a:gd name="T9" fmla="*/ 47 h 123"/>
                <a:gd name="T10" fmla="*/ 84 w 134"/>
                <a:gd name="T11" fmla="*/ 39 h 123"/>
                <a:gd name="T12" fmla="*/ 106 w 134"/>
                <a:gd name="T13" fmla="*/ 0 h 123"/>
                <a:gd name="T14" fmla="*/ 133 w 134"/>
                <a:gd name="T15" fmla="*/ 0 h 123"/>
                <a:gd name="T16" fmla="*/ 128 w 134"/>
                <a:gd name="T17" fmla="*/ 17 h 123"/>
                <a:gd name="T18" fmla="*/ 133 w 134"/>
                <a:gd name="T19" fmla="*/ 32 h 123"/>
                <a:gd name="T20" fmla="*/ 128 w 134"/>
                <a:gd name="T21" fmla="*/ 39 h 123"/>
                <a:gd name="T22" fmla="*/ 141 w 134"/>
                <a:gd name="T23" fmla="*/ 47 h 123"/>
                <a:gd name="T24" fmla="*/ 111 w 134"/>
                <a:gd name="T25" fmla="*/ 77 h 123"/>
                <a:gd name="T26" fmla="*/ 106 w 134"/>
                <a:gd name="T27" fmla="*/ 94 h 123"/>
                <a:gd name="T28" fmla="*/ 111 w 134"/>
                <a:gd name="T29" fmla="*/ 94 h 123"/>
                <a:gd name="T30" fmla="*/ 106 w 134"/>
                <a:gd name="T31" fmla="*/ 108 h 123"/>
                <a:gd name="T32" fmla="*/ 91 w 134"/>
                <a:gd name="T33" fmla="*/ 123 h 123"/>
                <a:gd name="T34" fmla="*/ 84 w 134"/>
                <a:gd name="T35" fmla="*/ 108 h 123"/>
                <a:gd name="T36" fmla="*/ 42 w 134"/>
                <a:gd name="T37" fmla="*/ 108 h 123"/>
                <a:gd name="T38" fmla="*/ 42 w 134"/>
                <a:gd name="T39" fmla="*/ 101 h 123"/>
                <a:gd name="T40" fmla="*/ 20 w 134"/>
                <a:gd name="T41" fmla="*/ 101 h 123"/>
                <a:gd name="T42" fmla="*/ 0 w 134"/>
                <a:gd name="T43" fmla="*/ 47 h 123"/>
                <a:gd name="T44" fmla="*/ 9 w 134"/>
                <a:gd name="T45" fmla="*/ 39 h 123"/>
                <a:gd name="T46" fmla="*/ 9 w 134"/>
                <a:gd name="T47" fmla="*/ 39 h 123"/>
                <a:gd name="T48" fmla="*/ 9 w 134"/>
                <a:gd name="T49" fmla="*/ 39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4" h="123">
                  <a:moveTo>
                    <a:pt x="9" y="39"/>
                  </a:moveTo>
                  <a:lnTo>
                    <a:pt x="20" y="47"/>
                  </a:lnTo>
                  <a:lnTo>
                    <a:pt x="42" y="47"/>
                  </a:lnTo>
                  <a:lnTo>
                    <a:pt x="51" y="39"/>
                  </a:lnTo>
                  <a:lnTo>
                    <a:pt x="64" y="47"/>
                  </a:lnTo>
                  <a:lnTo>
                    <a:pt x="77" y="39"/>
                  </a:lnTo>
                  <a:lnTo>
                    <a:pt x="99" y="0"/>
                  </a:lnTo>
                  <a:lnTo>
                    <a:pt x="126" y="0"/>
                  </a:lnTo>
                  <a:lnTo>
                    <a:pt x="121" y="17"/>
                  </a:lnTo>
                  <a:lnTo>
                    <a:pt x="126" y="32"/>
                  </a:lnTo>
                  <a:lnTo>
                    <a:pt x="121" y="39"/>
                  </a:lnTo>
                  <a:lnTo>
                    <a:pt x="134" y="47"/>
                  </a:lnTo>
                  <a:lnTo>
                    <a:pt x="104" y="77"/>
                  </a:lnTo>
                  <a:lnTo>
                    <a:pt x="99" y="94"/>
                  </a:lnTo>
                  <a:lnTo>
                    <a:pt x="104" y="94"/>
                  </a:lnTo>
                  <a:lnTo>
                    <a:pt x="99" y="108"/>
                  </a:lnTo>
                  <a:lnTo>
                    <a:pt x="84" y="123"/>
                  </a:lnTo>
                  <a:lnTo>
                    <a:pt x="77" y="108"/>
                  </a:lnTo>
                  <a:lnTo>
                    <a:pt x="42" y="108"/>
                  </a:lnTo>
                  <a:lnTo>
                    <a:pt x="42" y="101"/>
                  </a:lnTo>
                  <a:lnTo>
                    <a:pt x="20" y="101"/>
                  </a:lnTo>
                  <a:lnTo>
                    <a:pt x="0" y="47"/>
                  </a:lnTo>
                  <a:lnTo>
                    <a:pt x="9" y="3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8" name="Freeform 407"/>
            <p:cNvSpPr>
              <a:spLocks noChangeAspect="1"/>
            </p:cNvSpPr>
            <p:nvPr/>
          </p:nvSpPr>
          <p:spPr bwMode="auto">
            <a:xfrm>
              <a:off x="7667839" y="4612346"/>
              <a:ext cx="295302" cy="265014"/>
            </a:xfrm>
            <a:custGeom>
              <a:avLst/>
              <a:gdLst>
                <a:gd name="T0" fmla="*/ 143 w 136"/>
                <a:gd name="T1" fmla="*/ 37 h 126"/>
                <a:gd name="T2" fmla="*/ 143 w 136"/>
                <a:gd name="T3" fmla="*/ 126 h 126"/>
                <a:gd name="T4" fmla="*/ 119 w 136"/>
                <a:gd name="T5" fmla="*/ 111 h 126"/>
                <a:gd name="T6" fmla="*/ 101 w 136"/>
                <a:gd name="T7" fmla="*/ 120 h 126"/>
                <a:gd name="T8" fmla="*/ 106 w 136"/>
                <a:gd name="T9" fmla="*/ 105 h 126"/>
                <a:gd name="T10" fmla="*/ 101 w 136"/>
                <a:gd name="T11" fmla="*/ 81 h 126"/>
                <a:gd name="T12" fmla="*/ 28 w 136"/>
                <a:gd name="T13" fmla="*/ 44 h 126"/>
                <a:gd name="T14" fmla="*/ 22 w 136"/>
                <a:gd name="T15" fmla="*/ 59 h 126"/>
                <a:gd name="T16" fmla="*/ 22 w 136"/>
                <a:gd name="T17" fmla="*/ 44 h 126"/>
                <a:gd name="T18" fmla="*/ 13 w 136"/>
                <a:gd name="T19" fmla="*/ 37 h 126"/>
                <a:gd name="T20" fmla="*/ 28 w 136"/>
                <a:gd name="T21" fmla="*/ 37 h 126"/>
                <a:gd name="T22" fmla="*/ 42 w 136"/>
                <a:gd name="T23" fmla="*/ 29 h 126"/>
                <a:gd name="T24" fmla="*/ 13 w 136"/>
                <a:gd name="T25" fmla="*/ 29 h 126"/>
                <a:gd name="T26" fmla="*/ 7 w 136"/>
                <a:gd name="T27" fmla="*/ 20 h 126"/>
                <a:gd name="T28" fmla="*/ 0 w 136"/>
                <a:gd name="T29" fmla="*/ 20 h 126"/>
                <a:gd name="T30" fmla="*/ 13 w 136"/>
                <a:gd name="T31" fmla="*/ 0 h 126"/>
                <a:gd name="T32" fmla="*/ 22 w 136"/>
                <a:gd name="T33" fmla="*/ 0 h 126"/>
                <a:gd name="T34" fmla="*/ 42 w 136"/>
                <a:gd name="T35" fmla="*/ 12 h 126"/>
                <a:gd name="T36" fmla="*/ 42 w 136"/>
                <a:gd name="T37" fmla="*/ 29 h 126"/>
                <a:gd name="T38" fmla="*/ 58 w 136"/>
                <a:gd name="T39" fmla="*/ 44 h 126"/>
                <a:gd name="T40" fmla="*/ 79 w 136"/>
                <a:gd name="T41" fmla="*/ 29 h 126"/>
                <a:gd name="T42" fmla="*/ 101 w 136"/>
                <a:gd name="T43" fmla="*/ 20 h 126"/>
                <a:gd name="T44" fmla="*/ 143 w 136"/>
                <a:gd name="T45" fmla="*/ 37 h 126"/>
                <a:gd name="T46" fmla="*/ 143 w 136"/>
                <a:gd name="T47" fmla="*/ 37 h 126"/>
                <a:gd name="T48" fmla="*/ 143 w 136"/>
                <a:gd name="T49" fmla="*/ 37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6" h="126">
                  <a:moveTo>
                    <a:pt x="136" y="37"/>
                  </a:moveTo>
                  <a:lnTo>
                    <a:pt x="136" y="126"/>
                  </a:lnTo>
                  <a:lnTo>
                    <a:pt x="112" y="111"/>
                  </a:lnTo>
                  <a:lnTo>
                    <a:pt x="94" y="120"/>
                  </a:lnTo>
                  <a:lnTo>
                    <a:pt x="99" y="105"/>
                  </a:lnTo>
                  <a:lnTo>
                    <a:pt x="94" y="81"/>
                  </a:lnTo>
                  <a:lnTo>
                    <a:pt x="28" y="44"/>
                  </a:lnTo>
                  <a:lnTo>
                    <a:pt x="22" y="59"/>
                  </a:lnTo>
                  <a:lnTo>
                    <a:pt x="22" y="44"/>
                  </a:lnTo>
                  <a:lnTo>
                    <a:pt x="13" y="37"/>
                  </a:lnTo>
                  <a:lnTo>
                    <a:pt x="28" y="37"/>
                  </a:lnTo>
                  <a:lnTo>
                    <a:pt x="42" y="29"/>
                  </a:lnTo>
                  <a:lnTo>
                    <a:pt x="13" y="29"/>
                  </a:lnTo>
                  <a:lnTo>
                    <a:pt x="7" y="20"/>
                  </a:lnTo>
                  <a:lnTo>
                    <a:pt x="0" y="20"/>
                  </a:lnTo>
                  <a:lnTo>
                    <a:pt x="13" y="0"/>
                  </a:lnTo>
                  <a:lnTo>
                    <a:pt x="22" y="0"/>
                  </a:lnTo>
                  <a:lnTo>
                    <a:pt x="42" y="12"/>
                  </a:lnTo>
                  <a:lnTo>
                    <a:pt x="42" y="29"/>
                  </a:lnTo>
                  <a:lnTo>
                    <a:pt x="58" y="44"/>
                  </a:lnTo>
                  <a:lnTo>
                    <a:pt x="72" y="29"/>
                  </a:lnTo>
                  <a:lnTo>
                    <a:pt x="94" y="20"/>
                  </a:lnTo>
                  <a:lnTo>
                    <a:pt x="136"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0" name="Freeform 409"/>
            <p:cNvSpPr>
              <a:spLocks noChangeAspect="1"/>
            </p:cNvSpPr>
            <p:nvPr/>
          </p:nvSpPr>
          <p:spPr bwMode="auto">
            <a:xfrm>
              <a:off x="6684938" y="4563970"/>
              <a:ext cx="51732" cy="56789"/>
            </a:xfrm>
            <a:custGeom>
              <a:avLst/>
              <a:gdLst>
                <a:gd name="T0" fmla="*/ 0 w 23"/>
                <a:gd name="T1" fmla="*/ 15 h 27"/>
                <a:gd name="T2" fmla="*/ 30 w 23"/>
                <a:gd name="T3" fmla="*/ 27 h 27"/>
                <a:gd name="T4" fmla="*/ 0 w 23"/>
                <a:gd name="T5" fmla="*/ 0 h 27"/>
                <a:gd name="T6" fmla="*/ 0 w 23"/>
                <a:gd name="T7" fmla="*/ 15 h 27"/>
                <a:gd name="T8" fmla="*/ 0 w 23"/>
                <a:gd name="T9" fmla="*/ 15 h 27"/>
                <a:gd name="T10" fmla="*/ 0 w 23"/>
                <a:gd name="T11" fmla="*/ 15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7">
                  <a:moveTo>
                    <a:pt x="0" y="15"/>
                  </a:moveTo>
                  <a:lnTo>
                    <a:pt x="23" y="27"/>
                  </a:lnTo>
                  <a:lnTo>
                    <a:pt x="0" y="0"/>
                  </a:lnTo>
                  <a:lnTo>
                    <a:pt x="0" y="1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1" name="Freeform 410"/>
            <p:cNvSpPr>
              <a:spLocks noChangeAspect="1"/>
            </p:cNvSpPr>
            <p:nvPr/>
          </p:nvSpPr>
          <p:spPr bwMode="auto">
            <a:xfrm>
              <a:off x="6732359" y="4643895"/>
              <a:ext cx="51732" cy="54685"/>
            </a:xfrm>
            <a:custGeom>
              <a:avLst/>
              <a:gdLst>
                <a:gd name="T0" fmla="*/ 0 w 24"/>
                <a:gd name="T1" fmla="*/ 0 h 26"/>
                <a:gd name="T2" fmla="*/ 24 w 24"/>
                <a:gd name="T3" fmla="*/ 26 h 26"/>
                <a:gd name="T4" fmla="*/ 24 w 24"/>
                <a:gd name="T5" fmla="*/ 0 h 26"/>
                <a:gd name="T6" fmla="*/ 0 w 24"/>
                <a:gd name="T7" fmla="*/ 0 h 26"/>
                <a:gd name="T8" fmla="*/ 0 w 24"/>
                <a:gd name="T9" fmla="*/ 0 h 26"/>
                <a:gd name="T10" fmla="*/ 0 w 2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6">
                  <a:moveTo>
                    <a:pt x="0" y="0"/>
                  </a:moveTo>
                  <a:lnTo>
                    <a:pt x="24" y="26"/>
                  </a:lnTo>
                  <a:lnTo>
                    <a:pt x="24"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2" name="Freeform 411"/>
            <p:cNvSpPr>
              <a:spLocks noChangeAspect="1"/>
            </p:cNvSpPr>
            <p:nvPr/>
          </p:nvSpPr>
          <p:spPr bwMode="auto">
            <a:xfrm>
              <a:off x="7023349" y="3996084"/>
              <a:ext cx="79753" cy="52582"/>
            </a:xfrm>
            <a:custGeom>
              <a:avLst/>
              <a:gdLst>
                <a:gd name="T0" fmla="*/ 0 w 37"/>
                <a:gd name="T1" fmla="*/ 5 h 25"/>
                <a:gd name="T2" fmla="*/ 0 w 37"/>
                <a:gd name="T3" fmla="*/ 22 h 25"/>
                <a:gd name="T4" fmla="*/ 15 w 37"/>
                <a:gd name="T5" fmla="*/ 25 h 25"/>
                <a:gd name="T6" fmla="*/ 20 w 37"/>
                <a:gd name="T7" fmla="*/ 22 h 25"/>
                <a:gd name="T8" fmla="*/ 37 w 37"/>
                <a:gd name="T9" fmla="*/ 0 h 25"/>
                <a:gd name="T10" fmla="*/ 9 w 37"/>
                <a:gd name="T11" fmla="*/ 0 h 25"/>
                <a:gd name="T12" fmla="*/ 0 w 37"/>
                <a:gd name="T13" fmla="*/ 5 h 25"/>
                <a:gd name="T14" fmla="*/ 0 w 37"/>
                <a:gd name="T15" fmla="*/ 5 h 25"/>
                <a:gd name="T16" fmla="*/ 0 w 37"/>
                <a:gd name="T17" fmla="*/ 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5">
                  <a:moveTo>
                    <a:pt x="0" y="5"/>
                  </a:moveTo>
                  <a:lnTo>
                    <a:pt x="0" y="22"/>
                  </a:lnTo>
                  <a:lnTo>
                    <a:pt x="15" y="25"/>
                  </a:lnTo>
                  <a:lnTo>
                    <a:pt x="20" y="22"/>
                  </a:lnTo>
                  <a:lnTo>
                    <a:pt x="37" y="0"/>
                  </a:lnTo>
                  <a:lnTo>
                    <a:pt x="9" y="0"/>
                  </a:lnTo>
                  <a:lnTo>
                    <a:pt x="0" y="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4" name="Freeform 413"/>
            <p:cNvSpPr>
              <a:spLocks noChangeAspect="1"/>
            </p:cNvSpPr>
            <p:nvPr/>
          </p:nvSpPr>
          <p:spPr bwMode="auto">
            <a:xfrm>
              <a:off x="6626740" y="4435671"/>
              <a:ext cx="314701" cy="351249"/>
            </a:xfrm>
            <a:custGeom>
              <a:avLst/>
              <a:gdLst>
                <a:gd name="T0" fmla="*/ 0 w 145"/>
                <a:gd name="T1" fmla="*/ 0 h 167"/>
                <a:gd name="T2" fmla="*/ 0 w 145"/>
                <a:gd name="T3" fmla="*/ 7 h 167"/>
                <a:gd name="T4" fmla="*/ 33 w 145"/>
                <a:gd name="T5" fmla="*/ 52 h 167"/>
                <a:gd name="T6" fmla="*/ 47 w 145"/>
                <a:gd name="T7" fmla="*/ 61 h 167"/>
                <a:gd name="T8" fmla="*/ 126 w 145"/>
                <a:gd name="T9" fmla="*/ 167 h 167"/>
                <a:gd name="T10" fmla="*/ 144 w 145"/>
                <a:gd name="T11" fmla="*/ 167 h 167"/>
                <a:gd name="T12" fmla="*/ 152 w 145"/>
                <a:gd name="T13" fmla="*/ 128 h 167"/>
                <a:gd name="T14" fmla="*/ 144 w 145"/>
                <a:gd name="T15" fmla="*/ 116 h 167"/>
                <a:gd name="T16" fmla="*/ 137 w 145"/>
                <a:gd name="T17" fmla="*/ 116 h 167"/>
                <a:gd name="T18" fmla="*/ 126 w 145"/>
                <a:gd name="T19" fmla="*/ 99 h 167"/>
                <a:gd name="T20" fmla="*/ 117 w 145"/>
                <a:gd name="T21" fmla="*/ 99 h 167"/>
                <a:gd name="T22" fmla="*/ 117 w 145"/>
                <a:gd name="T23" fmla="*/ 84 h 167"/>
                <a:gd name="T24" fmla="*/ 111 w 145"/>
                <a:gd name="T25" fmla="*/ 78 h 167"/>
                <a:gd name="T26" fmla="*/ 111 w 145"/>
                <a:gd name="T27" fmla="*/ 69 h 167"/>
                <a:gd name="T28" fmla="*/ 80 w 145"/>
                <a:gd name="T29" fmla="*/ 52 h 167"/>
                <a:gd name="T30" fmla="*/ 68 w 145"/>
                <a:gd name="T31" fmla="*/ 52 h 167"/>
                <a:gd name="T32" fmla="*/ 27 w 145"/>
                <a:gd name="T33" fmla="*/ 7 h 167"/>
                <a:gd name="T34" fmla="*/ 0 w 145"/>
                <a:gd name="T35" fmla="*/ 0 h 167"/>
                <a:gd name="T36" fmla="*/ 0 w 145"/>
                <a:gd name="T37" fmla="*/ 0 h 167"/>
                <a:gd name="T38" fmla="*/ 0 w 14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5" h="167">
                  <a:moveTo>
                    <a:pt x="0" y="0"/>
                  </a:moveTo>
                  <a:lnTo>
                    <a:pt x="0" y="7"/>
                  </a:lnTo>
                  <a:lnTo>
                    <a:pt x="33" y="52"/>
                  </a:lnTo>
                  <a:lnTo>
                    <a:pt x="47" y="61"/>
                  </a:lnTo>
                  <a:lnTo>
                    <a:pt x="119" y="167"/>
                  </a:lnTo>
                  <a:lnTo>
                    <a:pt x="137" y="167"/>
                  </a:lnTo>
                  <a:lnTo>
                    <a:pt x="145" y="128"/>
                  </a:lnTo>
                  <a:lnTo>
                    <a:pt x="137" y="116"/>
                  </a:lnTo>
                  <a:lnTo>
                    <a:pt x="130" y="116"/>
                  </a:lnTo>
                  <a:lnTo>
                    <a:pt x="119" y="99"/>
                  </a:lnTo>
                  <a:lnTo>
                    <a:pt x="110" y="99"/>
                  </a:lnTo>
                  <a:lnTo>
                    <a:pt x="110" y="84"/>
                  </a:lnTo>
                  <a:lnTo>
                    <a:pt x="104" y="78"/>
                  </a:lnTo>
                  <a:lnTo>
                    <a:pt x="104" y="69"/>
                  </a:lnTo>
                  <a:lnTo>
                    <a:pt x="73" y="52"/>
                  </a:lnTo>
                  <a:lnTo>
                    <a:pt x="68" y="52"/>
                  </a:lnTo>
                  <a:lnTo>
                    <a:pt x="27" y="7"/>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5" name="Freeform 414"/>
            <p:cNvSpPr>
              <a:spLocks noChangeAspect="1"/>
            </p:cNvSpPr>
            <p:nvPr/>
          </p:nvSpPr>
          <p:spPr bwMode="auto">
            <a:xfrm>
              <a:off x="6928508" y="4789022"/>
              <a:ext cx="258659" cy="77821"/>
            </a:xfrm>
            <a:custGeom>
              <a:avLst/>
              <a:gdLst>
                <a:gd name="T0" fmla="*/ 0 w 119"/>
                <a:gd name="T1" fmla="*/ 15 h 37"/>
                <a:gd name="T2" fmla="*/ 37 w 119"/>
                <a:gd name="T3" fmla="*/ 29 h 37"/>
                <a:gd name="T4" fmla="*/ 126 w 119"/>
                <a:gd name="T5" fmla="*/ 37 h 37"/>
                <a:gd name="T6" fmla="*/ 126 w 119"/>
                <a:gd name="T7" fmla="*/ 29 h 37"/>
                <a:gd name="T8" fmla="*/ 106 w 119"/>
                <a:gd name="T9" fmla="*/ 29 h 37"/>
                <a:gd name="T10" fmla="*/ 101 w 119"/>
                <a:gd name="T11" fmla="*/ 22 h 37"/>
                <a:gd name="T12" fmla="*/ 69 w 119"/>
                <a:gd name="T13" fmla="*/ 15 h 37"/>
                <a:gd name="T14" fmla="*/ 69 w 119"/>
                <a:gd name="T15" fmla="*/ 22 h 37"/>
                <a:gd name="T16" fmla="*/ 22 w 119"/>
                <a:gd name="T17" fmla="*/ 0 h 37"/>
                <a:gd name="T18" fmla="*/ 8 w 119"/>
                <a:gd name="T19" fmla="*/ 0 h 37"/>
                <a:gd name="T20" fmla="*/ 0 w 119"/>
                <a:gd name="T21" fmla="*/ 15 h 37"/>
                <a:gd name="T22" fmla="*/ 0 w 119"/>
                <a:gd name="T23" fmla="*/ 15 h 37"/>
                <a:gd name="T24" fmla="*/ 0 w 119"/>
                <a:gd name="T25" fmla="*/ 1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9" h="37">
                  <a:moveTo>
                    <a:pt x="0" y="15"/>
                  </a:moveTo>
                  <a:lnTo>
                    <a:pt x="37" y="29"/>
                  </a:lnTo>
                  <a:lnTo>
                    <a:pt x="119" y="37"/>
                  </a:lnTo>
                  <a:lnTo>
                    <a:pt x="119" y="29"/>
                  </a:lnTo>
                  <a:lnTo>
                    <a:pt x="99" y="29"/>
                  </a:lnTo>
                  <a:lnTo>
                    <a:pt x="94" y="22"/>
                  </a:lnTo>
                  <a:lnTo>
                    <a:pt x="62" y="15"/>
                  </a:lnTo>
                  <a:lnTo>
                    <a:pt x="62" y="22"/>
                  </a:lnTo>
                  <a:lnTo>
                    <a:pt x="22" y="0"/>
                  </a:lnTo>
                  <a:lnTo>
                    <a:pt x="8" y="0"/>
                  </a:lnTo>
                  <a:lnTo>
                    <a:pt x="0" y="1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6" name="Freeform 415"/>
            <p:cNvSpPr>
              <a:spLocks noChangeAspect="1"/>
            </p:cNvSpPr>
            <p:nvPr/>
          </p:nvSpPr>
          <p:spPr bwMode="auto">
            <a:xfrm>
              <a:off x="7236742" y="4866845"/>
              <a:ext cx="230636" cy="65202"/>
            </a:xfrm>
            <a:custGeom>
              <a:avLst/>
              <a:gdLst>
                <a:gd name="T0" fmla="*/ 0 w 106"/>
                <a:gd name="T1" fmla="*/ 31 h 31"/>
                <a:gd name="T2" fmla="*/ 5 w 106"/>
                <a:gd name="T3" fmla="*/ 31 h 31"/>
                <a:gd name="T4" fmla="*/ 42 w 106"/>
                <a:gd name="T5" fmla="*/ 0 h 31"/>
                <a:gd name="T6" fmla="*/ 84 w 106"/>
                <a:gd name="T7" fmla="*/ 31 h 31"/>
                <a:gd name="T8" fmla="*/ 113 w 106"/>
                <a:gd name="T9" fmla="*/ 0 h 31"/>
                <a:gd name="T10" fmla="*/ 20 w 106"/>
                <a:gd name="T11" fmla="*/ 0 h 31"/>
                <a:gd name="T12" fmla="*/ 27 w 106"/>
                <a:gd name="T13" fmla="*/ 0 h 31"/>
                <a:gd name="T14" fmla="*/ 0 w 106"/>
                <a:gd name="T15" fmla="*/ 0 h 31"/>
                <a:gd name="T16" fmla="*/ 0 w 106"/>
                <a:gd name="T17" fmla="*/ 31 h 31"/>
                <a:gd name="T18" fmla="*/ 0 w 106"/>
                <a:gd name="T19" fmla="*/ 31 h 31"/>
                <a:gd name="T20" fmla="*/ 0 w 106"/>
                <a:gd name="T21" fmla="*/ 3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6" h="31">
                  <a:moveTo>
                    <a:pt x="0" y="31"/>
                  </a:moveTo>
                  <a:lnTo>
                    <a:pt x="5" y="31"/>
                  </a:lnTo>
                  <a:lnTo>
                    <a:pt x="42" y="0"/>
                  </a:lnTo>
                  <a:lnTo>
                    <a:pt x="77" y="31"/>
                  </a:lnTo>
                  <a:lnTo>
                    <a:pt x="106" y="0"/>
                  </a:lnTo>
                  <a:lnTo>
                    <a:pt x="20" y="0"/>
                  </a:lnTo>
                  <a:lnTo>
                    <a:pt x="27" y="0"/>
                  </a:lnTo>
                  <a:lnTo>
                    <a:pt x="0" y="0"/>
                  </a:lnTo>
                  <a:lnTo>
                    <a:pt x="0" y="3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7" name="Freeform 416"/>
            <p:cNvSpPr>
              <a:spLocks noChangeAspect="1"/>
            </p:cNvSpPr>
            <p:nvPr/>
          </p:nvSpPr>
          <p:spPr bwMode="auto">
            <a:xfrm>
              <a:off x="7314339" y="4911013"/>
              <a:ext cx="58198" cy="58893"/>
            </a:xfrm>
            <a:custGeom>
              <a:avLst/>
              <a:gdLst>
                <a:gd name="T0" fmla="*/ 0 w 27"/>
                <a:gd name="T1" fmla="*/ 0 h 28"/>
                <a:gd name="T2" fmla="*/ 14 w 27"/>
                <a:gd name="T3" fmla="*/ 28 h 28"/>
                <a:gd name="T4" fmla="*/ 27 w 27"/>
                <a:gd name="T5" fmla="*/ 28 h 28"/>
                <a:gd name="T6" fmla="*/ 14 w 27"/>
                <a:gd name="T7" fmla="*/ 0 h 28"/>
                <a:gd name="T8" fmla="*/ 0 w 27"/>
                <a:gd name="T9" fmla="*/ 0 h 28"/>
                <a:gd name="T10" fmla="*/ 0 w 27"/>
                <a:gd name="T11" fmla="*/ 0 h 28"/>
                <a:gd name="T12" fmla="*/ 0 w 2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8">
                  <a:moveTo>
                    <a:pt x="0" y="0"/>
                  </a:moveTo>
                  <a:lnTo>
                    <a:pt x="14" y="28"/>
                  </a:lnTo>
                  <a:lnTo>
                    <a:pt x="27" y="28"/>
                  </a:lnTo>
                  <a:lnTo>
                    <a:pt x="14"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8" name="Freeform 417"/>
            <p:cNvSpPr>
              <a:spLocks noChangeAspect="1"/>
            </p:cNvSpPr>
            <p:nvPr/>
          </p:nvSpPr>
          <p:spPr bwMode="auto">
            <a:xfrm>
              <a:off x="7441513" y="4866845"/>
              <a:ext cx="118552" cy="65202"/>
            </a:xfrm>
            <a:custGeom>
              <a:avLst/>
              <a:gdLst>
                <a:gd name="T0" fmla="*/ 0 w 55"/>
                <a:gd name="T1" fmla="*/ 31 h 31"/>
                <a:gd name="T2" fmla="*/ 22 w 55"/>
                <a:gd name="T3" fmla="*/ 31 h 31"/>
                <a:gd name="T4" fmla="*/ 55 w 55"/>
                <a:gd name="T5" fmla="*/ 0 h 31"/>
                <a:gd name="T6" fmla="*/ 30 w 55"/>
                <a:gd name="T7" fmla="*/ 0 h 31"/>
                <a:gd name="T8" fmla="*/ 15 w 55"/>
                <a:gd name="T9" fmla="*/ 22 h 31"/>
                <a:gd name="T10" fmla="*/ 0 w 55"/>
                <a:gd name="T11" fmla="*/ 31 h 31"/>
                <a:gd name="T12" fmla="*/ 0 w 55"/>
                <a:gd name="T13" fmla="*/ 31 h 31"/>
                <a:gd name="T14" fmla="*/ 0 w 55"/>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31">
                  <a:moveTo>
                    <a:pt x="0" y="31"/>
                  </a:moveTo>
                  <a:lnTo>
                    <a:pt x="22" y="31"/>
                  </a:lnTo>
                  <a:lnTo>
                    <a:pt x="55" y="0"/>
                  </a:lnTo>
                  <a:lnTo>
                    <a:pt x="30" y="0"/>
                  </a:lnTo>
                  <a:lnTo>
                    <a:pt x="15" y="22"/>
                  </a:lnTo>
                  <a:lnTo>
                    <a:pt x="0" y="3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89" name="Freeform 418"/>
            <p:cNvSpPr>
              <a:spLocks noChangeAspect="1"/>
            </p:cNvSpPr>
            <p:nvPr/>
          </p:nvSpPr>
          <p:spPr bwMode="auto">
            <a:xfrm>
              <a:off x="6928508" y="4658619"/>
              <a:ext cx="53888" cy="56789"/>
            </a:xfrm>
            <a:custGeom>
              <a:avLst/>
              <a:gdLst>
                <a:gd name="T0" fmla="*/ 0 w 25"/>
                <a:gd name="T1" fmla="*/ 10 h 27"/>
                <a:gd name="T2" fmla="*/ 25 w 25"/>
                <a:gd name="T3" fmla="*/ 27 h 27"/>
                <a:gd name="T4" fmla="*/ 25 w 25"/>
                <a:gd name="T5" fmla="*/ 20 h 27"/>
                <a:gd name="T6" fmla="*/ 13 w 25"/>
                <a:gd name="T7" fmla="*/ 0 h 27"/>
                <a:gd name="T8" fmla="*/ 0 w 25"/>
                <a:gd name="T9" fmla="*/ 10 h 27"/>
                <a:gd name="T10" fmla="*/ 0 w 25"/>
                <a:gd name="T11" fmla="*/ 10 h 27"/>
                <a:gd name="T12" fmla="*/ 0 w 25"/>
                <a:gd name="T13" fmla="*/ 1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7">
                  <a:moveTo>
                    <a:pt x="0" y="10"/>
                  </a:moveTo>
                  <a:lnTo>
                    <a:pt x="25" y="27"/>
                  </a:lnTo>
                  <a:lnTo>
                    <a:pt x="25" y="20"/>
                  </a:lnTo>
                  <a:lnTo>
                    <a:pt x="13" y="0"/>
                  </a:lnTo>
                  <a:lnTo>
                    <a:pt x="0"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0" name="Freeform 419"/>
            <p:cNvSpPr>
              <a:spLocks noChangeAspect="1"/>
            </p:cNvSpPr>
            <p:nvPr/>
          </p:nvSpPr>
          <p:spPr bwMode="auto">
            <a:xfrm>
              <a:off x="6988862" y="4732233"/>
              <a:ext cx="34487" cy="35757"/>
            </a:xfrm>
            <a:custGeom>
              <a:avLst/>
              <a:gdLst>
                <a:gd name="T0" fmla="*/ 0 w 15"/>
                <a:gd name="T1" fmla="*/ 0 h 17"/>
                <a:gd name="T2" fmla="*/ 0 w 15"/>
                <a:gd name="T3" fmla="*/ 17 h 17"/>
                <a:gd name="T4" fmla="*/ 22 w 15"/>
                <a:gd name="T5" fmla="*/ 17 h 17"/>
                <a:gd name="T6" fmla="*/ 22 w 15"/>
                <a:gd name="T7" fmla="*/ 0 h 17"/>
                <a:gd name="T8" fmla="*/ 0 w 15"/>
                <a:gd name="T9" fmla="*/ 0 h 17"/>
                <a:gd name="T10" fmla="*/ 0 w 15"/>
                <a:gd name="T11" fmla="*/ 0 h 17"/>
                <a:gd name="T12" fmla="*/ 0 w 1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7">
                  <a:moveTo>
                    <a:pt x="0" y="0"/>
                  </a:moveTo>
                  <a:lnTo>
                    <a:pt x="0" y="17"/>
                  </a:lnTo>
                  <a:lnTo>
                    <a:pt x="15" y="17"/>
                  </a:lnTo>
                  <a:lnTo>
                    <a:pt x="15"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1" name="Freeform 420"/>
            <p:cNvSpPr>
              <a:spLocks noChangeAspect="1"/>
            </p:cNvSpPr>
            <p:nvPr/>
          </p:nvSpPr>
          <p:spPr bwMode="auto">
            <a:xfrm>
              <a:off x="6986706" y="4711201"/>
              <a:ext cx="34487" cy="29446"/>
            </a:xfrm>
            <a:custGeom>
              <a:avLst/>
              <a:gdLst>
                <a:gd name="T0" fmla="*/ 0 w 15"/>
                <a:gd name="T1" fmla="*/ 0 h 14"/>
                <a:gd name="T2" fmla="*/ 0 w 15"/>
                <a:gd name="T3" fmla="*/ 14 h 14"/>
                <a:gd name="T4" fmla="*/ 22 w 15"/>
                <a:gd name="T5" fmla="*/ 14 h 14"/>
                <a:gd name="T6" fmla="*/ 22 w 15"/>
                <a:gd name="T7" fmla="*/ 0 h 14"/>
                <a:gd name="T8" fmla="*/ 0 w 15"/>
                <a:gd name="T9" fmla="*/ 0 h 14"/>
                <a:gd name="T10" fmla="*/ 0 w 15"/>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4">
                  <a:moveTo>
                    <a:pt x="0" y="0"/>
                  </a:moveTo>
                  <a:lnTo>
                    <a:pt x="0" y="14"/>
                  </a:lnTo>
                  <a:lnTo>
                    <a:pt x="15" y="14"/>
                  </a:lnTo>
                  <a:lnTo>
                    <a:pt x="15"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2" name="Freeform 421"/>
            <p:cNvSpPr>
              <a:spLocks noChangeAspect="1"/>
            </p:cNvSpPr>
            <p:nvPr/>
          </p:nvSpPr>
          <p:spPr bwMode="auto">
            <a:xfrm>
              <a:off x="7314339" y="4563970"/>
              <a:ext cx="185372" cy="225052"/>
            </a:xfrm>
            <a:custGeom>
              <a:avLst/>
              <a:gdLst>
                <a:gd name="T0" fmla="*/ 0 w 86"/>
                <a:gd name="T1" fmla="*/ 62 h 107"/>
                <a:gd name="T2" fmla="*/ 0 w 86"/>
                <a:gd name="T3" fmla="*/ 69 h 107"/>
                <a:gd name="T4" fmla="*/ 7 w 86"/>
                <a:gd name="T5" fmla="*/ 69 h 107"/>
                <a:gd name="T6" fmla="*/ 7 w 86"/>
                <a:gd name="T7" fmla="*/ 107 h 107"/>
                <a:gd name="T8" fmla="*/ 14 w 86"/>
                <a:gd name="T9" fmla="*/ 101 h 107"/>
                <a:gd name="T10" fmla="*/ 14 w 86"/>
                <a:gd name="T11" fmla="*/ 69 h 107"/>
                <a:gd name="T12" fmla="*/ 27 w 86"/>
                <a:gd name="T13" fmla="*/ 62 h 107"/>
                <a:gd name="T14" fmla="*/ 34 w 86"/>
                <a:gd name="T15" fmla="*/ 62 h 107"/>
                <a:gd name="T16" fmla="*/ 27 w 86"/>
                <a:gd name="T17" fmla="*/ 69 h 107"/>
                <a:gd name="T18" fmla="*/ 34 w 86"/>
                <a:gd name="T19" fmla="*/ 86 h 107"/>
                <a:gd name="T20" fmla="*/ 34 w 86"/>
                <a:gd name="T21" fmla="*/ 92 h 107"/>
                <a:gd name="T22" fmla="*/ 49 w 86"/>
                <a:gd name="T23" fmla="*/ 92 h 107"/>
                <a:gd name="T24" fmla="*/ 49 w 86"/>
                <a:gd name="T25" fmla="*/ 107 h 107"/>
                <a:gd name="T26" fmla="*/ 56 w 86"/>
                <a:gd name="T27" fmla="*/ 101 h 107"/>
                <a:gd name="T28" fmla="*/ 56 w 86"/>
                <a:gd name="T29" fmla="*/ 92 h 107"/>
                <a:gd name="T30" fmla="*/ 42 w 86"/>
                <a:gd name="T31" fmla="*/ 69 h 107"/>
                <a:gd name="T32" fmla="*/ 49 w 86"/>
                <a:gd name="T33" fmla="*/ 69 h 107"/>
                <a:gd name="T34" fmla="*/ 34 w 86"/>
                <a:gd name="T35" fmla="*/ 55 h 107"/>
                <a:gd name="T36" fmla="*/ 49 w 86"/>
                <a:gd name="T37" fmla="*/ 38 h 107"/>
                <a:gd name="T38" fmla="*/ 56 w 86"/>
                <a:gd name="T39" fmla="*/ 38 h 107"/>
                <a:gd name="T40" fmla="*/ 27 w 86"/>
                <a:gd name="T41" fmla="*/ 47 h 107"/>
                <a:gd name="T42" fmla="*/ 14 w 86"/>
                <a:gd name="T43" fmla="*/ 38 h 107"/>
                <a:gd name="T44" fmla="*/ 14 w 86"/>
                <a:gd name="T45" fmla="*/ 25 h 107"/>
                <a:gd name="T46" fmla="*/ 27 w 86"/>
                <a:gd name="T47" fmla="*/ 15 h 107"/>
                <a:gd name="T48" fmla="*/ 77 w 86"/>
                <a:gd name="T49" fmla="*/ 15 h 107"/>
                <a:gd name="T50" fmla="*/ 86 w 86"/>
                <a:gd name="T51" fmla="*/ 0 h 107"/>
                <a:gd name="T52" fmla="*/ 49 w 86"/>
                <a:gd name="T53" fmla="*/ 15 h 107"/>
                <a:gd name="T54" fmla="*/ 27 w 86"/>
                <a:gd name="T55" fmla="*/ 8 h 107"/>
                <a:gd name="T56" fmla="*/ 27 w 86"/>
                <a:gd name="T57" fmla="*/ 15 h 107"/>
                <a:gd name="T58" fmla="*/ 14 w 86"/>
                <a:gd name="T59" fmla="*/ 15 h 107"/>
                <a:gd name="T60" fmla="*/ 14 w 86"/>
                <a:gd name="T61" fmla="*/ 38 h 107"/>
                <a:gd name="T62" fmla="*/ 0 w 86"/>
                <a:gd name="T63" fmla="*/ 62 h 107"/>
                <a:gd name="T64" fmla="*/ 0 w 86"/>
                <a:gd name="T65" fmla="*/ 62 h 107"/>
                <a:gd name="T66" fmla="*/ 0 w 86"/>
                <a:gd name="T67" fmla="*/ 62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107">
                  <a:moveTo>
                    <a:pt x="0" y="62"/>
                  </a:moveTo>
                  <a:lnTo>
                    <a:pt x="0" y="69"/>
                  </a:lnTo>
                  <a:lnTo>
                    <a:pt x="7" y="69"/>
                  </a:lnTo>
                  <a:lnTo>
                    <a:pt x="7" y="107"/>
                  </a:lnTo>
                  <a:lnTo>
                    <a:pt x="14" y="101"/>
                  </a:lnTo>
                  <a:lnTo>
                    <a:pt x="14" y="69"/>
                  </a:lnTo>
                  <a:lnTo>
                    <a:pt x="27" y="62"/>
                  </a:lnTo>
                  <a:lnTo>
                    <a:pt x="34" y="62"/>
                  </a:lnTo>
                  <a:lnTo>
                    <a:pt x="27" y="69"/>
                  </a:lnTo>
                  <a:lnTo>
                    <a:pt x="34" y="86"/>
                  </a:lnTo>
                  <a:lnTo>
                    <a:pt x="34" y="92"/>
                  </a:lnTo>
                  <a:lnTo>
                    <a:pt x="49" y="92"/>
                  </a:lnTo>
                  <a:lnTo>
                    <a:pt x="49" y="107"/>
                  </a:lnTo>
                  <a:lnTo>
                    <a:pt x="56" y="101"/>
                  </a:lnTo>
                  <a:lnTo>
                    <a:pt x="56" y="92"/>
                  </a:lnTo>
                  <a:lnTo>
                    <a:pt x="42" y="69"/>
                  </a:lnTo>
                  <a:lnTo>
                    <a:pt x="49" y="69"/>
                  </a:lnTo>
                  <a:lnTo>
                    <a:pt x="34" y="55"/>
                  </a:lnTo>
                  <a:lnTo>
                    <a:pt x="49" y="38"/>
                  </a:lnTo>
                  <a:lnTo>
                    <a:pt x="56" y="38"/>
                  </a:lnTo>
                  <a:lnTo>
                    <a:pt x="27" y="47"/>
                  </a:lnTo>
                  <a:lnTo>
                    <a:pt x="14" y="38"/>
                  </a:lnTo>
                  <a:lnTo>
                    <a:pt x="14" y="25"/>
                  </a:lnTo>
                  <a:lnTo>
                    <a:pt x="27" y="15"/>
                  </a:lnTo>
                  <a:lnTo>
                    <a:pt x="77" y="15"/>
                  </a:lnTo>
                  <a:lnTo>
                    <a:pt x="86" y="0"/>
                  </a:lnTo>
                  <a:lnTo>
                    <a:pt x="49" y="15"/>
                  </a:lnTo>
                  <a:lnTo>
                    <a:pt x="27" y="8"/>
                  </a:lnTo>
                  <a:lnTo>
                    <a:pt x="27" y="15"/>
                  </a:lnTo>
                  <a:lnTo>
                    <a:pt x="14" y="15"/>
                  </a:lnTo>
                  <a:lnTo>
                    <a:pt x="14" y="38"/>
                  </a:lnTo>
                  <a:lnTo>
                    <a:pt x="0" y="6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3" name="Freeform 422"/>
            <p:cNvSpPr>
              <a:spLocks noChangeAspect="1"/>
            </p:cNvSpPr>
            <p:nvPr/>
          </p:nvSpPr>
          <p:spPr bwMode="auto">
            <a:xfrm>
              <a:off x="7560065" y="4545042"/>
              <a:ext cx="53888" cy="98855"/>
            </a:xfrm>
            <a:custGeom>
              <a:avLst/>
              <a:gdLst>
                <a:gd name="T0" fmla="*/ 0 w 24"/>
                <a:gd name="T1" fmla="*/ 17 h 47"/>
                <a:gd name="T2" fmla="*/ 9 w 24"/>
                <a:gd name="T3" fmla="*/ 32 h 47"/>
                <a:gd name="T4" fmla="*/ 31 w 24"/>
                <a:gd name="T5" fmla="*/ 47 h 47"/>
                <a:gd name="T6" fmla="*/ 9 w 24"/>
                <a:gd name="T7" fmla="*/ 32 h 47"/>
                <a:gd name="T8" fmla="*/ 9 w 24"/>
                <a:gd name="T9" fmla="*/ 26 h 47"/>
                <a:gd name="T10" fmla="*/ 31 w 24"/>
                <a:gd name="T11" fmla="*/ 26 h 47"/>
                <a:gd name="T12" fmla="*/ 31 w 24"/>
                <a:gd name="T13" fmla="*/ 7 h 47"/>
                <a:gd name="T14" fmla="*/ 31 w 24"/>
                <a:gd name="T15" fmla="*/ 17 h 47"/>
                <a:gd name="T16" fmla="*/ 9 w 24"/>
                <a:gd name="T17" fmla="*/ 0 h 47"/>
                <a:gd name="T18" fmla="*/ 0 w 24"/>
                <a:gd name="T19" fmla="*/ 17 h 47"/>
                <a:gd name="T20" fmla="*/ 0 w 24"/>
                <a:gd name="T21" fmla="*/ 17 h 47"/>
                <a:gd name="T22" fmla="*/ 0 w 24"/>
                <a:gd name="T23" fmla="*/ 17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47">
                  <a:moveTo>
                    <a:pt x="0" y="17"/>
                  </a:moveTo>
                  <a:lnTo>
                    <a:pt x="9" y="32"/>
                  </a:lnTo>
                  <a:lnTo>
                    <a:pt x="24" y="47"/>
                  </a:lnTo>
                  <a:lnTo>
                    <a:pt x="9" y="32"/>
                  </a:lnTo>
                  <a:lnTo>
                    <a:pt x="9" y="26"/>
                  </a:lnTo>
                  <a:lnTo>
                    <a:pt x="24" y="26"/>
                  </a:lnTo>
                  <a:lnTo>
                    <a:pt x="24" y="7"/>
                  </a:lnTo>
                  <a:lnTo>
                    <a:pt x="24" y="17"/>
                  </a:lnTo>
                  <a:lnTo>
                    <a:pt x="9" y="0"/>
                  </a:lnTo>
                  <a:lnTo>
                    <a:pt x="0" y="1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4" name="Freeform 423"/>
            <p:cNvSpPr>
              <a:spLocks noChangeAspect="1"/>
            </p:cNvSpPr>
            <p:nvPr/>
          </p:nvSpPr>
          <p:spPr bwMode="auto">
            <a:xfrm>
              <a:off x="7516954" y="4709097"/>
              <a:ext cx="49576" cy="52582"/>
            </a:xfrm>
            <a:custGeom>
              <a:avLst/>
              <a:gdLst>
                <a:gd name="T0" fmla="*/ 0 w 22"/>
                <a:gd name="T1" fmla="*/ 0 h 25"/>
                <a:gd name="T2" fmla="*/ 29 w 22"/>
                <a:gd name="T3" fmla="*/ 25 h 25"/>
                <a:gd name="T4" fmla="*/ 29 w 22"/>
                <a:gd name="T5" fmla="*/ 0 h 25"/>
                <a:gd name="T6" fmla="*/ 0 w 22"/>
                <a:gd name="T7" fmla="*/ 0 h 25"/>
                <a:gd name="T8" fmla="*/ 0 w 22"/>
                <a:gd name="T9" fmla="*/ 0 h 25"/>
                <a:gd name="T10" fmla="*/ 0 w 22"/>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5">
                  <a:moveTo>
                    <a:pt x="0" y="0"/>
                  </a:moveTo>
                  <a:lnTo>
                    <a:pt x="22" y="25"/>
                  </a:lnTo>
                  <a:lnTo>
                    <a:pt x="22"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5" name="Freeform 424"/>
            <p:cNvSpPr>
              <a:spLocks noChangeAspect="1"/>
            </p:cNvSpPr>
            <p:nvPr/>
          </p:nvSpPr>
          <p:spPr bwMode="auto">
            <a:xfrm>
              <a:off x="7570842" y="4690168"/>
              <a:ext cx="96997" cy="60995"/>
            </a:xfrm>
            <a:custGeom>
              <a:avLst/>
              <a:gdLst>
                <a:gd name="T0" fmla="*/ 0 w 45"/>
                <a:gd name="T1" fmla="*/ 9 h 29"/>
                <a:gd name="T2" fmla="*/ 45 w 45"/>
                <a:gd name="T3" fmla="*/ 29 h 29"/>
                <a:gd name="T4" fmla="*/ 21 w 45"/>
                <a:gd name="T5" fmla="*/ 0 h 29"/>
                <a:gd name="T6" fmla="*/ 8 w 45"/>
                <a:gd name="T7" fmla="*/ 0 h 29"/>
                <a:gd name="T8" fmla="*/ 0 w 45"/>
                <a:gd name="T9" fmla="*/ 9 h 29"/>
                <a:gd name="T10" fmla="*/ 0 w 45"/>
                <a:gd name="T11" fmla="*/ 9 h 29"/>
                <a:gd name="T12" fmla="*/ 0 w 45"/>
                <a:gd name="T13" fmla="*/ 9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29">
                  <a:moveTo>
                    <a:pt x="0" y="9"/>
                  </a:moveTo>
                  <a:lnTo>
                    <a:pt x="45" y="29"/>
                  </a:lnTo>
                  <a:lnTo>
                    <a:pt x="21" y="0"/>
                  </a:lnTo>
                  <a:lnTo>
                    <a:pt x="8" y="0"/>
                  </a:lnTo>
                  <a:lnTo>
                    <a:pt x="0" y="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6" name="Freeform 425"/>
            <p:cNvSpPr>
              <a:spLocks noChangeAspect="1"/>
            </p:cNvSpPr>
            <p:nvPr/>
          </p:nvSpPr>
          <p:spPr bwMode="auto">
            <a:xfrm>
              <a:off x="7346672" y="4044459"/>
              <a:ext cx="120706" cy="155644"/>
            </a:xfrm>
            <a:custGeom>
              <a:avLst/>
              <a:gdLst>
                <a:gd name="T0" fmla="*/ 0 w 56"/>
                <a:gd name="T1" fmla="*/ 31 h 74"/>
                <a:gd name="T2" fmla="*/ 0 w 56"/>
                <a:gd name="T3" fmla="*/ 51 h 74"/>
                <a:gd name="T4" fmla="*/ 12 w 56"/>
                <a:gd name="T5" fmla="*/ 58 h 74"/>
                <a:gd name="T6" fmla="*/ 12 w 56"/>
                <a:gd name="T7" fmla="*/ 68 h 74"/>
                <a:gd name="T8" fmla="*/ 29 w 56"/>
                <a:gd name="T9" fmla="*/ 68 h 74"/>
                <a:gd name="T10" fmla="*/ 34 w 56"/>
                <a:gd name="T11" fmla="*/ 74 h 74"/>
                <a:gd name="T12" fmla="*/ 34 w 56"/>
                <a:gd name="T13" fmla="*/ 68 h 74"/>
                <a:gd name="T14" fmla="*/ 41 w 56"/>
                <a:gd name="T15" fmla="*/ 74 h 74"/>
                <a:gd name="T16" fmla="*/ 56 w 56"/>
                <a:gd name="T17" fmla="*/ 74 h 74"/>
                <a:gd name="T18" fmla="*/ 41 w 56"/>
                <a:gd name="T19" fmla="*/ 68 h 74"/>
                <a:gd name="T20" fmla="*/ 56 w 56"/>
                <a:gd name="T21" fmla="*/ 68 h 74"/>
                <a:gd name="T22" fmla="*/ 34 w 56"/>
                <a:gd name="T23" fmla="*/ 58 h 74"/>
                <a:gd name="T24" fmla="*/ 29 w 56"/>
                <a:gd name="T25" fmla="*/ 68 h 74"/>
                <a:gd name="T26" fmla="*/ 19 w 56"/>
                <a:gd name="T27" fmla="*/ 51 h 74"/>
                <a:gd name="T28" fmla="*/ 34 w 56"/>
                <a:gd name="T29" fmla="*/ 21 h 74"/>
                <a:gd name="T30" fmla="*/ 29 w 56"/>
                <a:gd name="T31" fmla="*/ 14 h 74"/>
                <a:gd name="T32" fmla="*/ 34 w 56"/>
                <a:gd name="T33" fmla="*/ 0 h 74"/>
                <a:gd name="T34" fmla="*/ 29 w 56"/>
                <a:gd name="T35" fmla="*/ 5 h 74"/>
                <a:gd name="T36" fmla="*/ 12 w 56"/>
                <a:gd name="T37" fmla="*/ 0 h 74"/>
                <a:gd name="T38" fmla="*/ 0 w 56"/>
                <a:gd name="T39" fmla="*/ 31 h 74"/>
                <a:gd name="T40" fmla="*/ 0 w 56"/>
                <a:gd name="T41" fmla="*/ 31 h 74"/>
                <a:gd name="T42" fmla="*/ 0 w 56"/>
                <a:gd name="T43" fmla="*/ 31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 h="74">
                  <a:moveTo>
                    <a:pt x="0" y="31"/>
                  </a:moveTo>
                  <a:lnTo>
                    <a:pt x="0" y="51"/>
                  </a:lnTo>
                  <a:lnTo>
                    <a:pt x="12" y="58"/>
                  </a:lnTo>
                  <a:lnTo>
                    <a:pt x="12" y="68"/>
                  </a:lnTo>
                  <a:lnTo>
                    <a:pt x="29" y="68"/>
                  </a:lnTo>
                  <a:lnTo>
                    <a:pt x="34" y="74"/>
                  </a:lnTo>
                  <a:lnTo>
                    <a:pt x="34" y="68"/>
                  </a:lnTo>
                  <a:lnTo>
                    <a:pt x="41" y="74"/>
                  </a:lnTo>
                  <a:lnTo>
                    <a:pt x="56" y="74"/>
                  </a:lnTo>
                  <a:lnTo>
                    <a:pt x="41" y="68"/>
                  </a:lnTo>
                  <a:lnTo>
                    <a:pt x="56" y="68"/>
                  </a:lnTo>
                  <a:lnTo>
                    <a:pt x="34" y="58"/>
                  </a:lnTo>
                  <a:lnTo>
                    <a:pt x="29" y="68"/>
                  </a:lnTo>
                  <a:lnTo>
                    <a:pt x="19" y="51"/>
                  </a:lnTo>
                  <a:lnTo>
                    <a:pt x="34" y="21"/>
                  </a:lnTo>
                  <a:lnTo>
                    <a:pt x="29" y="14"/>
                  </a:lnTo>
                  <a:lnTo>
                    <a:pt x="34" y="0"/>
                  </a:lnTo>
                  <a:lnTo>
                    <a:pt x="29" y="5"/>
                  </a:lnTo>
                  <a:lnTo>
                    <a:pt x="12" y="0"/>
                  </a:lnTo>
                  <a:lnTo>
                    <a:pt x="0" y="3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7" name="Freeform 426"/>
            <p:cNvSpPr>
              <a:spLocks noChangeAspect="1"/>
            </p:cNvSpPr>
            <p:nvPr/>
          </p:nvSpPr>
          <p:spPr bwMode="auto">
            <a:xfrm>
              <a:off x="7251831" y="4265304"/>
              <a:ext cx="81909" cy="90442"/>
            </a:xfrm>
            <a:custGeom>
              <a:avLst/>
              <a:gdLst>
                <a:gd name="T0" fmla="*/ 0 w 37"/>
                <a:gd name="T1" fmla="*/ 43 h 43"/>
                <a:gd name="T2" fmla="*/ 44 w 37"/>
                <a:gd name="T3" fmla="*/ 13 h 43"/>
                <a:gd name="T4" fmla="*/ 44 w 37"/>
                <a:gd name="T5" fmla="*/ 0 h 43"/>
                <a:gd name="T6" fmla="*/ 0 w 37"/>
                <a:gd name="T7" fmla="*/ 43 h 43"/>
                <a:gd name="T8" fmla="*/ 0 w 37"/>
                <a:gd name="T9" fmla="*/ 43 h 43"/>
                <a:gd name="T10" fmla="*/ 0 w 37"/>
                <a:gd name="T11" fmla="*/ 43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43">
                  <a:moveTo>
                    <a:pt x="0" y="43"/>
                  </a:moveTo>
                  <a:lnTo>
                    <a:pt x="37" y="13"/>
                  </a:lnTo>
                  <a:lnTo>
                    <a:pt x="37" y="0"/>
                  </a:lnTo>
                  <a:lnTo>
                    <a:pt x="0" y="4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8" name="Freeform 427"/>
            <p:cNvSpPr>
              <a:spLocks noChangeAspect="1"/>
            </p:cNvSpPr>
            <p:nvPr/>
          </p:nvSpPr>
          <p:spPr bwMode="auto">
            <a:xfrm>
              <a:off x="7346672" y="4197999"/>
              <a:ext cx="47421" cy="56789"/>
            </a:xfrm>
            <a:custGeom>
              <a:avLst/>
              <a:gdLst>
                <a:gd name="T0" fmla="*/ 0 w 22"/>
                <a:gd name="T1" fmla="*/ 0 h 27"/>
                <a:gd name="T2" fmla="*/ 22 w 22"/>
                <a:gd name="T3" fmla="*/ 27 h 27"/>
                <a:gd name="T4" fmla="*/ 22 w 22"/>
                <a:gd name="T5" fmla="*/ 0 h 27"/>
                <a:gd name="T6" fmla="*/ 0 w 22"/>
                <a:gd name="T7" fmla="*/ 0 h 27"/>
                <a:gd name="T8" fmla="*/ 0 w 22"/>
                <a:gd name="T9" fmla="*/ 0 h 27"/>
                <a:gd name="T10" fmla="*/ 0 w 22"/>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7">
                  <a:moveTo>
                    <a:pt x="0" y="0"/>
                  </a:moveTo>
                  <a:lnTo>
                    <a:pt x="22" y="27"/>
                  </a:lnTo>
                  <a:lnTo>
                    <a:pt x="22"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9" name="Freeform 428"/>
            <p:cNvSpPr>
              <a:spLocks noChangeAspect="1"/>
            </p:cNvSpPr>
            <p:nvPr/>
          </p:nvSpPr>
          <p:spPr bwMode="auto">
            <a:xfrm>
              <a:off x="7488933" y="4229548"/>
              <a:ext cx="47421" cy="73615"/>
            </a:xfrm>
            <a:custGeom>
              <a:avLst/>
              <a:gdLst>
                <a:gd name="T0" fmla="*/ 0 w 22"/>
                <a:gd name="T1" fmla="*/ 0 h 35"/>
                <a:gd name="T2" fmla="*/ 13 w 22"/>
                <a:gd name="T3" fmla="*/ 8 h 35"/>
                <a:gd name="T4" fmla="*/ 0 w 22"/>
                <a:gd name="T5" fmla="*/ 17 h 35"/>
                <a:gd name="T6" fmla="*/ 0 w 22"/>
                <a:gd name="T7" fmla="*/ 35 h 35"/>
                <a:gd name="T8" fmla="*/ 13 w 22"/>
                <a:gd name="T9" fmla="*/ 35 h 35"/>
                <a:gd name="T10" fmla="*/ 13 w 22"/>
                <a:gd name="T11" fmla="*/ 17 h 35"/>
                <a:gd name="T12" fmla="*/ 22 w 22"/>
                <a:gd name="T13" fmla="*/ 17 h 35"/>
                <a:gd name="T14" fmla="*/ 13 w 22"/>
                <a:gd name="T15" fmla="*/ 8 h 35"/>
                <a:gd name="T16" fmla="*/ 13 w 22"/>
                <a:gd name="T17" fmla="*/ 0 h 35"/>
                <a:gd name="T18" fmla="*/ 0 w 22"/>
                <a:gd name="T19" fmla="*/ 0 h 35"/>
                <a:gd name="T20" fmla="*/ 0 w 22"/>
                <a:gd name="T21" fmla="*/ 0 h 35"/>
                <a:gd name="T22" fmla="*/ 0 w 22"/>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35">
                  <a:moveTo>
                    <a:pt x="0" y="0"/>
                  </a:moveTo>
                  <a:lnTo>
                    <a:pt x="13" y="8"/>
                  </a:lnTo>
                  <a:lnTo>
                    <a:pt x="0" y="17"/>
                  </a:lnTo>
                  <a:lnTo>
                    <a:pt x="0" y="35"/>
                  </a:lnTo>
                  <a:lnTo>
                    <a:pt x="13" y="35"/>
                  </a:lnTo>
                  <a:lnTo>
                    <a:pt x="13" y="17"/>
                  </a:lnTo>
                  <a:lnTo>
                    <a:pt x="22" y="17"/>
                  </a:lnTo>
                  <a:lnTo>
                    <a:pt x="13" y="8"/>
                  </a:lnTo>
                  <a:lnTo>
                    <a:pt x="13"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0" name="Freeform 429"/>
            <p:cNvSpPr>
              <a:spLocks noChangeAspect="1"/>
            </p:cNvSpPr>
            <p:nvPr/>
          </p:nvSpPr>
          <p:spPr bwMode="auto">
            <a:xfrm>
              <a:off x="7409180" y="4246374"/>
              <a:ext cx="79753" cy="92544"/>
            </a:xfrm>
            <a:custGeom>
              <a:avLst/>
              <a:gdLst>
                <a:gd name="T0" fmla="*/ 0 w 37"/>
                <a:gd name="T1" fmla="*/ 20 h 44"/>
                <a:gd name="T2" fmla="*/ 8 w 37"/>
                <a:gd name="T3" fmla="*/ 20 h 44"/>
                <a:gd name="T4" fmla="*/ 8 w 37"/>
                <a:gd name="T5" fmla="*/ 29 h 44"/>
                <a:gd name="T6" fmla="*/ 15 w 37"/>
                <a:gd name="T7" fmla="*/ 44 h 44"/>
                <a:gd name="T8" fmla="*/ 15 w 37"/>
                <a:gd name="T9" fmla="*/ 29 h 44"/>
                <a:gd name="T10" fmla="*/ 37 w 37"/>
                <a:gd name="T11" fmla="*/ 37 h 44"/>
                <a:gd name="T12" fmla="*/ 37 w 37"/>
                <a:gd name="T13" fmla="*/ 29 h 44"/>
                <a:gd name="T14" fmla="*/ 30 w 37"/>
                <a:gd name="T15" fmla="*/ 29 h 44"/>
                <a:gd name="T16" fmla="*/ 30 w 37"/>
                <a:gd name="T17" fmla="*/ 7 h 44"/>
                <a:gd name="T18" fmla="*/ 15 w 37"/>
                <a:gd name="T19" fmla="*/ 20 h 44"/>
                <a:gd name="T20" fmla="*/ 15 w 37"/>
                <a:gd name="T21" fmla="*/ 7 h 44"/>
                <a:gd name="T22" fmla="*/ 8 w 37"/>
                <a:gd name="T23" fmla="*/ 0 h 44"/>
                <a:gd name="T24" fmla="*/ 0 w 37"/>
                <a:gd name="T25" fmla="*/ 0 h 44"/>
                <a:gd name="T26" fmla="*/ 0 w 37"/>
                <a:gd name="T27" fmla="*/ 20 h 44"/>
                <a:gd name="T28" fmla="*/ 0 w 37"/>
                <a:gd name="T29" fmla="*/ 20 h 44"/>
                <a:gd name="T30" fmla="*/ 0 w 37"/>
                <a:gd name="T31" fmla="*/ 2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44">
                  <a:moveTo>
                    <a:pt x="0" y="20"/>
                  </a:moveTo>
                  <a:lnTo>
                    <a:pt x="8" y="20"/>
                  </a:lnTo>
                  <a:lnTo>
                    <a:pt x="8" y="29"/>
                  </a:lnTo>
                  <a:lnTo>
                    <a:pt x="15" y="44"/>
                  </a:lnTo>
                  <a:lnTo>
                    <a:pt x="15" y="29"/>
                  </a:lnTo>
                  <a:lnTo>
                    <a:pt x="37" y="37"/>
                  </a:lnTo>
                  <a:lnTo>
                    <a:pt x="37" y="29"/>
                  </a:lnTo>
                  <a:lnTo>
                    <a:pt x="30" y="29"/>
                  </a:lnTo>
                  <a:lnTo>
                    <a:pt x="30" y="7"/>
                  </a:lnTo>
                  <a:lnTo>
                    <a:pt x="15" y="20"/>
                  </a:lnTo>
                  <a:lnTo>
                    <a:pt x="15" y="7"/>
                  </a:lnTo>
                  <a:lnTo>
                    <a:pt x="8" y="0"/>
                  </a:lnTo>
                  <a:lnTo>
                    <a:pt x="0" y="0"/>
                  </a:lnTo>
                  <a:lnTo>
                    <a:pt x="0" y="2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1" name="Freeform 430"/>
            <p:cNvSpPr>
              <a:spLocks noChangeAspect="1"/>
            </p:cNvSpPr>
            <p:nvPr/>
          </p:nvSpPr>
          <p:spPr bwMode="auto">
            <a:xfrm>
              <a:off x="7409180" y="4303163"/>
              <a:ext cx="122862" cy="140920"/>
            </a:xfrm>
            <a:custGeom>
              <a:avLst/>
              <a:gdLst>
                <a:gd name="T0" fmla="*/ 0 w 57"/>
                <a:gd name="T1" fmla="*/ 54 h 66"/>
                <a:gd name="T2" fmla="*/ 7 w 57"/>
                <a:gd name="T3" fmla="*/ 47 h 66"/>
                <a:gd name="T4" fmla="*/ 33 w 57"/>
                <a:gd name="T5" fmla="*/ 47 h 66"/>
                <a:gd name="T6" fmla="*/ 28 w 57"/>
                <a:gd name="T7" fmla="*/ 64 h 66"/>
                <a:gd name="T8" fmla="*/ 43 w 57"/>
                <a:gd name="T9" fmla="*/ 73 h 66"/>
                <a:gd name="T10" fmla="*/ 48 w 57"/>
                <a:gd name="T11" fmla="*/ 64 h 66"/>
                <a:gd name="T12" fmla="*/ 43 w 57"/>
                <a:gd name="T13" fmla="*/ 54 h 66"/>
                <a:gd name="T14" fmla="*/ 48 w 57"/>
                <a:gd name="T15" fmla="*/ 47 h 66"/>
                <a:gd name="T16" fmla="*/ 57 w 57"/>
                <a:gd name="T17" fmla="*/ 64 h 66"/>
                <a:gd name="T18" fmla="*/ 57 w 57"/>
                <a:gd name="T19" fmla="*/ 17 h 66"/>
                <a:gd name="T20" fmla="*/ 43 w 57"/>
                <a:gd name="T21" fmla="*/ 0 h 66"/>
                <a:gd name="T22" fmla="*/ 43 w 57"/>
                <a:gd name="T23" fmla="*/ 17 h 66"/>
                <a:gd name="T24" fmla="*/ 33 w 57"/>
                <a:gd name="T25" fmla="*/ 17 h 66"/>
                <a:gd name="T26" fmla="*/ 28 w 57"/>
                <a:gd name="T27" fmla="*/ 25 h 66"/>
                <a:gd name="T28" fmla="*/ 13 w 57"/>
                <a:gd name="T29" fmla="*/ 17 h 66"/>
                <a:gd name="T30" fmla="*/ 0 w 57"/>
                <a:gd name="T31" fmla="*/ 47 h 66"/>
                <a:gd name="T32" fmla="*/ 0 w 57"/>
                <a:gd name="T33" fmla="*/ 54 h 66"/>
                <a:gd name="T34" fmla="*/ 0 w 57"/>
                <a:gd name="T35" fmla="*/ 54 h 66"/>
                <a:gd name="T36" fmla="*/ 0 w 57"/>
                <a:gd name="T37" fmla="*/ 54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66">
                  <a:moveTo>
                    <a:pt x="0" y="47"/>
                  </a:moveTo>
                  <a:lnTo>
                    <a:pt x="7" y="40"/>
                  </a:lnTo>
                  <a:lnTo>
                    <a:pt x="33" y="40"/>
                  </a:lnTo>
                  <a:lnTo>
                    <a:pt x="28" y="57"/>
                  </a:lnTo>
                  <a:lnTo>
                    <a:pt x="43" y="66"/>
                  </a:lnTo>
                  <a:lnTo>
                    <a:pt x="48" y="57"/>
                  </a:lnTo>
                  <a:lnTo>
                    <a:pt x="43" y="47"/>
                  </a:lnTo>
                  <a:lnTo>
                    <a:pt x="48" y="40"/>
                  </a:lnTo>
                  <a:lnTo>
                    <a:pt x="57" y="57"/>
                  </a:lnTo>
                  <a:lnTo>
                    <a:pt x="57" y="17"/>
                  </a:lnTo>
                  <a:lnTo>
                    <a:pt x="43" y="0"/>
                  </a:lnTo>
                  <a:lnTo>
                    <a:pt x="43" y="17"/>
                  </a:lnTo>
                  <a:lnTo>
                    <a:pt x="33" y="17"/>
                  </a:lnTo>
                  <a:lnTo>
                    <a:pt x="28" y="25"/>
                  </a:lnTo>
                  <a:lnTo>
                    <a:pt x="13" y="17"/>
                  </a:lnTo>
                  <a:lnTo>
                    <a:pt x="0" y="40"/>
                  </a:lnTo>
                  <a:lnTo>
                    <a:pt x="0" y="4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 name="Freeform 433"/>
            <p:cNvSpPr>
              <a:spLocks noChangeAspect="1"/>
            </p:cNvSpPr>
            <p:nvPr/>
          </p:nvSpPr>
          <p:spPr bwMode="auto">
            <a:xfrm>
              <a:off x="6001650" y="2677324"/>
              <a:ext cx="1773963" cy="1304038"/>
            </a:xfrm>
            <a:custGeom>
              <a:avLst/>
              <a:gdLst>
                <a:gd name="T0" fmla="*/ 207 w 817"/>
                <a:gd name="T1" fmla="*/ 126 h 618"/>
                <a:gd name="T2" fmla="*/ 241 w 817"/>
                <a:gd name="T3" fmla="*/ 186 h 618"/>
                <a:gd name="T4" fmla="*/ 376 w 817"/>
                <a:gd name="T5" fmla="*/ 232 h 618"/>
                <a:gd name="T6" fmla="*/ 468 w 817"/>
                <a:gd name="T7" fmla="*/ 239 h 618"/>
                <a:gd name="T8" fmla="*/ 533 w 817"/>
                <a:gd name="T9" fmla="*/ 208 h 618"/>
                <a:gd name="T10" fmla="*/ 590 w 817"/>
                <a:gd name="T11" fmla="*/ 178 h 618"/>
                <a:gd name="T12" fmla="*/ 636 w 817"/>
                <a:gd name="T13" fmla="*/ 132 h 618"/>
                <a:gd name="T14" fmla="*/ 590 w 817"/>
                <a:gd name="T15" fmla="*/ 132 h 618"/>
                <a:gd name="T16" fmla="*/ 620 w 817"/>
                <a:gd name="T17" fmla="*/ 89 h 618"/>
                <a:gd name="T18" fmla="*/ 666 w 817"/>
                <a:gd name="T19" fmla="*/ 28 h 618"/>
                <a:gd name="T20" fmla="*/ 666 w 817"/>
                <a:gd name="T21" fmla="*/ 8 h 618"/>
                <a:gd name="T22" fmla="*/ 740 w 817"/>
                <a:gd name="T23" fmla="*/ 21 h 618"/>
                <a:gd name="T24" fmla="*/ 811 w 817"/>
                <a:gd name="T25" fmla="*/ 104 h 618"/>
                <a:gd name="T26" fmla="*/ 859 w 817"/>
                <a:gd name="T27" fmla="*/ 110 h 618"/>
                <a:gd name="T28" fmla="*/ 824 w 817"/>
                <a:gd name="T29" fmla="*/ 186 h 618"/>
                <a:gd name="T30" fmla="*/ 811 w 817"/>
                <a:gd name="T31" fmla="*/ 239 h 618"/>
                <a:gd name="T32" fmla="*/ 771 w 817"/>
                <a:gd name="T33" fmla="*/ 254 h 618"/>
                <a:gd name="T34" fmla="*/ 718 w 817"/>
                <a:gd name="T35" fmla="*/ 291 h 618"/>
                <a:gd name="T36" fmla="*/ 673 w 817"/>
                <a:gd name="T37" fmla="*/ 314 h 618"/>
                <a:gd name="T38" fmla="*/ 673 w 817"/>
                <a:gd name="T39" fmla="*/ 270 h 618"/>
                <a:gd name="T40" fmla="*/ 620 w 817"/>
                <a:gd name="T41" fmla="*/ 314 h 618"/>
                <a:gd name="T42" fmla="*/ 688 w 817"/>
                <a:gd name="T43" fmla="*/ 346 h 618"/>
                <a:gd name="T44" fmla="*/ 666 w 817"/>
                <a:gd name="T45" fmla="*/ 353 h 618"/>
                <a:gd name="T46" fmla="*/ 666 w 817"/>
                <a:gd name="T47" fmla="*/ 427 h 618"/>
                <a:gd name="T48" fmla="*/ 681 w 817"/>
                <a:gd name="T49" fmla="*/ 459 h 618"/>
                <a:gd name="T50" fmla="*/ 673 w 817"/>
                <a:gd name="T51" fmla="*/ 508 h 618"/>
                <a:gd name="T52" fmla="*/ 645 w 817"/>
                <a:gd name="T53" fmla="*/ 546 h 618"/>
                <a:gd name="T54" fmla="*/ 626 w 817"/>
                <a:gd name="T55" fmla="*/ 570 h 618"/>
                <a:gd name="T56" fmla="*/ 575 w 817"/>
                <a:gd name="T57" fmla="*/ 600 h 618"/>
                <a:gd name="T58" fmla="*/ 555 w 817"/>
                <a:gd name="T59" fmla="*/ 600 h 618"/>
                <a:gd name="T60" fmla="*/ 512 w 817"/>
                <a:gd name="T61" fmla="*/ 609 h 618"/>
                <a:gd name="T62" fmla="*/ 413 w 817"/>
                <a:gd name="T63" fmla="*/ 600 h 618"/>
                <a:gd name="T64" fmla="*/ 399 w 817"/>
                <a:gd name="T65" fmla="*/ 600 h 618"/>
                <a:gd name="T66" fmla="*/ 384 w 817"/>
                <a:gd name="T67" fmla="*/ 609 h 618"/>
                <a:gd name="T68" fmla="*/ 362 w 817"/>
                <a:gd name="T69" fmla="*/ 587 h 618"/>
                <a:gd name="T70" fmla="*/ 350 w 817"/>
                <a:gd name="T71" fmla="*/ 525 h 618"/>
                <a:gd name="T72" fmla="*/ 312 w 817"/>
                <a:gd name="T73" fmla="*/ 488 h 618"/>
                <a:gd name="T74" fmla="*/ 226 w 817"/>
                <a:gd name="T75" fmla="*/ 508 h 618"/>
                <a:gd name="T76" fmla="*/ 164 w 817"/>
                <a:gd name="T77" fmla="*/ 508 h 618"/>
                <a:gd name="T78" fmla="*/ 114 w 817"/>
                <a:gd name="T79" fmla="*/ 464 h 618"/>
                <a:gd name="T80" fmla="*/ 79 w 817"/>
                <a:gd name="T81" fmla="*/ 427 h 618"/>
                <a:gd name="T82" fmla="*/ 92 w 817"/>
                <a:gd name="T83" fmla="*/ 373 h 618"/>
                <a:gd name="T84" fmla="*/ 36 w 817"/>
                <a:gd name="T85" fmla="*/ 360 h 618"/>
                <a:gd name="T86" fmla="*/ 15 w 817"/>
                <a:gd name="T87" fmla="*/ 314 h 618"/>
                <a:gd name="T88" fmla="*/ 15 w 817"/>
                <a:gd name="T89" fmla="*/ 277 h 618"/>
                <a:gd name="T90" fmla="*/ 56 w 817"/>
                <a:gd name="T91" fmla="*/ 270 h 618"/>
                <a:gd name="T92" fmla="*/ 92 w 817"/>
                <a:gd name="T93" fmla="*/ 195 h 618"/>
                <a:gd name="T94" fmla="*/ 120 w 817"/>
                <a:gd name="T95" fmla="*/ 141 h 618"/>
                <a:gd name="T96" fmla="*/ 179 w 817"/>
                <a:gd name="T97" fmla="*/ 104 h 6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17" h="618">
                  <a:moveTo>
                    <a:pt x="172" y="104"/>
                  </a:moveTo>
                  <a:lnTo>
                    <a:pt x="185" y="97"/>
                  </a:lnTo>
                  <a:lnTo>
                    <a:pt x="199" y="126"/>
                  </a:lnTo>
                  <a:lnTo>
                    <a:pt x="222" y="126"/>
                  </a:lnTo>
                  <a:lnTo>
                    <a:pt x="227" y="141"/>
                  </a:lnTo>
                  <a:lnTo>
                    <a:pt x="227" y="179"/>
                  </a:lnTo>
                  <a:lnTo>
                    <a:pt x="276" y="201"/>
                  </a:lnTo>
                  <a:lnTo>
                    <a:pt x="306" y="225"/>
                  </a:lnTo>
                  <a:lnTo>
                    <a:pt x="355" y="225"/>
                  </a:lnTo>
                  <a:lnTo>
                    <a:pt x="385" y="247"/>
                  </a:lnTo>
                  <a:lnTo>
                    <a:pt x="420" y="253"/>
                  </a:lnTo>
                  <a:lnTo>
                    <a:pt x="447" y="232"/>
                  </a:lnTo>
                  <a:lnTo>
                    <a:pt x="484" y="232"/>
                  </a:lnTo>
                  <a:lnTo>
                    <a:pt x="512" y="208"/>
                  </a:lnTo>
                  <a:lnTo>
                    <a:pt x="505" y="201"/>
                  </a:lnTo>
                  <a:lnTo>
                    <a:pt x="519" y="179"/>
                  </a:lnTo>
                  <a:lnTo>
                    <a:pt x="534" y="188"/>
                  </a:lnTo>
                  <a:lnTo>
                    <a:pt x="562" y="171"/>
                  </a:lnTo>
                  <a:lnTo>
                    <a:pt x="574" y="151"/>
                  </a:lnTo>
                  <a:lnTo>
                    <a:pt x="611" y="151"/>
                  </a:lnTo>
                  <a:lnTo>
                    <a:pt x="604" y="132"/>
                  </a:lnTo>
                  <a:lnTo>
                    <a:pt x="596" y="126"/>
                  </a:lnTo>
                  <a:lnTo>
                    <a:pt x="574" y="132"/>
                  </a:lnTo>
                  <a:lnTo>
                    <a:pt x="562" y="132"/>
                  </a:lnTo>
                  <a:lnTo>
                    <a:pt x="562" y="97"/>
                  </a:lnTo>
                  <a:lnTo>
                    <a:pt x="569" y="80"/>
                  </a:lnTo>
                  <a:lnTo>
                    <a:pt x="591" y="89"/>
                  </a:lnTo>
                  <a:lnTo>
                    <a:pt x="611" y="80"/>
                  </a:lnTo>
                  <a:lnTo>
                    <a:pt x="619" y="42"/>
                  </a:lnTo>
                  <a:lnTo>
                    <a:pt x="631" y="28"/>
                  </a:lnTo>
                  <a:lnTo>
                    <a:pt x="631" y="21"/>
                  </a:lnTo>
                  <a:lnTo>
                    <a:pt x="619" y="21"/>
                  </a:lnTo>
                  <a:lnTo>
                    <a:pt x="631" y="8"/>
                  </a:lnTo>
                  <a:lnTo>
                    <a:pt x="661" y="0"/>
                  </a:lnTo>
                  <a:lnTo>
                    <a:pt x="691" y="8"/>
                  </a:lnTo>
                  <a:lnTo>
                    <a:pt x="705" y="21"/>
                  </a:lnTo>
                  <a:lnTo>
                    <a:pt x="725" y="89"/>
                  </a:lnTo>
                  <a:lnTo>
                    <a:pt x="740" y="89"/>
                  </a:lnTo>
                  <a:lnTo>
                    <a:pt x="769" y="104"/>
                  </a:lnTo>
                  <a:lnTo>
                    <a:pt x="769" y="126"/>
                  </a:lnTo>
                  <a:lnTo>
                    <a:pt x="782" y="126"/>
                  </a:lnTo>
                  <a:lnTo>
                    <a:pt x="817" y="110"/>
                  </a:lnTo>
                  <a:lnTo>
                    <a:pt x="817" y="132"/>
                  </a:lnTo>
                  <a:lnTo>
                    <a:pt x="787" y="188"/>
                  </a:lnTo>
                  <a:lnTo>
                    <a:pt x="782" y="179"/>
                  </a:lnTo>
                  <a:lnTo>
                    <a:pt x="769" y="188"/>
                  </a:lnTo>
                  <a:lnTo>
                    <a:pt x="775" y="216"/>
                  </a:lnTo>
                  <a:lnTo>
                    <a:pt x="769" y="232"/>
                  </a:lnTo>
                  <a:lnTo>
                    <a:pt x="755" y="232"/>
                  </a:lnTo>
                  <a:lnTo>
                    <a:pt x="740" y="247"/>
                  </a:lnTo>
                  <a:lnTo>
                    <a:pt x="733" y="247"/>
                  </a:lnTo>
                  <a:lnTo>
                    <a:pt x="725" y="253"/>
                  </a:lnTo>
                  <a:lnTo>
                    <a:pt x="718" y="253"/>
                  </a:lnTo>
                  <a:lnTo>
                    <a:pt x="683" y="284"/>
                  </a:lnTo>
                  <a:lnTo>
                    <a:pt x="683" y="292"/>
                  </a:lnTo>
                  <a:lnTo>
                    <a:pt x="661" y="292"/>
                  </a:lnTo>
                  <a:lnTo>
                    <a:pt x="638" y="307"/>
                  </a:lnTo>
                  <a:lnTo>
                    <a:pt x="638" y="292"/>
                  </a:lnTo>
                  <a:lnTo>
                    <a:pt x="646" y="270"/>
                  </a:lnTo>
                  <a:lnTo>
                    <a:pt x="638" y="263"/>
                  </a:lnTo>
                  <a:lnTo>
                    <a:pt x="604" y="300"/>
                  </a:lnTo>
                  <a:lnTo>
                    <a:pt x="596" y="300"/>
                  </a:lnTo>
                  <a:lnTo>
                    <a:pt x="591" y="307"/>
                  </a:lnTo>
                  <a:lnTo>
                    <a:pt x="611" y="339"/>
                  </a:lnTo>
                  <a:lnTo>
                    <a:pt x="631" y="331"/>
                  </a:lnTo>
                  <a:lnTo>
                    <a:pt x="653" y="339"/>
                  </a:lnTo>
                  <a:lnTo>
                    <a:pt x="653" y="346"/>
                  </a:lnTo>
                  <a:lnTo>
                    <a:pt x="646" y="339"/>
                  </a:lnTo>
                  <a:lnTo>
                    <a:pt x="631" y="346"/>
                  </a:lnTo>
                  <a:lnTo>
                    <a:pt x="611" y="373"/>
                  </a:lnTo>
                  <a:lnTo>
                    <a:pt x="619" y="381"/>
                  </a:lnTo>
                  <a:lnTo>
                    <a:pt x="631" y="420"/>
                  </a:lnTo>
                  <a:lnTo>
                    <a:pt x="646" y="428"/>
                  </a:lnTo>
                  <a:lnTo>
                    <a:pt x="638" y="428"/>
                  </a:lnTo>
                  <a:lnTo>
                    <a:pt x="646" y="452"/>
                  </a:lnTo>
                  <a:lnTo>
                    <a:pt x="619" y="457"/>
                  </a:lnTo>
                  <a:lnTo>
                    <a:pt x="646" y="457"/>
                  </a:lnTo>
                  <a:lnTo>
                    <a:pt x="638" y="494"/>
                  </a:lnTo>
                  <a:lnTo>
                    <a:pt x="619" y="511"/>
                  </a:lnTo>
                  <a:lnTo>
                    <a:pt x="611" y="511"/>
                  </a:lnTo>
                  <a:lnTo>
                    <a:pt x="611" y="532"/>
                  </a:lnTo>
                  <a:lnTo>
                    <a:pt x="604" y="549"/>
                  </a:lnTo>
                  <a:lnTo>
                    <a:pt x="596" y="549"/>
                  </a:lnTo>
                  <a:lnTo>
                    <a:pt x="596" y="556"/>
                  </a:lnTo>
                  <a:lnTo>
                    <a:pt x="569" y="579"/>
                  </a:lnTo>
                  <a:lnTo>
                    <a:pt x="547" y="579"/>
                  </a:lnTo>
                  <a:lnTo>
                    <a:pt x="547" y="586"/>
                  </a:lnTo>
                  <a:lnTo>
                    <a:pt x="534" y="579"/>
                  </a:lnTo>
                  <a:lnTo>
                    <a:pt x="534" y="586"/>
                  </a:lnTo>
                  <a:lnTo>
                    <a:pt x="527" y="586"/>
                  </a:lnTo>
                  <a:lnTo>
                    <a:pt x="490" y="601"/>
                  </a:lnTo>
                  <a:lnTo>
                    <a:pt x="484" y="618"/>
                  </a:lnTo>
                  <a:lnTo>
                    <a:pt x="484" y="595"/>
                  </a:lnTo>
                  <a:lnTo>
                    <a:pt x="442" y="595"/>
                  </a:lnTo>
                  <a:lnTo>
                    <a:pt x="442" y="579"/>
                  </a:lnTo>
                  <a:lnTo>
                    <a:pt x="392" y="586"/>
                  </a:lnTo>
                  <a:lnTo>
                    <a:pt x="385" y="579"/>
                  </a:lnTo>
                  <a:lnTo>
                    <a:pt x="385" y="586"/>
                  </a:lnTo>
                  <a:lnTo>
                    <a:pt x="378" y="586"/>
                  </a:lnTo>
                  <a:lnTo>
                    <a:pt x="378" y="601"/>
                  </a:lnTo>
                  <a:lnTo>
                    <a:pt x="363" y="601"/>
                  </a:lnTo>
                  <a:lnTo>
                    <a:pt x="363" y="595"/>
                  </a:lnTo>
                  <a:lnTo>
                    <a:pt x="355" y="595"/>
                  </a:lnTo>
                  <a:lnTo>
                    <a:pt x="341" y="586"/>
                  </a:lnTo>
                  <a:lnTo>
                    <a:pt x="341" y="573"/>
                  </a:lnTo>
                  <a:lnTo>
                    <a:pt x="333" y="556"/>
                  </a:lnTo>
                  <a:lnTo>
                    <a:pt x="320" y="556"/>
                  </a:lnTo>
                  <a:lnTo>
                    <a:pt x="333" y="511"/>
                  </a:lnTo>
                  <a:lnTo>
                    <a:pt x="320" y="494"/>
                  </a:lnTo>
                  <a:lnTo>
                    <a:pt x="315" y="494"/>
                  </a:lnTo>
                  <a:lnTo>
                    <a:pt x="298" y="474"/>
                  </a:lnTo>
                  <a:lnTo>
                    <a:pt x="276" y="474"/>
                  </a:lnTo>
                  <a:lnTo>
                    <a:pt x="234" y="494"/>
                  </a:lnTo>
                  <a:lnTo>
                    <a:pt x="212" y="494"/>
                  </a:lnTo>
                  <a:lnTo>
                    <a:pt x="199" y="505"/>
                  </a:lnTo>
                  <a:lnTo>
                    <a:pt x="192" y="494"/>
                  </a:lnTo>
                  <a:lnTo>
                    <a:pt x="157" y="494"/>
                  </a:lnTo>
                  <a:lnTo>
                    <a:pt x="135" y="474"/>
                  </a:lnTo>
                  <a:lnTo>
                    <a:pt x="127" y="474"/>
                  </a:lnTo>
                  <a:lnTo>
                    <a:pt x="107" y="457"/>
                  </a:lnTo>
                  <a:lnTo>
                    <a:pt x="62" y="452"/>
                  </a:lnTo>
                  <a:lnTo>
                    <a:pt x="56" y="420"/>
                  </a:lnTo>
                  <a:lnTo>
                    <a:pt x="72" y="420"/>
                  </a:lnTo>
                  <a:lnTo>
                    <a:pt x="62" y="405"/>
                  </a:lnTo>
                  <a:lnTo>
                    <a:pt x="85" y="381"/>
                  </a:lnTo>
                  <a:lnTo>
                    <a:pt x="85" y="366"/>
                  </a:lnTo>
                  <a:lnTo>
                    <a:pt x="72" y="353"/>
                  </a:lnTo>
                  <a:lnTo>
                    <a:pt x="50" y="366"/>
                  </a:lnTo>
                  <a:lnTo>
                    <a:pt x="36" y="353"/>
                  </a:lnTo>
                  <a:lnTo>
                    <a:pt x="8" y="339"/>
                  </a:lnTo>
                  <a:lnTo>
                    <a:pt x="15" y="339"/>
                  </a:lnTo>
                  <a:lnTo>
                    <a:pt x="15" y="307"/>
                  </a:lnTo>
                  <a:lnTo>
                    <a:pt x="0" y="307"/>
                  </a:lnTo>
                  <a:lnTo>
                    <a:pt x="0" y="284"/>
                  </a:lnTo>
                  <a:lnTo>
                    <a:pt x="15" y="270"/>
                  </a:lnTo>
                  <a:lnTo>
                    <a:pt x="36" y="270"/>
                  </a:lnTo>
                  <a:lnTo>
                    <a:pt x="43" y="263"/>
                  </a:lnTo>
                  <a:lnTo>
                    <a:pt x="56" y="263"/>
                  </a:lnTo>
                  <a:lnTo>
                    <a:pt x="85" y="247"/>
                  </a:lnTo>
                  <a:lnTo>
                    <a:pt x="93" y="225"/>
                  </a:lnTo>
                  <a:lnTo>
                    <a:pt x="85" y="188"/>
                  </a:lnTo>
                  <a:lnTo>
                    <a:pt x="85" y="179"/>
                  </a:lnTo>
                  <a:lnTo>
                    <a:pt x="107" y="179"/>
                  </a:lnTo>
                  <a:lnTo>
                    <a:pt x="113" y="141"/>
                  </a:lnTo>
                  <a:lnTo>
                    <a:pt x="150" y="141"/>
                  </a:lnTo>
                  <a:lnTo>
                    <a:pt x="157" y="110"/>
                  </a:lnTo>
                  <a:lnTo>
                    <a:pt x="172" y="10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 name="Freeform 434"/>
            <p:cNvSpPr>
              <a:spLocks noChangeAspect="1"/>
            </p:cNvSpPr>
            <p:nvPr/>
          </p:nvSpPr>
          <p:spPr bwMode="auto">
            <a:xfrm>
              <a:off x="4628607" y="708649"/>
              <a:ext cx="4767929" cy="2511323"/>
            </a:xfrm>
            <a:custGeom>
              <a:avLst/>
              <a:gdLst>
                <a:gd name="T0" fmla="*/ 1139 w 2195"/>
                <a:gd name="T1" fmla="*/ 242 h 1190"/>
                <a:gd name="T2" fmla="*/ 1126 w 2195"/>
                <a:gd name="T3" fmla="*/ 82 h 1190"/>
                <a:gd name="T4" fmla="*/ 1051 w 2195"/>
                <a:gd name="T5" fmla="*/ 82 h 1190"/>
                <a:gd name="T6" fmla="*/ 767 w 2195"/>
                <a:gd name="T7" fmla="*/ 308 h 1190"/>
                <a:gd name="T8" fmla="*/ 677 w 2195"/>
                <a:gd name="T9" fmla="*/ 271 h 1190"/>
                <a:gd name="T10" fmla="*/ 677 w 2195"/>
                <a:gd name="T11" fmla="*/ 471 h 1190"/>
                <a:gd name="T12" fmla="*/ 645 w 2195"/>
                <a:gd name="T13" fmla="*/ 464 h 1190"/>
                <a:gd name="T14" fmla="*/ 633 w 2195"/>
                <a:gd name="T15" fmla="*/ 254 h 1190"/>
                <a:gd name="T16" fmla="*/ 456 w 2195"/>
                <a:gd name="T17" fmla="*/ 390 h 1190"/>
                <a:gd name="T18" fmla="*/ 398 w 2195"/>
                <a:gd name="T19" fmla="*/ 496 h 1190"/>
                <a:gd name="T20" fmla="*/ 255 w 2195"/>
                <a:gd name="T21" fmla="*/ 525 h 1190"/>
                <a:gd name="T22" fmla="*/ 255 w 2195"/>
                <a:gd name="T23" fmla="*/ 555 h 1190"/>
                <a:gd name="T24" fmla="*/ 136 w 2195"/>
                <a:gd name="T25" fmla="*/ 615 h 1190"/>
                <a:gd name="T26" fmla="*/ 72 w 2195"/>
                <a:gd name="T27" fmla="*/ 533 h 1190"/>
                <a:gd name="T28" fmla="*/ 92 w 2195"/>
                <a:gd name="T29" fmla="*/ 435 h 1190"/>
                <a:gd name="T30" fmla="*/ 43 w 2195"/>
                <a:gd name="T31" fmla="*/ 509 h 1190"/>
                <a:gd name="T32" fmla="*/ 57 w 2195"/>
                <a:gd name="T33" fmla="*/ 676 h 1190"/>
                <a:gd name="T34" fmla="*/ 13 w 2195"/>
                <a:gd name="T35" fmla="*/ 797 h 1190"/>
                <a:gd name="T36" fmla="*/ 50 w 2195"/>
                <a:gd name="T37" fmla="*/ 896 h 1190"/>
                <a:gd name="T38" fmla="*/ 57 w 2195"/>
                <a:gd name="T39" fmla="*/ 964 h 1190"/>
                <a:gd name="T40" fmla="*/ 123 w 2195"/>
                <a:gd name="T41" fmla="*/ 997 h 1190"/>
                <a:gd name="T42" fmla="*/ 171 w 2195"/>
                <a:gd name="T43" fmla="*/ 1075 h 1190"/>
                <a:gd name="T44" fmla="*/ 164 w 2195"/>
                <a:gd name="T45" fmla="*/ 1119 h 1190"/>
                <a:gd name="T46" fmla="*/ 242 w 2195"/>
                <a:gd name="T47" fmla="*/ 1187 h 1190"/>
                <a:gd name="T48" fmla="*/ 284 w 2195"/>
                <a:gd name="T49" fmla="*/ 1171 h 1190"/>
                <a:gd name="T50" fmla="*/ 305 w 2195"/>
                <a:gd name="T51" fmla="*/ 1113 h 1190"/>
                <a:gd name="T52" fmla="*/ 305 w 2195"/>
                <a:gd name="T53" fmla="*/ 1038 h 1190"/>
                <a:gd name="T54" fmla="*/ 376 w 2195"/>
                <a:gd name="T55" fmla="*/ 997 h 1190"/>
                <a:gd name="T56" fmla="*/ 499 w 2195"/>
                <a:gd name="T57" fmla="*/ 997 h 1190"/>
                <a:gd name="T58" fmla="*/ 504 w 2195"/>
                <a:gd name="T59" fmla="*/ 940 h 1190"/>
                <a:gd name="T60" fmla="*/ 638 w 2195"/>
                <a:gd name="T61" fmla="*/ 930 h 1190"/>
                <a:gd name="T62" fmla="*/ 718 w 2195"/>
                <a:gd name="T63" fmla="*/ 955 h 1190"/>
                <a:gd name="T64" fmla="*/ 847 w 2195"/>
                <a:gd name="T65" fmla="*/ 1044 h 1190"/>
                <a:gd name="T66" fmla="*/ 1006 w 2195"/>
                <a:gd name="T67" fmla="*/ 1038 h 1190"/>
                <a:gd name="T68" fmla="*/ 1109 w 2195"/>
                <a:gd name="T69" fmla="*/ 1014 h 1190"/>
                <a:gd name="T70" fmla="*/ 1313 w 2195"/>
                <a:gd name="T71" fmla="*/ 1038 h 1190"/>
                <a:gd name="T72" fmla="*/ 1363 w 2195"/>
                <a:gd name="T73" fmla="*/ 955 h 1190"/>
                <a:gd name="T74" fmla="*/ 1478 w 2195"/>
                <a:gd name="T75" fmla="*/ 1088 h 1190"/>
                <a:gd name="T76" fmla="*/ 1478 w 2195"/>
                <a:gd name="T77" fmla="*/ 1150 h 1190"/>
                <a:gd name="T78" fmla="*/ 1529 w 2195"/>
                <a:gd name="T79" fmla="*/ 1179 h 1190"/>
                <a:gd name="T80" fmla="*/ 1567 w 2195"/>
                <a:gd name="T81" fmla="*/ 955 h 1190"/>
                <a:gd name="T82" fmla="*/ 1642 w 2195"/>
                <a:gd name="T83" fmla="*/ 806 h 1190"/>
                <a:gd name="T84" fmla="*/ 1764 w 2195"/>
                <a:gd name="T85" fmla="*/ 797 h 1190"/>
                <a:gd name="T86" fmla="*/ 1847 w 2195"/>
                <a:gd name="T87" fmla="*/ 723 h 1190"/>
                <a:gd name="T88" fmla="*/ 1943 w 2195"/>
                <a:gd name="T89" fmla="*/ 706 h 1190"/>
                <a:gd name="T90" fmla="*/ 1847 w 2195"/>
                <a:gd name="T91" fmla="*/ 1014 h 1190"/>
                <a:gd name="T92" fmla="*/ 1929 w 2195"/>
                <a:gd name="T93" fmla="*/ 886 h 1190"/>
                <a:gd name="T94" fmla="*/ 1951 w 2195"/>
                <a:gd name="T95" fmla="*/ 780 h 1190"/>
                <a:gd name="T96" fmla="*/ 2040 w 2195"/>
                <a:gd name="T97" fmla="*/ 765 h 1190"/>
                <a:gd name="T98" fmla="*/ 2137 w 2195"/>
                <a:gd name="T99" fmla="*/ 615 h 1190"/>
                <a:gd name="T100" fmla="*/ 2197 w 2195"/>
                <a:gd name="T101" fmla="*/ 592 h 1190"/>
                <a:gd name="T102" fmla="*/ 2317 w 2195"/>
                <a:gd name="T103" fmla="*/ 570 h 1190"/>
                <a:gd name="T104" fmla="*/ 2026 w 2195"/>
                <a:gd name="T105" fmla="*/ 471 h 1190"/>
                <a:gd name="T106" fmla="*/ 1988 w 2195"/>
                <a:gd name="T107" fmla="*/ 435 h 1190"/>
                <a:gd name="T108" fmla="*/ 1778 w 2195"/>
                <a:gd name="T109" fmla="*/ 381 h 1190"/>
                <a:gd name="T110" fmla="*/ 1592 w 2195"/>
                <a:gd name="T111" fmla="*/ 316 h 1190"/>
                <a:gd name="T112" fmla="*/ 1462 w 2195"/>
                <a:gd name="T113" fmla="*/ 375 h 1190"/>
                <a:gd name="T114" fmla="*/ 1357 w 2195"/>
                <a:gd name="T115" fmla="*/ 262 h 1190"/>
                <a:gd name="T116" fmla="*/ 1180 w 2195"/>
                <a:gd name="T117" fmla="*/ 225 h 11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95" h="1190">
                  <a:moveTo>
                    <a:pt x="1117" y="218"/>
                  </a:moveTo>
                  <a:lnTo>
                    <a:pt x="1109" y="225"/>
                  </a:lnTo>
                  <a:lnTo>
                    <a:pt x="1117" y="247"/>
                  </a:lnTo>
                  <a:lnTo>
                    <a:pt x="1079" y="264"/>
                  </a:lnTo>
                  <a:lnTo>
                    <a:pt x="1074" y="264"/>
                  </a:lnTo>
                  <a:lnTo>
                    <a:pt x="1079" y="235"/>
                  </a:lnTo>
                  <a:lnTo>
                    <a:pt x="1166" y="151"/>
                  </a:lnTo>
                  <a:lnTo>
                    <a:pt x="1166" y="97"/>
                  </a:lnTo>
                  <a:lnTo>
                    <a:pt x="1137" y="58"/>
                  </a:lnTo>
                  <a:lnTo>
                    <a:pt x="1096" y="58"/>
                  </a:lnTo>
                  <a:lnTo>
                    <a:pt x="1096" y="82"/>
                  </a:lnTo>
                  <a:lnTo>
                    <a:pt x="1067" y="82"/>
                  </a:lnTo>
                  <a:lnTo>
                    <a:pt x="1079" y="45"/>
                  </a:lnTo>
                  <a:lnTo>
                    <a:pt x="1039" y="28"/>
                  </a:lnTo>
                  <a:lnTo>
                    <a:pt x="1067" y="13"/>
                  </a:lnTo>
                  <a:lnTo>
                    <a:pt x="1039" y="0"/>
                  </a:lnTo>
                  <a:lnTo>
                    <a:pt x="995" y="45"/>
                  </a:lnTo>
                  <a:lnTo>
                    <a:pt x="995" y="82"/>
                  </a:lnTo>
                  <a:lnTo>
                    <a:pt x="896" y="97"/>
                  </a:lnTo>
                  <a:lnTo>
                    <a:pt x="826" y="143"/>
                  </a:lnTo>
                  <a:lnTo>
                    <a:pt x="804" y="178"/>
                  </a:lnTo>
                  <a:lnTo>
                    <a:pt x="811" y="225"/>
                  </a:lnTo>
                  <a:lnTo>
                    <a:pt x="719" y="247"/>
                  </a:lnTo>
                  <a:lnTo>
                    <a:pt x="725" y="301"/>
                  </a:lnTo>
                  <a:lnTo>
                    <a:pt x="747" y="329"/>
                  </a:lnTo>
                  <a:lnTo>
                    <a:pt x="734" y="337"/>
                  </a:lnTo>
                  <a:lnTo>
                    <a:pt x="704" y="301"/>
                  </a:lnTo>
                  <a:lnTo>
                    <a:pt x="682" y="294"/>
                  </a:lnTo>
                  <a:lnTo>
                    <a:pt x="675" y="301"/>
                  </a:lnTo>
                  <a:lnTo>
                    <a:pt x="642" y="264"/>
                  </a:lnTo>
                  <a:lnTo>
                    <a:pt x="647" y="301"/>
                  </a:lnTo>
                  <a:lnTo>
                    <a:pt x="625" y="344"/>
                  </a:lnTo>
                  <a:lnTo>
                    <a:pt x="642" y="383"/>
                  </a:lnTo>
                  <a:lnTo>
                    <a:pt x="632" y="420"/>
                  </a:lnTo>
                  <a:lnTo>
                    <a:pt x="632" y="450"/>
                  </a:lnTo>
                  <a:lnTo>
                    <a:pt x="642" y="457"/>
                  </a:lnTo>
                  <a:lnTo>
                    <a:pt x="647" y="504"/>
                  </a:lnTo>
                  <a:lnTo>
                    <a:pt x="598" y="549"/>
                  </a:lnTo>
                  <a:lnTo>
                    <a:pt x="590" y="541"/>
                  </a:lnTo>
                  <a:lnTo>
                    <a:pt x="625" y="495"/>
                  </a:lnTo>
                  <a:lnTo>
                    <a:pt x="632" y="465"/>
                  </a:lnTo>
                  <a:lnTo>
                    <a:pt x="610" y="450"/>
                  </a:lnTo>
                  <a:lnTo>
                    <a:pt x="610" y="353"/>
                  </a:lnTo>
                  <a:lnTo>
                    <a:pt x="603" y="337"/>
                  </a:lnTo>
                  <a:lnTo>
                    <a:pt x="610" y="279"/>
                  </a:lnTo>
                  <a:lnTo>
                    <a:pt x="598" y="272"/>
                  </a:lnTo>
                  <a:lnTo>
                    <a:pt x="603" y="264"/>
                  </a:lnTo>
                  <a:lnTo>
                    <a:pt x="598" y="247"/>
                  </a:lnTo>
                  <a:lnTo>
                    <a:pt x="583" y="255"/>
                  </a:lnTo>
                  <a:lnTo>
                    <a:pt x="539" y="374"/>
                  </a:lnTo>
                  <a:lnTo>
                    <a:pt x="539" y="420"/>
                  </a:lnTo>
                  <a:lnTo>
                    <a:pt x="561" y="457"/>
                  </a:lnTo>
                  <a:lnTo>
                    <a:pt x="561" y="474"/>
                  </a:lnTo>
                  <a:lnTo>
                    <a:pt x="434" y="383"/>
                  </a:lnTo>
                  <a:lnTo>
                    <a:pt x="429" y="400"/>
                  </a:lnTo>
                  <a:lnTo>
                    <a:pt x="462" y="450"/>
                  </a:lnTo>
                  <a:lnTo>
                    <a:pt x="441" y="457"/>
                  </a:lnTo>
                  <a:lnTo>
                    <a:pt x="434" y="450"/>
                  </a:lnTo>
                  <a:lnTo>
                    <a:pt x="384" y="465"/>
                  </a:lnTo>
                  <a:lnTo>
                    <a:pt x="377" y="482"/>
                  </a:lnTo>
                  <a:lnTo>
                    <a:pt x="370" y="465"/>
                  </a:lnTo>
                  <a:lnTo>
                    <a:pt x="370" y="450"/>
                  </a:lnTo>
                  <a:lnTo>
                    <a:pt x="285" y="504"/>
                  </a:lnTo>
                  <a:lnTo>
                    <a:pt x="285" y="519"/>
                  </a:lnTo>
                  <a:lnTo>
                    <a:pt x="263" y="532"/>
                  </a:lnTo>
                  <a:lnTo>
                    <a:pt x="241" y="511"/>
                  </a:lnTo>
                  <a:lnTo>
                    <a:pt x="263" y="495"/>
                  </a:lnTo>
                  <a:lnTo>
                    <a:pt x="255" y="465"/>
                  </a:lnTo>
                  <a:lnTo>
                    <a:pt x="223" y="457"/>
                  </a:lnTo>
                  <a:lnTo>
                    <a:pt x="228" y="474"/>
                  </a:lnTo>
                  <a:lnTo>
                    <a:pt x="228" y="519"/>
                  </a:lnTo>
                  <a:lnTo>
                    <a:pt x="241" y="541"/>
                  </a:lnTo>
                  <a:lnTo>
                    <a:pt x="228" y="556"/>
                  </a:lnTo>
                  <a:lnTo>
                    <a:pt x="206" y="549"/>
                  </a:lnTo>
                  <a:lnTo>
                    <a:pt x="171" y="578"/>
                  </a:lnTo>
                  <a:lnTo>
                    <a:pt x="186" y="618"/>
                  </a:lnTo>
                  <a:lnTo>
                    <a:pt x="136" y="595"/>
                  </a:lnTo>
                  <a:lnTo>
                    <a:pt x="129" y="601"/>
                  </a:lnTo>
                  <a:lnTo>
                    <a:pt x="142" y="633"/>
                  </a:lnTo>
                  <a:lnTo>
                    <a:pt x="129" y="633"/>
                  </a:lnTo>
                  <a:lnTo>
                    <a:pt x="100" y="618"/>
                  </a:lnTo>
                  <a:lnTo>
                    <a:pt x="100" y="556"/>
                  </a:lnTo>
                  <a:lnTo>
                    <a:pt x="79" y="541"/>
                  </a:lnTo>
                  <a:lnTo>
                    <a:pt x="65" y="519"/>
                  </a:lnTo>
                  <a:lnTo>
                    <a:pt x="85" y="532"/>
                  </a:lnTo>
                  <a:lnTo>
                    <a:pt x="157" y="556"/>
                  </a:lnTo>
                  <a:lnTo>
                    <a:pt x="199" y="532"/>
                  </a:lnTo>
                  <a:lnTo>
                    <a:pt x="186" y="504"/>
                  </a:lnTo>
                  <a:lnTo>
                    <a:pt x="136" y="450"/>
                  </a:lnTo>
                  <a:lnTo>
                    <a:pt x="85" y="428"/>
                  </a:lnTo>
                  <a:lnTo>
                    <a:pt x="85" y="420"/>
                  </a:lnTo>
                  <a:lnTo>
                    <a:pt x="65" y="411"/>
                  </a:lnTo>
                  <a:lnTo>
                    <a:pt x="50" y="420"/>
                  </a:lnTo>
                  <a:lnTo>
                    <a:pt x="20" y="450"/>
                  </a:lnTo>
                  <a:lnTo>
                    <a:pt x="20" y="474"/>
                  </a:lnTo>
                  <a:lnTo>
                    <a:pt x="43" y="495"/>
                  </a:lnTo>
                  <a:lnTo>
                    <a:pt x="35" y="519"/>
                  </a:lnTo>
                  <a:lnTo>
                    <a:pt x="43" y="569"/>
                  </a:lnTo>
                  <a:lnTo>
                    <a:pt x="35" y="595"/>
                  </a:lnTo>
                  <a:lnTo>
                    <a:pt x="50" y="625"/>
                  </a:lnTo>
                  <a:lnTo>
                    <a:pt x="43" y="640"/>
                  </a:lnTo>
                  <a:lnTo>
                    <a:pt x="57" y="662"/>
                  </a:lnTo>
                  <a:lnTo>
                    <a:pt x="57" y="669"/>
                  </a:lnTo>
                  <a:lnTo>
                    <a:pt x="35" y="716"/>
                  </a:lnTo>
                  <a:lnTo>
                    <a:pt x="10" y="736"/>
                  </a:lnTo>
                  <a:lnTo>
                    <a:pt x="13" y="736"/>
                  </a:lnTo>
                  <a:lnTo>
                    <a:pt x="35" y="754"/>
                  </a:lnTo>
                  <a:lnTo>
                    <a:pt x="13" y="776"/>
                  </a:lnTo>
                  <a:lnTo>
                    <a:pt x="10" y="785"/>
                  </a:lnTo>
                  <a:lnTo>
                    <a:pt x="0" y="785"/>
                  </a:lnTo>
                  <a:lnTo>
                    <a:pt x="10" y="812"/>
                  </a:lnTo>
                  <a:lnTo>
                    <a:pt x="13" y="859"/>
                  </a:lnTo>
                  <a:lnTo>
                    <a:pt x="43" y="865"/>
                  </a:lnTo>
                  <a:lnTo>
                    <a:pt x="50" y="875"/>
                  </a:lnTo>
                  <a:lnTo>
                    <a:pt x="50" y="897"/>
                  </a:lnTo>
                  <a:lnTo>
                    <a:pt x="65" y="919"/>
                  </a:lnTo>
                  <a:lnTo>
                    <a:pt x="79" y="919"/>
                  </a:lnTo>
                  <a:lnTo>
                    <a:pt x="65" y="943"/>
                  </a:lnTo>
                  <a:lnTo>
                    <a:pt x="57" y="934"/>
                  </a:lnTo>
                  <a:lnTo>
                    <a:pt x="57" y="943"/>
                  </a:lnTo>
                  <a:lnTo>
                    <a:pt x="65" y="956"/>
                  </a:lnTo>
                  <a:lnTo>
                    <a:pt x="92" y="956"/>
                  </a:lnTo>
                  <a:lnTo>
                    <a:pt x="100" y="963"/>
                  </a:lnTo>
                  <a:lnTo>
                    <a:pt x="92" y="963"/>
                  </a:lnTo>
                  <a:lnTo>
                    <a:pt x="100" y="976"/>
                  </a:lnTo>
                  <a:lnTo>
                    <a:pt x="116" y="976"/>
                  </a:lnTo>
                  <a:lnTo>
                    <a:pt x="121" y="993"/>
                  </a:lnTo>
                  <a:lnTo>
                    <a:pt x="129" y="1001"/>
                  </a:lnTo>
                  <a:lnTo>
                    <a:pt x="136" y="993"/>
                  </a:lnTo>
                  <a:lnTo>
                    <a:pt x="177" y="1023"/>
                  </a:lnTo>
                  <a:lnTo>
                    <a:pt x="171" y="1060"/>
                  </a:lnTo>
                  <a:lnTo>
                    <a:pt x="164" y="1047"/>
                  </a:lnTo>
                  <a:lnTo>
                    <a:pt x="157" y="1060"/>
                  </a:lnTo>
                  <a:lnTo>
                    <a:pt x="157" y="1077"/>
                  </a:lnTo>
                  <a:lnTo>
                    <a:pt x="164" y="1067"/>
                  </a:lnTo>
                  <a:lnTo>
                    <a:pt x="171" y="1077"/>
                  </a:lnTo>
                  <a:lnTo>
                    <a:pt x="142" y="1085"/>
                  </a:lnTo>
                  <a:lnTo>
                    <a:pt x="157" y="1091"/>
                  </a:lnTo>
                  <a:lnTo>
                    <a:pt x="136" y="1114"/>
                  </a:lnTo>
                  <a:lnTo>
                    <a:pt x="129" y="1114"/>
                  </a:lnTo>
                  <a:lnTo>
                    <a:pt x="136" y="1114"/>
                  </a:lnTo>
                  <a:lnTo>
                    <a:pt x="171" y="1151"/>
                  </a:lnTo>
                  <a:lnTo>
                    <a:pt x="213" y="1151"/>
                  </a:lnTo>
                  <a:lnTo>
                    <a:pt x="228" y="1159"/>
                  </a:lnTo>
                  <a:lnTo>
                    <a:pt x="248" y="1159"/>
                  </a:lnTo>
                  <a:lnTo>
                    <a:pt x="270" y="1190"/>
                  </a:lnTo>
                  <a:lnTo>
                    <a:pt x="285" y="1190"/>
                  </a:lnTo>
                  <a:lnTo>
                    <a:pt x="291" y="1181"/>
                  </a:lnTo>
                  <a:lnTo>
                    <a:pt x="270" y="1159"/>
                  </a:lnTo>
                  <a:lnTo>
                    <a:pt x="270" y="1143"/>
                  </a:lnTo>
                  <a:lnTo>
                    <a:pt x="263" y="1122"/>
                  </a:lnTo>
                  <a:lnTo>
                    <a:pt x="285" y="1091"/>
                  </a:lnTo>
                  <a:lnTo>
                    <a:pt x="291" y="1107"/>
                  </a:lnTo>
                  <a:lnTo>
                    <a:pt x="298" y="1091"/>
                  </a:lnTo>
                  <a:lnTo>
                    <a:pt x="298" y="1085"/>
                  </a:lnTo>
                  <a:lnTo>
                    <a:pt x="291" y="1085"/>
                  </a:lnTo>
                  <a:lnTo>
                    <a:pt x="298" y="1077"/>
                  </a:lnTo>
                  <a:lnTo>
                    <a:pt x="291" y="1060"/>
                  </a:lnTo>
                  <a:lnTo>
                    <a:pt x="270" y="1060"/>
                  </a:lnTo>
                  <a:lnTo>
                    <a:pt x="263" y="1038"/>
                  </a:lnTo>
                  <a:lnTo>
                    <a:pt x="270" y="993"/>
                  </a:lnTo>
                  <a:lnTo>
                    <a:pt x="291" y="1017"/>
                  </a:lnTo>
                  <a:lnTo>
                    <a:pt x="298" y="1017"/>
                  </a:lnTo>
                  <a:lnTo>
                    <a:pt x="291" y="993"/>
                  </a:lnTo>
                  <a:lnTo>
                    <a:pt x="312" y="963"/>
                  </a:lnTo>
                  <a:lnTo>
                    <a:pt x="333" y="976"/>
                  </a:lnTo>
                  <a:lnTo>
                    <a:pt x="342" y="963"/>
                  </a:lnTo>
                  <a:lnTo>
                    <a:pt x="355" y="976"/>
                  </a:lnTo>
                  <a:lnTo>
                    <a:pt x="384" y="993"/>
                  </a:lnTo>
                  <a:lnTo>
                    <a:pt x="399" y="985"/>
                  </a:lnTo>
                  <a:lnTo>
                    <a:pt x="419" y="985"/>
                  </a:lnTo>
                  <a:lnTo>
                    <a:pt x="429" y="993"/>
                  </a:lnTo>
                  <a:lnTo>
                    <a:pt x="462" y="993"/>
                  </a:lnTo>
                  <a:lnTo>
                    <a:pt x="471" y="976"/>
                  </a:lnTo>
                  <a:lnTo>
                    <a:pt x="441" y="963"/>
                  </a:lnTo>
                  <a:lnTo>
                    <a:pt x="462" y="956"/>
                  </a:lnTo>
                  <a:lnTo>
                    <a:pt x="456" y="949"/>
                  </a:lnTo>
                  <a:lnTo>
                    <a:pt x="462" y="943"/>
                  </a:lnTo>
                  <a:lnTo>
                    <a:pt x="462" y="909"/>
                  </a:lnTo>
                  <a:lnTo>
                    <a:pt x="476" y="919"/>
                  </a:lnTo>
                  <a:lnTo>
                    <a:pt x="556" y="897"/>
                  </a:lnTo>
                  <a:lnTo>
                    <a:pt x="556" y="880"/>
                  </a:lnTo>
                  <a:lnTo>
                    <a:pt x="590" y="880"/>
                  </a:lnTo>
                  <a:lnTo>
                    <a:pt x="598" y="904"/>
                  </a:lnTo>
                  <a:lnTo>
                    <a:pt x="598" y="909"/>
                  </a:lnTo>
                  <a:lnTo>
                    <a:pt x="603" y="909"/>
                  </a:lnTo>
                  <a:lnTo>
                    <a:pt x="625" y="919"/>
                  </a:lnTo>
                  <a:lnTo>
                    <a:pt x="625" y="934"/>
                  </a:lnTo>
                  <a:lnTo>
                    <a:pt x="642" y="934"/>
                  </a:lnTo>
                  <a:lnTo>
                    <a:pt x="653" y="909"/>
                  </a:lnTo>
                  <a:lnTo>
                    <a:pt x="675" y="904"/>
                  </a:lnTo>
                  <a:lnTo>
                    <a:pt x="682" y="934"/>
                  </a:lnTo>
                  <a:lnTo>
                    <a:pt x="719" y="993"/>
                  </a:lnTo>
                  <a:lnTo>
                    <a:pt x="725" y="976"/>
                  </a:lnTo>
                  <a:lnTo>
                    <a:pt x="734" y="993"/>
                  </a:lnTo>
                  <a:lnTo>
                    <a:pt x="761" y="985"/>
                  </a:lnTo>
                  <a:lnTo>
                    <a:pt x="782" y="1017"/>
                  </a:lnTo>
                  <a:lnTo>
                    <a:pt x="804" y="1023"/>
                  </a:lnTo>
                  <a:lnTo>
                    <a:pt x="804" y="1017"/>
                  </a:lnTo>
                  <a:lnTo>
                    <a:pt x="817" y="1032"/>
                  </a:lnTo>
                  <a:lnTo>
                    <a:pt x="866" y="993"/>
                  </a:lnTo>
                  <a:lnTo>
                    <a:pt x="903" y="1001"/>
                  </a:lnTo>
                  <a:lnTo>
                    <a:pt x="918" y="1017"/>
                  </a:lnTo>
                  <a:lnTo>
                    <a:pt x="953" y="1017"/>
                  </a:lnTo>
                  <a:lnTo>
                    <a:pt x="953" y="976"/>
                  </a:lnTo>
                  <a:lnTo>
                    <a:pt x="973" y="963"/>
                  </a:lnTo>
                  <a:lnTo>
                    <a:pt x="1010" y="976"/>
                  </a:lnTo>
                  <a:lnTo>
                    <a:pt x="1024" y="1001"/>
                  </a:lnTo>
                  <a:lnTo>
                    <a:pt x="1030" y="1001"/>
                  </a:lnTo>
                  <a:lnTo>
                    <a:pt x="1052" y="993"/>
                  </a:lnTo>
                  <a:lnTo>
                    <a:pt x="1121" y="1032"/>
                  </a:lnTo>
                  <a:lnTo>
                    <a:pt x="1159" y="1023"/>
                  </a:lnTo>
                  <a:lnTo>
                    <a:pt x="1179" y="1001"/>
                  </a:lnTo>
                  <a:lnTo>
                    <a:pt x="1201" y="1017"/>
                  </a:lnTo>
                  <a:lnTo>
                    <a:pt x="1223" y="1023"/>
                  </a:lnTo>
                  <a:lnTo>
                    <a:pt x="1243" y="1017"/>
                  </a:lnTo>
                  <a:lnTo>
                    <a:pt x="1250" y="976"/>
                  </a:lnTo>
                  <a:lnTo>
                    <a:pt x="1265" y="963"/>
                  </a:lnTo>
                  <a:lnTo>
                    <a:pt x="1265" y="956"/>
                  </a:lnTo>
                  <a:lnTo>
                    <a:pt x="1250" y="956"/>
                  </a:lnTo>
                  <a:lnTo>
                    <a:pt x="1265" y="943"/>
                  </a:lnTo>
                  <a:lnTo>
                    <a:pt x="1293" y="934"/>
                  </a:lnTo>
                  <a:lnTo>
                    <a:pt x="1322" y="943"/>
                  </a:lnTo>
                  <a:lnTo>
                    <a:pt x="1337" y="956"/>
                  </a:lnTo>
                  <a:lnTo>
                    <a:pt x="1355" y="1023"/>
                  </a:lnTo>
                  <a:lnTo>
                    <a:pt x="1372" y="1023"/>
                  </a:lnTo>
                  <a:lnTo>
                    <a:pt x="1401" y="1038"/>
                  </a:lnTo>
                  <a:lnTo>
                    <a:pt x="1401" y="1060"/>
                  </a:lnTo>
                  <a:lnTo>
                    <a:pt x="1414" y="1060"/>
                  </a:lnTo>
                  <a:lnTo>
                    <a:pt x="1449" y="1047"/>
                  </a:lnTo>
                  <a:lnTo>
                    <a:pt x="1449" y="1067"/>
                  </a:lnTo>
                  <a:lnTo>
                    <a:pt x="1421" y="1122"/>
                  </a:lnTo>
                  <a:lnTo>
                    <a:pt x="1414" y="1114"/>
                  </a:lnTo>
                  <a:lnTo>
                    <a:pt x="1401" y="1122"/>
                  </a:lnTo>
                  <a:lnTo>
                    <a:pt x="1401" y="1168"/>
                  </a:lnTo>
                  <a:lnTo>
                    <a:pt x="1406" y="1151"/>
                  </a:lnTo>
                  <a:lnTo>
                    <a:pt x="1414" y="1151"/>
                  </a:lnTo>
                  <a:lnTo>
                    <a:pt x="1414" y="1159"/>
                  </a:lnTo>
                  <a:lnTo>
                    <a:pt x="1421" y="1168"/>
                  </a:lnTo>
                  <a:lnTo>
                    <a:pt x="1449" y="1151"/>
                  </a:lnTo>
                  <a:lnTo>
                    <a:pt x="1530" y="1047"/>
                  </a:lnTo>
                  <a:lnTo>
                    <a:pt x="1535" y="943"/>
                  </a:lnTo>
                  <a:lnTo>
                    <a:pt x="1513" y="909"/>
                  </a:lnTo>
                  <a:lnTo>
                    <a:pt x="1508" y="909"/>
                  </a:lnTo>
                  <a:lnTo>
                    <a:pt x="1498" y="934"/>
                  </a:lnTo>
                  <a:lnTo>
                    <a:pt x="1484" y="934"/>
                  </a:lnTo>
                  <a:lnTo>
                    <a:pt x="1493" y="909"/>
                  </a:lnTo>
                  <a:lnTo>
                    <a:pt x="1484" y="909"/>
                  </a:lnTo>
                  <a:lnTo>
                    <a:pt x="1471" y="904"/>
                  </a:lnTo>
                  <a:lnTo>
                    <a:pt x="1457" y="904"/>
                  </a:lnTo>
                  <a:lnTo>
                    <a:pt x="1457" y="897"/>
                  </a:lnTo>
                  <a:lnTo>
                    <a:pt x="1556" y="785"/>
                  </a:lnTo>
                  <a:lnTo>
                    <a:pt x="1592" y="776"/>
                  </a:lnTo>
                  <a:lnTo>
                    <a:pt x="1600" y="785"/>
                  </a:lnTo>
                  <a:lnTo>
                    <a:pt x="1615" y="776"/>
                  </a:lnTo>
                  <a:lnTo>
                    <a:pt x="1633" y="785"/>
                  </a:lnTo>
                  <a:lnTo>
                    <a:pt x="1642" y="759"/>
                  </a:lnTo>
                  <a:lnTo>
                    <a:pt x="1672" y="776"/>
                  </a:lnTo>
                  <a:lnTo>
                    <a:pt x="1679" y="776"/>
                  </a:lnTo>
                  <a:lnTo>
                    <a:pt x="1672" y="785"/>
                  </a:lnTo>
                  <a:lnTo>
                    <a:pt x="1672" y="790"/>
                  </a:lnTo>
                  <a:lnTo>
                    <a:pt x="1721" y="785"/>
                  </a:lnTo>
                  <a:lnTo>
                    <a:pt x="1712" y="776"/>
                  </a:lnTo>
                  <a:lnTo>
                    <a:pt x="1749" y="709"/>
                  </a:lnTo>
                  <a:lnTo>
                    <a:pt x="1793" y="699"/>
                  </a:lnTo>
                  <a:lnTo>
                    <a:pt x="1793" y="736"/>
                  </a:lnTo>
                  <a:lnTo>
                    <a:pt x="1834" y="709"/>
                  </a:lnTo>
                  <a:lnTo>
                    <a:pt x="1834" y="675"/>
                  </a:lnTo>
                  <a:lnTo>
                    <a:pt x="1848" y="675"/>
                  </a:lnTo>
                  <a:lnTo>
                    <a:pt x="1841" y="692"/>
                  </a:lnTo>
                  <a:lnTo>
                    <a:pt x="1834" y="736"/>
                  </a:lnTo>
                  <a:lnTo>
                    <a:pt x="1821" y="744"/>
                  </a:lnTo>
                  <a:lnTo>
                    <a:pt x="1764" y="812"/>
                  </a:lnTo>
                  <a:lnTo>
                    <a:pt x="1749" y="822"/>
                  </a:lnTo>
                  <a:lnTo>
                    <a:pt x="1727" y="880"/>
                  </a:lnTo>
                  <a:lnTo>
                    <a:pt x="1749" y="993"/>
                  </a:lnTo>
                  <a:lnTo>
                    <a:pt x="1793" y="943"/>
                  </a:lnTo>
                  <a:lnTo>
                    <a:pt x="1793" y="909"/>
                  </a:lnTo>
                  <a:lnTo>
                    <a:pt x="1798" y="909"/>
                  </a:lnTo>
                  <a:lnTo>
                    <a:pt x="1821" y="904"/>
                  </a:lnTo>
                  <a:lnTo>
                    <a:pt x="1821" y="875"/>
                  </a:lnTo>
                  <a:lnTo>
                    <a:pt x="1828" y="865"/>
                  </a:lnTo>
                  <a:lnTo>
                    <a:pt x="1834" y="865"/>
                  </a:lnTo>
                  <a:lnTo>
                    <a:pt x="1834" y="828"/>
                  </a:lnTo>
                  <a:lnTo>
                    <a:pt x="1821" y="812"/>
                  </a:lnTo>
                  <a:lnTo>
                    <a:pt x="1834" y="785"/>
                  </a:lnTo>
                  <a:lnTo>
                    <a:pt x="1834" y="759"/>
                  </a:lnTo>
                  <a:lnTo>
                    <a:pt x="1848" y="759"/>
                  </a:lnTo>
                  <a:lnTo>
                    <a:pt x="1876" y="744"/>
                  </a:lnTo>
                  <a:lnTo>
                    <a:pt x="1876" y="759"/>
                  </a:lnTo>
                  <a:lnTo>
                    <a:pt x="1883" y="754"/>
                  </a:lnTo>
                  <a:lnTo>
                    <a:pt x="1912" y="744"/>
                  </a:lnTo>
                  <a:lnTo>
                    <a:pt x="1927" y="759"/>
                  </a:lnTo>
                  <a:lnTo>
                    <a:pt x="1933" y="744"/>
                  </a:lnTo>
                  <a:lnTo>
                    <a:pt x="2020" y="675"/>
                  </a:lnTo>
                  <a:lnTo>
                    <a:pt x="2047" y="692"/>
                  </a:lnTo>
                  <a:lnTo>
                    <a:pt x="2056" y="675"/>
                  </a:lnTo>
                  <a:lnTo>
                    <a:pt x="2042" y="625"/>
                  </a:lnTo>
                  <a:lnTo>
                    <a:pt x="2025" y="625"/>
                  </a:lnTo>
                  <a:lnTo>
                    <a:pt x="2025" y="601"/>
                  </a:lnTo>
                  <a:lnTo>
                    <a:pt x="2042" y="601"/>
                  </a:lnTo>
                  <a:lnTo>
                    <a:pt x="2056" y="595"/>
                  </a:lnTo>
                  <a:lnTo>
                    <a:pt x="2069" y="578"/>
                  </a:lnTo>
                  <a:lnTo>
                    <a:pt x="2062" y="556"/>
                  </a:lnTo>
                  <a:lnTo>
                    <a:pt x="2069" y="549"/>
                  </a:lnTo>
                  <a:lnTo>
                    <a:pt x="2082" y="578"/>
                  </a:lnTo>
                  <a:lnTo>
                    <a:pt x="2096" y="578"/>
                  </a:lnTo>
                  <a:lnTo>
                    <a:pt x="2151" y="625"/>
                  </a:lnTo>
                  <a:lnTo>
                    <a:pt x="2168" y="595"/>
                  </a:lnTo>
                  <a:lnTo>
                    <a:pt x="2168" y="578"/>
                  </a:lnTo>
                  <a:lnTo>
                    <a:pt x="2180" y="578"/>
                  </a:lnTo>
                  <a:lnTo>
                    <a:pt x="2195" y="556"/>
                  </a:lnTo>
                  <a:lnTo>
                    <a:pt x="2173" y="532"/>
                  </a:lnTo>
                  <a:lnTo>
                    <a:pt x="2131" y="519"/>
                  </a:lnTo>
                  <a:lnTo>
                    <a:pt x="2007" y="411"/>
                  </a:lnTo>
                  <a:lnTo>
                    <a:pt x="1933" y="400"/>
                  </a:lnTo>
                  <a:lnTo>
                    <a:pt x="1933" y="450"/>
                  </a:lnTo>
                  <a:lnTo>
                    <a:pt x="1920" y="457"/>
                  </a:lnTo>
                  <a:lnTo>
                    <a:pt x="1903" y="435"/>
                  </a:lnTo>
                  <a:lnTo>
                    <a:pt x="1903" y="420"/>
                  </a:lnTo>
                  <a:lnTo>
                    <a:pt x="1912" y="420"/>
                  </a:lnTo>
                  <a:lnTo>
                    <a:pt x="1920" y="411"/>
                  </a:lnTo>
                  <a:lnTo>
                    <a:pt x="1903" y="411"/>
                  </a:lnTo>
                  <a:lnTo>
                    <a:pt x="1883" y="428"/>
                  </a:lnTo>
                  <a:lnTo>
                    <a:pt x="1798" y="420"/>
                  </a:lnTo>
                  <a:lnTo>
                    <a:pt x="1784" y="411"/>
                  </a:lnTo>
                  <a:lnTo>
                    <a:pt x="1793" y="391"/>
                  </a:lnTo>
                  <a:lnTo>
                    <a:pt x="1776" y="368"/>
                  </a:lnTo>
                  <a:lnTo>
                    <a:pt x="1742" y="353"/>
                  </a:lnTo>
                  <a:lnTo>
                    <a:pt x="1685" y="374"/>
                  </a:lnTo>
                  <a:lnTo>
                    <a:pt x="1679" y="344"/>
                  </a:lnTo>
                  <a:lnTo>
                    <a:pt x="1664" y="344"/>
                  </a:lnTo>
                  <a:lnTo>
                    <a:pt x="1657" y="337"/>
                  </a:lnTo>
                  <a:lnTo>
                    <a:pt x="1657" y="309"/>
                  </a:lnTo>
                  <a:lnTo>
                    <a:pt x="1530" y="272"/>
                  </a:lnTo>
                  <a:lnTo>
                    <a:pt x="1508" y="309"/>
                  </a:lnTo>
                  <a:lnTo>
                    <a:pt x="1530" y="337"/>
                  </a:lnTo>
                  <a:lnTo>
                    <a:pt x="1463" y="337"/>
                  </a:lnTo>
                  <a:lnTo>
                    <a:pt x="1449" y="344"/>
                  </a:lnTo>
                  <a:lnTo>
                    <a:pt x="1421" y="326"/>
                  </a:lnTo>
                  <a:lnTo>
                    <a:pt x="1406" y="374"/>
                  </a:lnTo>
                  <a:lnTo>
                    <a:pt x="1385" y="368"/>
                  </a:lnTo>
                  <a:lnTo>
                    <a:pt x="1372" y="329"/>
                  </a:lnTo>
                  <a:lnTo>
                    <a:pt x="1379" y="279"/>
                  </a:lnTo>
                  <a:lnTo>
                    <a:pt x="1364" y="255"/>
                  </a:lnTo>
                  <a:lnTo>
                    <a:pt x="1315" y="235"/>
                  </a:lnTo>
                  <a:lnTo>
                    <a:pt x="1293" y="235"/>
                  </a:lnTo>
                  <a:lnTo>
                    <a:pt x="1287" y="255"/>
                  </a:lnTo>
                  <a:lnTo>
                    <a:pt x="1293" y="272"/>
                  </a:lnTo>
                  <a:lnTo>
                    <a:pt x="1228" y="264"/>
                  </a:lnTo>
                  <a:lnTo>
                    <a:pt x="1236" y="235"/>
                  </a:lnTo>
                  <a:lnTo>
                    <a:pt x="1193" y="225"/>
                  </a:lnTo>
                  <a:lnTo>
                    <a:pt x="1166" y="247"/>
                  </a:lnTo>
                  <a:lnTo>
                    <a:pt x="1117" y="21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 name="Freeform 435"/>
            <p:cNvSpPr>
              <a:spLocks noChangeAspect="1"/>
            </p:cNvSpPr>
            <p:nvPr/>
          </p:nvSpPr>
          <p:spPr bwMode="auto">
            <a:xfrm>
              <a:off x="6240908" y="3781548"/>
              <a:ext cx="517316" cy="344939"/>
            </a:xfrm>
            <a:custGeom>
              <a:avLst/>
              <a:gdLst>
                <a:gd name="T0" fmla="*/ 153 w 238"/>
                <a:gd name="T1" fmla="*/ 170 h 163"/>
                <a:gd name="T2" fmla="*/ 165 w 238"/>
                <a:gd name="T3" fmla="*/ 170 h 163"/>
                <a:gd name="T4" fmla="*/ 173 w 238"/>
                <a:gd name="T5" fmla="*/ 157 h 163"/>
                <a:gd name="T6" fmla="*/ 173 w 238"/>
                <a:gd name="T7" fmla="*/ 133 h 163"/>
                <a:gd name="T8" fmla="*/ 165 w 238"/>
                <a:gd name="T9" fmla="*/ 126 h 163"/>
                <a:gd name="T10" fmla="*/ 183 w 238"/>
                <a:gd name="T11" fmla="*/ 126 h 163"/>
                <a:gd name="T12" fmla="*/ 195 w 238"/>
                <a:gd name="T13" fmla="*/ 103 h 163"/>
                <a:gd name="T14" fmla="*/ 195 w 238"/>
                <a:gd name="T15" fmla="*/ 96 h 163"/>
                <a:gd name="T16" fmla="*/ 215 w 238"/>
                <a:gd name="T17" fmla="*/ 96 h 163"/>
                <a:gd name="T18" fmla="*/ 215 w 238"/>
                <a:gd name="T19" fmla="*/ 103 h 163"/>
                <a:gd name="T20" fmla="*/ 230 w 238"/>
                <a:gd name="T21" fmla="*/ 103 h 163"/>
                <a:gd name="T22" fmla="*/ 252 w 238"/>
                <a:gd name="T23" fmla="*/ 96 h 163"/>
                <a:gd name="T24" fmla="*/ 230 w 238"/>
                <a:gd name="T25" fmla="*/ 89 h 163"/>
                <a:gd name="T26" fmla="*/ 208 w 238"/>
                <a:gd name="T27" fmla="*/ 89 h 163"/>
                <a:gd name="T28" fmla="*/ 224 w 238"/>
                <a:gd name="T29" fmla="*/ 60 h 163"/>
                <a:gd name="T30" fmla="*/ 215 w 238"/>
                <a:gd name="T31" fmla="*/ 60 h 163"/>
                <a:gd name="T32" fmla="*/ 183 w 238"/>
                <a:gd name="T33" fmla="*/ 96 h 163"/>
                <a:gd name="T34" fmla="*/ 173 w 238"/>
                <a:gd name="T35" fmla="*/ 89 h 163"/>
                <a:gd name="T36" fmla="*/ 160 w 238"/>
                <a:gd name="T37" fmla="*/ 89 h 163"/>
                <a:gd name="T38" fmla="*/ 160 w 238"/>
                <a:gd name="T39" fmla="*/ 76 h 163"/>
                <a:gd name="T40" fmla="*/ 153 w 238"/>
                <a:gd name="T41" fmla="*/ 76 h 163"/>
                <a:gd name="T42" fmla="*/ 153 w 238"/>
                <a:gd name="T43" fmla="*/ 52 h 163"/>
                <a:gd name="T44" fmla="*/ 129 w 238"/>
                <a:gd name="T45" fmla="*/ 35 h 163"/>
                <a:gd name="T46" fmla="*/ 88 w 238"/>
                <a:gd name="T47" fmla="*/ 35 h 163"/>
                <a:gd name="T48" fmla="*/ 50 w 238"/>
                <a:gd name="T49" fmla="*/ 7 h 163"/>
                <a:gd name="T50" fmla="*/ 37 w 238"/>
                <a:gd name="T51" fmla="*/ 0 h 163"/>
                <a:gd name="T52" fmla="*/ 0 w 238"/>
                <a:gd name="T53" fmla="*/ 7 h 163"/>
                <a:gd name="T54" fmla="*/ 0 w 238"/>
                <a:gd name="T55" fmla="*/ 89 h 163"/>
                <a:gd name="T56" fmla="*/ 8 w 238"/>
                <a:gd name="T57" fmla="*/ 89 h 163"/>
                <a:gd name="T58" fmla="*/ 8 w 238"/>
                <a:gd name="T59" fmla="*/ 76 h 163"/>
                <a:gd name="T60" fmla="*/ 29 w 238"/>
                <a:gd name="T61" fmla="*/ 60 h 163"/>
                <a:gd name="T62" fmla="*/ 37 w 238"/>
                <a:gd name="T63" fmla="*/ 60 h 163"/>
                <a:gd name="T64" fmla="*/ 29 w 238"/>
                <a:gd name="T65" fmla="*/ 52 h 163"/>
                <a:gd name="T66" fmla="*/ 37 w 238"/>
                <a:gd name="T67" fmla="*/ 52 h 163"/>
                <a:gd name="T68" fmla="*/ 50 w 238"/>
                <a:gd name="T69" fmla="*/ 60 h 163"/>
                <a:gd name="T70" fmla="*/ 50 w 238"/>
                <a:gd name="T71" fmla="*/ 89 h 163"/>
                <a:gd name="T72" fmla="*/ 88 w 238"/>
                <a:gd name="T73" fmla="*/ 89 h 163"/>
                <a:gd name="T74" fmla="*/ 96 w 238"/>
                <a:gd name="T75" fmla="*/ 121 h 163"/>
                <a:gd name="T76" fmla="*/ 138 w 238"/>
                <a:gd name="T77" fmla="*/ 138 h 163"/>
                <a:gd name="T78" fmla="*/ 160 w 238"/>
                <a:gd name="T79" fmla="*/ 157 h 163"/>
                <a:gd name="T80" fmla="*/ 153 w 238"/>
                <a:gd name="T81" fmla="*/ 170 h 163"/>
                <a:gd name="T82" fmla="*/ 153 w 238"/>
                <a:gd name="T83" fmla="*/ 170 h 163"/>
                <a:gd name="T84" fmla="*/ 153 w 238"/>
                <a:gd name="T85" fmla="*/ 170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 h="163">
                  <a:moveTo>
                    <a:pt x="146" y="163"/>
                  </a:moveTo>
                  <a:lnTo>
                    <a:pt x="158" y="163"/>
                  </a:lnTo>
                  <a:lnTo>
                    <a:pt x="166" y="150"/>
                  </a:lnTo>
                  <a:lnTo>
                    <a:pt x="166" y="126"/>
                  </a:lnTo>
                  <a:lnTo>
                    <a:pt x="158" y="119"/>
                  </a:lnTo>
                  <a:lnTo>
                    <a:pt x="174" y="119"/>
                  </a:lnTo>
                  <a:lnTo>
                    <a:pt x="181" y="96"/>
                  </a:lnTo>
                  <a:lnTo>
                    <a:pt x="181" y="89"/>
                  </a:lnTo>
                  <a:lnTo>
                    <a:pt x="201" y="89"/>
                  </a:lnTo>
                  <a:lnTo>
                    <a:pt x="201" y="96"/>
                  </a:lnTo>
                  <a:lnTo>
                    <a:pt x="216" y="96"/>
                  </a:lnTo>
                  <a:lnTo>
                    <a:pt x="238" y="89"/>
                  </a:lnTo>
                  <a:lnTo>
                    <a:pt x="216" y="82"/>
                  </a:lnTo>
                  <a:lnTo>
                    <a:pt x="194" y="82"/>
                  </a:lnTo>
                  <a:lnTo>
                    <a:pt x="210" y="60"/>
                  </a:lnTo>
                  <a:lnTo>
                    <a:pt x="201" y="60"/>
                  </a:lnTo>
                  <a:lnTo>
                    <a:pt x="174" y="89"/>
                  </a:lnTo>
                  <a:lnTo>
                    <a:pt x="166" y="82"/>
                  </a:lnTo>
                  <a:lnTo>
                    <a:pt x="153" y="82"/>
                  </a:lnTo>
                  <a:lnTo>
                    <a:pt x="153" y="76"/>
                  </a:lnTo>
                  <a:lnTo>
                    <a:pt x="146" y="76"/>
                  </a:lnTo>
                  <a:lnTo>
                    <a:pt x="146" y="52"/>
                  </a:lnTo>
                  <a:lnTo>
                    <a:pt x="122" y="35"/>
                  </a:lnTo>
                  <a:lnTo>
                    <a:pt x="81" y="35"/>
                  </a:lnTo>
                  <a:lnTo>
                    <a:pt x="50" y="7"/>
                  </a:lnTo>
                  <a:lnTo>
                    <a:pt x="37" y="0"/>
                  </a:lnTo>
                  <a:lnTo>
                    <a:pt x="0" y="7"/>
                  </a:lnTo>
                  <a:lnTo>
                    <a:pt x="0" y="82"/>
                  </a:lnTo>
                  <a:lnTo>
                    <a:pt x="8" y="82"/>
                  </a:lnTo>
                  <a:lnTo>
                    <a:pt x="8" y="76"/>
                  </a:lnTo>
                  <a:lnTo>
                    <a:pt x="29" y="60"/>
                  </a:lnTo>
                  <a:lnTo>
                    <a:pt x="37" y="60"/>
                  </a:lnTo>
                  <a:lnTo>
                    <a:pt x="29" y="52"/>
                  </a:lnTo>
                  <a:lnTo>
                    <a:pt x="37" y="52"/>
                  </a:lnTo>
                  <a:lnTo>
                    <a:pt x="50" y="60"/>
                  </a:lnTo>
                  <a:lnTo>
                    <a:pt x="50" y="82"/>
                  </a:lnTo>
                  <a:lnTo>
                    <a:pt x="81" y="82"/>
                  </a:lnTo>
                  <a:lnTo>
                    <a:pt x="89" y="114"/>
                  </a:lnTo>
                  <a:lnTo>
                    <a:pt x="131" y="131"/>
                  </a:lnTo>
                  <a:lnTo>
                    <a:pt x="153" y="150"/>
                  </a:lnTo>
                  <a:lnTo>
                    <a:pt x="146" y="16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 name="Freeform 436"/>
            <p:cNvSpPr>
              <a:spLocks noChangeAspect="1"/>
            </p:cNvSpPr>
            <p:nvPr/>
          </p:nvSpPr>
          <p:spPr bwMode="auto">
            <a:xfrm>
              <a:off x="5199811" y="2565850"/>
              <a:ext cx="1202759" cy="666742"/>
            </a:xfrm>
            <a:custGeom>
              <a:avLst/>
              <a:gdLst>
                <a:gd name="T0" fmla="*/ 556 w 554"/>
                <a:gd name="T1" fmla="*/ 159 h 319"/>
                <a:gd name="T2" fmla="*/ 511 w 554"/>
                <a:gd name="T3" fmla="*/ 190 h 319"/>
                <a:gd name="T4" fmla="*/ 478 w 554"/>
                <a:gd name="T5" fmla="*/ 228 h 319"/>
                <a:gd name="T6" fmla="*/ 478 w 554"/>
                <a:gd name="T7" fmla="*/ 275 h 319"/>
                <a:gd name="T8" fmla="*/ 406 w 554"/>
                <a:gd name="T9" fmla="*/ 267 h 319"/>
                <a:gd name="T10" fmla="*/ 383 w 554"/>
                <a:gd name="T11" fmla="*/ 267 h 319"/>
                <a:gd name="T12" fmla="*/ 350 w 554"/>
                <a:gd name="T13" fmla="*/ 267 h 319"/>
                <a:gd name="T14" fmla="*/ 307 w 554"/>
                <a:gd name="T15" fmla="*/ 297 h 319"/>
                <a:gd name="T16" fmla="*/ 290 w 554"/>
                <a:gd name="T17" fmla="*/ 290 h 319"/>
                <a:gd name="T18" fmla="*/ 285 w 554"/>
                <a:gd name="T19" fmla="*/ 267 h 319"/>
                <a:gd name="T20" fmla="*/ 222 w 554"/>
                <a:gd name="T21" fmla="*/ 250 h 319"/>
                <a:gd name="T22" fmla="*/ 173 w 554"/>
                <a:gd name="T23" fmla="*/ 222 h 319"/>
                <a:gd name="T24" fmla="*/ 136 w 554"/>
                <a:gd name="T25" fmla="*/ 297 h 319"/>
                <a:gd name="T26" fmla="*/ 114 w 554"/>
                <a:gd name="T27" fmla="*/ 275 h 319"/>
                <a:gd name="T28" fmla="*/ 86 w 554"/>
                <a:gd name="T29" fmla="*/ 267 h 319"/>
                <a:gd name="T30" fmla="*/ 64 w 554"/>
                <a:gd name="T31" fmla="*/ 243 h 319"/>
                <a:gd name="T32" fmla="*/ 77 w 554"/>
                <a:gd name="T33" fmla="*/ 243 h 319"/>
                <a:gd name="T34" fmla="*/ 77 w 554"/>
                <a:gd name="T35" fmla="*/ 228 h 319"/>
                <a:gd name="T36" fmla="*/ 99 w 554"/>
                <a:gd name="T37" fmla="*/ 198 h 319"/>
                <a:gd name="T38" fmla="*/ 35 w 554"/>
                <a:gd name="T39" fmla="*/ 198 h 319"/>
                <a:gd name="T40" fmla="*/ 35 w 554"/>
                <a:gd name="T41" fmla="*/ 190 h 319"/>
                <a:gd name="T42" fmla="*/ 8 w 554"/>
                <a:gd name="T43" fmla="*/ 175 h 319"/>
                <a:gd name="T44" fmla="*/ 8 w 554"/>
                <a:gd name="T45" fmla="*/ 106 h 319"/>
                <a:gd name="T46" fmla="*/ 35 w 554"/>
                <a:gd name="T47" fmla="*/ 129 h 319"/>
                <a:gd name="T48" fmla="*/ 49 w 554"/>
                <a:gd name="T49" fmla="*/ 79 h 319"/>
                <a:gd name="T50" fmla="*/ 86 w 554"/>
                <a:gd name="T51" fmla="*/ 79 h 319"/>
                <a:gd name="T52" fmla="*/ 128 w 554"/>
                <a:gd name="T53" fmla="*/ 106 h 319"/>
                <a:gd name="T54" fmla="*/ 163 w 554"/>
                <a:gd name="T55" fmla="*/ 99 h 319"/>
                <a:gd name="T56" fmla="*/ 208 w 554"/>
                <a:gd name="T57" fmla="*/ 106 h 319"/>
                <a:gd name="T58" fmla="*/ 185 w 554"/>
                <a:gd name="T59" fmla="*/ 79 h 319"/>
                <a:gd name="T60" fmla="*/ 200 w 554"/>
                <a:gd name="T61" fmla="*/ 71 h 319"/>
                <a:gd name="T62" fmla="*/ 208 w 554"/>
                <a:gd name="T63" fmla="*/ 30 h 319"/>
                <a:gd name="T64" fmla="*/ 307 w 554"/>
                <a:gd name="T65" fmla="*/ 15 h 319"/>
                <a:gd name="T66" fmla="*/ 342 w 554"/>
                <a:gd name="T67" fmla="*/ 0 h 319"/>
                <a:gd name="T68" fmla="*/ 350 w 554"/>
                <a:gd name="T69" fmla="*/ 30 h 319"/>
                <a:gd name="T70" fmla="*/ 383 w 554"/>
                <a:gd name="T71" fmla="*/ 39 h 319"/>
                <a:gd name="T72" fmla="*/ 400 w 554"/>
                <a:gd name="T73" fmla="*/ 54 h 319"/>
                <a:gd name="T74" fmla="*/ 435 w 554"/>
                <a:gd name="T75" fmla="*/ 24 h 319"/>
                <a:gd name="T76" fmla="*/ 478 w 554"/>
                <a:gd name="T77" fmla="*/ 106 h 319"/>
                <a:gd name="T78" fmla="*/ 494 w 554"/>
                <a:gd name="T79" fmla="*/ 106 h 319"/>
                <a:gd name="T80" fmla="*/ 547 w 554"/>
                <a:gd name="T81" fmla="*/ 129 h 319"/>
                <a:gd name="T82" fmla="*/ 569 w 554"/>
                <a:gd name="T83" fmla="*/ 129 h 319"/>
                <a:gd name="T84" fmla="*/ 569 w 554"/>
                <a:gd name="T85" fmla="*/ 153 h 319"/>
                <a:gd name="T86" fmla="*/ 569 w 554"/>
                <a:gd name="T87" fmla="*/ 153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4" h="319">
                  <a:moveTo>
                    <a:pt x="541" y="160"/>
                  </a:moveTo>
                  <a:lnTo>
                    <a:pt x="528" y="166"/>
                  </a:lnTo>
                  <a:lnTo>
                    <a:pt x="519" y="197"/>
                  </a:lnTo>
                  <a:lnTo>
                    <a:pt x="484" y="197"/>
                  </a:lnTo>
                  <a:lnTo>
                    <a:pt x="477" y="235"/>
                  </a:lnTo>
                  <a:lnTo>
                    <a:pt x="457" y="235"/>
                  </a:lnTo>
                  <a:lnTo>
                    <a:pt x="464" y="281"/>
                  </a:lnTo>
                  <a:lnTo>
                    <a:pt x="457" y="289"/>
                  </a:lnTo>
                  <a:lnTo>
                    <a:pt x="434" y="281"/>
                  </a:lnTo>
                  <a:lnTo>
                    <a:pt x="385" y="281"/>
                  </a:lnTo>
                  <a:lnTo>
                    <a:pt x="369" y="274"/>
                  </a:lnTo>
                  <a:lnTo>
                    <a:pt x="362" y="281"/>
                  </a:lnTo>
                  <a:lnTo>
                    <a:pt x="362" y="289"/>
                  </a:lnTo>
                  <a:lnTo>
                    <a:pt x="335" y="281"/>
                  </a:lnTo>
                  <a:lnTo>
                    <a:pt x="298" y="319"/>
                  </a:lnTo>
                  <a:lnTo>
                    <a:pt x="293" y="311"/>
                  </a:lnTo>
                  <a:lnTo>
                    <a:pt x="276" y="311"/>
                  </a:lnTo>
                  <a:lnTo>
                    <a:pt x="276" y="304"/>
                  </a:lnTo>
                  <a:lnTo>
                    <a:pt x="271" y="304"/>
                  </a:lnTo>
                  <a:lnTo>
                    <a:pt x="271" y="281"/>
                  </a:lnTo>
                  <a:lnTo>
                    <a:pt x="250" y="264"/>
                  </a:lnTo>
                  <a:lnTo>
                    <a:pt x="208" y="264"/>
                  </a:lnTo>
                  <a:lnTo>
                    <a:pt x="178" y="235"/>
                  </a:lnTo>
                  <a:lnTo>
                    <a:pt x="166" y="229"/>
                  </a:lnTo>
                  <a:lnTo>
                    <a:pt x="129" y="235"/>
                  </a:lnTo>
                  <a:lnTo>
                    <a:pt x="129" y="311"/>
                  </a:lnTo>
                  <a:lnTo>
                    <a:pt x="121" y="311"/>
                  </a:lnTo>
                  <a:lnTo>
                    <a:pt x="107" y="289"/>
                  </a:lnTo>
                  <a:lnTo>
                    <a:pt x="79" y="304"/>
                  </a:lnTo>
                  <a:lnTo>
                    <a:pt x="79" y="281"/>
                  </a:lnTo>
                  <a:lnTo>
                    <a:pt x="70" y="281"/>
                  </a:lnTo>
                  <a:lnTo>
                    <a:pt x="64" y="257"/>
                  </a:lnTo>
                  <a:lnTo>
                    <a:pt x="49" y="257"/>
                  </a:lnTo>
                  <a:lnTo>
                    <a:pt x="70" y="257"/>
                  </a:lnTo>
                  <a:lnTo>
                    <a:pt x="64" y="244"/>
                  </a:lnTo>
                  <a:lnTo>
                    <a:pt x="70" y="235"/>
                  </a:lnTo>
                  <a:lnTo>
                    <a:pt x="107" y="235"/>
                  </a:lnTo>
                  <a:lnTo>
                    <a:pt x="92" y="205"/>
                  </a:lnTo>
                  <a:lnTo>
                    <a:pt x="64" y="188"/>
                  </a:lnTo>
                  <a:lnTo>
                    <a:pt x="35" y="205"/>
                  </a:lnTo>
                  <a:lnTo>
                    <a:pt x="28" y="205"/>
                  </a:lnTo>
                  <a:lnTo>
                    <a:pt x="35" y="197"/>
                  </a:lnTo>
                  <a:lnTo>
                    <a:pt x="28" y="182"/>
                  </a:lnTo>
                  <a:lnTo>
                    <a:pt x="8" y="182"/>
                  </a:lnTo>
                  <a:lnTo>
                    <a:pt x="0" y="160"/>
                  </a:lnTo>
                  <a:lnTo>
                    <a:pt x="8" y="113"/>
                  </a:lnTo>
                  <a:lnTo>
                    <a:pt x="28" y="136"/>
                  </a:lnTo>
                  <a:lnTo>
                    <a:pt x="35" y="136"/>
                  </a:lnTo>
                  <a:lnTo>
                    <a:pt x="28" y="113"/>
                  </a:lnTo>
                  <a:lnTo>
                    <a:pt x="49" y="82"/>
                  </a:lnTo>
                  <a:lnTo>
                    <a:pt x="70" y="96"/>
                  </a:lnTo>
                  <a:lnTo>
                    <a:pt x="79" y="82"/>
                  </a:lnTo>
                  <a:lnTo>
                    <a:pt x="92" y="96"/>
                  </a:lnTo>
                  <a:lnTo>
                    <a:pt x="121" y="113"/>
                  </a:lnTo>
                  <a:lnTo>
                    <a:pt x="136" y="106"/>
                  </a:lnTo>
                  <a:lnTo>
                    <a:pt x="156" y="106"/>
                  </a:lnTo>
                  <a:lnTo>
                    <a:pt x="166" y="113"/>
                  </a:lnTo>
                  <a:lnTo>
                    <a:pt x="201" y="113"/>
                  </a:lnTo>
                  <a:lnTo>
                    <a:pt x="208" y="96"/>
                  </a:lnTo>
                  <a:lnTo>
                    <a:pt x="178" y="82"/>
                  </a:lnTo>
                  <a:lnTo>
                    <a:pt x="201" y="77"/>
                  </a:lnTo>
                  <a:lnTo>
                    <a:pt x="193" y="71"/>
                  </a:lnTo>
                  <a:lnTo>
                    <a:pt x="201" y="62"/>
                  </a:lnTo>
                  <a:lnTo>
                    <a:pt x="201" y="30"/>
                  </a:lnTo>
                  <a:lnTo>
                    <a:pt x="214" y="39"/>
                  </a:lnTo>
                  <a:lnTo>
                    <a:pt x="293" y="15"/>
                  </a:lnTo>
                  <a:lnTo>
                    <a:pt x="293" y="0"/>
                  </a:lnTo>
                  <a:lnTo>
                    <a:pt x="328" y="0"/>
                  </a:lnTo>
                  <a:lnTo>
                    <a:pt x="335" y="24"/>
                  </a:lnTo>
                  <a:lnTo>
                    <a:pt x="335" y="30"/>
                  </a:lnTo>
                  <a:lnTo>
                    <a:pt x="340" y="30"/>
                  </a:lnTo>
                  <a:lnTo>
                    <a:pt x="362" y="39"/>
                  </a:lnTo>
                  <a:lnTo>
                    <a:pt x="362" y="54"/>
                  </a:lnTo>
                  <a:lnTo>
                    <a:pt x="379" y="54"/>
                  </a:lnTo>
                  <a:lnTo>
                    <a:pt x="392" y="30"/>
                  </a:lnTo>
                  <a:lnTo>
                    <a:pt x="414" y="24"/>
                  </a:lnTo>
                  <a:lnTo>
                    <a:pt x="420" y="54"/>
                  </a:lnTo>
                  <a:lnTo>
                    <a:pt x="457" y="113"/>
                  </a:lnTo>
                  <a:lnTo>
                    <a:pt x="464" y="96"/>
                  </a:lnTo>
                  <a:lnTo>
                    <a:pt x="471" y="113"/>
                  </a:lnTo>
                  <a:lnTo>
                    <a:pt x="498" y="106"/>
                  </a:lnTo>
                  <a:lnTo>
                    <a:pt x="519" y="136"/>
                  </a:lnTo>
                  <a:lnTo>
                    <a:pt x="541" y="143"/>
                  </a:lnTo>
                  <a:lnTo>
                    <a:pt x="541" y="136"/>
                  </a:lnTo>
                  <a:lnTo>
                    <a:pt x="554" y="151"/>
                  </a:lnTo>
                  <a:lnTo>
                    <a:pt x="541" y="16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 name="Freeform 437"/>
            <p:cNvSpPr>
              <a:spLocks noChangeAspect="1"/>
            </p:cNvSpPr>
            <p:nvPr/>
          </p:nvSpPr>
          <p:spPr bwMode="auto">
            <a:xfrm>
              <a:off x="6870310" y="2553229"/>
              <a:ext cx="189682" cy="229258"/>
            </a:xfrm>
            <a:custGeom>
              <a:avLst/>
              <a:gdLst>
                <a:gd name="T0" fmla="*/ 0 w 87"/>
                <a:gd name="T1" fmla="*/ 101 h 109"/>
                <a:gd name="T2" fmla="*/ 7 w 87"/>
                <a:gd name="T3" fmla="*/ 109 h 109"/>
                <a:gd name="T4" fmla="*/ 37 w 87"/>
                <a:gd name="T5" fmla="*/ 101 h 109"/>
                <a:gd name="T6" fmla="*/ 37 w 87"/>
                <a:gd name="T7" fmla="*/ 87 h 109"/>
                <a:gd name="T8" fmla="*/ 72 w 87"/>
                <a:gd name="T9" fmla="*/ 74 h 109"/>
                <a:gd name="T10" fmla="*/ 86 w 87"/>
                <a:gd name="T11" fmla="*/ 45 h 109"/>
                <a:gd name="T12" fmla="*/ 94 w 87"/>
                <a:gd name="T13" fmla="*/ 0 h 109"/>
                <a:gd name="T14" fmla="*/ 86 w 87"/>
                <a:gd name="T15" fmla="*/ 0 h 109"/>
                <a:gd name="T16" fmla="*/ 72 w 87"/>
                <a:gd name="T17" fmla="*/ 45 h 109"/>
                <a:gd name="T18" fmla="*/ 28 w 87"/>
                <a:gd name="T19" fmla="*/ 87 h 109"/>
                <a:gd name="T20" fmla="*/ 0 w 87"/>
                <a:gd name="T21" fmla="*/ 101 h 109"/>
                <a:gd name="T22" fmla="*/ 0 w 87"/>
                <a:gd name="T23" fmla="*/ 101 h 109"/>
                <a:gd name="T24" fmla="*/ 0 w 87"/>
                <a:gd name="T25" fmla="*/ 101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09">
                  <a:moveTo>
                    <a:pt x="0" y="101"/>
                  </a:moveTo>
                  <a:lnTo>
                    <a:pt x="7" y="109"/>
                  </a:lnTo>
                  <a:lnTo>
                    <a:pt x="37" y="101"/>
                  </a:lnTo>
                  <a:lnTo>
                    <a:pt x="37" y="87"/>
                  </a:lnTo>
                  <a:lnTo>
                    <a:pt x="65" y="74"/>
                  </a:lnTo>
                  <a:lnTo>
                    <a:pt x="79" y="45"/>
                  </a:lnTo>
                  <a:lnTo>
                    <a:pt x="87" y="0"/>
                  </a:lnTo>
                  <a:lnTo>
                    <a:pt x="79" y="0"/>
                  </a:lnTo>
                  <a:lnTo>
                    <a:pt x="65" y="45"/>
                  </a:lnTo>
                  <a:lnTo>
                    <a:pt x="28" y="87"/>
                  </a:lnTo>
                  <a:lnTo>
                    <a:pt x="0" y="10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 name="Freeform 438"/>
            <p:cNvSpPr>
              <a:spLocks noChangeAspect="1"/>
            </p:cNvSpPr>
            <p:nvPr/>
          </p:nvSpPr>
          <p:spPr bwMode="auto">
            <a:xfrm>
              <a:off x="6402570" y="2736215"/>
              <a:ext cx="933324" cy="483755"/>
            </a:xfrm>
            <a:custGeom>
              <a:avLst/>
              <a:gdLst>
                <a:gd name="T0" fmla="*/ 308 w 429"/>
                <a:gd name="T1" fmla="*/ 61 h 229"/>
                <a:gd name="T2" fmla="*/ 249 w 429"/>
                <a:gd name="T3" fmla="*/ 30 h 229"/>
                <a:gd name="T4" fmla="*/ 231 w 429"/>
                <a:gd name="T5" fmla="*/ 39 h 229"/>
                <a:gd name="T6" fmla="*/ 222 w 429"/>
                <a:gd name="T7" fmla="*/ 39 h 229"/>
                <a:gd name="T8" fmla="*/ 209 w 429"/>
                <a:gd name="T9" fmla="*/ 14 h 229"/>
                <a:gd name="T10" fmla="*/ 169 w 429"/>
                <a:gd name="T11" fmla="*/ 0 h 229"/>
                <a:gd name="T12" fmla="*/ 143 w 429"/>
                <a:gd name="T13" fmla="*/ 14 h 229"/>
                <a:gd name="T14" fmla="*/ 143 w 429"/>
                <a:gd name="T15" fmla="*/ 52 h 229"/>
                <a:gd name="T16" fmla="*/ 110 w 429"/>
                <a:gd name="T17" fmla="*/ 52 h 229"/>
                <a:gd name="T18" fmla="*/ 93 w 429"/>
                <a:gd name="T19" fmla="*/ 39 h 229"/>
                <a:gd name="T20" fmla="*/ 51 w 429"/>
                <a:gd name="T21" fmla="*/ 30 h 229"/>
                <a:gd name="T22" fmla="*/ 0 w 429"/>
                <a:gd name="T23" fmla="*/ 69 h 229"/>
                <a:gd name="T24" fmla="*/ 16 w 429"/>
                <a:gd name="T25" fmla="*/ 98 h 229"/>
                <a:gd name="T26" fmla="*/ 37 w 429"/>
                <a:gd name="T27" fmla="*/ 98 h 229"/>
                <a:gd name="T28" fmla="*/ 44 w 429"/>
                <a:gd name="T29" fmla="*/ 114 h 229"/>
                <a:gd name="T30" fmla="*/ 44 w 429"/>
                <a:gd name="T31" fmla="*/ 160 h 229"/>
                <a:gd name="T32" fmla="*/ 100 w 429"/>
                <a:gd name="T33" fmla="*/ 182 h 229"/>
                <a:gd name="T34" fmla="*/ 130 w 429"/>
                <a:gd name="T35" fmla="*/ 205 h 229"/>
                <a:gd name="T36" fmla="*/ 187 w 429"/>
                <a:gd name="T37" fmla="*/ 205 h 229"/>
                <a:gd name="T38" fmla="*/ 214 w 429"/>
                <a:gd name="T39" fmla="*/ 227 h 229"/>
                <a:gd name="T40" fmla="*/ 249 w 429"/>
                <a:gd name="T41" fmla="*/ 236 h 229"/>
                <a:gd name="T42" fmla="*/ 282 w 429"/>
                <a:gd name="T43" fmla="*/ 212 h 229"/>
                <a:gd name="T44" fmla="*/ 321 w 429"/>
                <a:gd name="T45" fmla="*/ 212 h 229"/>
                <a:gd name="T46" fmla="*/ 350 w 429"/>
                <a:gd name="T47" fmla="*/ 189 h 229"/>
                <a:gd name="T48" fmla="*/ 343 w 429"/>
                <a:gd name="T49" fmla="*/ 182 h 229"/>
                <a:gd name="T50" fmla="*/ 358 w 429"/>
                <a:gd name="T51" fmla="*/ 160 h 229"/>
                <a:gd name="T52" fmla="*/ 372 w 429"/>
                <a:gd name="T53" fmla="*/ 167 h 229"/>
                <a:gd name="T54" fmla="*/ 407 w 429"/>
                <a:gd name="T55" fmla="*/ 153 h 229"/>
                <a:gd name="T56" fmla="*/ 421 w 429"/>
                <a:gd name="T57" fmla="*/ 130 h 229"/>
                <a:gd name="T58" fmla="*/ 457 w 429"/>
                <a:gd name="T59" fmla="*/ 130 h 229"/>
                <a:gd name="T60" fmla="*/ 442 w 429"/>
                <a:gd name="T61" fmla="*/ 98 h 229"/>
                <a:gd name="T62" fmla="*/ 421 w 429"/>
                <a:gd name="T63" fmla="*/ 106 h 229"/>
                <a:gd name="T64" fmla="*/ 407 w 429"/>
                <a:gd name="T65" fmla="*/ 106 h 229"/>
                <a:gd name="T66" fmla="*/ 407 w 429"/>
                <a:gd name="T67" fmla="*/ 69 h 229"/>
                <a:gd name="T68" fmla="*/ 412 w 429"/>
                <a:gd name="T69" fmla="*/ 52 h 229"/>
                <a:gd name="T70" fmla="*/ 388 w 429"/>
                <a:gd name="T71" fmla="*/ 39 h 229"/>
                <a:gd name="T72" fmla="*/ 365 w 429"/>
                <a:gd name="T73" fmla="*/ 61 h 229"/>
                <a:gd name="T74" fmla="*/ 328 w 429"/>
                <a:gd name="T75" fmla="*/ 69 h 229"/>
                <a:gd name="T76" fmla="*/ 308 w 429"/>
                <a:gd name="T77" fmla="*/ 61 h 229"/>
                <a:gd name="T78" fmla="*/ 308 w 429"/>
                <a:gd name="T79" fmla="*/ 61 h 229"/>
                <a:gd name="T80" fmla="*/ 308 w 429"/>
                <a:gd name="T81" fmla="*/ 61 h 2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9" h="229">
                  <a:moveTo>
                    <a:pt x="287" y="61"/>
                  </a:moveTo>
                  <a:lnTo>
                    <a:pt x="235" y="30"/>
                  </a:lnTo>
                  <a:lnTo>
                    <a:pt x="217" y="39"/>
                  </a:lnTo>
                  <a:lnTo>
                    <a:pt x="208" y="39"/>
                  </a:lnTo>
                  <a:lnTo>
                    <a:pt x="195" y="14"/>
                  </a:lnTo>
                  <a:lnTo>
                    <a:pt x="158" y="0"/>
                  </a:lnTo>
                  <a:lnTo>
                    <a:pt x="136" y="14"/>
                  </a:lnTo>
                  <a:lnTo>
                    <a:pt x="136" y="52"/>
                  </a:lnTo>
                  <a:lnTo>
                    <a:pt x="103" y="52"/>
                  </a:lnTo>
                  <a:lnTo>
                    <a:pt x="86" y="39"/>
                  </a:lnTo>
                  <a:lnTo>
                    <a:pt x="51" y="30"/>
                  </a:lnTo>
                  <a:lnTo>
                    <a:pt x="0" y="69"/>
                  </a:lnTo>
                  <a:lnTo>
                    <a:pt x="16" y="98"/>
                  </a:lnTo>
                  <a:lnTo>
                    <a:pt x="37" y="98"/>
                  </a:lnTo>
                  <a:lnTo>
                    <a:pt x="44" y="114"/>
                  </a:lnTo>
                  <a:lnTo>
                    <a:pt x="44" y="153"/>
                  </a:lnTo>
                  <a:lnTo>
                    <a:pt x="93" y="175"/>
                  </a:lnTo>
                  <a:lnTo>
                    <a:pt x="123" y="198"/>
                  </a:lnTo>
                  <a:lnTo>
                    <a:pt x="173" y="198"/>
                  </a:lnTo>
                  <a:lnTo>
                    <a:pt x="200" y="220"/>
                  </a:lnTo>
                  <a:lnTo>
                    <a:pt x="235" y="229"/>
                  </a:lnTo>
                  <a:lnTo>
                    <a:pt x="264" y="205"/>
                  </a:lnTo>
                  <a:lnTo>
                    <a:pt x="300" y="205"/>
                  </a:lnTo>
                  <a:lnTo>
                    <a:pt x="329" y="182"/>
                  </a:lnTo>
                  <a:lnTo>
                    <a:pt x="322" y="175"/>
                  </a:lnTo>
                  <a:lnTo>
                    <a:pt x="337" y="153"/>
                  </a:lnTo>
                  <a:lnTo>
                    <a:pt x="351" y="160"/>
                  </a:lnTo>
                  <a:lnTo>
                    <a:pt x="379" y="146"/>
                  </a:lnTo>
                  <a:lnTo>
                    <a:pt x="393" y="123"/>
                  </a:lnTo>
                  <a:lnTo>
                    <a:pt x="429" y="123"/>
                  </a:lnTo>
                  <a:lnTo>
                    <a:pt x="414" y="98"/>
                  </a:lnTo>
                  <a:lnTo>
                    <a:pt x="393" y="106"/>
                  </a:lnTo>
                  <a:lnTo>
                    <a:pt x="379" y="106"/>
                  </a:lnTo>
                  <a:lnTo>
                    <a:pt x="379" y="69"/>
                  </a:lnTo>
                  <a:lnTo>
                    <a:pt x="384" y="52"/>
                  </a:lnTo>
                  <a:lnTo>
                    <a:pt x="364" y="39"/>
                  </a:lnTo>
                  <a:lnTo>
                    <a:pt x="344" y="61"/>
                  </a:lnTo>
                  <a:lnTo>
                    <a:pt x="307" y="69"/>
                  </a:lnTo>
                  <a:lnTo>
                    <a:pt x="287" y="6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0" name="Freeform 439"/>
            <p:cNvSpPr>
              <a:spLocks noChangeAspect="1"/>
            </p:cNvSpPr>
            <p:nvPr/>
          </p:nvSpPr>
          <p:spPr bwMode="auto">
            <a:xfrm>
              <a:off x="6402570" y="3781548"/>
              <a:ext cx="159506" cy="164056"/>
            </a:xfrm>
            <a:custGeom>
              <a:avLst/>
              <a:gdLst>
                <a:gd name="T0" fmla="*/ 80 w 73"/>
                <a:gd name="T1" fmla="*/ 79 h 77"/>
                <a:gd name="T2" fmla="*/ 66 w 73"/>
                <a:gd name="T3" fmla="*/ 54 h 77"/>
                <a:gd name="T4" fmla="*/ 66 w 73"/>
                <a:gd name="T5" fmla="*/ 32 h 77"/>
                <a:gd name="T6" fmla="*/ 58 w 73"/>
                <a:gd name="T7" fmla="*/ 54 h 77"/>
                <a:gd name="T8" fmla="*/ 51 w 73"/>
                <a:gd name="T9" fmla="*/ 54 h 77"/>
                <a:gd name="T10" fmla="*/ 51 w 73"/>
                <a:gd name="T11" fmla="*/ 32 h 77"/>
                <a:gd name="T12" fmla="*/ 66 w 73"/>
                <a:gd name="T13" fmla="*/ 15 h 77"/>
                <a:gd name="T14" fmla="*/ 29 w 73"/>
                <a:gd name="T15" fmla="*/ 15 h 77"/>
                <a:gd name="T16" fmla="*/ 29 w 73"/>
                <a:gd name="T17" fmla="*/ 0 h 77"/>
                <a:gd name="T18" fmla="*/ 9 w 73"/>
                <a:gd name="T19" fmla="*/ 0 h 77"/>
                <a:gd name="T20" fmla="*/ 9 w 73"/>
                <a:gd name="T21" fmla="*/ 7 h 77"/>
                <a:gd name="T22" fmla="*/ 0 w 73"/>
                <a:gd name="T23" fmla="*/ 25 h 77"/>
                <a:gd name="T24" fmla="*/ 9 w 73"/>
                <a:gd name="T25" fmla="*/ 25 h 77"/>
                <a:gd name="T26" fmla="*/ 16 w 73"/>
                <a:gd name="T27" fmla="*/ 79 h 77"/>
                <a:gd name="T28" fmla="*/ 44 w 73"/>
                <a:gd name="T29" fmla="*/ 79 h 77"/>
                <a:gd name="T30" fmla="*/ 58 w 73"/>
                <a:gd name="T31" fmla="*/ 62 h 77"/>
                <a:gd name="T32" fmla="*/ 66 w 73"/>
                <a:gd name="T33" fmla="*/ 84 h 77"/>
                <a:gd name="T34" fmla="*/ 80 w 73"/>
                <a:gd name="T35" fmla="*/ 79 h 77"/>
                <a:gd name="T36" fmla="*/ 80 w 73"/>
                <a:gd name="T37" fmla="*/ 79 h 77"/>
                <a:gd name="T38" fmla="*/ 80 w 73"/>
                <a:gd name="T39" fmla="*/ 7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3" h="77">
                  <a:moveTo>
                    <a:pt x="73" y="72"/>
                  </a:moveTo>
                  <a:lnTo>
                    <a:pt x="59" y="47"/>
                  </a:lnTo>
                  <a:lnTo>
                    <a:pt x="59" y="32"/>
                  </a:lnTo>
                  <a:lnTo>
                    <a:pt x="51" y="47"/>
                  </a:lnTo>
                  <a:lnTo>
                    <a:pt x="44" y="47"/>
                  </a:lnTo>
                  <a:lnTo>
                    <a:pt x="44" y="32"/>
                  </a:lnTo>
                  <a:lnTo>
                    <a:pt x="59" y="15"/>
                  </a:lnTo>
                  <a:lnTo>
                    <a:pt x="29" y="15"/>
                  </a:lnTo>
                  <a:lnTo>
                    <a:pt x="29" y="0"/>
                  </a:lnTo>
                  <a:lnTo>
                    <a:pt x="9" y="0"/>
                  </a:lnTo>
                  <a:lnTo>
                    <a:pt x="9" y="7"/>
                  </a:lnTo>
                  <a:lnTo>
                    <a:pt x="0" y="25"/>
                  </a:lnTo>
                  <a:lnTo>
                    <a:pt x="9" y="25"/>
                  </a:lnTo>
                  <a:lnTo>
                    <a:pt x="16" y="72"/>
                  </a:lnTo>
                  <a:lnTo>
                    <a:pt x="37" y="72"/>
                  </a:lnTo>
                  <a:lnTo>
                    <a:pt x="51" y="55"/>
                  </a:lnTo>
                  <a:lnTo>
                    <a:pt x="59" y="77"/>
                  </a:lnTo>
                  <a:lnTo>
                    <a:pt x="73" y="7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1" name="Freeform 440"/>
            <p:cNvSpPr>
              <a:spLocks noChangeAspect="1"/>
            </p:cNvSpPr>
            <p:nvPr/>
          </p:nvSpPr>
          <p:spPr bwMode="auto">
            <a:xfrm>
              <a:off x="6531898" y="3718450"/>
              <a:ext cx="258659" cy="601540"/>
            </a:xfrm>
            <a:custGeom>
              <a:avLst/>
              <a:gdLst>
                <a:gd name="T0" fmla="*/ 98 w 119"/>
                <a:gd name="T1" fmla="*/ 292 h 285"/>
                <a:gd name="T2" fmla="*/ 113 w 119"/>
                <a:gd name="T3" fmla="*/ 256 h 285"/>
                <a:gd name="T4" fmla="*/ 98 w 119"/>
                <a:gd name="T5" fmla="*/ 210 h 285"/>
                <a:gd name="T6" fmla="*/ 98 w 119"/>
                <a:gd name="T7" fmla="*/ 190 h 285"/>
                <a:gd name="T8" fmla="*/ 84 w 119"/>
                <a:gd name="T9" fmla="*/ 165 h 285"/>
                <a:gd name="T10" fmla="*/ 84 w 119"/>
                <a:gd name="T11" fmla="*/ 136 h 285"/>
                <a:gd name="T12" fmla="*/ 118 w 119"/>
                <a:gd name="T13" fmla="*/ 122 h 285"/>
                <a:gd name="T14" fmla="*/ 126 w 119"/>
                <a:gd name="T15" fmla="*/ 101 h 285"/>
                <a:gd name="T16" fmla="*/ 118 w 119"/>
                <a:gd name="T17" fmla="*/ 101 h 285"/>
                <a:gd name="T18" fmla="*/ 104 w 119"/>
                <a:gd name="T19" fmla="*/ 92 h 285"/>
                <a:gd name="T20" fmla="*/ 104 w 119"/>
                <a:gd name="T21" fmla="*/ 77 h 285"/>
                <a:gd name="T22" fmla="*/ 98 w 119"/>
                <a:gd name="T23" fmla="*/ 62 h 285"/>
                <a:gd name="T24" fmla="*/ 84 w 119"/>
                <a:gd name="T25" fmla="*/ 62 h 285"/>
                <a:gd name="T26" fmla="*/ 98 w 119"/>
                <a:gd name="T27" fmla="*/ 17 h 285"/>
                <a:gd name="T28" fmla="*/ 84 w 119"/>
                <a:gd name="T29" fmla="*/ 0 h 285"/>
                <a:gd name="T30" fmla="*/ 78 w 119"/>
                <a:gd name="T31" fmla="*/ 0 h 285"/>
                <a:gd name="T32" fmla="*/ 78 w 119"/>
                <a:gd name="T33" fmla="*/ 17 h 285"/>
                <a:gd name="T34" fmla="*/ 55 w 119"/>
                <a:gd name="T35" fmla="*/ 17 h 285"/>
                <a:gd name="T36" fmla="*/ 14 w 119"/>
                <a:gd name="T37" fmla="*/ 92 h 285"/>
                <a:gd name="T38" fmla="*/ 14 w 119"/>
                <a:gd name="T39" fmla="*/ 101 h 285"/>
                <a:gd name="T40" fmla="*/ 0 w 119"/>
                <a:gd name="T41" fmla="*/ 106 h 285"/>
                <a:gd name="T42" fmla="*/ 22 w 119"/>
                <a:gd name="T43" fmla="*/ 129 h 285"/>
                <a:gd name="T44" fmla="*/ 34 w 119"/>
                <a:gd name="T45" fmla="*/ 180 h 285"/>
                <a:gd name="T46" fmla="*/ 27 w 119"/>
                <a:gd name="T47" fmla="*/ 190 h 285"/>
                <a:gd name="T48" fmla="*/ 44 w 119"/>
                <a:gd name="T49" fmla="*/ 202 h 285"/>
                <a:gd name="T50" fmla="*/ 71 w 119"/>
                <a:gd name="T51" fmla="*/ 180 h 285"/>
                <a:gd name="T52" fmla="*/ 78 w 119"/>
                <a:gd name="T53" fmla="*/ 190 h 285"/>
                <a:gd name="T54" fmla="*/ 98 w 119"/>
                <a:gd name="T55" fmla="*/ 249 h 285"/>
                <a:gd name="T56" fmla="*/ 98 w 119"/>
                <a:gd name="T57" fmla="*/ 292 h 285"/>
                <a:gd name="T58" fmla="*/ 98 w 119"/>
                <a:gd name="T59" fmla="*/ 292 h 285"/>
                <a:gd name="T60" fmla="*/ 98 w 119"/>
                <a:gd name="T61" fmla="*/ 292 h 2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 h="285">
                  <a:moveTo>
                    <a:pt x="91" y="285"/>
                  </a:moveTo>
                  <a:lnTo>
                    <a:pt x="106" y="249"/>
                  </a:lnTo>
                  <a:lnTo>
                    <a:pt x="91" y="203"/>
                  </a:lnTo>
                  <a:lnTo>
                    <a:pt x="91" y="183"/>
                  </a:lnTo>
                  <a:lnTo>
                    <a:pt x="77" y="158"/>
                  </a:lnTo>
                  <a:lnTo>
                    <a:pt x="77" y="136"/>
                  </a:lnTo>
                  <a:lnTo>
                    <a:pt x="111" y="122"/>
                  </a:lnTo>
                  <a:lnTo>
                    <a:pt x="119" y="101"/>
                  </a:lnTo>
                  <a:lnTo>
                    <a:pt x="111" y="101"/>
                  </a:lnTo>
                  <a:lnTo>
                    <a:pt x="97" y="92"/>
                  </a:lnTo>
                  <a:lnTo>
                    <a:pt x="97" y="77"/>
                  </a:lnTo>
                  <a:lnTo>
                    <a:pt x="91" y="62"/>
                  </a:lnTo>
                  <a:lnTo>
                    <a:pt x="77" y="62"/>
                  </a:lnTo>
                  <a:lnTo>
                    <a:pt x="91" y="17"/>
                  </a:lnTo>
                  <a:lnTo>
                    <a:pt x="77" y="0"/>
                  </a:lnTo>
                  <a:lnTo>
                    <a:pt x="71" y="0"/>
                  </a:lnTo>
                  <a:lnTo>
                    <a:pt x="71" y="17"/>
                  </a:lnTo>
                  <a:lnTo>
                    <a:pt x="55" y="17"/>
                  </a:lnTo>
                  <a:lnTo>
                    <a:pt x="14" y="92"/>
                  </a:lnTo>
                  <a:lnTo>
                    <a:pt x="14" y="101"/>
                  </a:lnTo>
                  <a:lnTo>
                    <a:pt x="0" y="106"/>
                  </a:lnTo>
                  <a:lnTo>
                    <a:pt x="22" y="129"/>
                  </a:lnTo>
                  <a:lnTo>
                    <a:pt x="34" y="173"/>
                  </a:lnTo>
                  <a:lnTo>
                    <a:pt x="27" y="183"/>
                  </a:lnTo>
                  <a:lnTo>
                    <a:pt x="44" y="195"/>
                  </a:lnTo>
                  <a:lnTo>
                    <a:pt x="64" y="173"/>
                  </a:lnTo>
                  <a:lnTo>
                    <a:pt x="71" y="183"/>
                  </a:lnTo>
                  <a:lnTo>
                    <a:pt x="91" y="242"/>
                  </a:lnTo>
                  <a:lnTo>
                    <a:pt x="91" y="28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2" name="Freeform 441"/>
            <p:cNvSpPr>
              <a:spLocks noChangeAspect="1"/>
            </p:cNvSpPr>
            <p:nvPr/>
          </p:nvSpPr>
          <p:spPr bwMode="auto">
            <a:xfrm>
              <a:off x="6775469" y="3909848"/>
              <a:ext cx="202615" cy="269220"/>
            </a:xfrm>
            <a:custGeom>
              <a:avLst/>
              <a:gdLst>
                <a:gd name="T0" fmla="*/ 94 w 94"/>
                <a:gd name="T1" fmla="*/ 120 h 128"/>
                <a:gd name="T2" fmla="*/ 94 w 94"/>
                <a:gd name="T3" fmla="*/ 105 h 128"/>
                <a:gd name="T4" fmla="*/ 81 w 94"/>
                <a:gd name="T5" fmla="*/ 83 h 128"/>
                <a:gd name="T6" fmla="*/ 81 w 94"/>
                <a:gd name="T7" fmla="*/ 76 h 128"/>
                <a:gd name="T8" fmla="*/ 46 w 94"/>
                <a:gd name="T9" fmla="*/ 46 h 128"/>
                <a:gd name="T10" fmla="*/ 66 w 94"/>
                <a:gd name="T11" fmla="*/ 39 h 128"/>
                <a:gd name="T12" fmla="*/ 52 w 94"/>
                <a:gd name="T13" fmla="*/ 32 h 128"/>
                <a:gd name="T14" fmla="*/ 37 w 94"/>
                <a:gd name="T15" fmla="*/ 16 h 128"/>
                <a:gd name="T16" fmla="*/ 29 w 94"/>
                <a:gd name="T17" fmla="*/ 0 h 128"/>
                <a:gd name="T18" fmla="*/ 24 w 94"/>
                <a:gd name="T19" fmla="*/ 0 h 128"/>
                <a:gd name="T20" fmla="*/ 24 w 94"/>
                <a:gd name="T21" fmla="*/ 16 h 128"/>
                <a:gd name="T22" fmla="*/ 9 w 94"/>
                <a:gd name="T23" fmla="*/ 16 h 128"/>
                <a:gd name="T24" fmla="*/ 9 w 94"/>
                <a:gd name="T25" fmla="*/ 9 h 128"/>
                <a:gd name="T26" fmla="*/ 0 w 94"/>
                <a:gd name="T27" fmla="*/ 32 h 128"/>
                <a:gd name="T28" fmla="*/ 0 w 94"/>
                <a:gd name="T29" fmla="*/ 39 h 128"/>
                <a:gd name="T30" fmla="*/ 9 w 94"/>
                <a:gd name="T31" fmla="*/ 46 h 128"/>
                <a:gd name="T32" fmla="*/ 9 w 94"/>
                <a:gd name="T33" fmla="*/ 76 h 128"/>
                <a:gd name="T34" fmla="*/ 46 w 94"/>
                <a:gd name="T35" fmla="*/ 63 h 128"/>
                <a:gd name="T36" fmla="*/ 52 w 94"/>
                <a:gd name="T37" fmla="*/ 76 h 128"/>
                <a:gd name="T38" fmla="*/ 66 w 94"/>
                <a:gd name="T39" fmla="*/ 91 h 128"/>
                <a:gd name="T40" fmla="*/ 71 w 94"/>
                <a:gd name="T41" fmla="*/ 105 h 128"/>
                <a:gd name="T42" fmla="*/ 71 w 94"/>
                <a:gd name="T43" fmla="*/ 120 h 128"/>
                <a:gd name="T44" fmla="*/ 81 w 94"/>
                <a:gd name="T45" fmla="*/ 128 h 128"/>
                <a:gd name="T46" fmla="*/ 81 w 94"/>
                <a:gd name="T47" fmla="*/ 120 h 128"/>
                <a:gd name="T48" fmla="*/ 94 w 94"/>
                <a:gd name="T49" fmla="*/ 120 h 128"/>
                <a:gd name="T50" fmla="*/ 94 w 94"/>
                <a:gd name="T51" fmla="*/ 12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4" h="128">
                  <a:moveTo>
                    <a:pt x="94" y="120"/>
                  </a:moveTo>
                  <a:lnTo>
                    <a:pt x="94" y="105"/>
                  </a:lnTo>
                  <a:lnTo>
                    <a:pt x="81" y="83"/>
                  </a:lnTo>
                  <a:lnTo>
                    <a:pt x="81" y="76"/>
                  </a:lnTo>
                  <a:lnTo>
                    <a:pt x="46" y="46"/>
                  </a:lnTo>
                  <a:lnTo>
                    <a:pt x="66" y="39"/>
                  </a:lnTo>
                  <a:lnTo>
                    <a:pt x="52" y="32"/>
                  </a:lnTo>
                  <a:lnTo>
                    <a:pt x="37" y="16"/>
                  </a:lnTo>
                  <a:lnTo>
                    <a:pt x="29" y="0"/>
                  </a:lnTo>
                  <a:lnTo>
                    <a:pt x="24" y="0"/>
                  </a:lnTo>
                  <a:lnTo>
                    <a:pt x="24" y="16"/>
                  </a:lnTo>
                  <a:lnTo>
                    <a:pt x="9" y="16"/>
                  </a:lnTo>
                  <a:lnTo>
                    <a:pt x="9" y="9"/>
                  </a:lnTo>
                  <a:lnTo>
                    <a:pt x="0" y="32"/>
                  </a:lnTo>
                  <a:lnTo>
                    <a:pt x="0" y="39"/>
                  </a:lnTo>
                  <a:lnTo>
                    <a:pt x="9" y="46"/>
                  </a:lnTo>
                  <a:lnTo>
                    <a:pt x="9" y="76"/>
                  </a:lnTo>
                  <a:lnTo>
                    <a:pt x="46" y="63"/>
                  </a:lnTo>
                  <a:lnTo>
                    <a:pt x="52" y="76"/>
                  </a:lnTo>
                  <a:lnTo>
                    <a:pt x="66" y="91"/>
                  </a:lnTo>
                  <a:lnTo>
                    <a:pt x="71" y="105"/>
                  </a:lnTo>
                  <a:lnTo>
                    <a:pt x="71" y="120"/>
                  </a:lnTo>
                  <a:lnTo>
                    <a:pt x="81" y="128"/>
                  </a:lnTo>
                  <a:lnTo>
                    <a:pt x="81" y="120"/>
                  </a:lnTo>
                  <a:lnTo>
                    <a:pt x="94" y="12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3" name="Freeform 442"/>
            <p:cNvSpPr>
              <a:spLocks noChangeAspect="1"/>
            </p:cNvSpPr>
            <p:nvPr/>
          </p:nvSpPr>
          <p:spPr bwMode="auto">
            <a:xfrm>
              <a:off x="5835678" y="3396648"/>
              <a:ext cx="849261" cy="959098"/>
            </a:xfrm>
            <a:custGeom>
              <a:avLst/>
              <a:gdLst>
                <a:gd name="T0" fmla="*/ 326 w 391"/>
                <a:gd name="T1" fmla="*/ 156 h 455"/>
                <a:gd name="T2" fmla="*/ 291 w 391"/>
                <a:gd name="T3" fmla="*/ 171 h 455"/>
                <a:gd name="T4" fmla="*/ 284 w 391"/>
                <a:gd name="T5" fmla="*/ 156 h 455"/>
                <a:gd name="T6" fmla="*/ 275 w 391"/>
                <a:gd name="T7" fmla="*/ 186 h 455"/>
                <a:gd name="T8" fmla="*/ 185 w 391"/>
                <a:gd name="T9" fmla="*/ 156 h 455"/>
                <a:gd name="T10" fmla="*/ 178 w 391"/>
                <a:gd name="T11" fmla="*/ 117 h 455"/>
                <a:gd name="T12" fmla="*/ 141 w 391"/>
                <a:gd name="T13" fmla="*/ 80 h 455"/>
                <a:gd name="T14" fmla="*/ 148 w 391"/>
                <a:gd name="T15" fmla="*/ 67 h 455"/>
                <a:gd name="T16" fmla="*/ 171 w 391"/>
                <a:gd name="T17" fmla="*/ 27 h 455"/>
                <a:gd name="T18" fmla="*/ 136 w 391"/>
                <a:gd name="T19" fmla="*/ 27 h 455"/>
                <a:gd name="T20" fmla="*/ 99 w 391"/>
                <a:gd name="T21" fmla="*/ 0 h 455"/>
                <a:gd name="T22" fmla="*/ 78 w 391"/>
                <a:gd name="T23" fmla="*/ 20 h 455"/>
                <a:gd name="T24" fmla="*/ 93 w 391"/>
                <a:gd name="T25" fmla="*/ 27 h 455"/>
                <a:gd name="T26" fmla="*/ 84 w 391"/>
                <a:gd name="T27" fmla="*/ 43 h 455"/>
                <a:gd name="T28" fmla="*/ 84 w 391"/>
                <a:gd name="T29" fmla="*/ 74 h 455"/>
                <a:gd name="T30" fmla="*/ 99 w 391"/>
                <a:gd name="T31" fmla="*/ 89 h 455"/>
                <a:gd name="T32" fmla="*/ 99 w 391"/>
                <a:gd name="T33" fmla="*/ 104 h 455"/>
                <a:gd name="T34" fmla="*/ 35 w 391"/>
                <a:gd name="T35" fmla="*/ 166 h 455"/>
                <a:gd name="T36" fmla="*/ 14 w 391"/>
                <a:gd name="T37" fmla="*/ 166 h 455"/>
                <a:gd name="T38" fmla="*/ 29 w 391"/>
                <a:gd name="T39" fmla="*/ 186 h 455"/>
                <a:gd name="T40" fmla="*/ 35 w 391"/>
                <a:gd name="T41" fmla="*/ 193 h 455"/>
                <a:gd name="T42" fmla="*/ 7 w 391"/>
                <a:gd name="T43" fmla="*/ 217 h 455"/>
                <a:gd name="T44" fmla="*/ 14 w 391"/>
                <a:gd name="T45" fmla="*/ 247 h 455"/>
                <a:gd name="T46" fmla="*/ 29 w 391"/>
                <a:gd name="T47" fmla="*/ 254 h 455"/>
                <a:gd name="T48" fmla="*/ 35 w 391"/>
                <a:gd name="T49" fmla="*/ 284 h 455"/>
                <a:gd name="T50" fmla="*/ 57 w 391"/>
                <a:gd name="T51" fmla="*/ 291 h 455"/>
                <a:gd name="T52" fmla="*/ 136 w 391"/>
                <a:gd name="T53" fmla="*/ 462 h 455"/>
                <a:gd name="T54" fmla="*/ 158 w 391"/>
                <a:gd name="T55" fmla="*/ 410 h 455"/>
                <a:gd name="T56" fmla="*/ 171 w 391"/>
                <a:gd name="T57" fmla="*/ 356 h 455"/>
                <a:gd name="T58" fmla="*/ 185 w 391"/>
                <a:gd name="T59" fmla="*/ 343 h 455"/>
                <a:gd name="T60" fmla="*/ 193 w 391"/>
                <a:gd name="T61" fmla="*/ 335 h 455"/>
                <a:gd name="T62" fmla="*/ 262 w 391"/>
                <a:gd name="T63" fmla="*/ 291 h 455"/>
                <a:gd name="T64" fmla="*/ 284 w 391"/>
                <a:gd name="T65" fmla="*/ 254 h 455"/>
                <a:gd name="T66" fmla="*/ 291 w 391"/>
                <a:gd name="T67" fmla="*/ 262 h 455"/>
                <a:gd name="T68" fmla="*/ 275 w 391"/>
                <a:gd name="T69" fmla="*/ 210 h 455"/>
                <a:gd name="T70" fmla="*/ 284 w 391"/>
                <a:gd name="T71" fmla="*/ 186 h 455"/>
                <a:gd name="T72" fmla="*/ 304 w 391"/>
                <a:gd name="T73" fmla="*/ 200 h 455"/>
                <a:gd name="T74" fmla="*/ 319 w 391"/>
                <a:gd name="T75" fmla="*/ 217 h 455"/>
                <a:gd name="T76" fmla="*/ 326 w 391"/>
                <a:gd name="T77" fmla="*/ 239 h 455"/>
                <a:gd name="T78" fmla="*/ 338 w 391"/>
                <a:gd name="T79" fmla="*/ 239 h 455"/>
                <a:gd name="T80" fmla="*/ 355 w 391"/>
                <a:gd name="T81" fmla="*/ 254 h 455"/>
                <a:gd name="T82" fmla="*/ 396 w 391"/>
                <a:gd name="T83" fmla="*/ 171 h 455"/>
                <a:gd name="T84" fmla="*/ 412 w 391"/>
                <a:gd name="T85" fmla="*/ 156 h 455"/>
                <a:gd name="T86" fmla="*/ 375 w 391"/>
                <a:gd name="T87" fmla="*/ 136 h 455"/>
                <a:gd name="T88" fmla="*/ 375 w 391"/>
                <a:gd name="T89" fmla="*/ 136 h 4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91" h="455">
                  <a:moveTo>
                    <a:pt x="354" y="136"/>
                  </a:moveTo>
                  <a:lnTo>
                    <a:pt x="312" y="156"/>
                  </a:lnTo>
                  <a:lnTo>
                    <a:pt x="320" y="171"/>
                  </a:lnTo>
                  <a:lnTo>
                    <a:pt x="277" y="171"/>
                  </a:lnTo>
                  <a:lnTo>
                    <a:pt x="277" y="166"/>
                  </a:lnTo>
                  <a:lnTo>
                    <a:pt x="270" y="156"/>
                  </a:lnTo>
                  <a:lnTo>
                    <a:pt x="261" y="156"/>
                  </a:lnTo>
                  <a:lnTo>
                    <a:pt x="261" y="186"/>
                  </a:lnTo>
                  <a:lnTo>
                    <a:pt x="256" y="186"/>
                  </a:lnTo>
                  <a:lnTo>
                    <a:pt x="178" y="156"/>
                  </a:lnTo>
                  <a:lnTo>
                    <a:pt x="164" y="139"/>
                  </a:lnTo>
                  <a:lnTo>
                    <a:pt x="171" y="117"/>
                  </a:lnTo>
                  <a:lnTo>
                    <a:pt x="141" y="112"/>
                  </a:lnTo>
                  <a:lnTo>
                    <a:pt x="134" y="80"/>
                  </a:lnTo>
                  <a:lnTo>
                    <a:pt x="151" y="80"/>
                  </a:lnTo>
                  <a:lnTo>
                    <a:pt x="141" y="67"/>
                  </a:lnTo>
                  <a:lnTo>
                    <a:pt x="164" y="43"/>
                  </a:lnTo>
                  <a:lnTo>
                    <a:pt x="164" y="27"/>
                  </a:lnTo>
                  <a:lnTo>
                    <a:pt x="151" y="15"/>
                  </a:lnTo>
                  <a:lnTo>
                    <a:pt x="129" y="27"/>
                  </a:lnTo>
                  <a:lnTo>
                    <a:pt x="99" y="6"/>
                  </a:lnTo>
                  <a:lnTo>
                    <a:pt x="92" y="0"/>
                  </a:lnTo>
                  <a:lnTo>
                    <a:pt x="71" y="0"/>
                  </a:lnTo>
                  <a:lnTo>
                    <a:pt x="71" y="20"/>
                  </a:lnTo>
                  <a:lnTo>
                    <a:pt x="77" y="20"/>
                  </a:lnTo>
                  <a:lnTo>
                    <a:pt x="86" y="27"/>
                  </a:lnTo>
                  <a:lnTo>
                    <a:pt x="86" y="35"/>
                  </a:lnTo>
                  <a:lnTo>
                    <a:pt x="77" y="43"/>
                  </a:lnTo>
                  <a:lnTo>
                    <a:pt x="86" y="52"/>
                  </a:lnTo>
                  <a:lnTo>
                    <a:pt x="77" y="74"/>
                  </a:lnTo>
                  <a:lnTo>
                    <a:pt x="92" y="80"/>
                  </a:lnTo>
                  <a:lnTo>
                    <a:pt x="92" y="89"/>
                  </a:lnTo>
                  <a:lnTo>
                    <a:pt x="86" y="89"/>
                  </a:lnTo>
                  <a:lnTo>
                    <a:pt x="92" y="104"/>
                  </a:lnTo>
                  <a:lnTo>
                    <a:pt x="49" y="156"/>
                  </a:lnTo>
                  <a:lnTo>
                    <a:pt x="35" y="166"/>
                  </a:lnTo>
                  <a:lnTo>
                    <a:pt x="29" y="156"/>
                  </a:lnTo>
                  <a:lnTo>
                    <a:pt x="14" y="166"/>
                  </a:lnTo>
                  <a:lnTo>
                    <a:pt x="14" y="186"/>
                  </a:lnTo>
                  <a:lnTo>
                    <a:pt x="29" y="186"/>
                  </a:lnTo>
                  <a:lnTo>
                    <a:pt x="29" y="193"/>
                  </a:lnTo>
                  <a:lnTo>
                    <a:pt x="35" y="193"/>
                  </a:lnTo>
                  <a:lnTo>
                    <a:pt x="35" y="217"/>
                  </a:lnTo>
                  <a:lnTo>
                    <a:pt x="7" y="217"/>
                  </a:lnTo>
                  <a:lnTo>
                    <a:pt x="0" y="232"/>
                  </a:lnTo>
                  <a:lnTo>
                    <a:pt x="14" y="240"/>
                  </a:lnTo>
                  <a:lnTo>
                    <a:pt x="29" y="240"/>
                  </a:lnTo>
                  <a:lnTo>
                    <a:pt x="29" y="247"/>
                  </a:lnTo>
                  <a:lnTo>
                    <a:pt x="7" y="247"/>
                  </a:lnTo>
                  <a:lnTo>
                    <a:pt x="35" y="277"/>
                  </a:lnTo>
                  <a:lnTo>
                    <a:pt x="57" y="247"/>
                  </a:lnTo>
                  <a:lnTo>
                    <a:pt x="57" y="284"/>
                  </a:lnTo>
                  <a:lnTo>
                    <a:pt x="114" y="447"/>
                  </a:lnTo>
                  <a:lnTo>
                    <a:pt x="129" y="455"/>
                  </a:lnTo>
                  <a:lnTo>
                    <a:pt x="151" y="432"/>
                  </a:lnTo>
                  <a:lnTo>
                    <a:pt x="151" y="403"/>
                  </a:lnTo>
                  <a:lnTo>
                    <a:pt x="164" y="378"/>
                  </a:lnTo>
                  <a:lnTo>
                    <a:pt x="164" y="349"/>
                  </a:lnTo>
                  <a:lnTo>
                    <a:pt x="171" y="349"/>
                  </a:lnTo>
                  <a:lnTo>
                    <a:pt x="178" y="336"/>
                  </a:lnTo>
                  <a:lnTo>
                    <a:pt x="186" y="336"/>
                  </a:lnTo>
                  <a:lnTo>
                    <a:pt x="186" y="328"/>
                  </a:lnTo>
                  <a:lnTo>
                    <a:pt x="226" y="291"/>
                  </a:lnTo>
                  <a:lnTo>
                    <a:pt x="248" y="284"/>
                  </a:lnTo>
                  <a:lnTo>
                    <a:pt x="256" y="255"/>
                  </a:lnTo>
                  <a:lnTo>
                    <a:pt x="270" y="247"/>
                  </a:lnTo>
                  <a:lnTo>
                    <a:pt x="270" y="255"/>
                  </a:lnTo>
                  <a:lnTo>
                    <a:pt x="277" y="255"/>
                  </a:lnTo>
                  <a:lnTo>
                    <a:pt x="270" y="210"/>
                  </a:lnTo>
                  <a:lnTo>
                    <a:pt x="261" y="210"/>
                  </a:lnTo>
                  <a:lnTo>
                    <a:pt x="270" y="193"/>
                  </a:lnTo>
                  <a:lnTo>
                    <a:pt x="270" y="186"/>
                  </a:lnTo>
                  <a:lnTo>
                    <a:pt x="290" y="186"/>
                  </a:lnTo>
                  <a:lnTo>
                    <a:pt x="290" y="200"/>
                  </a:lnTo>
                  <a:lnTo>
                    <a:pt x="320" y="200"/>
                  </a:lnTo>
                  <a:lnTo>
                    <a:pt x="305" y="217"/>
                  </a:lnTo>
                  <a:lnTo>
                    <a:pt x="305" y="232"/>
                  </a:lnTo>
                  <a:lnTo>
                    <a:pt x="312" y="232"/>
                  </a:lnTo>
                  <a:lnTo>
                    <a:pt x="320" y="217"/>
                  </a:lnTo>
                  <a:lnTo>
                    <a:pt x="320" y="232"/>
                  </a:lnTo>
                  <a:lnTo>
                    <a:pt x="334" y="255"/>
                  </a:lnTo>
                  <a:lnTo>
                    <a:pt x="334" y="247"/>
                  </a:lnTo>
                  <a:lnTo>
                    <a:pt x="364" y="186"/>
                  </a:lnTo>
                  <a:lnTo>
                    <a:pt x="375" y="171"/>
                  </a:lnTo>
                  <a:lnTo>
                    <a:pt x="391" y="171"/>
                  </a:lnTo>
                  <a:lnTo>
                    <a:pt x="391" y="156"/>
                  </a:lnTo>
                  <a:lnTo>
                    <a:pt x="375" y="136"/>
                  </a:lnTo>
                  <a:lnTo>
                    <a:pt x="354" y="13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4" name="Freeform 443"/>
            <p:cNvSpPr>
              <a:spLocks noChangeAspect="1"/>
            </p:cNvSpPr>
            <p:nvPr/>
          </p:nvSpPr>
          <p:spPr bwMode="auto">
            <a:xfrm>
              <a:off x="7532043" y="3320929"/>
              <a:ext cx="88375" cy="159850"/>
            </a:xfrm>
            <a:custGeom>
              <a:avLst/>
              <a:gdLst>
                <a:gd name="T0" fmla="*/ 0 w 40"/>
                <a:gd name="T1" fmla="*/ 24 h 76"/>
                <a:gd name="T2" fmla="*/ 34 w 40"/>
                <a:gd name="T3" fmla="*/ 0 h 76"/>
                <a:gd name="T4" fmla="*/ 47 w 40"/>
                <a:gd name="T5" fmla="*/ 48 h 76"/>
                <a:gd name="T6" fmla="*/ 42 w 40"/>
                <a:gd name="T7" fmla="*/ 68 h 76"/>
                <a:gd name="T8" fmla="*/ 0 w 40"/>
                <a:gd name="T9" fmla="*/ 76 h 76"/>
                <a:gd name="T10" fmla="*/ 0 w 40"/>
                <a:gd name="T11" fmla="*/ 24 h 76"/>
                <a:gd name="T12" fmla="*/ 0 w 40"/>
                <a:gd name="T13" fmla="*/ 24 h 76"/>
                <a:gd name="T14" fmla="*/ 0 w 40"/>
                <a:gd name="T15" fmla="*/ 24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76">
                  <a:moveTo>
                    <a:pt x="0" y="24"/>
                  </a:moveTo>
                  <a:lnTo>
                    <a:pt x="27" y="0"/>
                  </a:lnTo>
                  <a:lnTo>
                    <a:pt x="40" y="48"/>
                  </a:lnTo>
                  <a:lnTo>
                    <a:pt x="35" y="68"/>
                  </a:lnTo>
                  <a:lnTo>
                    <a:pt x="0" y="76"/>
                  </a:lnTo>
                  <a:lnTo>
                    <a:pt x="0" y="2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5" name="Freeform 444"/>
            <p:cNvSpPr>
              <a:spLocks noChangeAspect="1"/>
            </p:cNvSpPr>
            <p:nvPr/>
          </p:nvSpPr>
          <p:spPr bwMode="auto">
            <a:xfrm>
              <a:off x="7488933" y="3169492"/>
              <a:ext cx="178904" cy="197708"/>
            </a:xfrm>
            <a:custGeom>
              <a:avLst/>
              <a:gdLst>
                <a:gd name="T0" fmla="*/ 89 w 82"/>
                <a:gd name="T1" fmla="*/ 0 h 94"/>
                <a:gd name="T2" fmla="*/ 75 w 82"/>
                <a:gd name="T3" fmla="*/ 0 h 94"/>
                <a:gd name="T4" fmla="*/ 62 w 82"/>
                <a:gd name="T5" fmla="*/ 17 h 94"/>
                <a:gd name="T6" fmla="*/ 55 w 82"/>
                <a:gd name="T7" fmla="*/ 17 h 94"/>
                <a:gd name="T8" fmla="*/ 38 w 82"/>
                <a:gd name="T9" fmla="*/ 24 h 94"/>
                <a:gd name="T10" fmla="*/ 33 w 82"/>
                <a:gd name="T11" fmla="*/ 24 h 94"/>
                <a:gd name="T12" fmla="*/ 0 w 82"/>
                <a:gd name="T13" fmla="*/ 52 h 94"/>
                <a:gd name="T14" fmla="*/ 0 w 82"/>
                <a:gd name="T15" fmla="*/ 59 h 94"/>
                <a:gd name="T16" fmla="*/ 8 w 82"/>
                <a:gd name="T17" fmla="*/ 59 h 94"/>
                <a:gd name="T18" fmla="*/ 0 w 82"/>
                <a:gd name="T19" fmla="*/ 88 h 94"/>
                <a:gd name="T20" fmla="*/ 8 w 82"/>
                <a:gd name="T21" fmla="*/ 94 h 94"/>
                <a:gd name="T22" fmla="*/ 20 w 82"/>
                <a:gd name="T23" fmla="*/ 94 h 94"/>
                <a:gd name="T24" fmla="*/ 55 w 82"/>
                <a:gd name="T25" fmla="*/ 74 h 94"/>
                <a:gd name="T26" fmla="*/ 33 w 82"/>
                <a:gd name="T27" fmla="*/ 66 h 94"/>
                <a:gd name="T28" fmla="*/ 33 w 82"/>
                <a:gd name="T29" fmla="*/ 59 h 94"/>
                <a:gd name="T30" fmla="*/ 67 w 82"/>
                <a:gd name="T31" fmla="*/ 37 h 94"/>
                <a:gd name="T32" fmla="*/ 67 w 82"/>
                <a:gd name="T33" fmla="*/ 24 h 94"/>
                <a:gd name="T34" fmla="*/ 89 w 82"/>
                <a:gd name="T35" fmla="*/ 0 h 94"/>
                <a:gd name="T36" fmla="*/ 89 w 82"/>
                <a:gd name="T37" fmla="*/ 0 h 94"/>
                <a:gd name="T38" fmla="*/ 89 w 82"/>
                <a:gd name="T39" fmla="*/ 0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94">
                  <a:moveTo>
                    <a:pt x="82" y="0"/>
                  </a:moveTo>
                  <a:lnTo>
                    <a:pt x="68" y="0"/>
                  </a:lnTo>
                  <a:lnTo>
                    <a:pt x="55" y="17"/>
                  </a:lnTo>
                  <a:lnTo>
                    <a:pt x="48" y="17"/>
                  </a:lnTo>
                  <a:lnTo>
                    <a:pt x="38" y="24"/>
                  </a:lnTo>
                  <a:lnTo>
                    <a:pt x="33" y="24"/>
                  </a:lnTo>
                  <a:lnTo>
                    <a:pt x="0" y="52"/>
                  </a:lnTo>
                  <a:lnTo>
                    <a:pt x="0" y="59"/>
                  </a:lnTo>
                  <a:lnTo>
                    <a:pt x="8" y="59"/>
                  </a:lnTo>
                  <a:lnTo>
                    <a:pt x="0" y="88"/>
                  </a:lnTo>
                  <a:lnTo>
                    <a:pt x="8" y="94"/>
                  </a:lnTo>
                  <a:lnTo>
                    <a:pt x="20" y="94"/>
                  </a:lnTo>
                  <a:lnTo>
                    <a:pt x="48" y="74"/>
                  </a:lnTo>
                  <a:lnTo>
                    <a:pt x="33" y="66"/>
                  </a:lnTo>
                  <a:lnTo>
                    <a:pt x="33" y="59"/>
                  </a:lnTo>
                  <a:lnTo>
                    <a:pt x="60" y="37"/>
                  </a:lnTo>
                  <a:lnTo>
                    <a:pt x="60" y="24"/>
                  </a:lnTo>
                  <a:lnTo>
                    <a:pt x="82"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6" name="Freeform 445"/>
            <p:cNvSpPr>
              <a:spLocks noChangeAspect="1"/>
            </p:cNvSpPr>
            <p:nvPr/>
          </p:nvSpPr>
          <p:spPr bwMode="auto">
            <a:xfrm>
              <a:off x="7620418" y="3499709"/>
              <a:ext cx="79753" cy="130404"/>
            </a:xfrm>
            <a:custGeom>
              <a:avLst/>
              <a:gdLst>
                <a:gd name="T0" fmla="*/ 0 w 37"/>
                <a:gd name="T1" fmla="*/ 16 h 62"/>
                <a:gd name="T2" fmla="*/ 0 w 37"/>
                <a:gd name="T3" fmla="*/ 23 h 62"/>
                <a:gd name="T4" fmla="*/ 10 w 37"/>
                <a:gd name="T5" fmla="*/ 23 h 62"/>
                <a:gd name="T6" fmla="*/ 10 w 37"/>
                <a:gd name="T7" fmla="*/ 53 h 62"/>
                <a:gd name="T8" fmla="*/ 24 w 37"/>
                <a:gd name="T9" fmla="*/ 62 h 62"/>
                <a:gd name="T10" fmla="*/ 30 w 37"/>
                <a:gd name="T11" fmla="*/ 53 h 62"/>
                <a:gd name="T12" fmla="*/ 37 w 37"/>
                <a:gd name="T13" fmla="*/ 23 h 62"/>
                <a:gd name="T14" fmla="*/ 10 w 37"/>
                <a:gd name="T15" fmla="*/ 0 h 62"/>
                <a:gd name="T16" fmla="*/ 0 w 37"/>
                <a:gd name="T17" fmla="*/ 16 h 62"/>
                <a:gd name="T18" fmla="*/ 0 w 37"/>
                <a:gd name="T19" fmla="*/ 16 h 62"/>
                <a:gd name="T20" fmla="*/ 0 w 37"/>
                <a:gd name="T21" fmla="*/ 16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62">
                  <a:moveTo>
                    <a:pt x="0" y="16"/>
                  </a:moveTo>
                  <a:lnTo>
                    <a:pt x="0" y="23"/>
                  </a:lnTo>
                  <a:lnTo>
                    <a:pt x="10" y="23"/>
                  </a:lnTo>
                  <a:lnTo>
                    <a:pt x="10" y="53"/>
                  </a:lnTo>
                  <a:lnTo>
                    <a:pt x="24" y="62"/>
                  </a:lnTo>
                  <a:lnTo>
                    <a:pt x="30" y="53"/>
                  </a:lnTo>
                  <a:lnTo>
                    <a:pt x="37" y="23"/>
                  </a:lnTo>
                  <a:lnTo>
                    <a:pt x="10" y="0"/>
                  </a:lnTo>
                  <a:lnTo>
                    <a:pt x="0" y="16"/>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7" name="Freeform 446"/>
            <p:cNvSpPr>
              <a:spLocks noChangeAspect="1"/>
            </p:cNvSpPr>
            <p:nvPr/>
          </p:nvSpPr>
          <p:spPr bwMode="auto">
            <a:xfrm>
              <a:off x="7700170" y="3495501"/>
              <a:ext cx="75442" cy="58893"/>
            </a:xfrm>
            <a:custGeom>
              <a:avLst/>
              <a:gdLst>
                <a:gd name="T0" fmla="*/ 0 w 35"/>
                <a:gd name="T1" fmla="*/ 18 h 28"/>
                <a:gd name="T2" fmla="*/ 0 w 35"/>
                <a:gd name="T3" fmla="*/ 28 h 28"/>
                <a:gd name="T4" fmla="*/ 7 w 35"/>
                <a:gd name="T5" fmla="*/ 28 h 28"/>
                <a:gd name="T6" fmla="*/ 15 w 35"/>
                <a:gd name="T7" fmla="*/ 18 h 28"/>
                <a:gd name="T8" fmla="*/ 28 w 35"/>
                <a:gd name="T9" fmla="*/ 18 h 28"/>
                <a:gd name="T10" fmla="*/ 35 w 35"/>
                <a:gd name="T11" fmla="*/ 0 h 28"/>
                <a:gd name="T12" fmla="*/ 15 w 35"/>
                <a:gd name="T13" fmla="*/ 0 h 28"/>
                <a:gd name="T14" fmla="*/ 0 w 35"/>
                <a:gd name="T15" fmla="*/ 18 h 28"/>
                <a:gd name="T16" fmla="*/ 0 w 35"/>
                <a:gd name="T17" fmla="*/ 18 h 28"/>
                <a:gd name="T18" fmla="*/ 0 w 35"/>
                <a:gd name="T19" fmla="*/ 1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28">
                  <a:moveTo>
                    <a:pt x="0" y="18"/>
                  </a:moveTo>
                  <a:lnTo>
                    <a:pt x="0" y="28"/>
                  </a:lnTo>
                  <a:lnTo>
                    <a:pt x="7" y="28"/>
                  </a:lnTo>
                  <a:lnTo>
                    <a:pt x="15" y="18"/>
                  </a:lnTo>
                  <a:lnTo>
                    <a:pt x="28" y="18"/>
                  </a:lnTo>
                  <a:lnTo>
                    <a:pt x="35" y="0"/>
                  </a:lnTo>
                  <a:lnTo>
                    <a:pt x="15" y="0"/>
                  </a:lnTo>
                  <a:lnTo>
                    <a:pt x="0" y="18"/>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8" name="Freeform 447"/>
            <p:cNvSpPr>
              <a:spLocks noChangeAspect="1"/>
            </p:cNvSpPr>
            <p:nvPr/>
          </p:nvSpPr>
          <p:spPr bwMode="auto">
            <a:xfrm>
              <a:off x="7667839" y="3211558"/>
              <a:ext cx="308234" cy="315494"/>
            </a:xfrm>
            <a:custGeom>
              <a:avLst/>
              <a:gdLst>
                <a:gd name="T0" fmla="*/ 0 w 142"/>
                <a:gd name="T1" fmla="*/ 130 h 150"/>
                <a:gd name="T2" fmla="*/ 0 w 142"/>
                <a:gd name="T3" fmla="*/ 137 h 150"/>
                <a:gd name="T4" fmla="*/ 13 w 142"/>
                <a:gd name="T5" fmla="*/ 137 h 150"/>
                <a:gd name="T6" fmla="*/ 50 w 142"/>
                <a:gd name="T7" fmla="*/ 120 h 150"/>
                <a:gd name="T8" fmla="*/ 58 w 142"/>
                <a:gd name="T9" fmla="*/ 130 h 150"/>
                <a:gd name="T10" fmla="*/ 58 w 142"/>
                <a:gd name="T11" fmla="*/ 137 h 150"/>
                <a:gd name="T12" fmla="*/ 64 w 142"/>
                <a:gd name="T13" fmla="*/ 150 h 150"/>
                <a:gd name="T14" fmla="*/ 79 w 142"/>
                <a:gd name="T15" fmla="*/ 130 h 150"/>
                <a:gd name="T16" fmla="*/ 79 w 142"/>
                <a:gd name="T17" fmla="*/ 120 h 150"/>
                <a:gd name="T18" fmla="*/ 92 w 142"/>
                <a:gd name="T19" fmla="*/ 130 h 150"/>
                <a:gd name="T20" fmla="*/ 101 w 142"/>
                <a:gd name="T21" fmla="*/ 130 h 150"/>
                <a:gd name="T22" fmla="*/ 106 w 142"/>
                <a:gd name="T23" fmla="*/ 120 h 150"/>
                <a:gd name="T24" fmla="*/ 116 w 142"/>
                <a:gd name="T25" fmla="*/ 130 h 150"/>
                <a:gd name="T26" fmla="*/ 116 w 142"/>
                <a:gd name="T27" fmla="*/ 120 h 150"/>
                <a:gd name="T28" fmla="*/ 121 w 142"/>
                <a:gd name="T29" fmla="*/ 113 h 150"/>
                <a:gd name="T30" fmla="*/ 121 w 142"/>
                <a:gd name="T31" fmla="*/ 120 h 150"/>
                <a:gd name="T32" fmla="*/ 138 w 142"/>
                <a:gd name="T33" fmla="*/ 120 h 150"/>
                <a:gd name="T34" fmla="*/ 143 w 142"/>
                <a:gd name="T35" fmla="*/ 113 h 150"/>
                <a:gd name="T36" fmla="*/ 143 w 142"/>
                <a:gd name="T37" fmla="*/ 69 h 150"/>
                <a:gd name="T38" fmla="*/ 149 w 142"/>
                <a:gd name="T39" fmla="*/ 69 h 150"/>
                <a:gd name="T40" fmla="*/ 149 w 142"/>
                <a:gd name="T41" fmla="*/ 10 h 150"/>
                <a:gd name="T42" fmla="*/ 143 w 142"/>
                <a:gd name="T43" fmla="*/ 0 h 150"/>
                <a:gd name="T44" fmla="*/ 143 w 142"/>
                <a:gd name="T45" fmla="*/ 10 h 150"/>
                <a:gd name="T46" fmla="*/ 138 w 142"/>
                <a:gd name="T47" fmla="*/ 10 h 150"/>
                <a:gd name="T48" fmla="*/ 106 w 142"/>
                <a:gd name="T49" fmla="*/ 78 h 150"/>
                <a:gd name="T50" fmla="*/ 92 w 142"/>
                <a:gd name="T51" fmla="*/ 93 h 150"/>
                <a:gd name="T52" fmla="*/ 92 w 142"/>
                <a:gd name="T53" fmla="*/ 78 h 150"/>
                <a:gd name="T54" fmla="*/ 79 w 142"/>
                <a:gd name="T55" fmla="*/ 86 h 150"/>
                <a:gd name="T56" fmla="*/ 64 w 142"/>
                <a:gd name="T57" fmla="*/ 113 h 150"/>
                <a:gd name="T58" fmla="*/ 22 w 142"/>
                <a:gd name="T59" fmla="*/ 113 h 150"/>
                <a:gd name="T60" fmla="*/ 0 w 142"/>
                <a:gd name="T61" fmla="*/ 130 h 150"/>
                <a:gd name="T62" fmla="*/ 0 w 142"/>
                <a:gd name="T63" fmla="*/ 130 h 150"/>
                <a:gd name="T64" fmla="*/ 0 w 142"/>
                <a:gd name="T65" fmla="*/ 13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50">
                  <a:moveTo>
                    <a:pt x="0" y="130"/>
                  </a:moveTo>
                  <a:lnTo>
                    <a:pt x="0" y="137"/>
                  </a:lnTo>
                  <a:lnTo>
                    <a:pt x="13" y="137"/>
                  </a:lnTo>
                  <a:lnTo>
                    <a:pt x="50" y="120"/>
                  </a:lnTo>
                  <a:lnTo>
                    <a:pt x="58" y="130"/>
                  </a:lnTo>
                  <a:lnTo>
                    <a:pt x="58" y="137"/>
                  </a:lnTo>
                  <a:lnTo>
                    <a:pt x="64" y="150"/>
                  </a:lnTo>
                  <a:lnTo>
                    <a:pt x="72" y="130"/>
                  </a:lnTo>
                  <a:lnTo>
                    <a:pt x="72" y="120"/>
                  </a:lnTo>
                  <a:lnTo>
                    <a:pt x="85" y="130"/>
                  </a:lnTo>
                  <a:lnTo>
                    <a:pt x="94" y="130"/>
                  </a:lnTo>
                  <a:lnTo>
                    <a:pt x="99" y="120"/>
                  </a:lnTo>
                  <a:lnTo>
                    <a:pt x="109" y="130"/>
                  </a:lnTo>
                  <a:lnTo>
                    <a:pt x="109" y="120"/>
                  </a:lnTo>
                  <a:lnTo>
                    <a:pt x="114" y="113"/>
                  </a:lnTo>
                  <a:lnTo>
                    <a:pt x="114" y="120"/>
                  </a:lnTo>
                  <a:lnTo>
                    <a:pt x="131" y="120"/>
                  </a:lnTo>
                  <a:lnTo>
                    <a:pt x="136" y="113"/>
                  </a:lnTo>
                  <a:lnTo>
                    <a:pt x="136" y="69"/>
                  </a:lnTo>
                  <a:lnTo>
                    <a:pt x="142" y="69"/>
                  </a:lnTo>
                  <a:lnTo>
                    <a:pt x="142" y="10"/>
                  </a:lnTo>
                  <a:lnTo>
                    <a:pt x="136" y="0"/>
                  </a:lnTo>
                  <a:lnTo>
                    <a:pt x="136" y="10"/>
                  </a:lnTo>
                  <a:lnTo>
                    <a:pt x="131" y="10"/>
                  </a:lnTo>
                  <a:lnTo>
                    <a:pt x="99" y="78"/>
                  </a:lnTo>
                  <a:lnTo>
                    <a:pt x="85" y="93"/>
                  </a:lnTo>
                  <a:lnTo>
                    <a:pt x="85" y="78"/>
                  </a:lnTo>
                  <a:lnTo>
                    <a:pt x="72" y="86"/>
                  </a:lnTo>
                  <a:lnTo>
                    <a:pt x="64" y="113"/>
                  </a:lnTo>
                  <a:lnTo>
                    <a:pt x="22" y="113"/>
                  </a:lnTo>
                  <a:lnTo>
                    <a:pt x="0" y="130"/>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9" name="Freeform 448"/>
            <p:cNvSpPr>
              <a:spLocks noChangeAspect="1"/>
            </p:cNvSpPr>
            <p:nvPr/>
          </p:nvSpPr>
          <p:spPr bwMode="auto">
            <a:xfrm>
              <a:off x="7917875" y="3041192"/>
              <a:ext cx="185372" cy="178780"/>
            </a:xfrm>
            <a:custGeom>
              <a:avLst/>
              <a:gdLst>
                <a:gd name="T0" fmla="*/ 0 w 86"/>
                <a:gd name="T1" fmla="*/ 69 h 84"/>
                <a:gd name="T2" fmla="*/ 0 w 86"/>
                <a:gd name="T3" fmla="*/ 91 h 84"/>
                <a:gd name="T4" fmla="*/ 22 w 86"/>
                <a:gd name="T5" fmla="*/ 82 h 84"/>
                <a:gd name="T6" fmla="*/ 17 w 86"/>
                <a:gd name="T7" fmla="*/ 82 h 84"/>
                <a:gd name="T8" fmla="*/ 17 w 86"/>
                <a:gd name="T9" fmla="*/ 69 h 84"/>
                <a:gd name="T10" fmla="*/ 29 w 86"/>
                <a:gd name="T11" fmla="*/ 69 h 84"/>
                <a:gd name="T12" fmla="*/ 59 w 86"/>
                <a:gd name="T13" fmla="*/ 82 h 84"/>
                <a:gd name="T14" fmla="*/ 66 w 86"/>
                <a:gd name="T15" fmla="*/ 60 h 84"/>
                <a:gd name="T16" fmla="*/ 71 w 86"/>
                <a:gd name="T17" fmla="*/ 60 h 84"/>
                <a:gd name="T18" fmla="*/ 86 w 86"/>
                <a:gd name="T19" fmla="*/ 52 h 84"/>
                <a:gd name="T20" fmla="*/ 79 w 86"/>
                <a:gd name="T21" fmla="*/ 52 h 84"/>
                <a:gd name="T22" fmla="*/ 71 w 86"/>
                <a:gd name="T23" fmla="*/ 37 h 84"/>
                <a:gd name="T24" fmla="*/ 79 w 86"/>
                <a:gd name="T25" fmla="*/ 30 h 84"/>
                <a:gd name="T26" fmla="*/ 71 w 86"/>
                <a:gd name="T27" fmla="*/ 37 h 84"/>
                <a:gd name="T28" fmla="*/ 59 w 86"/>
                <a:gd name="T29" fmla="*/ 30 h 84"/>
                <a:gd name="T30" fmla="*/ 29 w 86"/>
                <a:gd name="T31" fmla="*/ 0 h 84"/>
                <a:gd name="T32" fmla="*/ 22 w 86"/>
                <a:gd name="T33" fmla="*/ 60 h 84"/>
                <a:gd name="T34" fmla="*/ 17 w 86"/>
                <a:gd name="T35" fmla="*/ 52 h 84"/>
                <a:gd name="T36" fmla="*/ 17 w 86"/>
                <a:gd name="T37" fmla="*/ 60 h 84"/>
                <a:gd name="T38" fmla="*/ 0 w 86"/>
                <a:gd name="T39" fmla="*/ 69 h 84"/>
                <a:gd name="T40" fmla="*/ 0 w 86"/>
                <a:gd name="T41" fmla="*/ 69 h 84"/>
                <a:gd name="T42" fmla="*/ 0 w 86"/>
                <a:gd name="T43" fmla="*/ 69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84">
                  <a:moveTo>
                    <a:pt x="0" y="62"/>
                  </a:moveTo>
                  <a:lnTo>
                    <a:pt x="0" y="84"/>
                  </a:lnTo>
                  <a:lnTo>
                    <a:pt x="22" y="75"/>
                  </a:lnTo>
                  <a:lnTo>
                    <a:pt x="17" y="75"/>
                  </a:lnTo>
                  <a:lnTo>
                    <a:pt x="17" y="62"/>
                  </a:lnTo>
                  <a:lnTo>
                    <a:pt x="29" y="62"/>
                  </a:lnTo>
                  <a:lnTo>
                    <a:pt x="59" y="75"/>
                  </a:lnTo>
                  <a:lnTo>
                    <a:pt x="66" y="53"/>
                  </a:lnTo>
                  <a:lnTo>
                    <a:pt x="71" y="53"/>
                  </a:lnTo>
                  <a:lnTo>
                    <a:pt x="86" y="45"/>
                  </a:lnTo>
                  <a:lnTo>
                    <a:pt x="79" y="45"/>
                  </a:lnTo>
                  <a:lnTo>
                    <a:pt x="71" y="37"/>
                  </a:lnTo>
                  <a:lnTo>
                    <a:pt x="79" y="30"/>
                  </a:lnTo>
                  <a:lnTo>
                    <a:pt x="71" y="37"/>
                  </a:lnTo>
                  <a:lnTo>
                    <a:pt x="59" y="30"/>
                  </a:lnTo>
                  <a:lnTo>
                    <a:pt x="29" y="0"/>
                  </a:lnTo>
                  <a:lnTo>
                    <a:pt x="22" y="53"/>
                  </a:lnTo>
                  <a:lnTo>
                    <a:pt x="17" y="45"/>
                  </a:lnTo>
                  <a:lnTo>
                    <a:pt x="17" y="53"/>
                  </a:lnTo>
                  <a:lnTo>
                    <a:pt x="0" y="62"/>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0" name="Freeform 449"/>
            <p:cNvSpPr>
              <a:spLocks noChangeAspect="1"/>
            </p:cNvSpPr>
            <p:nvPr/>
          </p:nvSpPr>
          <p:spPr bwMode="auto">
            <a:xfrm>
              <a:off x="5615819" y="3320929"/>
              <a:ext cx="418164" cy="357558"/>
            </a:xfrm>
            <a:custGeom>
              <a:avLst/>
              <a:gdLst>
                <a:gd name="T0" fmla="*/ 195 w 193"/>
                <a:gd name="T1" fmla="*/ 32 h 170"/>
                <a:gd name="T2" fmla="*/ 185 w 193"/>
                <a:gd name="T3" fmla="*/ 32 h 170"/>
                <a:gd name="T4" fmla="*/ 164 w 193"/>
                <a:gd name="T5" fmla="*/ 39 h 170"/>
                <a:gd name="T6" fmla="*/ 151 w 193"/>
                <a:gd name="T7" fmla="*/ 48 h 170"/>
                <a:gd name="T8" fmla="*/ 151 w 193"/>
                <a:gd name="T9" fmla="*/ 68 h 170"/>
                <a:gd name="T10" fmla="*/ 143 w 193"/>
                <a:gd name="T11" fmla="*/ 85 h 170"/>
                <a:gd name="T12" fmla="*/ 136 w 193"/>
                <a:gd name="T13" fmla="*/ 85 h 170"/>
                <a:gd name="T14" fmla="*/ 136 w 193"/>
                <a:gd name="T15" fmla="*/ 100 h 170"/>
                <a:gd name="T16" fmla="*/ 121 w 193"/>
                <a:gd name="T17" fmla="*/ 108 h 170"/>
                <a:gd name="T18" fmla="*/ 121 w 193"/>
                <a:gd name="T19" fmla="*/ 123 h 170"/>
                <a:gd name="T20" fmla="*/ 85 w 193"/>
                <a:gd name="T21" fmla="*/ 138 h 170"/>
                <a:gd name="T22" fmla="*/ 79 w 193"/>
                <a:gd name="T23" fmla="*/ 147 h 170"/>
                <a:gd name="T24" fmla="*/ 79 w 193"/>
                <a:gd name="T25" fmla="*/ 162 h 170"/>
                <a:gd name="T26" fmla="*/ 22 w 193"/>
                <a:gd name="T27" fmla="*/ 170 h 170"/>
                <a:gd name="T28" fmla="*/ 8 w 193"/>
                <a:gd name="T29" fmla="*/ 162 h 170"/>
                <a:gd name="T30" fmla="*/ 15 w 193"/>
                <a:gd name="T31" fmla="*/ 147 h 170"/>
                <a:gd name="T32" fmla="*/ 15 w 193"/>
                <a:gd name="T33" fmla="*/ 138 h 170"/>
                <a:gd name="T34" fmla="*/ 0 w 193"/>
                <a:gd name="T35" fmla="*/ 123 h 170"/>
                <a:gd name="T36" fmla="*/ 0 w 193"/>
                <a:gd name="T37" fmla="*/ 85 h 170"/>
                <a:gd name="T38" fmla="*/ 8 w 193"/>
                <a:gd name="T39" fmla="*/ 68 h 170"/>
                <a:gd name="T40" fmla="*/ 8 w 193"/>
                <a:gd name="T41" fmla="*/ 61 h 170"/>
                <a:gd name="T42" fmla="*/ 28 w 193"/>
                <a:gd name="T43" fmla="*/ 61 h 170"/>
                <a:gd name="T44" fmla="*/ 28 w 193"/>
                <a:gd name="T45" fmla="*/ 48 h 170"/>
                <a:gd name="T46" fmla="*/ 50 w 193"/>
                <a:gd name="T47" fmla="*/ 48 h 170"/>
                <a:gd name="T48" fmla="*/ 59 w 193"/>
                <a:gd name="T49" fmla="*/ 32 h 170"/>
                <a:gd name="T50" fmla="*/ 67 w 193"/>
                <a:gd name="T51" fmla="*/ 32 h 170"/>
                <a:gd name="T52" fmla="*/ 67 w 193"/>
                <a:gd name="T53" fmla="*/ 24 h 170"/>
                <a:gd name="T54" fmla="*/ 107 w 193"/>
                <a:gd name="T55" fmla="*/ 32 h 170"/>
                <a:gd name="T56" fmla="*/ 121 w 193"/>
                <a:gd name="T57" fmla="*/ 32 h 170"/>
                <a:gd name="T58" fmla="*/ 121 w 193"/>
                <a:gd name="T59" fmla="*/ 24 h 170"/>
                <a:gd name="T60" fmla="*/ 136 w 193"/>
                <a:gd name="T61" fmla="*/ 24 h 170"/>
                <a:gd name="T62" fmla="*/ 143 w 193"/>
                <a:gd name="T63" fmla="*/ 0 h 170"/>
                <a:gd name="T64" fmla="*/ 151 w 193"/>
                <a:gd name="T65" fmla="*/ 17 h 170"/>
                <a:gd name="T66" fmla="*/ 156 w 193"/>
                <a:gd name="T67" fmla="*/ 39 h 170"/>
                <a:gd name="T68" fmla="*/ 178 w 193"/>
                <a:gd name="T69" fmla="*/ 24 h 170"/>
                <a:gd name="T70" fmla="*/ 200 w 193"/>
                <a:gd name="T71" fmla="*/ 32 h 170"/>
                <a:gd name="T72" fmla="*/ 195 w 193"/>
                <a:gd name="T73" fmla="*/ 32 h 170"/>
                <a:gd name="T74" fmla="*/ 195 w 193"/>
                <a:gd name="T75" fmla="*/ 32 h 170"/>
                <a:gd name="T76" fmla="*/ 195 w 193"/>
                <a:gd name="T77" fmla="*/ 32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3" h="170">
                  <a:moveTo>
                    <a:pt x="188" y="32"/>
                  </a:moveTo>
                  <a:lnTo>
                    <a:pt x="178" y="32"/>
                  </a:lnTo>
                  <a:lnTo>
                    <a:pt x="157" y="39"/>
                  </a:lnTo>
                  <a:lnTo>
                    <a:pt x="144" y="48"/>
                  </a:lnTo>
                  <a:lnTo>
                    <a:pt x="144" y="68"/>
                  </a:lnTo>
                  <a:lnTo>
                    <a:pt x="136" y="85"/>
                  </a:lnTo>
                  <a:lnTo>
                    <a:pt x="129" y="85"/>
                  </a:lnTo>
                  <a:lnTo>
                    <a:pt x="129" y="100"/>
                  </a:lnTo>
                  <a:lnTo>
                    <a:pt x="114" y="108"/>
                  </a:lnTo>
                  <a:lnTo>
                    <a:pt x="114" y="123"/>
                  </a:lnTo>
                  <a:lnTo>
                    <a:pt x="85" y="138"/>
                  </a:lnTo>
                  <a:lnTo>
                    <a:pt x="79" y="147"/>
                  </a:lnTo>
                  <a:lnTo>
                    <a:pt x="79" y="162"/>
                  </a:lnTo>
                  <a:lnTo>
                    <a:pt x="22" y="170"/>
                  </a:lnTo>
                  <a:lnTo>
                    <a:pt x="8" y="162"/>
                  </a:lnTo>
                  <a:lnTo>
                    <a:pt x="15" y="147"/>
                  </a:lnTo>
                  <a:lnTo>
                    <a:pt x="15" y="138"/>
                  </a:lnTo>
                  <a:lnTo>
                    <a:pt x="0" y="123"/>
                  </a:lnTo>
                  <a:lnTo>
                    <a:pt x="0" y="85"/>
                  </a:lnTo>
                  <a:lnTo>
                    <a:pt x="8" y="68"/>
                  </a:lnTo>
                  <a:lnTo>
                    <a:pt x="8" y="61"/>
                  </a:lnTo>
                  <a:lnTo>
                    <a:pt x="28" y="61"/>
                  </a:lnTo>
                  <a:lnTo>
                    <a:pt x="28" y="48"/>
                  </a:lnTo>
                  <a:lnTo>
                    <a:pt x="50" y="48"/>
                  </a:lnTo>
                  <a:lnTo>
                    <a:pt x="59" y="32"/>
                  </a:lnTo>
                  <a:lnTo>
                    <a:pt x="67" y="32"/>
                  </a:lnTo>
                  <a:lnTo>
                    <a:pt x="67" y="24"/>
                  </a:lnTo>
                  <a:lnTo>
                    <a:pt x="100" y="32"/>
                  </a:lnTo>
                  <a:lnTo>
                    <a:pt x="114" y="32"/>
                  </a:lnTo>
                  <a:lnTo>
                    <a:pt x="114" y="24"/>
                  </a:lnTo>
                  <a:lnTo>
                    <a:pt x="129" y="24"/>
                  </a:lnTo>
                  <a:lnTo>
                    <a:pt x="136" y="0"/>
                  </a:lnTo>
                  <a:lnTo>
                    <a:pt x="144" y="17"/>
                  </a:lnTo>
                  <a:lnTo>
                    <a:pt x="149" y="39"/>
                  </a:lnTo>
                  <a:lnTo>
                    <a:pt x="171" y="24"/>
                  </a:lnTo>
                  <a:lnTo>
                    <a:pt x="193" y="32"/>
                  </a:lnTo>
                  <a:lnTo>
                    <a:pt x="188" y="3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1" name="Freeform 450"/>
            <p:cNvSpPr>
              <a:spLocks noChangeAspect="1"/>
            </p:cNvSpPr>
            <p:nvPr/>
          </p:nvSpPr>
          <p:spPr bwMode="auto">
            <a:xfrm>
              <a:off x="5126524" y="3278863"/>
              <a:ext cx="549649" cy="536338"/>
            </a:xfrm>
            <a:custGeom>
              <a:avLst/>
              <a:gdLst>
                <a:gd name="T0" fmla="*/ 254 w 253"/>
                <a:gd name="T1" fmla="*/ 261 h 254"/>
                <a:gd name="T2" fmla="*/ 188 w 253"/>
                <a:gd name="T3" fmla="*/ 253 h 254"/>
                <a:gd name="T4" fmla="*/ 173 w 253"/>
                <a:gd name="T5" fmla="*/ 233 h 254"/>
                <a:gd name="T6" fmla="*/ 155 w 253"/>
                <a:gd name="T7" fmla="*/ 246 h 254"/>
                <a:gd name="T8" fmla="*/ 133 w 253"/>
                <a:gd name="T9" fmla="*/ 246 h 254"/>
                <a:gd name="T10" fmla="*/ 90 w 253"/>
                <a:gd name="T11" fmla="*/ 185 h 254"/>
                <a:gd name="T12" fmla="*/ 76 w 253"/>
                <a:gd name="T13" fmla="*/ 179 h 254"/>
                <a:gd name="T14" fmla="*/ 62 w 253"/>
                <a:gd name="T15" fmla="*/ 179 h 254"/>
                <a:gd name="T16" fmla="*/ 56 w 253"/>
                <a:gd name="T17" fmla="*/ 172 h 254"/>
                <a:gd name="T18" fmla="*/ 41 w 253"/>
                <a:gd name="T19" fmla="*/ 142 h 254"/>
                <a:gd name="T20" fmla="*/ 26 w 253"/>
                <a:gd name="T21" fmla="*/ 126 h 254"/>
                <a:gd name="T22" fmla="*/ 19 w 253"/>
                <a:gd name="T23" fmla="*/ 105 h 254"/>
                <a:gd name="T24" fmla="*/ 26 w 253"/>
                <a:gd name="T25" fmla="*/ 88 h 254"/>
                <a:gd name="T26" fmla="*/ 26 w 253"/>
                <a:gd name="T27" fmla="*/ 68 h 254"/>
                <a:gd name="T28" fmla="*/ 19 w 253"/>
                <a:gd name="T29" fmla="*/ 68 h 254"/>
                <a:gd name="T30" fmla="*/ 0 w 253"/>
                <a:gd name="T31" fmla="*/ 7 h 254"/>
                <a:gd name="T32" fmla="*/ 12 w 253"/>
                <a:gd name="T33" fmla="*/ 0 h 254"/>
                <a:gd name="T34" fmla="*/ 19 w 253"/>
                <a:gd name="T35" fmla="*/ 15 h 254"/>
                <a:gd name="T36" fmla="*/ 34 w 253"/>
                <a:gd name="T37" fmla="*/ 15 h 254"/>
                <a:gd name="T38" fmla="*/ 56 w 253"/>
                <a:gd name="T39" fmla="*/ 7 h 254"/>
                <a:gd name="T40" fmla="*/ 62 w 253"/>
                <a:gd name="T41" fmla="*/ 7 h 254"/>
                <a:gd name="T42" fmla="*/ 56 w 253"/>
                <a:gd name="T43" fmla="*/ 15 h 254"/>
                <a:gd name="T44" fmla="*/ 76 w 253"/>
                <a:gd name="T45" fmla="*/ 24 h 254"/>
                <a:gd name="T46" fmla="*/ 76 w 253"/>
                <a:gd name="T47" fmla="*/ 46 h 254"/>
                <a:gd name="T48" fmla="*/ 111 w 253"/>
                <a:gd name="T49" fmla="*/ 61 h 254"/>
                <a:gd name="T50" fmla="*/ 148 w 253"/>
                <a:gd name="T51" fmla="*/ 61 h 254"/>
                <a:gd name="T52" fmla="*/ 148 w 253"/>
                <a:gd name="T53" fmla="*/ 46 h 254"/>
                <a:gd name="T54" fmla="*/ 160 w 253"/>
                <a:gd name="T55" fmla="*/ 37 h 254"/>
                <a:gd name="T56" fmla="*/ 188 w 253"/>
                <a:gd name="T57" fmla="*/ 37 h 254"/>
                <a:gd name="T58" fmla="*/ 247 w 253"/>
                <a:gd name="T59" fmla="*/ 61 h 254"/>
                <a:gd name="T60" fmla="*/ 247 w 253"/>
                <a:gd name="T61" fmla="*/ 88 h 254"/>
                <a:gd name="T62" fmla="*/ 239 w 253"/>
                <a:gd name="T63" fmla="*/ 105 h 254"/>
                <a:gd name="T64" fmla="*/ 239 w 253"/>
                <a:gd name="T65" fmla="*/ 150 h 254"/>
                <a:gd name="T66" fmla="*/ 254 w 253"/>
                <a:gd name="T67" fmla="*/ 164 h 254"/>
                <a:gd name="T68" fmla="*/ 254 w 253"/>
                <a:gd name="T69" fmla="*/ 172 h 254"/>
                <a:gd name="T70" fmla="*/ 247 w 253"/>
                <a:gd name="T71" fmla="*/ 185 h 254"/>
                <a:gd name="T72" fmla="*/ 267 w 253"/>
                <a:gd name="T73" fmla="*/ 233 h 254"/>
                <a:gd name="T74" fmla="*/ 254 w 253"/>
                <a:gd name="T75" fmla="*/ 246 h 254"/>
                <a:gd name="T76" fmla="*/ 254 w 253"/>
                <a:gd name="T77" fmla="*/ 261 h 254"/>
                <a:gd name="T78" fmla="*/ 254 w 253"/>
                <a:gd name="T79" fmla="*/ 261 h 254"/>
                <a:gd name="T80" fmla="*/ 254 w 253"/>
                <a:gd name="T81" fmla="*/ 261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3" h="254">
                  <a:moveTo>
                    <a:pt x="240" y="254"/>
                  </a:moveTo>
                  <a:lnTo>
                    <a:pt x="181" y="246"/>
                  </a:lnTo>
                  <a:lnTo>
                    <a:pt x="166" y="226"/>
                  </a:lnTo>
                  <a:lnTo>
                    <a:pt x="148" y="239"/>
                  </a:lnTo>
                  <a:lnTo>
                    <a:pt x="126" y="239"/>
                  </a:lnTo>
                  <a:lnTo>
                    <a:pt x="83" y="178"/>
                  </a:lnTo>
                  <a:lnTo>
                    <a:pt x="69" y="172"/>
                  </a:lnTo>
                  <a:lnTo>
                    <a:pt x="62" y="172"/>
                  </a:lnTo>
                  <a:lnTo>
                    <a:pt x="56" y="165"/>
                  </a:lnTo>
                  <a:lnTo>
                    <a:pt x="41" y="135"/>
                  </a:lnTo>
                  <a:lnTo>
                    <a:pt x="26" y="126"/>
                  </a:lnTo>
                  <a:lnTo>
                    <a:pt x="19" y="105"/>
                  </a:lnTo>
                  <a:lnTo>
                    <a:pt x="26" y="88"/>
                  </a:lnTo>
                  <a:lnTo>
                    <a:pt x="26" y="68"/>
                  </a:lnTo>
                  <a:lnTo>
                    <a:pt x="19" y="68"/>
                  </a:lnTo>
                  <a:lnTo>
                    <a:pt x="0" y="7"/>
                  </a:lnTo>
                  <a:lnTo>
                    <a:pt x="12" y="0"/>
                  </a:lnTo>
                  <a:lnTo>
                    <a:pt x="19" y="15"/>
                  </a:lnTo>
                  <a:lnTo>
                    <a:pt x="34" y="15"/>
                  </a:lnTo>
                  <a:lnTo>
                    <a:pt x="56" y="7"/>
                  </a:lnTo>
                  <a:lnTo>
                    <a:pt x="62" y="7"/>
                  </a:lnTo>
                  <a:lnTo>
                    <a:pt x="56" y="15"/>
                  </a:lnTo>
                  <a:lnTo>
                    <a:pt x="69" y="24"/>
                  </a:lnTo>
                  <a:lnTo>
                    <a:pt x="69" y="46"/>
                  </a:lnTo>
                  <a:lnTo>
                    <a:pt x="104" y="61"/>
                  </a:lnTo>
                  <a:lnTo>
                    <a:pt x="141" y="61"/>
                  </a:lnTo>
                  <a:lnTo>
                    <a:pt x="141" y="46"/>
                  </a:lnTo>
                  <a:lnTo>
                    <a:pt x="153" y="37"/>
                  </a:lnTo>
                  <a:lnTo>
                    <a:pt x="181" y="37"/>
                  </a:lnTo>
                  <a:lnTo>
                    <a:pt x="233" y="61"/>
                  </a:lnTo>
                  <a:lnTo>
                    <a:pt x="233" y="88"/>
                  </a:lnTo>
                  <a:lnTo>
                    <a:pt x="225" y="105"/>
                  </a:lnTo>
                  <a:lnTo>
                    <a:pt x="225" y="143"/>
                  </a:lnTo>
                  <a:lnTo>
                    <a:pt x="240" y="157"/>
                  </a:lnTo>
                  <a:lnTo>
                    <a:pt x="240" y="165"/>
                  </a:lnTo>
                  <a:lnTo>
                    <a:pt x="233" y="178"/>
                  </a:lnTo>
                  <a:lnTo>
                    <a:pt x="253" y="226"/>
                  </a:lnTo>
                  <a:lnTo>
                    <a:pt x="240" y="239"/>
                  </a:lnTo>
                  <a:lnTo>
                    <a:pt x="240" y="25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2" name="Freeform 451"/>
            <p:cNvSpPr>
              <a:spLocks noChangeAspect="1"/>
            </p:cNvSpPr>
            <p:nvPr/>
          </p:nvSpPr>
          <p:spPr bwMode="auto">
            <a:xfrm>
              <a:off x="5818434" y="3232591"/>
              <a:ext cx="215548" cy="176676"/>
            </a:xfrm>
            <a:custGeom>
              <a:avLst/>
              <a:gdLst>
                <a:gd name="T0" fmla="*/ 92 w 99"/>
                <a:gd name="T1" fmla="*/ 32 h 84"/>
                <a:gd name="T2" fmla="*/ 92 w 99"/>
                <a:gd name="T3" fmla="*/ 46 h 84"/>
                <a:gd name="T4" fmla="*/ 106 w 99"/>
                <a:gd name="T5" fmla="*/ 46 h 84"/>
                <a:gd name="T6" fmla="*/ 106 w 99"/>
                <a:gd name="T7" fmla="*/ 78 h 84"/>
                <a:gd name="T8" fmla="*/ 84 w 99"/>
                <a:gd name="T9" fmla="*/ 69 h 84"/>
                <a:gd name="T10" fmla="*/ 62 w 99"/>
                <a:gd name="T11" fmla="*/ 84 h 84"/>
                <a:gd name="T12" fmla="*/ 43 w 99"/>
                <a:gd name="T13" fmla="*/ 46 h 84"/>
                <a:gd name="T14" fmla="*/ 37 w 99"/>
                <a:gd name="T15" fmla="*/ 69 h 84"/>
                <a:gd name="T16" fmla="*/ 22 w 99"/>
                <a:gd name="T17" fmla="*/ 69 h 84"/>
                <a:gd name="T18" fmla="*/ 22 w 99"/>
                <a:gd name="T19" fmla="*/ 78 h 84"/>
                <a:gd name="T20" fmla="*/ 0 w 99"/>
                <a:gd name="T21" fmla="*/ 78 h 84"/>
                <a:gd name="T22" fmla="*/ 8 w 99"/>
                <a:gd name="T23" fmla="*/ 63 h 84"/>
                <a:gd name="T24" fmla="*/ 8 w 99"/>
                <a:gd name="T25" fmla="*/ 39 h 84"/>
                <a:gd name="T26" fmla="*/ 0 w 99"/>
                <a:gd name="T27" fmla="*/ 32 h 84"/>
                <a:gd name="T28" fmla="*/ 15 w 99"/>
                <a:gd name="T29" fmla="*/ 32 h 84"/>
                <a:gd name="T30" fmla="*/ 22 w 99"/>
                <a:gd name="T31" fmla="*/ 9 h 84"/>
                <a:gd name="T32" fmla="*/ 22 w 99"/>
                <a:gd name="T33" fmla="*/ 0 h 84"/>
                <a:gd name="T34" fmla="*/ 43 w 99"/>
                <a:gd name="T35" fmla="*/ 0 h 84"/>
                <a:gd name="T36" fmla="*/ 43 w 99"/>
                <a:gd name="T37" fmla="*/ 24 h 84"/>
                <a:gd name="T38" fmla="*/ 22 w 99"/>
                <a:gd name="T39" fmla="*/ 24 h 84"/>
                <a:gd name="T40" fmla="*/ 22 w 99"/>
                <a:gd name="T41" fmla="*/ 32 h 84"/>
                <a:gd name="T42" fmla="*/ 92 w 99"/>
                <a:gd name="T43" fmla="*/ 32 h 84"/>
                <a:gd name="T44" fmla="*/ 92 w 99"/>
                <a:gd name="T45" fmla="*/ 32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9" h="84">
                  <a:moveTo>
                    <a:pt x="85" y="32"/>
                  </a:moveTo>
                  <a:lnTo>
                    <a:pt x="85" y="46"/>
                  </a:lnTo>
                  <a:lnTo>
                    <a:pt x="99" y="46"/>
                  </a:lnTo>
                  <a:lnTo>
                    <a:pt x="99" y="78"/>
                  </a:lnTo>
                  <a:lnTo>
                    <a:pt x="77" y="69"/>
                  </a:lnTo>
                  <a:lnTo>
                    <a:pt x="55" y="84"/>
                  </a:lnTo>
                  <a:lnTo>
                    <a:pt x="43" y="46"/>
                  </a:lnTo>
                  <a:lnTo>
                    <a:pt x="37" y="69"/>
                  </a:lnTo>
                  <a:lnTo>
                    <a:pt x="22" y="69"/>
                  </a:lnTo>
                  <a:lnTo>
                    <a:pt x="22" y="78"/>
                  </a:lnTo>
                  <a:lnTo>
                    <a:pt x="0" y="78"/>
                  </a:lnTo>
                  <a:lnTo>
                    <a:pt x="8" y="63"/>
                  </a:lnTo>
                  <a:lnTo>
                    <a:pt x="8" y="39"/>
                  </a:lnTo>
                  <a:lnTo>
                    <a:pt x="0" y="32"/>
                  </a:lnTo>
                  <a:lnTo>
                    <a:pt x="15" y="32"/>
                  </a:lnTo>
                  <a:lnTo>
                    <a:pt x="22" y="9"/>
                  </a:lnTo>
                  <a:lnTo>
                    <a:pt x="22" y="0"/>
                  </a:lnTo>
                  <a:lnTo>
                    <a:pt x="43" y="0"/>
                  </a:lnTo>
                  <a:lnTo>
                    <a:pt x="43" y="24"/>
                  </a:lnTo>
                  <a:lnTo>
                    <a:pt x="22" y="24"/>
                  </a:lnTo>
                  <a:lnTo>
                    <a:pt x="22" y="32"/>
                  </a:lnTo>
                  <a:lnTo>
                    <a:pt x="85" y="3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3" name="Freeform 452"/>
            <p:cNvSpPr>
              <a:spLocks noChangeAspect="1"/>
            </p:cNvSpPr>
            <p:nvPr/>
          </p:nvSpPr>
          <p:spPr bwMode="auto">
            <a:xfrm>
              <a:off x="5367939" y="3148460"/>
              <a:ext cx="435407" cy="300769"/>
            </a:xfrm>
            <a:custGeom>
              <a:avLst/>
              <a:gdLst>
                <a:gd name="T0" fmla="*/ 201 w 201"/>
                <a:gd name="T1" fmla="*/ 116 h 143"/>
                <a:gd name="T2" fmla="*/ 186 w 201"/>
                <a:gd name="T3" fmla="*/ 108 h 143"/>
                <a:gd name="T4" fmla="*/ 186 w 201"/>
                <a:gd name="T5" fmla="*/ 116 h 143"/>
                <a:gd name="T6" fmla="*/ 180 w 201"/>
                <a:gd name="T7" fmla="*/ 116 h 143"/>
                <a:gd name="T8" fmla="*/ 171 w 201"/>
                <a:gd name="T9" fmla="*/ 131 h 143"/>
                <a:gd name="T10" fmla="*/ 149 w 201"/>
                <a:gd name="T11" fmla="*/ 131 h 143"/>
                <a:gd name="T12" fmla="*/ 149 w 201"/>
                <a:gd name="T13" fmla="*/ 143 h 143"/>
                <a:gd name="T14" fmla="*/ 129 w 201"/>
                <a:gd name="T15" fmla="*/ 143 h 143"/>
                <a:gd name="T16" fmla="*/ 129 w 201"/>
                <a:gd name="T17" fmla="*/ 123 h 143"/>
                <a:gd name="T18" fmla="*/ 72 w 201"/>
                <a:gd name="T19" fmla="*/ 101 h 143"/>
                <a:gd name="T20" fmla="*/ 44 w 201"/>
                <a:gd name="T21" fmla="*/ 101 h 143"/>
                <a:gd name="T22" fmla="*/ 30 w 201"/>
                <a:gd name="T23" fmla="*/ 108 h 143"/>
                <a:gd name="T24" fmla="*/ 30 w 201"/>
                <a:gd name="T25" fmla="*/ 77 h 143"/>
                <a:gd name="T26" fmla="*/ 13 w 201"/>
                <a:gd name="T27" fmla="*/ 77 h 143"/>
                <a:gd name="T28" fmla="*/ 13 w 201"/>
                <a:gd name="T29" fmla="*/ 61 h 143"/>
                <a:gd name="T30" fmla="*/ 8 w 201"/>
                <a:gd name="T31" fmla="*/ 61 h 143"/>
                <a:gd name="T32" fmla="*/ 8 w 201"/>
                <a:gd name="T33" fmla="*/ 47 h 143"/>
                <a:gd name="T34" fmla="*/ 30 w 201"/>
                <a:gd name="T35" fmla="*/ 47 h 143"/>
                <a:gd name="T36" fmla="*/ 35 w 201"/>
                <a:gd name="T37" fmla="*/ 40 h 143"/>
                <a:gd name="T38" fmla="*/ 13 w 201"/>
                <a:gd name="T39" fmla="*/ 24 h 143"/>
                <a:gd name="T40" fmla="*/ 8 w 201"/>
                <a:gd name="T41" fmla="*/ 24 h 143"/>
                <a:gd name="T42" fmla="*/ 8 w 201"/>
                <a:gd name="T43" fmla="*/ 40 h 143"/>
                <a:gd name="T44" fmla="*/ 0 w 201"/>
                <a:gd name="T45" fmla="*/ 24 h 143"/>
                <a:gd name="T46" fmla="*/ 30 w 201"/>
                <a:gd name="T47" fmla="*/ 9 h 143"/>
                <a:gd name="T48" fmla="*/ 44 w 201"/>
                <a:gd name="T49" fmla="*/ 30 h 143"/>
                <a:gd name="T50" fmla="*/ 55 w 201"/>
                <a:gd name="T51" fmla="*/ 30 h 143"/>
                <a:gd name="T52" fmla="*/ 55 w 201"/>
                <a:gd name="T53" fmla="*/ 24 h 143"/>
                <a:gd name="T54" fmla="*/ 79 w 201"/>
                <a:gd name="T55" fmla="*/ 9 h 143"/>
                <a:gd name="T56" fmla="*/ 85 w 201"/>
                <a:gd name="T57" fmla="*/ 9 h 143"/>
                <a:gd name="T58" fmla="*/ 79 w 201"/>
                <a:gd name="T59" fmla="*/ 0 h 143"/>
                <a:gd name="T60" fmla="*/ 85 w 201"/>
                <a:gd name="T61" fmla="*/ 0 h 143"/>
                <a:gd name="T62" fmla="*/ 108 w 201"/>
                <a:gd name="T63" fmla="*/ 9 h 143"/>
                <a:gd name="T64" fmla="*/ 108 w 201"/>
                <a:gd name="T65" fmla="*/ 30 h 143"/>
                <a:gd name="T66" fmla="*/ 138 w 201"/>
                <a:gd name="T67" fmla="*/ 30 h 143"/>
                <a:gd name="T68" fmla="*/ 144 w 201"/>
                <a:gd name="T69" fmla="*/ 61 h 143"/>
                <a:gd name="T70" fmla="*/ 208 w 201"/>
                <a:gd name="T71" fmla="*/ 101 h 143"/>
                <a:gd name="T72" fmla="*/ 201 w 201"/>
                <a:gd name="T73" fmla="*/ 116 h 143"/>
                <a:gd name="T74" fmla="*/ 201 w 201"/>
                <a:gd name="T75" fmla="*/ 116 h 143"/>
                <a:gd name="T76" fmla="*/ 201 w 201"/>
                <a:gd name="T77" fmla="*/ 116 h 1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1" h="143">
                  <a:moveTo>
                    <a:pt x="194" y="116"/>
                  </a:moveTo>
                  <a:lnTo>
                    <a:pt x="179" y="108"/>
                  </a:lnTo>
                  <a:lnTo>
                    <a:pt x="179" y="116"/>
                  </a:lnTo>
                  <a:lnTo>
                    <a:pt x="173" y="116"/>
                  </a:lnTo>
                  <a:lnTo>
                    <a:pt x="164" y="131"/>
                  </a:lnTo>
                  <a:lnTo>
                    <a:pt x="142" y="131"/>
                  </a:lnTo>
                  <a:lnTo>
                    <a:pt x="142" y="143"/>
                  </a:lnTo>
                  <a:lnTo>
                    <a:pt x="122" y="143"/>
                  </a:lnTo>
                  <a:lnTo>
                    <a:pt x="122" y="123"/>
                  </a:lnTo>
                  <a:lnTo>
                    <a:pt x="72" y="101"/>
                  </a:lnTo>
                  <a:lnTo>
                    <a:pt x="44" y="101"/>
                  </a:lnTo>
                  <a:lnTo>
                    <a:pt x="30" y="108"/>
                  </a:lnTo>
                  <a:lnTo>
                    <a:pt x="30" y="77"/>
                  </a:lnTo>
                  <a:lnTo>
                    <a:pt x="13" y="77"/>
                  </a:lnTo>
                  <a:lnTo>
                    <a:pt x="13" y="61"/>
                  </a:lnTo>
                  <a:lnTo>
                    <a:pt x="8" y="61"/>
                  </a:lnTo>
                  <a:lnTo>
                    <a:pt x="8" y="47"/>
                  </a:lnTo>
                  <a:lnTo>
                    <a:pt x="30" y="47"/>
                  </a:lnTo>
                  <a:lnTo>
                    <a:pt x="35" y="40"/>
                  </a:lnTo>
                  <a:lnTo>
                    <a:pt x="13" y="24"/>
                  </a:lnTo>
                  <a:lnTo>
                    <a:pt x="8" y="24"/>
                  </a:lnTo>
                  <a:lnTo>
                    <a:pt x="8" y="40"/>
                  </a:lnTo>
                  <a:lnTo>
                    <a:pt x="0" y="24"/>
                  </a:lnTo>
                  <a:lnTo>
                    <a:pt x="30" y="9"/>
                  </a:lnTo>
                  <a:lnTo>
                    <a:pt x="44" y="30"/>
                  </a:lnTo>
                  <a:lnTo>
                    <a:pt x="55" y="30"/>
                  </a:lnTo>
                  <a:lnTo>
                    <a:pt x="55" y="24"/>
                  </a:lnTo>
                  <a:lnTo>
                    <a:pt x="79" y="9"/>
                  </a:lnTo>
                  <a:lnTo>
                    <a:pt x="85" y="9"/>
                  </a:lnTo>
                  <a:lnTo>
                    <a:pt x="79" y="0"/>
                  </a:lnTo>
                  <a:lnTo>
                    <a:pt x="85" y="0"/>
                  </a:lnTo>
                  <a:lnTo>
                    <a:pt x="101" y="9"/>
                  </a:lnTo>
                  <a:lnTo>
                    <a:pt x="101" y="30"/>
                  </a:lnTo>
                  <a:lnTo>
                    <a:pt x="131" y="30"/>
                  </a:lnTo>
                  <a:lnTo>
                    <a:pt x="137" y="61"/>
                  </a:lnTo>
                  <a:lnTo>
                    <a:pt x="201" y="101"/>
                  </a:lnTo>
                  <a:lnTo>
                    <a:pt x="194" y="11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4" name="Freeform 453"/>
            <p:cNvSpPr>
              <a:spLocks noChangeAspect="1"/>
            </p:cNvSpPr>
            <p:nvPr/>
          </p:nvSpPr>
          <p:spPr bwMode="auto">
            <a:xfrm>
              <a:off x="5473556" y="3041192"/>
              <a:ext cx="519472" cy="336526"/>
            </a:xfrm>
            <a:custGeom>
              <a:avLst/>
              <a:gdLst>
                <a:gd name="T0" fmla="*/ 152 w 239"/>
                <a:gd name="T1" fmla="*/ 166 h 159"/>
                <a:gd name="T2" fmla="*/ 164 w 239"/>
                <a:gd name="T3" fmla="*/ 166 h 159"/>
                <a:gd name="T4" fmla="*/ 174 w 239"/>
                <a:gd name="T5" fmla="*/ 151 h 159"/>
                <a:gd name="T6" fmla="*/ 174 w 239"/>
                <a:gd name="T7" fmla="*/ 129 h 159"/>
                <a:gd name="T8" fmla="*/ 164 w 239"/>
                <a:gd name="T9" fmla="*/ 121 h 159"/>
                <a:gd name="T10" fmla="*/ 182 w 239"/>
                <a:gd name="T11" fmla="*/ 121 h 159"/>
                <a:gd name="T12" fmla="*/ 195 w 239"/>
                <a:gd name="T13" fmla="*/ 101 h 159"/>
                <a:gd name="T14" fmla="*/ 195 w 239"/>
                <a:gd name="T15" fmla="*/ 92 h 159"/>
                <a:gd name="T16" fmla="*/ 216 w 239"/>
                <a:gd name="T17" fmla="*/ 92 h 159"/>
                <a:gd name="T18" fmla="*/ 216 w 239"/>
                <a:gd name="T19" fmla="*/ 101 h 159"/>
                <a:gd name="T20" fmla="*/ 231 w 239"/>
                <a:gd name="T21" fmla="*/ 101 h 159"/>
                <a:gd name="T22" fmla="*/ 253 w 239"/>
                <a:gd name="T23" fmla="*/ 92 h 159"/>
                <a:gd name="T24" fmla="*/ 231 w 239"/>
                <a:gd name="T25" fmla="*/ 79 h 159"/>
                <a:gd name="T26" fmla="*/ 210 w 239"/>
                <a:gd name="T27" fmla="*/ 79 h 159"/>
                <a:gd name="T28" fmla="*/ 223 w 239"/>
                <a:gd name="T29" fmla="*/ 57 h 159"/>
                <a:gd name="T30" fmla="*/ 216 w 239"/>
                <a:gd name="T31" fmla="*/ 57 h 159"/>
                <a:gd name="T32" fmla="*/ 182 w 239"/>
                <a:gd name="T33" fmla="*/ 92 h 159"/>
                <a:gd name="T34" fmla="*/ 174 w 239"/>
                <a:gd name="T35" fmla="*/ 79 h 159"/>
                <a:gd name="T36" fmla="*/ 159 w 239"/>
                <a:gd name="T37" fmla="*/ 79 h 159"/>
                <a:gd name="T38" fmla="*/ 159 w 239"/>
                <a:gd name="T39" fmla="*/ 72 h 159"/>
                <a:gd name="T40" fmla="*/ 152 w 239"/>
                <a:gd name="T41" fmla="*/ 72 h 159"/>
                <a:gd name="T42" fmla="*/ 152 w 239"/>
                <a:gd name="T43" fmla="*/ 50 h 159"/>
                <a:gd name="T44" fmla="*/ 131 w 239"/>
                <a:gd name="T45" fmla="*/ 33 h 159"/>
                <a:gd name="T46" fmla="*/ 89 w 239"/>
                <a:gd name="T47" fmla="*/ 33 h 159"/>
                <a:gd name="T48" fmla="*/ 38 w 239"/>
                <a:gd name="T49" fmla="*/ 0 h 159"/>
                <a:gd name="T50" fmla="*/ 0 w 239"/>
                <a:gd name="T51" fmla="*/ 6 h 159"/>
                <a:gd name="T52" fmla="*/ 0 w 239"/>
                <a:gd name="T53" fmla="*/ 79 h 159"/>
                <a:gd name="T54" fmla="*/ 6 w 239"/>
                <a:gd name="T55" fmla="*/ 79 h 159"/>
                <a:gd name="T56" fmla="*/ 6 w 239"/>
                <a:gd name="T57" fmla="*/ 72 h 159"/>
                <a:gd name="T58" fmla="*/ 28 w 239"/>
                <a:gd name="T59" fmla="*/ 57 h 159"/>
                <a:gd name="T60" fmla="*/ 38 w 239"/>
                <a:gd name="T61" fmla="*/ 57 h 159"/>
                <a:gd name="T62" fmla="*/ 28 w 239"/>
                <a:gd name="T63" fmla="*/ 50 h 159"/>
                <a:gd name="T64" fmla="*/ 38 w 239"/>
                <a:gd name="T65" fmla="*/ 50 h 159"/>
                <a:gd name="T66" fmla="*/ 50 w 239"/>
                <a:gd name="T67" fmla="*/ 57 h 159"/>
                <a:gd name="T68" fmla="*/ 50 w 239"/>
                <a:gd name="T69" fmla="*/ 79 h 159"/>
                <a:gd name="T70" fmla="*/ 89 w 239"/>
                <a:gd name="T71" fmla="*/ 79 h 159"/>
                <a:gd name="T72" fmla="*/ 95 w 239"/>
                <a:gd name="T73" fmla="*/ 114 h 159"/>
                <a:gd name="T74" fmla="*/ 159 w 239"/>
                <a:gd name="T75" fmla="*/ 151 h 159"/>
                <a:gd name="T76" fmla="*/ 152 w 239"/>
                <a:gd name="T77" fmla="*/ 166 h 159"/>
                <a:gd name="T78" fmla="*/ 152 w 239"/>
                <a:gd name="T79" fmla="*/ 166 h 159"/>
                <a:gd name="T80" fmla="*/ 152 w 239"/>
                <a:gd name="T81" fmla="*/ 166 h 1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9" h="159">
                  <a:moveTo>
                    <a:pt x="145" y="159"/>
                  </a:moveTo>
                  <a:lnTo>
                    <a:pt x="157" y="159"/>
                  </a:lnTo>
                  <a:lnTo>
                    <a:pt x="167" y="144"/>
                  </a:lnTo>
                  <a:lnTo>
                    <a:pt x="167" y="122"/>
                  </a:lnTo>
                  <a:lnTo>
                    <a:pt x="157" y="114"/>
                  </a:lnTo>
                  <a:lnTo>
                    <a:pt x="174" y="114"/>
                  </a:lnTo>
                  <a:lnTo>
                    <a:pt x="181" y="94"/>
                  </a:lnTo>
                  <a:lnTo>
                    <a:pt x="181" y="85"/>
                  </a:lnTo>
                  <a:lnTo>
                    <a:pt x="202" y="85"/>
                  </a:lnTo>
                  <a:lnTo>
                    <a:pt x="202" y="94"/>
                  </a:lnTo>
                  <a:lnTo>
                    <a:pt x="217" y="94"/>
                  </a:lnTo>
                  <a:lnTo>
                    <a:pt x="239" y="85"/>
                  </a:lnTo>
                  <a:lnTo>
                    <a:pt x="217" y="79"/>
                  </a:lnTo>
                  <a:lnTo>
                    <a:pt x="196" y="79"/>
                  </a:lnTo>
                  <a:lnTo>
                    <a:pt x="209" y="57"/>
                  </a:lnTo>
                  <a:lnTo>
                    <a:pt x="202" y="57"/>
                  </a:lnTo>
                  <a:lnTo>
                    <a:pt x="174" y="85"/>
                  </a:lnTo>
                  <a:lnTo>
                    <a:pt x="167" y="79"/>
                  </a:lnTo>
                  <a:lnTo>
                    <a:pt x="152" y="79"/>
                  </a:lnTo>
                  <a:lnTo>
                    <a:pt x="152" y="72"/>
                  </a:lnTo>
                  <a:lnTo>
                    <a:pt x="145" y="72"/>
                  </a:lnTo>
                  <a:lnTo>
                    <a:pt x="145" y="50"/>
                  </a:lnTo>
                  <a:lnTo>
                    <a:pt x="124" y="33"/>
                  </a:lnTo>
                  <a:lnTo>
                    <a:pt x="82" y="33"/>
                  </a:lnTo>
                  <a:lnTo>
                    <a:pt x="38" y="0"/>
                  </a:lnTo>
                  <a:lnTo>
                    <a:pt x="0" y="6"/>
                  </a:lnTo>
                  <a:lnTo>
                    <a:pt x="0" y="79"/>
                  </a:lnTo>
                  <a:lnTo>
                    <a:pt x="6" y="79"/>
                  </a:lnTo>
                  <a:lnTo>
                    <a:pt x="6" y="72"/>
                  </a:lnTo>
                  <a:lnTo>
                    <a:pt x="28" y="57"/>
                  </a:lnTo>
                  <a:lnTo>
                    <a:pt x="38" y="57"/>
                  </a:lnTo>
                  <a:lnTo>
                    <a:pt x="28" y="50"/>
                  </a:lnTo>
                  <a:lnTo>
                    <a:pt x="38" y="50"/>
                  </a:lnTo>
                  <a:lnTo>
                    <a:pt x="50" y="57"/>
                  </a:lnTo>
                  <a:lnTo>
                    <a:pt x="50" y="79"/>
                  </a:lnTo>
                  <a:lnTo>
                    <a:pt x="82" y="79"/>
                  </a:lnTo>
                  <a:lnTo>
                    <a:pt x="88" y="107"/>
                  </a:lnTo>
                  <a:lnTo>
                    <a:pt x="152" y="144"/>
                  </a:lnTo>
                  <a:lnTo>
                    <a:pt x="145" y="15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5" name="Freeform 454"/>
            <p:cNvSpPr>
              <a:spLocks noChangeAspect="1"/>
            </p:cNvSpPr>
            <p:nvPr/>
          </p:nvSpPr>
          <p:spPr bwMode="auto">
            <a:xfrm>
              <a:off x="4643696" y="2954957"/>
              <a:ext cx="422474" cy="277633"/>
            </a:xfrm>
            <a:custGeom>
              <a:avLst/>
              <a:gdLst>
                <a:gd name="T0" fmla="*/ 127 w 194"/>
                <a:gd name="T1" fmla="*/ 47 h 131"/>
                <a:gd name="T2" fmla="*/ 119 w 194"/>
                <a:gd name="T3" fmla="*/ 47 h 131"/>
                <a:gd name="T4" fmla="*/ 99 w 194"/>
                <a:gd name="T5" fmla="*/ 41 h 131"/>
                <a:gd name="T6" fmla="*/ 142 w 194"/>
                <a:gd name="T7" fmla="*/ 10 h 131"/>
                <a:gd name="T8" fmla="*/ 171 w 194"/>
                <a:gd name="T9" fmla="*/ 0 h 131"/>
                <a:gd name="T10" fmla="*/ 179 w 194"/>
                <a:gd name="T11" fmla="*/ 10 h 131"/>
                <a:gd name="T12" fmla="*/ 142 w 194"/>
                <a:gd name="T13" fmla="*/ 19 h 131"/>
                <a:gd name="T14" fmla="*/ 164 w 194"/>
                <a:gd name="T15" fmla="*/ 24 h 131"/>
                <a:gd name="T16" fmla="*/ 136 w 194"/>
                <a:gd name="T17" fmla="*/ 47 h 131"/>
                <a:gd name="T18" fmla="*/ 127 w 194"/>
                <a:gd name="T19" fmla="*/ 47 h 131"/>
                <a:gd name="T20" fmla="*/ 136 w 194"/>
                <a:gd name="T21" fmla="*/ 47 h 131"/>
                <a:gd name="T22" fmla="*/ 208 w 194"/>
                <a:gd name="T23" fmla="*/ 108 h 131"/>
                <a:gd name="T24" fmla="*/ 208 w 194"/>
                <a:gd name="T25" fmla="*/ 130 h 131"/>
                <a:gd name="T26" fmla="*/ 179 w 194"/>
                <a:gd name="T27" fmla="*/ 138 h 131"/>
                <a:gd name="T28" fmla="*/ 136 w 194"/>
                <a:gd name="T29" fmla="*/ 138 h 131"/>
                <a:gd name="T30" fmla="*/ 114 w 194"/>
                <a:gd name="T31" fmla="*/ 122 h 131"/>
                <a:gd name="T32" fmla="*/ 84 w 194"/>
                <a:gd name="T33" fmla="*/ 122 h 131"/>
                <a:gd name="T34" fmla="*/ 57 w 194"/>
                <a:gd name="T35" fmla="*/ 138 h 131"/>
                <a:gd name="T36" fmla="*/ 11 w 194"/>
                <a:gd name="T37" fmla="*/ 138 h 131"/>
                <a:gd name="T38" fmla="*/ 0 w 194"/>
                <a:gd name="T39" fmla="*/ 108 h 131"/>
                <a:gd name="T40" fmla="*/ 5 w 194"/>
                <a:gd name="T41" fmla="*/ 91 h 131"/>
                <a:gd name="T42" fmla="*/ 11 w 194"/>
                <a:gd name="T43" fmla="*/ 91 h 131"/>
                <a:gd name="T44" fmla="*/ 11 w 194"/>
                <a:gd name="T45" fmla="*/ 76 h 131"/>
                <a:gd name="T46" fmla="*/ 26 w 194"/>
                <a:gd name="T47" fmla="*/ 56 h 131"/>
                <a:gd name="T48" fmla="*/ 26 w 194"/>
                <a:gd name="T49" fmla="*/ 41 h 131"/>
                <a:gd name="T50" fmla="*/ 33 w 194"/>
                <a:gd name="T51" fmla="*/ 41 h 131"/>
                <a:gd name="T52" fmla="*/ 41 w 194"/>
                <a:gd name="T53" fmla="*/ 19 h 131"/>
                <a:gd name="T54" fmla="*/ 64 w 194"/>
                <a:gd name="T55" fmla="*/ 19 h 131"/>
                <a:gd name="T56" fmla="*/ 64 w 194"/>
                <a:gd name="T57" fmla="*/ 24 h 131"/>
                <a:gd name="T58" fmla="*/ 92 w 194"/>
                <a:gd name="T59" fmla="*/ 41 h 131"/>
                <a:gd name="T60" fmla="*/ 79 w 194"/>
                <a:gd name="T61" fmla="*/ 47 h 131"/>
                <a:gd name="T62" fmla="*/ 84 w 194"/>
                <a:gd name="T63" fmla="*/ 56 h 131"/>
                <a:gd name="T64" fmla="*/ 84 w 194"/>
                <a:gd name="T65" fmla="*/ 76 h 131"/>
                <a:gd name="T66" fmla="*/ 92 w 194"/>
                <a:gd name="T67" fmla="*/ 76 h 131"/>
                <a:gd name="T68" fmla="*/ 119 w 194"/>
                <a:gd name="T69" fmla="*/ 47 h 131"/>
                <a:gd name="T70" fmla="*/ 127 w 194"/>
                <a:gd name="T71" fmla="*/ 47 h 131"/>
                <a:gd name="T72" fmla="*/ 127 w 194"/>
                <a:gd name="T73" fmla="*/ 47 h 1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4" h="131">
                  <a:moveTo>
                    <a:pt x="120" y="47"/>
                  </a:moveTo>
                  <a:lnTo>
                    <a:pt x="112" y="47"/>
                  </a:lnTo>
                  <a:lnTo>
                    <a:pt x="92" y="41"/>
                  </a:lnTo>
                  <a:lnTo>
                    <a:pt x="135" y="10"/>
                  </a:lnTo>
                  <a:lnTo>
                    <a:pt x="157" y="0"/>
                  </a:lnTo>
                  <a:lnTo>
                    <a:pt x="165" y="10"/>
                  </a:lnTo>
                  <a:lnTo>
                    <a:pt x="135" y="19"/>
                  </a:lnTo>
                  <a:lnTo>
                    <a:pt x="150" y="24"/>
                  </a:lnTo>
                  <a:lnTo>
                    <a:pt x="129" y="47"/>
                  </a:lnTo>
                  <a:lnTo>
                    <a:pt x="120" y="47"/>
                  </a:lnTo>
                  <a:lnTo>
                    <a:pt x="129" y="47"/>
                  </a:lnTo>
                  <a:lnTo>
                    <a:pt x="194" y="101"/>
                  </a:lnTo>
                  <a:lnTo>
                    <a:pt x="194" y="123"/>
                  </a:lnTo>
                  <a:lnTo>
                    <a:pt x="165" y="131"/>
                  </a:lnTo>
                  <a:lnTo>
                    <a:pt x="129" y="131"/>
                  </a:lnTo>
                  <a:lnTo>
                    <a:pt x="107" y="115"/>
                  </a:lnTo>
                  <a:lnTo>
                    <a:pt x="77" y="115"/>
                  </a:lnTo>
                  <a:lnTo>
                    <a:pt x="50" y="131"/>
                  </a:lnTo>
                  <a:lnTo>
                    <a:pt x="11" y="131"/>
                  </a:lnTo>
                  <a:lnTo>
                    <a:pt x="0" y="101"/>
                  </a:lnTo>
                  <a:lnTo>
                    <a:pt x="5" y="84"/>
                  </a:lnTo>
                  <a:lnTo>
                    <a:pt x="11" y="84"/>
                  </a:lnTo>
                  <a:lnTo>
                    <a:pt x="11" y="69"/>
                  </a:lnTo>
                  <a:lnTo>
                    <a:pt x="26" y="56"/>
                  </a:lnTo>
                  <a:lnTo>
                    <a:pt x="26" y="41"/>
                  </a:lnTo>
                  <a:lnTo>
                    <a:pt x="33" y="41"/>
                  </a:lnTo>
                  <a:lnTo>
                    <a:pt x="41" y="19"/>
                  </a:lnTo>
                  <a:lnTo>
                    <a:pt x="57" y="19"/>
                  </a:lnTo>
                  <a:lnTo>
                    <a:pt x="57" y="24"/>
                  </a:lnTo>
                  <a:lnTo>
                    <a:pt x="85" y="41"/>
                  </a:lnTo>
                  <a:lnTo>
                    <a:pt x="72" y="47"/>
                  </a:lnTo>
                  <a:lnTo>
                    <a:pt x="77" y="56"/>
                  </a:lnTo>
                  <a:lnTo>
                    <a:pt x="77" y="69"/>
                  </a:lnTo>
                  <a:lnTo>
                    <a:pt x="85" y="69"/>
                  </a:lnTo>
                  <a:lnTo>
                    <a:pt x="112" y="47"/>
                  </a:lnTo>
                  <a:lnTo>
                    <a:pt x="120" y="4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6" name="Freeform 455"/>
            <p:cNvSpPr>
              <a:spLocks noChangeAspect="1"/>
            </p:cNvSpPr>
            <p:nvPr/>
          </p:nvSpPr>
          <p:spPr bwMode="auto">
            <a:xfrm>
              <a:off x="4600586" y="3201042"/>
              <a:ext cx="545337" cy="208225"/>
            </a:xfrm>
            <a:custGeom>
              <a:avLst/>
              <a:gdLst>
                <a:gd name="T0" fmla="*/ 265 w 251"/>
                <a:gd name="T1" fmla="*/ 36 h 99"/>
                <a:gd name="T2" fmla="*/ 251 w 251"/>
                <a:gd name="T3" fmla="*/ 36 h 99"/>
                <a:gd name="T4" fmla="*/ 245 w 251"/>
                <a:gd name="T5" fmla="*/ 7 h 99"/>
                <a:gd name="T6" fmla="*/ 225 w 251"/>
                <a:gd name="T7" fmla="*/ 7 h 99"/>
                <a:gd name="T8" fmla="*/ 187 w 251"/>
                <a:gd name="T9" fmla="*/ 15 h 99"/>
                <a:gd name="T10" fmla="*/ 152 w 251"/>
                <a:gd name="T11" fmla="*/ 15 h 99"/>
                <a:gd name="T12" fmla="*/ 132 w 251"/>
                <a:gd name="T13" fmla="*/ 0 h 99"/>
                <a:gd name="T14" fmla="*/ 104 w 251"/>
                <a:gd name="T15" fmla="*/ 0 h 99"/>
                <a:gd name="T16" fmla="*/ 75 w 251"/>
                <a:gd name="T17" fmla="*/ 15 h 99"/>
                <a:gd name="T18" fmla="*/ 33 w 251"/>
                <a:gd name="T19" fmla="*/ 15 h 99"/>
                <a:gd name="T20" fmla="*/ 26 w 251"/>
                <a:gd name="T21" fmla="*/ 0 h 99"/>
                <a:gd name="T22" fmla="*/ 13 w 251"/>
                <a:gd name="T23" fmla="*/ 0 h 99"/>
                <a:gd name="T24" fmla="*/ 5 w 251"/>
                <a:gd name="T25" fmla="*/ 7 h 99"/>
                <a:gd name="T26" fmla="*/ 0 w 251"/>
                <a:gd name="T27" fmla="*/ 22 h 99"/>
                <a:gd name="T28" fmla="*/ 5 w 251"/>
                <a:gd name="T29" fmla="*/ 22 h 99"/>
                <a:gd name="T30" fmla="*/ 5 w 251"/>
                <a:gd name="T31" fmla="*/ 36 h 99"/>
                <a:gd name="T32" fmla="*/ 21 w 251"/>
                <a:gd name="T33" fmla="*/ 15 h 99"/>
                <a:gd name="T34" fmla="*/ 33 w 251"/>
                <a:gd name="T35" fmla="*/ 15 h 99"/>
                <a:gd name="T36" fmla="*/ 48 w 251"/>
                <a:gd name="T37" fmla="*/ 22 h 99"/>
                <a:gd name="T38" fmla="*/ 33 w 251"/>
                <a:gd name="T39" fmla="*/ 22 h 99"/>
                <a:gd name="T40" fmla="*/ 33 w 251"/>
                <a:gd name="T41" fmla="*/ 36 h 99"/>
                <a:gd name="T42" fmla="*/ 13 w 251"/>
                <a:gd name="T43" fmla="*/ 36 h 99"/>
                <a:gd name="T44" fmla="*/ 5 w 251"/>
                <a:gd name="T45" fmla="*/ 42 h 99"/>
                <a:gd name="T46" fmla="*/ 5 w 251"/>
                <a:gd name="T47" fmla="*/ 51 h 99"/>
                <a:gd name="T48" fmla="*/ 13 w 251"/>
                <a:gd name="T49" fmla="*/ 42 h 99"/>
                <a:gd name="T50" fmla="*/ 13 w 251"/>
                <a:gd name="T51" fmla="*/ 51 h 99"/>
                <a:gd name="T52" fmla="*/ 5 w 251"/>
                <a:gd name="T53" fmla="*/ 57 h 99"/>
                <a:gd name="T54" fmla="*/ 5 w 251"/>
                <a:gd name="T55" fmla="*/ 71 h 99"/>
                <a:gd name="T56" fmla="*/ 13 w 251"/>
                <a:gd name="T57" fmla="*/ 79 h 99"/>
                <a:gd name="T58" fmla="*/ 21 w 251"/>
                <a:gd name="T59" fmla="*/ 86 h 99"/>
                <a:gd name="T60" fmla="*/ 26 w 251"/>
                <a:gd name="T61" fmla="*/ 86 h 99"/>
                <a:gd name="T62" fmla="*/ 26 w 251"/>
                <a:gd name="T63" fmla="*/ 93 h 99"/>
                <a:gd name="T64" fmla="*/ 48 w 251"/>
                <a:gd name="T65" fmla="*/ 99 h 99"/>
                <a:gd name="T66" fmla="*/ 60 w 251"/>
                <a:gd name="T67" fmla="*/ 93 h 99"/>
                <a:gd name="T68" fmla="*/ 75 w 251"/>
                <a:gd name="T69" fmla="*/ 93 h 99"/>
                <a:gd name="T70" fmla="*/ 97 w 251"/>
                <a:gd name="T71" fmla="*/ 99 h 99"/>
                <a:gd name="T72" fmla="*/ 104 w 251"/>
                <a:gd name="T73" fmla="*/ 99 h 99"/>
                <a:gd name="T74" fmla="*/ 117 w 251"/>
                <a:gd name="T75" fmla="*/ 93 h 99"/>
                <a:gd name="T76" fmla="*/ 137 w 251"/>
                <a:gd name="T77" fmla="*/ 93 h 99"/>
                <a:gd name="T78" fmla="*/ 137 w 251"/>
                <a:gd name="T79" fmla="*/ 99 h 99"/>
                <a:gd name="T80" fmla="*/ 146 w 251"/>
                <a:gd name="T81" fmla="*/ 99 h 99"/>
                <a:gd name="T82" fmla="*/ 146 w 251"/>
                <a:gd name="T83" fmla="*/ 93 h 99"/>
                <a:gd name="T84" fmla="*/ 172 w 251"/>
                <a:gd name="T85" fmla="*/ 86 h 99"/>
                <a:gd name="T86" fmla="*/ 181 w 251"/>
                <a:gd name="T87" fmla="*/ 93 h 99"/>
                <a:gd name="T88" fmla="*/ 210 w 251"/>
                <a:gd name="T89" fmla="*/ 86 h 99"/>
                <a:gd name="T90" fmla="*/ 236 w 251"/>
                <a:gd name="T91" fmla="*/ 86 h 99"/>
                <a:gd name="T92" fmla="*/ 236 w 251"/>
                <a:gd name="T93" fmla="*/ 79 h 99"/>
                <a:gd name="T94" fmla="*/ 265 w 251"/>
                <a:gd name="T95" fmla="*/ 86 h 99"/>
                <a:gd name="T96" fmla="*/ 251 w 251"/>
                <a:gd name="T97" fmla="*/ 42 h 99"/>
                <a:gd name="T98" fmla="*/ 265 w 251"/>
                <a:gd name="T99" fmla="*/ 36 h 99"/>
                <a:gd name="T100" fmla="*/ 265 w 251"/>
                <a:gd name="T101" fmla="*/ 36 h 99"/>
                <a:gd name="T102" fmla="*/ 265 w 251"/>
                <a:gd name="T103" fmla="*/ 36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1" h="99">
                  <a:moveTo>
                    <a:pt x="251" y="36"/>
                  </a:moveTo>
                  <a:lnTo>
                    <a:pt x="237" y="36"/>
                  </a:lnTo>
                  <a:lnTo>
                    <a:pt x="231" y="7"/>
                  </a:lnTo>
                  <a:lnTo>
                    <a:pt x="211" y="7"/>
                  </a:lnTo>
                  <a:lnTo>
                    <a:pt x="180" y="15"/>
                  </a:lnTo>
                  <a:lnTo>
                    <a:pt x="145" y="15"/>
                  </a:lnTo>
                  <a:lnTo>
                    <a:pt x="125" y="0"/>
                  </a:lnTo>
                  <a:lnTo>
                    <a:pt x="97" y="0"/>
                  </a:lnTo>
                  <a:lnTo>
                    <a:pt x="68" y="15"/>
                  </a:lnTo>
                  <a:lnTo>
                    <a:pt x="33" y="15"/>
                  </a:lnTo>
                  <a:lnTo>
                    <a:pt x="26" y="0"/>
                  </a:lnTo>
                  <a:lnTo>
                    <a:pt x="13" y="0"/>
                  </a:lnTo>
                  <a:lnTo>
                    <a:pt x="5" y="7"/>
                  </a:lnTo>
                  <a:lnTo>
                    <a:pt x="0" y="22"/>
                  </a:lnTo>
                  <a:lnTo>
                    <a:pt x="5" y="22"/>
                  </a:lnTo>
                  <a:lnTo>
                    <a:pt x="5" y="36"/>
                  </a:lnTo>
                  <a:lnTo>
                    <a:pt x="21" y="15"/>
                  </a:lnTo>
                  <a:lnTo>
                    <a:pt x="33" y="15"/>
                  </a:lnTo>
                  <a:lnTo>
                    <a:pt x="48" y="22"/>
                  </a:lnTo>
                  <a:lnTo>
                    <a:pt x="33" y="22"/>
                  </a:lnTo>
                  <a:lnTo>
                    <a:pt x="33" y="36"/>
                  </a:lnTo>
                  <a:lnTo>
                    <a:pt x="13" y="36"/>
                  </a:lnTo>
                  <a:lnTo>
                    <a:pt x="5" y="42"/>
                  </a:lnTo>
                  <a:lnTo>
                    <a:pt x="5" y="51"/>
                  </a:lnTo>
                  <a:lnTo>
                    <a:pt x="13" y="42"/>
                  </a:lnTo>
                  <a:lnTo>
                    <a:pt x="13" y="51"/>
                  </a:lnTo>
                  <a:lnTo>
                    <a:pt x="5" y="57"/>
                  </a:lnTo>
                  <a:lnTo>
                    <a:pt x="5" y="71"/>
                  </a:lnTo>
                  <a:lnTo>
                    <a:pt x="13" y="79"/>
                  </a:lnTo>
                  <a:lnTo>
                    <a:pt x="21" y="86"/>
                  </a:lnTo>
                  <a:lnTo>
                    <a:pt x="26" y="86"/>
                  </a:lnTo>
                  <a:lnTo>
                    <a:pt x="26" y="93"/>
                  </a:lnTo>
                  <a:lnTo>
                    <a:pt x="48" y="99"/>
                  </a:lnTo>
                  <a:lnTo>
                    <a:pt x="60" y="93"/>
                  </a:lnTo>
                  <a:lnTo>
                    <a:pt x="68" y="93"/>
                  </a:lnTo>
                  <a:lnTo>
                    <a:pt x="90" y="99"/>
                  </a:lnTo>
                  <a:lnTo>
                    <a:pt x="97" y="99"/>
                  </a:lnTo>
                  <a:lnTo>
                    <a:pt x="110" y="93"/>
                  </a:lnTo>
                  <a:lnTo>
                    <a:pt x="130" y="93"/>
                  </a:lnTo>
                  <a:lnTo>
                    <a:pt x="130" y="99"/>
                  </a:lnTo>
                  <a:lnTo>
                    <a:pt x="139" y="99"/>
                  </a:lnTo>
                  <a:lnTo>
                    <a:pt x="139" y="93"/>
                  </a:lnTo>
                  <a:lnTo>
                    <a:pt x="165" y="86"/>
                  </a:lnTo>
                  <a:lnTo>
                    <a:pt x="174" y="93"/>
                  </a:lnTo>
                  <a:lnTo>
                    <a:pt x="196" y="86"/>
                  </a:lnTo>
                  <a:lnTo>
                    <a:pt x="222" y="86"/>
                  </a:lnTo>
                  <a:lnTo>
                    <a:pt x="222" y="79"/>
                  </a:lnTo>
                  <a:lnTo>
                    <a:pt x="251" y="86"/>
                  </a:lnTo>
                  <a:lnTo>
                    <a:pt x="237" y="42"/>
                  </a:lnTo>
                  <a:lnTo>
                    <a:pt x="251" y="3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7" name="Freeform 456"/>
            <p:cNvSpPr>
              <a:spLocks noChangeAspect="1"/>
            </p:cNvSpPr>
            <p:nvPr/>
          </p:nvSpPr>
          <p:spPr bwMode="auto">
            <a:xfrm>
              <a:off x="6434903" y="3718450"/>
              <a:ext cx="96997" cy="56789"/>
            </a:xfrm>
            <a:custGeom>
              <a:avLst/>
              <a:gdLst>
                <a:gd name="T0" fmla="*/ 38 w 45"/>
                <a:gd name="T1" fmla="*/ 0 h 27"/>
                <a:gd name="T2" fmla="*/ 15 w 45"/>
                <a:gd name="T3" fmla="*/ 0 h 27"/>
                <a:gd name="T4" fmla="*/ 0 w 45"/>
                <a:gd name="T5" fmla="*/ 17 h 27"/>
                <a:gd name="T6" fmla="*/ 0 w 45"/>
                <a:gd name="T7" fmla="*/ 27 h 27"/>
                <a:gd name="T8" fmla="*/ 45 w 45"/>
                <a:gd name="T9" fmla="*/ 27 h 27"/>
                <a:gd name="T10" fmla="*/ 38 w 45"/>
                <a:gd name="T11" fmla="*/ 0 h 27"/>
                <a:gd name="T12" fmla="*/ 38 w 45"/>
                <a:gd name="T13" fmla="*/ 0 h 27"/>
                <a:gd name="T14" fmla="*/ 38 w 45"/>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7">
                  <a:moveTo>
                    <a:pt x="38" y="0"/>
                  </a:moveTo>
                  <a:lnTo>
                    <a:pt x="15" y="0"/>
                  </a:lnTo>
                  <a:lnTo>
                    <a:pt x="0" y="17"/>
                  </a:lnTo>
                  <a:lnTo>
                    <a:pt x="0" y="27"/>
                  </a:lnTo>
                  <a:lnTo>
                    <a:pt x="45" y="27"/>
                  </a:lnTo>
                  <a:lnTo>
                    <a:pt x="38"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8" name="Freeform 457"/>
            <p:cNvSpPr>
              <a:spLocks noChangeAspect="1"/>
            </p:cNvSpPr>
            <p:nvPr/>
          </p:nvSpPr>
          <p:spPr bwMode="auto">
            <a:xfrm>
              <a:off x="4995040" y="3135839"/>
              <a:ext cx="204771" cy="75719"/>
            </a:xfrm>
            <a:custGeom>
              <a:avLst/>
              <a:gdLst>
                <a:gd name="T0" fmla="*/ 30 w 94"/>
                <a:gd name="T1" fmla="*/ 42 h 35"/>
                <a:gd name="T2" fmla="*/ 30 w 94"/>
                <a:gd name="T3" fmla="*/ 15 h 35"/>
                <a:gd name="T4" fmla="*/ 0 w 94"/>
                <a:gd name="T5" fmla="*/ 0 h 35"/>
                <a:gd name="T6" fmla="*/ 44 w 94"/>
                <a:gd name="T7" fmla="*/ 0 h 35"/>
                <a:gd name="T8" fmla="*/ 66 w 94"/>
                <a:gd name="T9" fmla="*/ 8 h 35"/>
                <a:gd name="T10" fmla="*/ 86 w 94"/>
                <a:gd name="T11" fmla="*/ 8 h 35"/>
                <a:gd name="T12" fmla="*/ 101 w 94"/>
                <a:gd name="T13" fmla="*/ 36 h 35"/>
                <a:gd name="T14" fmla="*/ 93 w 94"/>
                <a:gd name="T15" fmla="*/ 36 h 35"/>
                <a:gd name="T16" fmla="*/ 101 w 94"/>
                <a:gd name="T17" fmla="*/ 42 h 35"/>
                <a:gd name="T18" fmla="*/ 30 w 94"/>
                <a:gd name="T19" fmla="*/ 42 h 35"/>
                <a:gd name="T20" fmla="*/ 30 w 94"/>
                <a:gd name="T21" fmla="*/ 42 h 35"/>
                <a:gd name="T22" fmla="*/ 30 w 94"/>
                <a:gd name="T23" fmla="*/ 42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35">
                  <a:moveTo>
                    <a:pt x="30" y="35"/>
                  </a:moveTo>
                  <a:lnTo>
                    <a:pt x="30" y="15"/>
                  </a:lnTo>
                  <a:lnTo>
                    <a:pt x="0" y="0"/>
                  </a:lnTo>
                  <a:lnTo>
                    <a:pt x="44" y="0"/>
                  </a:lnTo>
                  <a:lnTo>
                    <a:pt x="59" y="8"/>
                  </a:lnTo>
                  <a:lnTo>
                    <a:pt x="79" y="8"/>
                  </a:lnTo>
                  <a:lnTo>
                    <a:pt x="94" y="29"/>
                  </a:lnTo>
                  <a:lnTo>
                    <a:pt x="86" y="29"/>
                  </a:lnTo>
                  <a:lnTo>
                    <a:pt x="94" y="35"/>
                  </a:lnTo>
                  <a:lnTo>
                    <a:pt x="30" y="3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9" name="Freeform 458"/>
            <p:cNvSpPr>
              <a:spLocks noChangeAspect="1"/>
            </p:cNvSpPr>
            <p:nvPr/>
          </p:nvSpPr>
          <p:spPr bwMode="auto">
            <a:xfrm>
              <a:off x="5115746" y="3219972"/>
              <a:ext cx="84063" cy="90442"/>
            </a:xfrm>
            <a:custGeom>
              <a:avLst/>
              <a:gdLst>
                <a:gd name="T0" fmla="*/ 39 w 39"/>
                <a:gd name="T1" fmla="*/ 43 h 43"/>
                <a:gd name="T2" fmla="*/ 39 w 39"/>
                <a:gd name="T3" fmla="*/ 37 h 43"/>
                <a:gd name="T4" fmla="*/ 31 w 39"/>
                <a:gd name="T5" fmla="*/ 28 h 43"/>
                <a:gd name="T6" fmla="*/ 31 w 39"/>
                <a:gd name="T7" fmla="*/ 13 h 43"/>
                <a:gd name="T8" fmla="*/ 19 w 39"/>
                <a:gd name="T9" fmla="*/ 0 h 43"/>
                <a:gd name="T10" fmla="*/ 0 w 39"/>
                <a:gd name="T11" fmla="*/ 0 h 43"/>
                <a:gd name="T12" fmla="*/ 5 w 39"/>
                <a:gd name="T13" fmla="*/ 28 h 43"/>
                <a:gd name="T14" fmla="*/ 19 w 39"/>
                <a:gd name="T15" fmla="*/ 28 h 43"/>
                <a:gd name="T16" fmla="*/ 31 w 39"/>
                <a:gd name="T17" fmla="*/ 37 h 43"/>
                <a:gd name="T18" fmla="*/ 31 w 39"/>
                <a:gd name="T19" fmla="*/ 43 h 43"/>
                <a:gd name="T20" fmla="*/ 39 w 39"/>
                <a:gd name="T21" fmla="*/ 43 h 43"/>
                <a:gd name="T22" fmla="*/ 39 w 39"/>
                <a:gd name="T23" fmla="*/ 43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43">
                  <a:moveTo>
                    <a:pt x="39" y="43"/>
                  </a:moveTo>
                  <a:lnTo>
                    <a:pt x="39" y="37"/>
                  </a:lnTo>
                  <a:lnTo>
                    <a:pt x="31" y="28"/>
                  </a:lnTo>
                  <a:lnTo>
                    <a:pt x="31" y="13"/>
                  </a:lnTo>
                  <a:lnTo>
                    <a:pt x="19" y="0"/>
                  </a:lnTo>
                  <a:lnTo>
                    <a:pt x="0" y="0"/>
                  </a:lnTo>
                  <a:lnTo>
                    <a:pt x="5" y="28"/>
                  </a:lnTo>
                  <a:lnTo>
                    <a:pt x="19" y="28"/>
                  </a:lnTo>
                  <a:lnTo>
                    <a:pt x="31" y="37"/>
                  </a:lnTo>
                  <a:lnTo>
                    <a:pt x="31" y="43"/>
                  </a:lnTo>
                  <a:lnTo>
                    <a:pt x="39" y="4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0" name="Freeform 459"/>
            <p:cNvSpPr>
              <a:spLocks noChangeAspect="1"/>
            </p:cNvSpPr>
            <p:nvPr/>
          </p:nvSpPr>
          <p:spPr bwMode="auto">
            <a:xfrm>
              <a:off x="5152389" y="3201042"/>
              <a:ext cx="148729" cy="124093"/>
            </a:xfrm>
            <a:custGeom>
              <a:avLst/>
              <a:gdLst>
                <a:gd name="T0" fmla="*/ 22 w 69"/>
                <a:gd name="T1" fmla="*/ 51 h 59"/>
                <a:gd name="T2" fmla="*/ 44 w 69"/>
                <a:gd name="T3" fmla="*/ 44 h 59"/>
                <a:gd name="T4" fmla="*/ 49 w 69"/>
                <a:gd name="T5" fmla="*/ 44 h 59"/>
                <a:gd name="T6" fmla="*/ 44 w 69"/>
                <a:gd name="T7" fmla="*/ 51 h 59"/>
                <a:gd name="T8" fmla="*/ 55 w 69"/>
                <a:gd name="T9" fmla="*/ 59 h 59"/>
                <a:gd name="T10" fmla="*/ 49 w 69"/>
                <a:gd name="T11" fmla="*/ 51 h 59"/>
                <a:gd name="T12" fmla="*/ 55 w 69"/>
                <a:gd name="T13" fmla="*/ 51 h 59"/>
                <a:gd name="T14" fmla="*/ 55 w 69"/>
                <a:gd name="T15" fmla="*/ 37 h 59"/>
                <a:gd name="T16" fmla="*/ 69 w 69"/>
                <a:gd name="T17" fmla="*/ 22 h 59"/>
                <a:gd name="T18" fmla="*/ 55 w 69"/>
                <a:gd name="T19" fmla="*/ 15 h 59"/>
                <a:gd name="T20" fmla="*/ 49 w 69"/>
                <a:gd name="T21" fmla="*/ 0 h 59"/>
                <a:gd name="T22" fmla="*/ 44 w 69"/>
                <a:gd name="T23" fmla="*/ 9 h 59"/>
                <a:gd name="T24" fmla="*/ 27 w 69"/>
                <a:gd name="T25" fmla="*/ 9 h 59"/>
                <a:gd name="T26" fmla="*/ 22 w 69"/>
                <a:gd name="T27" fmla="*/ 0 h 59"/>
                <a:gd name="T28" fmla="*/ 14 w 69"/>
                <a:gd name="T29" fmla="*/ 0 h 59"/>
                <a:gd name="T30" fmla="*/ 22 w 69"/>
                <a:gd name="T31" fmla="*/ 9 h 59"/>
                <a:gd name="T32" fmla="*/ 0 w 69"/>
                <a:gd name="T33" fmla="*/ 9 h 59"/>
                <a:gd name="T34" fmla="*/ 14 w 69"/>
                <a:gd name="T35" fmla="*/ 22 h 59"/>
                <a:gd name="T36" fmla="*/ 14 w 69"/>
                <a:gd name="T37" fmla="*/ 37 h 59"/>
                <a:gd name="T38" fmla="*/ 22 w 69"/>
                <a:gd name="T39" fmla="*/ 44 h 59"/>
                <a:gd name="T40" fmla="*/ 22 w 69"/>
                <a:gd name="T41" fmla="*/ 51 h 59"/>
                <a:gd name="T42" fmla="*/ 22 w 69"/>
                <a:gd name="T43" fmla="*/ 51 h 59"/>
                <a:gd name="T44" fmla="*/ 22 w 69"/>
                <a:gd name="T45" fmla="*/ 51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59">
                  <a:moveTo>
                    <a:pt x="22" y="51"/>
                  </a:moveTo>
                  <a:lnTo>
                    <a:pt x="44" y="44"/>
                  </a:lnTo>
                  <a:lnTo>
                    <a:pt x="49" y="44"/>
                  </a:lnTo>
                  <a:lnTo>
                    <a:pt x="44" y="51"/>
                  </a:lnTo>
                  <a:lnTo>
                    <a:pt x="55" y="59"/>
                  </a:lnTo>
                  <a:lnTo>
                    <a:pt x="49" y="51"/>
                  </a:lnTo>
                  <a:lnTo>
                    <a:pt x="55" y="51"/>
                  </a:lnTo>
                  <a:lnTo>
                    <a:pt x="55" y="37"/>
                  </a:lnTo>
                  <a:lnTo>
                    <a:pt x="69" y="22"/>
                  </a:lnTo>
                  <a:lnTo>
                    <a:pt x="55" y="15"/>
                  </a:lnTo>
                  <a:lnTo>
                    <a:pt x="49" y="0"/>
                  </a:lnTo>
                  <a:lnTo>
                    <a:pt x="44" y="9"/>
                  </a:lnTo>
                  <a:lnTo>
                    <a:pt x="27" y="9"/>
                  </a:lnTo>
                  <a:lnTo>
                    <a:pt x="22" y="0"/>
                  </a:lnTo>
                  <a:lnTo>
                    <a:pt x="14" y="0"/>
                  </a:lnTo>
                  <a:lnTo>
                    <a:pt x="22" y="9"/>
                  </a:lnTo>
                  <a:lnTo>
                    <a:pt x="0" y="9"/>
                  </a:lnTo>
                  <a:lnTo>
                    <a:pt x="14" y="22"/>
                  </a:lnTo>
                  <a:lnTo>
                    <a:pt x="14" y="37"/>
                  </a:lnTo>
                  <a:lnTo>
                    <a:pt x="22" y="44"/>
                  </a:lnTo>
                  <a:lnTo>
                    <a:pt x="22" y="5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1" name="Freeform 460"/>
            <p:cNvSpPr>
              <a:spLocks noChangeAspect="1"/>
            </p:cNvSpPr>
            <p:nvPr/>
          </p:nvSpPr>
          <p:spPr bwMode="auto">
            <a:xfrm>
              <a:off x="4880798" y="3375614"/>
              <a:ext cx="211237" cy="182986"/>
            </a:xfrm>
            <a:custGeom>
              <a:avLst/>
              <a:gdLst>
                <a:gd name="T0" fmla="*/ 0 w 97"/>
                <a:gd name="T1" fmla="*/ 156 h 79"/>
                <a:gd name="T2" fmla="*/ 6 w 97"/>
                <a:gd name="T3" fmla="*/ 141 h 79"/>
                <a:gd name="T4" fmla="*/ 13 w 97"/>
                <a:gd name="T5" fmla="*/ 100 h 79"/>
                <a:gd name="T6" fmla="*/ 6 w 97"/>
                <a:gd name="T7" fmla="*/ 83 h 79"/>
                <a:gd name="T8" fmla="*/ 6 w 97"/>
                <a:gd name="T9" fmla="*/ 31 h 79"/>
                <a:gd name="T10" fmla="*/ 13 w 97"/>
                <a:gd name="T11" fmla="*/ 31 h 79"/>
                <a:gd name="T12" fmla="*/ 13 w 97"/>
                <a:gd name="T13" fmla="*/ 15 h 79"/>
                <a:gd name="T14" fmla="*/ 43 w 97"/>
                <a:gd name="T15" fmla="*/ 0 h 79"/>
                <a:gd name="T16" fmla="*/ 57 w 97"/>
                <a:gd name="T17" fmla="*/ 15 h 79"/>
                <a:gd name="T18" fmla="*/ 75 w 97"/>
                <a:gd name="T19" fmla="*/ 0 h 79"/>
                <a:gd name="T20" fmla="*/ 104 w 97"/>
                <a:gd name="T21" fmla="*/ 0 h 79"/>
                <a:gd name="T22" fmla="*/ 90 w 97"/>
                <a:gd name="T23" fmla="*/ 15 h 79"/>
                <a:gd name="T24" fmla="*/ 75 w 97"/>
                <a:gd name="T25" fmla="*/ 83 h 79"/>
                <a:gd name="T26" fmla="*/ 57 w 97"/>
                <a:gd name="T27" fmla="*/ 127 h 79"/>
                <a:gd name="T28" fmla="*/ 43 w 97"/>
                <a:gd name="T29" fmla="*/ 127 h 79"/>
                <a:gd name="T30" fmla="*/ 13 w 97"/>
                <a:gd name="T31" fmla="*/ 156 h 79"/>
                <a:gd name="T32" fmla="*/ 0 w 97"/>
                <a:gd name="T33" fmla="*/ 156 h 79"/>
                <a:gd name="T34" fmla="*/ 0 w 97"/>
                <a:gd name="T35" fmla="*/ 156 h 79"/>
                <a:gd name="T36" fmla="*/ 0 w 97"/>
                <a:gd name="T37" fmla="*/ 156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79">
                  <a:moveTo>
                    <a:pt x="0" y="79"/>
                  </a:moveTo>
                  <a:lnTo>
                    <a:pt x="6" y="71"/>
                  </a:lnTo>
                  <a:lnTo>
                    <a:pt x="13" y="51"/>
                  </a:lnTo>
                  <a:lnTo>
                    <a:pt x="6" y="42"/>
                  </a:lnTo>
                  <a:lnTo>
                    <a:pt x="6" y="15"/>
                  </a:lnTo>
                  <a:lnTo>
                    <a:pt x="13" y="15"/>
                  </a:lnTo>
                  <a:lnTo>
                    <a:pt x="13" y="8"/>
                  </a:lnTo>
                  <a:lnTo>
                    <a:pt x="43" y="0"/>
                  </a:lnTo>
                  <a:lnTo>
                    <a:pt x="50" y="8"/>
                  </a:lnTo>
                  <a:lnTo>
                    <a:pt x="68" y="0"/>
                  </a:lnTo>
                  <a:lnTo>
                    <a:pt x="97" y="0"/>
                  </a:lnTo>
                  <a:lnTo>
                    <a:pt x="83" y="8"/>
                  </a:lnTo>
                  <a:lnTo>
                    <a:pt x="68" y="42"/>
                  </a:lnTo>
                  <a:lnTo>
                    <a:pt x="50" y="64"/>
                  </a:lnTo>
                  <a:lnTo>
                    <a:pt x="43" y="64"/>
                  </a:lnTo>
                  <a:lnTo>
                    <a:pt x="13" y="79"/>
                  </a:lnTo>
                  <a:lnTo>
                    <a:pt x="0" y="7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2" name="Freeform 461"/>
            <p:cNvSpPr>
              <a:spLocks noChangeAspect="1"/>
            </p:cNvSpPr>
            <p:nvPr/>
          </p:nvSpPr>
          <p:spPr bwMode="auto">
            <a:xfrm>
              <a:off x="4846311" y="3531258"/>
              <a:ext cx="142263" cy="147231"/>
            </a:xfrm>
            <a:custGeom>
              <a:avLst/>
              <a:gdLst>
                <a:gd name="T0" fmla="*/ 66 w 66"/>
                <a:gd name="T1" fmla="*/ 16 h 70"/>
                <a:gd name="T2" fmla="*/ 66 w 66"/>
                <a:gd name="T3" fmla="*/ 0 h 70"/>
                <a:gd name="T4" fmla="*/ 59 w 66"/>
                <a:gd name="T5" fmla="*/ 0 h 70"/>
                <a:gd name="T6" fmla="*/ 29 w 66"/>
                <a:gd name="T7" fmla="*/ 16 h 70"/>
                <a:gd name="T8" fmla="*/ 16 w 66"/>
                <a:gd name="T9" fmla="*/ 16 h 70"/>
                <a:gd name="T10" fmla="*/ 16 w 66"/>
                <a:gd name="T11" fmla="*/ 47 h 70"/>
                <a:gd name="T12" fmla="*/ 0 w 66"/>
                <a:gd name="T13" fmla="*/ 70 h 70"/>
                <a:gd name="T14" fmla="*/ 22 w 66"/>
                <a:gd name="T15" fmla="*/ 70 h 70"/>
                <a:gd name="T16" fmla="*/ 29 w 66"/>
                <a:gd name="T17" fmla="*/ 60 h 70"/>
                <a:gd name="T18" fmla="*/ 37 w 66"/>
                <a:gd name="T19" fmla="*/ 60 h 70"/>
                <a:gd name="T20" fmla="*/ 44 w 66"/>
                <a:gd name="T21" fmla="*/ 47 h 70"/>
                <a:gd name="T22" fmla="*/ 37 w 66"/>
                <a:gd name="T23" fmla="*/ 38 h 70"/>
                <a:gd name="T24" fmla="*/ 66 w 66"/>
                <a:gd name="T25" fmla="*/ 16 h 70"/>
                <a:gd name="T26" fmla="*/ 66 w 66"/>
                <a:gd name="T27" fmla="*/ 16 h 70"/>
                <a:gd name="T28" fmla="*/ 66 w 66"/>
                <a:gd name="T29" fmla="*/ 16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6" h="70">
                  <a:moveTo>
                    <a:pt x="66" y="16"/>
                  </a:moveTo>
                  <a:lnTo>
                    <a:pt x="66" y="0"/>
                  </a:lnTo>
                  <a:lnTo>
                    <a:pt x="59" y="0"/>
                  </a:lnTo>
                  <a:lnTo>
                    <a:pt x="29" y="16"/>
                  </a:lnTo>
                  <a:lnTo>
                    <a:pt x="16" y="16"/>
                  </a:lnTo>
                  <a:lnTo>
                    <a:pt x="16" y="47"/>
                  </a:lnTo>
                  <a:lnTo>
                    <a:pt x="0" y="70"/>
                  </a:lnTo>
                  <a:lnTo>
                    <a:pt x="22" y="70"/>
                  </a:lnTo>
                  <a:lnTo>
                    <a:pt x="29" y="60"/>
                  </a:lnTo>
                  <a:lnTo>
                    <a:pt x="37" y="60"/>
                  </a:lnTo>
                  <a:lnTo>
                    <a:pt x="44" y="47"/>
                  </a:lnTo>
                  <a:lnTo>
                    <a:pt x="37" y="38"/>
                  </a:lnTo>
                  <a:lnTo>
                    <a:pt x="66" y="1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3" name="Freeform 462"/>
            <p:cNvSpPr>
              <a:spLocks noChangeAspect="1"/>
            </p:cNvSpPr>
            <p:nvPr/>
          </p:nvSpPr>
          <p:spPr bwMode="auto">
            <a:xfrm>
              <a:off x="4846311" y="3562807"/>
              <a:ext cx="638024" cy="624676"/>
            </a:xfrm>
            <a:custGeom>
              <a:avLst/>
              <a:gdLst>
                <a:gd name="T0" fmla="*/ 259 w 294"/>
                <a:gd name="T1" fmla="*/ 249 h 296"/>
                <a:gd name="T2" fmla="*/ 266 w 294"/>
                <a:gd name="T3" fmla="*/ 240 h 296"/>
                <a:gd name="T4" fmla="*/ 282 w 294"/>
                <a:gd name="T5" fmla="*/ 235 h 296"/>
                <a:gd name="T6" fmla="*/ 288 w 294"/>
                <a:gd name="T7" fmla="*/ 219 h 296"/>
                <a:gd name="T8" fmla="*/ 301 w 294"/>
                <a:gd name="T9" fmla="*/ 205 h 296"/>
                <a:gd name="T10" fmla="*/ 308 w 294"/>
                <a:gd name="T11" fmla="*/ 205 h 296"/>
                <a:gd name="T12" fmla="*/ 308 w 294"/>
                <a:gd name="T13" fmla="*/ 175 h 296"/>
                <a:gd name="T14" fmla="*/ 294 w 294"/>
                <a:gd name="T15" fmla="*/ 160 h 296"/>
                <a:gd name="T16" fmla="*/ 282 w 294"/>
                <a:gd name="T17" fmla="*/ 160 h 296"/>
                <a:gd name="T18" fmla="*/ 282 w 294"/>
                <a:gd name="T19" fmla="*/ 166 h 296"/>
                <a:gd name="T20" fmla="*/ 237 w 294"/>
                <a:gd name="T21" fmla="*/ 166 h 296"/>
                <a:gd name="T22" fmla="*/ 217 w 294"/>
                <a:gd name="T23" fmla="*/ 160 h 296"/>
                <a:gd name="T24" fmla="*/ 237 w 294"/>
                <a:gd name="T25" fmla="*/ 138 h 296"/>
                <a:gd name="T26" fmla="*/ 217 w 294"/>
                <a:gd name="T27" fmla="*/ 119 h 296"/>
                <a:gd name="T28" fmla="*/ 217 w 294"/>
                <a:gd name="T29" fmla="*/ 91 h 296"/>
                <a:gd name="T30" fmla="*/ 197 w 294"/>
                <a:gd name="T31" fmla="*/ 60 h 296"/>
                <a:gd name="T32" fmla="*/ 168 w 294"/>
                <a:gd name="T33" fmla="*/ 55 h 296"/>
                <a:gd name="T34" fmla="*/ 153 w 294"/>
                <a:gd name="T35" fmla="*/ 60 h 296"/>
                <a:gd name="T36" fmla="*/ 146 w 294"/>
                <a:gd name="T37" fmla="*/ 55 h 296"/>
                <a:gd name="T38" fmla="*/ 128 w 294"/>
                <a:gd name="T39" fmla="*/ 43 h 296"/>
                <a:gd name="T40" fmla="*/ 128 w 294"/>
                <a:gd name="T41" fmla="*/ 37 h 296"/>
                <a:gd name="T42" fmla="*/ 90 w 294"/>
                <a:gd name="T43" fmla="*/ 8 h 296"/>
                <a:gd name="T44" fmla="*/ 64 w 294"/>
                <a:gd name="T45" fmla="*/ 0 h 296"/>
                <a:gd name="T46" fmla="*/ 36 w 294"/>
                <a:gd name="T47" fmla="*/ 22 h 296"/>
                <a:gd name="T48" fmla="*/ 42 w 294"/>
                <a:gd name="T49" fmla="*/ 30 h 296"/>
                <a:gd name="T50" fmla="*/ 36 w 294"/>
                <a:gd name="T51" fmla="*/ 43 h 296"/>
                <a:gd name="T52" fmla="*/ 27 w 294"/>
                <a:gd name="T53" fmla="*/ 43 h 296"/>
                <a:gd name="T54" fmla="*/ 21 w 294"/>
                <a:gd name="T55" fmla="*/ 55 h 296"/>
                <a:gd name="T56" fmla="*/ 0 w 294"/>
                <a:gd name="T57" fmla="*/ 55 h 296"/>
                <a:gd name="T58" fmla="*/ 0 w 294"/>
                <a:gd name="T59" fmla="*/ 75 h 296"/>
                <a:gd name="T60" fmla="*/ 14 w 294"/>
                <a:gd name="T61" fmla="*/ 75 h 296"/>
                <a:gd name="T62" fmla="*/ 42 w 294"/>
                <a:gd name="T63" fmla="*/ 129 h 296"/>
                <a:gd name="T64" fmla="*/ 57 w 294"/>
                <a:gd name="T65" fmla="*/ 138 h 296"/>
                <a:gd name="T66" fmla="*/ 64 w 294"/>
                <a:gd name="T67" fmla="*/ 166 h 296"/>
                <a:gd name="T68" fmla="*/ 64 w 294"/>
                <a:gd name="T69" fmla="*/ 188 h 296"/>
                <a:gd name="T70" fmla="*/ 90 w 294"/>
                <a:gd name="T71" fmla="*/ 212 h 296"/>
                <a:gd name="T72" fmla="*/ 113 w 294"/>
                <a:gd name="T73" fmla="*/ 257 h 296"/>
                <a:gd name="T74" fmla="*/ 120 w 294"/>
                <a:gd name="T75" fmla="*/ 264 h 296"/>
                <a:gd name="T76" fmla="*/ 128 w 294"/>
                <a:gd name="T77" fmla="*/ 257 h 296"/>
                <a:gd name="T78" fmla="*/ 153 w 294"/>
                <a:gd name="T79" fmla="*/ 286 h 296"/>
                <a:gd name="T80" fmla="*/ 160 w 294"/>
                <a:gd name="T81" fmla="*/ 303 h 296"/>
                <a:gd name="T82" fmla="*/ 217 w 294"/>
                <a:gd name="T83" fmla="*/ 257 h 296"/>
                <a:gd name="T84" fmla="*/ 259 w 294"/>
                <a:gd name="T85" fmla="*/ 249 h 296"/>
                <a:gd name="T86" fmla="*/ 259 w 294"/>
                <a:gd name="T87" fmla="*/ 249 h 296"/>
                <a:gd name="T88" fmla="*/ 259 w 294"/>
                <a:gd name="T89" fmla="*/ 249 h 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 h="296">
                  <a:moveTo>
                    <a:pt x="245" y="242"/>
                  </a:moveTo>
                  <a:lnTo>
                    <a:pt x="252" y="233"/>
                  </a:lnTo>
                  <a:lnTo>
                    <a:pt x="268" y="228"/>
                  </a:lnTo>
                  <a:lnTo>
                    <a:pt x="274" y="212"/>
                  </a:lnTo>
                  <a:lnTo>
                    <a:pt x="287" y="198"/>
                  </a:lnTo>
                  <a:lnTo>
                    <a:pt x="294" y="198"/>
                  </a:lnTo>
                  <a:lnTo>
                    <a:pt x="294" y="168"/>
                  </a:lnTo>
                  <a:lnTo>
                    <a:pt x="280" y="153"/>
                  </a:lnTo>
                  <a:lnTo>
                    <a:pt x="268" y="153"/>
                  </a:lnTo>
                  <a:lnTo>
                    <a:pt x="268" y="159"/>
                  </a:lnTo>
                  <a:lnTo>
                    <a:pt x="223" y="159"/>
                  </a:lnTo>
                  <a:lnTo>
                    <a:pt x="210" y="153"/>
                  </a:lnTo>
                  <a:lnTo>
                    <a:pt x="223" y="138"/>
                  </a:lnTo>
                  <a:lnTo>
                    <a:pt x="210" y="119"/>
                  </a:lnTo>
                  <a:lnTo>
                    <a:pt x="210" y="91"/>
                  </a:lnTo>
                  <a:lnTo>
                    <a:pt x="190" y="60"/>
                  </a:lnTo>
                  <a:lnTo>
                    <a:pt x="161" y="55"/>
                  </a:lnTo>
                  <a:lnTo>
                    <a:pt x="146" y="60"/>
                  </a:lnTo>
                  <a:lnTo>
                    <a:pt x="139" y="55"/>
                  </a:lnTo>
                  <a:lnTo>
                    <a:pt x="121" y="43"/>
                  </a:lnTo>
                  <a:lnTo>
                    <a:pt x="121" y="37"/>
                  </a:lnTo>
                  <a:lnTo>
                    <a:pt x="83" y="8"/>
                  </a:lnTo>
                  <a:lnTo>
                    <a:pt x="64" y="0"/>
                  </a:lnTo>
                  <a:lnTo>
                    <a:pt x="36" y="22"/>
                  </a:lnTo>
                  <a:lnTo>
                    <a:pt x="42" y="30"/>
                  </a:lnTo>
                  <a:lnTo>
                    <a:pt x="36" y="43"/>
                  </a:lnTo>
                  <a:lnTo>
                    <a:pt x="27" y="43"/>
                  </a:lnTo>
                  <a:lnTo>
                    <a:pt x="21" y="55"/>
                  </a:lnTo>
                  <a:lnTo>
                    <a:pt x="0" y="55"/>
                  </a:lnTo>
                  <a:lnTo>
                    <a:pt x="0" y="75"/>
                  </a:lnTo>
                  <a:lnTo>
                    <a:pt x="14" y="75"/>
                  </a:lnTo>
                  <a:lnTo>
                    <a:pt x="42" y="129"/>
                  </a:lnTo>
                  <a:lnTo>
                    <a:pt x="57" y="138"/>
                  </a:lnTo>
                  <a:lnTo>
                    <a:pt x="64" y="159"/>
                  </a:lnTo>
                  <a:lnTo>
                    <a:pt x="64" y="181"/>
                  </a:lnTo>
                  <a:lnTo>
                    <a:pt x="83" y="205"/>
                  </a:lnTo>
                  <a:lnTo>
                    <a:pt x="106" y="250"/>
                  </a:lnTo>
                  <a:lnTo>
                    <a:pt x="113" y="257"/>
                  </a:lnTo>
                  <a:lnTo>
                    <a:pt x="121" y="250"/>
                  </a:lnTo>
                  <a:lnTo>
                    <a:pt x="146" y="279"/>
                  </a:lnTo>
                  <a:lnTo>
                    <a:pt x="153" y="296"/>
                  </a:lnTo>
                  <a:lnTo>
                    <a:pt x="210" y="250"/>
                  </a:lnTo>
                  <a:lnTo>
                    <a:pt x="245" y="242"/>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4" name="Freeform 463"/>
            <p:cNvSpPr>
              <a:spLocks noChangeAspect="1"/>
            </p:cNvSpPr>
            <p:nvPr/>
          </p:nvSpPr>
          <p:spPr bwMode="auto">
            <a:xfrm>
              <a:off x="5301118" y="3798374"/>
              <a:ext cx="56042" cy="52582"/>
            </a:xfrm>
            <a:custGeom>
              <a:avLst/>
              <a:gdLst>
                <a:gd name="T0" fmla="*/ 24 w 25"/>
                <a:gd name="T1" fmla="*/ 25 h 25"/>
                <a:gd name="T2" fmla="*/ 0 w 25"/>
                <a:gd name="T3" fmla="*/ 10 h 25"/>
                <a:gd name="T4" fmla="*/ 24 w 25"/>
                <a:gd name="T5" fmla="*/ 0 h 25"/>
                <a:gd name="T6" fmla="*/ 32 w 25"/>
                <a:gd name="T7" fmla="*/ 0 h 25"/>
                <a:gd name="T8" fmla="*/ 24 w 25"/>
                <a:gd name="T9" fmla="*/ 25 h 25"/>
                <a:gd name="T10" fmla="*/ 24 w 25"/>
                <a:gd name="T11" fmla="*/ 25 h 25"/>
                <a:gd name="T12" fmla="*/ 24 w 25"/>
                <a:gd name="T13" fmla="*/ 25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7" y="25"/>
                  </a:moveTo>
                  <a:lnTo>
                    <a:pt x="0" y="10"/>
                  </a:lnTo>
                  <a:lnTo>
                    <a:pt x="17" y="0"/>
                  </a:lnTo>
                  <a:lnTo>
                    <a:pt x="25" y="0"/>
                  </a:lnTo>
                  <a:lnTo>
                    <a:pt x="17" y="2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5" name="Freeform 464"/>
            <p:cNvSpPr>
              <a:spLocks noChangeAspect="1"/>
            </p:cNvSpPr>
            <p:nvPr/>
          </p:nvSpPr>
          <p:spPr bwMode="auto">
            <a:xfrm>
              <a:off x="5301118" y="3798374"/>
              <a:ext cx="183216" cy="94648"/>
            </a:xfrm>
            <a:custGeom>
              <a:avLst/>
              <a:gdLst>
                <a:gd name="T0" fmla="*/ 77 w 84"/>
                <a:gd name="T1" fmla="*/ 38 h 45"/>
                <a:gd name="T2" fmla="*/ 91 w 84"/>
                <a:gd name="T3" fmla="*/ 18 h 45"/>
                <a:gd name="T4" fmla="*/ 91 w 84"/>
                <a:gd name="T5" fmla="*/ 8 h 45"/>
                <a:gd name="T6" fmla="*/ 84 w 84"/>
                <a:gd name="T7" fmla="*/ 0 h 45"/>
                <a:gd name="T8" fmla="*/ 65 w 84"/>
                <a:gd name="T9" fmla="*/ 23 h 45"/>
                <a:gd name="T10" fmla="*/ 15 w 84"/>
                <a:gd name="T11" fmla="*/ 23 h 45"/>
                <a:gd name="T12" fmla="*/ 0 w 84"/>
                <a:gd name="T13" fmla="*/ 38 h 45"/>
                <a:gd name="T14" fmla="*/ 15 w 84"/>
                <a:gd name="T15" fmla="*/ 45 h 45"/>
                <a:gd name="T16" fmla="*/ 65 w 84"/>
                <a:gd name="T17" fmla="*/ 45 h 45"/>
                <a:gd name="T18" fmla="*/ 65 w 84"/>
                <a:gd name="T19" fmla="*/ 38 h 45"/>
                <a:gd name="T20" fmla="*/ 77 w 84"/>
                <a:gd name="T21" fmla="*/ 38 h 45"/>
                <a:gd name="T22" fmla="*/ 77 w 84"/>
                <a:gd name="T23" fmla="*/ 38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5">
                  <a:moveTo>
                    <a:pt x="70" y="38"/>
                  </a:moveTo>
                  <a:lnTo>
                    <a:pt x="84" y="18"/>
                  </a:lnTo>
                  <a:lnTo>
                    <a:pt x="84" y="8"/>
                  </a:lnTo>
                  <a:lnTo>
                    <a:pt x="77" y="0"/>
                  </a:lnTo>
                  <a:lnTo>
                    <a:pt x="58" y="23"/>
                  </a:lnTo>
                  <a:lnTo>
                    <a:pt x="15" y="23"/>
                  </a:lnTo>
                  <a:lnTo>
                    <a:pt x="0" y="38"/>
                  </a:lnTo>
                  <a:lnTo>
                    <a:pt x="15" y="45"/>
                  </a:lnTo>
                  <a:lnTo>
                    <a:pt x="58" y="45"/>
                  </a:lnTo>
                  <a:lnTo>
                    <a:pt x="58" y="38"/>
                  </a:lnTo>
                  <a:lnTo>
                    <a:pt x="70" y="3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6" name="Freeform 465"/>
            <p:cNvSpPr>
              <a:spLocks noChangeAspect="1"/>
            </p:cNvSpPr>
            <p:nvPr/>
          </p:nvSpPr>
          <p:spPr bwMode="auto">
            <a:xfrm>
              <a:off x="5385181" y="3836235"/>
              <a:ext cx="200461" cy="248188"/>
            </a:xfrm>
            <a:custGeom>
              <a:avLst/>
              <a:gdLst>
                <a:gd name="T0" fmla="*/ 0 w 93"/>
                <a:gd name="T1" fmla="*/ 118 h 118"/>
                <a:gd name="T2" fmla="*/ 29 w 93"/>
                <a:gd name="T3" fmla="*/ 118 h 118"/>
                <a:gd name="T4" fmla="*/ 42 w 93"/>
                <a:gd name="T5" fmla="*/ 103 h 118"/>
                <a:gd name="T6" fmla="*/ 66 w 93"/>
                <a:gd name="T7" fmla="*/ 98 h 118"/>
                <a:gd name="T8" fmla="*/ 71 w 93"/>
                <a:gd name="T9" fmla="*/ 81 h 118"/>
                <a:gd name="T10" fmla="*/ 71 w 93"/>
                <a:gd name="T11" fmla="*/ 74 h 118"/>
                <a:gd name="T12" fmla="*/ 93 w 93"/>
                <a:gd name="T13" fmla="*/ 37 h 118"/>
                <a:gd name="T14" fmla="*/ 66 w 93"/>
                <a:gd name="T15" fmla="*/ 7 h 118"/>
                <a:gd name="T16" fmla="*/ 51 w 93"/>
                <a:gd name="T17" fmla="*/ 0 h 118"/>
                <a:gd name="T18" fmla="*/ 36 w 93"/>
                <a:gd name="T19" fmla="*/ 22 h 118"/>
                <a:gd name="T20" fmla="*/ 51 w 93"/>
                <a:gd name="T21" fmla="*/ 37 h 118"/>
                <a:gd name="T22" fmla="*/ 51 w 93"/>
                <a:gd name="T23" fmla="*/ 67 h 118"/>
                <a:gd name="T24" fmla="*/ 42 w 93"/>
                <a:gd name="T25" fmla="*/ 67 h 118"/>
                <a:gd name="T26" fmla="*/ 29 w 93"/>
                <a:gd name="T27" fmla="*/ 81 h 118"/>
                <a:gd name="T28" fmla="*/ 24 w 93"/>
                <a:gd name="T29" fmla="*/ 98 h 118"/>
                <a:gd name="T30" fmla="*/ 9 w 93"/>
                <a:gd name="T31" fmla="*/ 103 h 118"/>
                <a:gd name="T32" fmla="*/ 0 w 93"/>
                <a:gd name="T33" fmla="*/ 111 h 118"/>
                <a:gd name="T34" fmla="*/ 0 w 93"/>
                <a:gd name="T35" fmla="*/ 118 h 118"/>
                <a:gd name="T36" fmla="*/ 0 w 93"/>
                <a:gd name="T37" fmla="*/ 118 h 118"/>
                <a:gd name="T38" fmla="*/ 0 w 93"/>
                <a:gd name="T39" fmla="*/ 118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3" h="118">
                  <a:moveTo>
                    <a:pt x="0" y="118"/>
                  </a:moveTo>
                  <a:lnTo>
                    <a:pt x="29" y="118"/>
                  </a:lnTo>
                  <a:lnTo>
                    <a:pt x="42" y="103"/>
                  </a:lnTo>
                  <a:lnTo>
                    <a:pt x="66" y="98"/>
                  </a:lnTo>
                  <a:lnTo>
                    <a:pt x="71" y="81"/>
                  </a:lnTo>
                  <a:lnTo>
                    <a:pt x="71" y="74"/>
                  </a:lnTo>
                  <a:lnTo>
                    <a:pt x="93" y="37"/>
                  </a:lnTo>
                  <a:lnTo>
                    <a:pt x="66" y="7"/>
                  </a:lnTo>
                  <a:lnTo>
                    <a:pt x="51" y="0"/>
                  </a:lnTo>
                  <a:lnTo>
                    <a:pt x="36" y="22"/>
                  </a:lnTo>
                  <a:lnTo>
                    <a:pt x="51" y="37"/>
                  </a:lnTo>
                  <a:lnTo>
                    <a:pt x="51" y="67"/>
                  </a:lnTo>
                  <a:lnTo>
                    <a:pt x="42" y="67"/>
                  </a:lnTo>
                  <a:lnTo>
                    <a:pt x="29" y="81"/>
                  </a:lnTo>
                  <a:lnTo>
                    <a:pt x="24" y="98"/>
                  </a:lnTo>
                  <a:lnTo>
                    <a:pt x="9" y="103"/>
                  </a:lnTo>
                  <a:lnTo>
                    <a:pt x="0" y="111"/>
                  </a:lnTo>
                  <a:lnTo>
                    <a:pt x="0" y="11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7" name="Freeform 466"/>
            <p:cNvSpPr>
              <a:spLocks noChangeAspect="1"/>
            </p:cNvSpPr>
            <p:nvPr/>
          </p:nvSpPr>
          <p:spPr bwMode="auto">
            <a:xfrm>
              <a:off x="5092037" y="4069698"/>
              <a:ext cx="293146" cy="159850"/>
            </a:xfrm>
            <a:custGeom>
              <a:avLst/>
              <a:gdLst>
                <a:gd name="T0" fmla="*/ 0 w 135"/>
                <a:gd name="T1" fmla="*/ 15 h 76"/>
                <a:gd name="T2" fmla="*/ 8 w 135"/>
                <a:gd name="T3" fmla="*/ 9 h 76"/>
                <a:gd name="T4" fmla="*/ 33 w 135"/>
                <a:gd name="T5" fmla="*/ 37 h 76"/>
                <a:gd name="T6" fmla="*/ 40 w 135"/>
                <a:gd name="T7" fmla="*/ 54 h 76"/>
                <a:gd name="T8" fmla="*/ 106 w 135"/>
                <a:gd name="T9" fmla="*/ 9 h 76"/>
                <a:gd name="T10" fmla="*/ 142 w 135"/>
                <a:gd name="T11" fmla="*/ 0 h 76"/>
                <a:gd name="T12" fmla="*/ 142 w 135"/>
                <a:gd name="T13" fmla="*/ 9 h 76"/>
                <a:gd name="T14" fmla="*/ 136 w 135"/>
                <a:gd name="T15" fmla="*/ 15 h 76"/>
                <a:gd name="T16" fmla="*/ 136 w 135"/>
                <a:gd name="T17" fmla="*/ 30 h 76"/>
                <a:gd name="T18" fmla="*/ 101 w 135"/>
                <a:gd name="T19" fmla="*/ 37 h 76"/>
                <a:gd name="T20" fmla="*/ 57 w 135"/>
                <a:gd name="T21" fmla="*/ 61 h 76"/>
                <a:gd name="T22" fmla="*/ 40 w 135"/>
                <a:gd name="T23" fmla="*/ 61 h 76"/>
                <a:gd name="T24" fmla="*/ 26 w 135"/>
                <a:gd name="T25" fmla="*/ 76 h 76"/>
                <a:gd name="T26" fmla="*/ 8 w 135"/>
                <a:gd name="T27" fmla="*/ 76 h 76"/>
                <a:gd name="T28" fmla="*/ 0 w 135"/>
                <a:gd name="T29" fmla="*/ 15 h 76"/>
                <a:gd name="T30" fmla="*/ 0 w 135"/>
                <a:gd name="T31" fmla="*/ 15 h 76"/>
                <a:gd name="T32" fmla="*/ 0 w 135"/>
                <a:gd name="T33" fmla="*/ 15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76">
                  <a:moveTo>
                    <a:pt x="0" y="15"/>
                  </a:moveTo>
                  <a:lnTo>
                    <a:pt x="8" y="9"/>
                  </a:lnTo>
                  <a:lnTo>
                    <a:pt x="33" y="37"/>
                  </a:lnTo>
                  <a:lnTo>
                    <a:pt x="40" y="54"/>
                  </a:lnTo>
                  <a:lnTo>
                    <a:pt x="99" y="9"/>
                  </a:lnTo>
                  <a:lnTo>
                    <a:pt x="135" y="0"/>
                  </a:lnTo>
                  <a:lnTo>
                    <a:pt x="135" y="9"/>
                  </a:lnTo>
                  <a:lnTo>
                    <a:pt x="129" y="15"/>
                  </a:lnTo>
                  <a:lnTo>
                    <a:pt x="129" y="30"/>
                  </a:lnTo>
                  <a:lnTo>
                    <a:pt x="94" y="37"/>
                  </a:lnTo>
                  <a:lnTo>
                    <a:pt x="57" y="61"/>
                  </a:lnTo>
                  <a:lnTo>
                    <a:pt x="40" y="61"/>
                  </a:lnTo>
                  <a:lnTo>
                    <a:pt x="26" y="76"/>
                  </a:lnTo>
                  <a:lnTo>
                    <a:pt x="8" y="76"/>
                  </a:lnTo>
                  <a:lnTo>
                    <a:pt x="0" y="1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8" name="Freeform 467"/>
            <p:cNvSpPr>
              <a:spLocks noChangeAspect="1"/>
            </p:cNvSpPr>
            <p:nvPr/>
          </p:nvSpPr>
          <p:spPr bwMode="auto">
            <a:xfrm>
              <a:off x="6187022" y="3636422"/>
              <a:ext cx="215548" cy="145127"/>
            </a:xfrm>
            <a:custGeom>
              <a:avLst/>
              <a:gdLst>
                <a:gd name="T0" fmla="*/ 8 w 100"/>
                <a:gd name="T1" fmla="*/ 0 h 69"/>
                <a:gd name="T2" fmla="*/ 0 w 100"/>
                <a:gd name="T3" fmla="*/ 24 h 69"/>
                <a:gd name="T4" fmla="*/ 15 w 100"/>
                <a:gd name="T5" fmla="*/ 37 h 69"/>
                <a:gd name="T6" fmla="*/ 94 w 100"/>
                <a:gd name="T7" fmla="*/ 69 h 69"/>
                <a:gd name="T8" fmla="*/ 100 w 100"/>
                <a:gd name="T9" fmla="*/ 69 h 69"/>
                <a:gd name="T10" fmla="*/ 100 w 100"/>
                <a:gd name="T11" fmla="*/ 37 h 69"/>
                <a:gd name="T12" fmla="*/ 72 w 100"/>
                <a:gd name="T13" fmla="*/ 37 h 69"/>
                <a:gd name="T14" fmla="*/ 52 w 100"/>
                <a:gd name="T15" fmla="*/ 19 h 69"/>
                <a:gd name="T16" fmla="*/ 42 w 100"/>
                <a:gd name="T17" fmla="*/ 19 h 69"/>
                <a:gd name="T18" fmla="*/ 22 w 100"/>
                <a:gd name="T19" fmla="*/ 0 h 69"/>
                <a:gd name="T20" fmla="*/ 8 w 100"/>
                <a:gd name="T21" fmla="*/ 0 h 69"/>
                <a:gd name="T22" fmla="*/ 8 w 100"/>
                <a:gd name="T23" fmla="*/ 0 h 69"/>
                <a:gd name="T24" fmla="*/ 8 w 100"/>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69">
                  <a:moveTo>
                    <a:pt x="8" y="0"/>
                  </a:moveTo>
                  <a:lnTo>
                    <a:pt x="0" y="24"/>
                  </a:lnTo>
                  <a:lnTo>
                    <a:pt x="15" y="37"/>
                  </a:lnTo>
                  <a:lnTo>
                    <a:pt x="94" y="69"/>
                  </a:lnTo>
                  <a:lnTo>
                    <a:pt x="100" y="69"/>
                  </a:lnTo>
                  <a:lnTo>
                    <a:pt x="100" y="37"/>
                  </a:lnTo>
                  <a:lnTo>
                    <a:pt x="72" y="37"/>
                  </a:lnTo>
                  <a:lnTo>
                    <a:pt x="52" y="19"/>
                  </a:lnTo>
                  <a:lnTo>
                    <a:pt x="42" y="19"/>
                  </a:lnTo>
                  <a:lnTo>
                    <a:pt x="22" y="0"/>
                  </a:lnTo>
                  <a:lnTo>
                    <a:pt x="8"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9" name="Freeform 468"/>
            <p:cNvSpPr>
              <a:spLocks noChangeAspect="1"/>
            </p:cNvSpPr>
            <p:nvPr/>
          </p:nvSpPr>
          <p:spPr bwMode="auto">
            <a:xfrm>
              <a:off x="6159000" y="4303163"/>
              <a:ext cx="77597" cy="119887"/>
            </a:xfrm>
            <a:custGeom>
              <a:avLst/>
              <a:gdLst>
                <a:gd name="T0" fmla="*/ 0 w 36"/>
                <a:gd name="T1" fmla="*/ 25 h 57"/>
                <a:gd name="T2" fmla="*/ 15 w 36"/>
                <a:gd name="T3" fmla="*/ 57 h 57"/>
                <a:gd name="T4" fmla="*/ 30 w 36"/>
                <a:gd name="T5" fmla="*/ 57 h 57"/>
                <a:gd name="T6" fmla="*/ 36 w 36"/>
                <a:gd name="T7" fmla="*/ 40 h 57"/>
                <a:gd name="T8" fmla="*/ 23 w 36"/>
                <a:gd name="T9" fmla="*/ 10 h 57"/>
                <a:gd name="T10" fmla="*/ 15 w 36"/>
                <a:gd name="T11" fmla="*/ 0 h 57"/>
                <a:gd name="T12" fmla="*/ 0 w 36"/>
                <a:gd name="T13" fmla="*/ 25 h 57"/>
                <a:gd name="T14" fmla="*/ 0 w 36"/>
                <a:gd name="T15" fmla="*/ 25 h 57"/>
                <a:gd name="T16" fmla="*/ 0 w 36"/>
                <a:gd name="T17" fmla="*/ 25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57">
                  <a:moveTo>
                    <a:pt x="0" y="25"/>
                  </a:moveTo>
                  <a:lnTo>
                    <a:pt x="15" y="57"/>
                  </a:lnTo>
                  <a:lnTo>
                    <a:pt x="30" y="57"/>
                  </a:lnTo>
                  <a:lnTo>
                    <a:pt x="36" y="40"/>
                  </a:lnTo>
                  <a:lnTo>
                    <a:pt x="23" y="10"/>
                  </a:lnTo>
                  <a:lnTo>
                    <a:pt x="15" y="0"/>
                  </a:lnTo>
                  <a:lnTo>
                    <a:pt x="0" y="2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0" name="Freeform 469"/>
            <p:cNvSpPr>
              <a:spLocks noChangeAspect="1"/>
            </p:cNvSpPr>
            <p:nvPr/>
          </p:nvSpPr>
          <p:spPr bwMode="auto">
            <a:xfrm>
              <a:off x="5633062" y="3392441"/>
              <a:ext cx="467740" cy="485859"/>
            </a:xfrm>
            <a:custGeom>
              <a:avLst/>
              <a:gdLst>
                <a:gd name="T0" fmla="*/ 223 w 216"/>
                <a:gd name="T1" fmla="*/ 20 h 230"/>
                <a:gd name="T2" fmla="*/ 218 w 216"/>
                <a:gd name="T3" fmla="*/ 15 h 230"/>
                <a:gd name="T4" fmla="*/ 218 w 216"/>
                <a:gd name="T5" fmla="*/ 20 h 230"/>
                <a:gd name="T6" fmla="*/ 223 w 216"/>
                <a:gd name="T7" fmla="*/ 20 h 230"/>
                <a:gd name="T8" fmla="*/ 188 w 216"/>
                <a:gd name="T9" fmla="*/ 0 h 230"/>
                <a:gd name="T10" fmla="*/ 180 w 216"/>
                <a:gd name="T11" fmla="*/ 0 h 230"/>
                <a:gd name="T12" fmla="*/ 188 w 216"/>
                <a:gd name="T13" fmla="*/ 0 h 230"/>
                <a:gd name="T14" fmla="*/ 180 w 216"/>
                <a:gd name="T15" fmla="*/ 0 h 230"/>
                <a:gd name="T16" fmla="*/ 143 w 216"/>
                <a:gd name="T17" fmla="*/ 15 h 230"/>
                <a:gd name="T18" fmla="*/ 143 w 216"/>
                <a:gd name="T19" fmla="*/ 35 h 230"/>
                <a:gd name="T20" fmla="*/ 136 w 216"/>
                <a:gd name="T21" fmla="*/ 51 h 230"/>
                <a:gd name="T22" fmla="*/ 130 w 216"/>
                <a:gd name="T23" fmla="*/ 51 h 230"/>
                <a:gd name="T24" fmla="*/ 130 w 216"/>
                <a:gd name="T25" fmla="*/ 66 h 230"/>
                <a:gd name="T26" fmla="*/ 108 w 216"/>
                <a:gd name="T27" fmla="*/ 72 h 230"/>
                <a:gd name="T28" fmla="*/ 108 w 216"/>
                <a:gd name="T29" fmla="*/ 91 h 230"/>
                <a:gd name="T30" fmla="*/ 79 w 216"/>
                <a:gd name="T31" fmla="*/ 103 h 230"/>
                <a:gd name="T32" fmla="*/ 72 w 216"/>
                <a:gd name="T33" fmla="*/ 111 h 230"/>
                <a:gd name="T34" fmla="*/ 72 w 216"/>
                <a:gd name="T35" fmla="*/ 133 h 230"/>
                <a:gd name="T36" fmla="*/ 14 w 216"/>
                <a:gd name="T37" fmla="*/ 142 h 230"/>
                <a:gd name="T38" fmla="*/ 0 w 216"/>
                <a:gd name="T39" fmla="*/ 133 h 230"/>
                <a:gd name="T40" fmla="*/ 22 w 216"/>
                <a:gd name="T41" fmla="*/ 179 h 230"/>
                <a:gd name="T42" fmla="*/ 9 w 216"/>
                <a:gd name="T43" fmla="*/ 194 h 230"/>
                <a:gd name="T44" fmla="*/ 9 w 216"/>
                <a:gd name="T45" fmla="*/ 207 h 230"/>
                <a:gd name="T46" fmla="*/ 79 w 216"/>
                <a:gd name="T47" fmla="*/ 207 h 230"/>
                <a:gd name="T48" fmla="*/ 86 w 216"/>
                <a:gd name="T49" fmla="*/ 224 h 230"/>
                <a:gd name="T50" fmla="*/ 94 w 216"/>
                <a:gd name="T51" fmla="*/ 237 h 230"/>
                <a:gd name="T52" fmla="*/ 101 w 216"/>
                <a:gd name="T53" fmla="*/ 224 h 230"/>
                <a:gd name="T54" fmla="*/ 136 w 216"/>
                <a:gd name="T55" fmla="*/ 224 h 230"/>
                <a:gd name="T56" fmla="*/ 136 w 216"/>
                <a:gd name="T57" fmla="*/ 199 h 230"/>
                <a:gd name="T58" fmla="*/ 130 w 216"/>
                <a:gd name="T59" fmla="*/ 199 h 230"/>
                <a:gd name="T60" fmla="*/ 130 w 216"/>
                <a:gd name="T61" fmla="*/ 194 h 230"/>
                <a:gd name="T62" fmla="*/ 108 w 216"/>
                <a:gd name="T63" fmla="*/ 194 h 230"/>
                <a:gd name="T64" fmla="*/ 108 w 216"/>
                <a:gd name="T65" fmla="*/ 172 h 230"/>
                <a:gd name="T66" fmla="*/ 130 w 216"/>
                <a:gd name="T67" fmla="*/ 162 h 230"/>
                <a:gd name="T68" fmla="*/ 136 w 216"/>
                <a:gd name="T69" fmla="*/ 172 h 230"/>
                <a:gd name="T70" fmla="*/ 195 w 216"/>
                <a:gd name="T71" fmla="*/ 103 h 230"/>
                <a:gd name="T72" fmla="*/ 188 w 216"/>
                <a:gd name="T73" fmla="*/ 91 h 230"/>
                <a:gd name="T74" fmla="*/ 195 w 216"/>
                <a:gd name="T75" fmla="*/ 91 h 230"/>
                <a:gd name="T76" fmla="*/ 195 w 216"/>
                <a:gd name="T77" fmla="*/ 81 h 230"/>
                <a:gd name="T78" fmla="*/ 180 w 216"/>
                <a:gd name="T79" fmla="*/ 72 h 230"/>
                <a:gd name="T80" fmla="*/ 188 w 216"/>
                <a:gd name="T81" fmla="*/ 51 h 230"/>
                <a:gd name="T82" fmla="*/ 180 w 216"/>
                <a:gd name="T83" fmla="*/ 44 h 230"/>
                <a:gd name="T84" fmla="*/ 188 w 216"/>
                <a:gd name="T85" fmla="*/ 35 h 230"/>
                <a:gd name="T86" fmla="*/ 188 w 216"/>
                <a:gd name="T87" fmla="*/ 29 h 230"/>
                <a:gd name="T88" fmla="*/ 180 w 216"/>
                <a:gd name="T89" fmla="*/ 20 h 230"/>
                <a:gd name="T90" fmla="*/ 172 w 216"/>
                <a:gd name="T91" fmla="*/ 20 h 230"/>
                <a:gd name="T92" fmla="*/ 172 w 216"/>
                <a:gd name="T93" fmla="*/ 0 h 230"/>
                <a:gd name="T94" fmla="*/ 180 w 216"/>
                <a:gd name="T95" fmla="*/ 0 h 230"/>
                <a:gd name="T96" fmla="*/ 223 w 216"/>
                <a:gd name="T97" fmla="*/ 20 h 230"/>
                <a:gd name="T98" fmla="*/ 223 w 216"/>
                <a:gd name="T99" fmla="*/ 20 h 230"/>
                <a:gd name="T100" fmla="*/ 223 w 216"/>
                <a:gd name="T101" fmla="*/ 20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 h="230">
                  <a:moveTo>
                    <a:pt x="216" y="20"/>
                  </a:moveTo>
                  <a:lnTo>
                    <a:pt x="211" y="15"/>
                  </a:lnTo>
                  <a:lnTo>
                    <a:pt x="211" y="20"/>
                  </a:lnTo>
                  <a:lnTo>
                    <a:pt x="216" y="20"/>
                  </a:lnTo>
                  <a:lnTo>
                    <a:pt x="181" y="0"/>
                  </a:lnTo>
                  <a:lnTo>
                    <a:pt x="173" y="0"/>
                  </a:lnTo>
                  <a:lnTo>
                    <a:pt x="181" y="0"/>
                  </a:lnTo>
                  <a:lnTo>
                    <a:pt x="173" y="0"/>
                  </a:lnTo>
                  <a:lnTo>
                    <a:pt x="136" y="15"/>
                  </a:lnTo>
                  <a:lnTo>
                    <a:pt x="136" y="35"/>
                  </a:lnTo>
                  <a:lnTo>
                    <a:pt x="129" y="51"/>
                  </a:lnTo>
                  <a:lnTo>
                    <a:pt x="123" y="51"/>
                  </a:lnTo>
                  <a:lnTo>
                    <a:pt x="123" y="66"/>
                  </a:lnTo>
                  <a:lnTo>
                    <a:pt x="108" y="72"/>
                  </a:lnTo>
                  <a:lnTo>
                    <a:pt x="108" y="91"/>
                  </a:lnTo>
                  <a:lnTo>
                    <a:pt x="79" y="103"/>
                  </a:lnTo>
                  <a:lnTo>
                    <a:pt x="72" y="111"/>
                  </a:lnTo>
                  <a:lnTo>
                    <a:pt x="72" y="126"/>
                  </a:lnTo>
                  <a:lnTo>
                    <a:pt x="14" y="135"/>
                  </a:lnTo>
                  <a:lnTo>
                    <a:pt x="0" y="126"/>
                  </a:lnTo>
                  <a:lnTo>
                    <a:pt x="22" y="172"/>
                  </a:lnTo>
                  <a:lnTo>
                    <a:pt x="9" y="187"/>
                  </a:lnTo>
                  <a:lnTo>
                    <a:pt x="9" y="200"/>
                  </a:lnTo>
                  <a:lnTo>
                    <a:pt x="79" y="200"/>
                  </a:lnTo>
                  <a:lnTo>
                    <a:pt x="86" y="217"/>
                  </a:lnTo>
                  <a:lnTo>
                    <a:pt x="94" y="230"/>
                  </a:lnTo>
                  <a:lnTo>
                    <a:pt x="101" y="217"/>
                  </a:lnTo>
                  <a:lnTo>
                    <a:pt x="129" y="217"/>
                  </a:lnTo>
                  <a:lnTo>
                    <a:pt x="129" y="192"/>
                  </a:lnTo>
                  <a:lnTo>
                    <a:pt x="123" y="192"/>
                  </a:lnTo>
                  <a:lnTo>
                    <a:pt x="123" y="187"/>
                  </a:lnTo>
                  <a:lnTo>
                    <a:pt x="108" y="187"/>
                  </a:lnTo>
                  <a:lnTo>
                    <a:pt x="108" y="165"/>
                  </a:lnTo>
                  <a:lnTo>
                    <a:pt x="123" y="155"/>
                  </a:lnTo>
                  <a:lnTo>
                    <a:pt x="129" y="165"/>
                  </a:lnTo>
                  <a:lnTo>
                    <a:pt x="188" y="103"/>
                  </a:lnTo>
                  <a:lnTo>
                    <a:pt x="181" y="91"/>
                  </a:lnTo>
                  <a:lnTo>
                    <a:pt x="188" y="91"/>
                  </a:lnTo>
                  <a:lnTo>
                    <a:pt x="188" y="81"/>
                  </a:lnTo>
                  <a:lnTo>
                    <a:pt x="173" y="72"/>
                  </a:lnTo>
                  <a:lnTo>
                    <a:pt x="181" y="51"/>
                  </a:lnTo>
                  <a:lnTo>
                    <a:pt x="173" y="44"/>
                  </a:lnTo>
                  <a:lnTo>
                    <a:pt x="181" y="35"/>
                  </a:lnTo>
                  <a:lnTo>
                    <a:pt x="181" y="29"/>
                  </a:lnTo>
                  <a:lnTo>
                    <a:pt x="173" y="20"/>
                  </a:lnTo>
                  <a:lnTo>
                    <a:pt x="165" y="20"/>
                  </a:lnTo>
                  <a:lnTo>
                    <a:pt x="165" y="0"/>
                  </a:lnTo>
                  <a:lnTo>
                    <a:pt x="173" y="0"/>
                  </a:lnTo>
                  <a:lnTo>
                    <a:pt x="216" y="2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1" name="Freeform 470"/>
            <p:cNvSpPr>
              <a:spLocks noChangeAspect="1"/>
            </p:cNvSpPr>
            <p:nvPr/>
          </p:nvSpPr>
          <p:spPr bwMode="auto">
            <a:xfrm>
              <a:off x="5861544" y="3135839"/>
              <a:ext cx="325477" cy="153540"/>
            </a:xfrm>
            <a:custGeom>
              <a:avLst/>
              <a:gdLst>
                <a:gd name="T0" fmla="*/ 163 w 149"/>
                <a:gd name="T1" fmla="*/ 15 h 72"/>
                <a:gd name="T2" fmla="*/ 163 w 149"/>
                <a:gd name="T3" fmla="*/ 30 h 72"/>
                <a:gd name="T4" fmla="*/ 134 w 149"/>
                <a:gd name="T5" fmla="*/ 52 h 72"/>
                <a:gd name="T6" fmla="*/ 112 w 149"/>
                <a:gd name="T7" fmla="*/ 52 h 72"/>
                <a:gd name="T8" fmla="*/ 106 w 149"/>
                <a:gd name="T9" fmla="*/ 59 h 72"/>
                <a:gd name="T10" fmla="*/ 86 w 149"/>
                <a:gd name="T11" fmla="*/ 59 h 72"/>
                <a:gd name="T12" fmla="*/ 71 w 149"/>
                <a:gd name="T13" fmla="*/ 73 h 72"/>
                <a:gd name="T14" fmla="*/ 71 w 149"/>
                <a:gd name="T15" fmla="*/ 79 h 72"/>
                <a:gd name="T16" fmla="*/ 0 w 149"/>
                <a:gd name="T17" fmla="*/ 79 h 72"/>
                <a:gd name="T18" fmla="*/ 0 w 149"/>
                <a:gd name="T19" fmla="*/ 73 h 72"/>
                <a:gd name="T20" fmla="*/ 22 w 149"/>
                <a:gd name="T21" fmla="*/ 73 h 72"/>
                <a:gd name="T22" fmla="*/ 22 w 149"/>
                <a:gd name="T23" fmla="*/ 59 h 72"/>
                <a:gd name="T24" fmla="*/ 33 w 149"/>
                <a:gd name="T25" fmla="*/ 59 h 72"/>
                <a:gd name="T26" fmla="*/ 64 w 149"/>
                <a:gd name="T27" fmla="*/ 52 h 72"/>
                <a:gd name="T28" fmla="*/ 33 w 149"/>
                <a:gd name="T29" fmla="*/ 44 h 72"/>
                <a:gd name="T30" fmla="*/ 15 w 149"/>
                <a:gd name="T31" fmla="*/ 44 h 72"/>
                <a:gd name="T32" fmla="*/ 30 w 149"/>
                <a:gd name="T33" fmla="*/ 15 h 72"/>
                <a:gd name="T34" fmla="*/ 22 w 149"/>
                <a:gd name="T35" fmla="*/ 15 h 72"/>
                <a:gd name="T36" fmla="*/ 30 w 149"/>
                <a:gd name="T37" fmla="*/ 8 h 72"/>
                <a:gd name="T38" fmla="*/ 64 w 149"/>
                <a:gd name="T39" fmla="*/ 15 h 72"/>
                <a:gd name="T40" fmla="*/ 64 w 149"/>
                <a:gd name="T41" fmla="*/ 8 h 72"/>
                <a:gd name="T42" fmla="*/ 71 w 149"/>
                <a:gd name="T43" fmla="*/ 0 h 72"/>
                <a:gd name="T44" fmla="*/ 86 w 149"/>
                <a:gd name="T45" fmla="*/ 8 h 72"/>
                <a:gd name="T46" fmla="*/ 140 w 149"/>
                <a:gd name="T47" fmla="*/ 8 h 72"/>
                <a:gd name="T48" fmla="*/ 163 w 149"/>
                <a:gd name="T49" fmla="*/ 15 h 72"/>
                <a:gd name="T50" fmla="*/ 163 w 149"/>
                <a:gd name="T51" fmla="*/ 15 h 72"/>
                <a:gd name="T52" fmla="*/ 163 w 149"/>
                <a:gd name="T53" fmla="*/ 15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9" h="72">
                  <a:moveTo>
                    <a:pt x="149" y="15"/>
                  </a:moveTo>
                  <a:lnTo>
                    <a:pt x="149" y="30"/>
                  </a:lnTo>
                  <a:lnTo>
                    <a:pt x="120" y="45"/>
                  </a:lnTo>
                  <a:lnTo>
                    <a:pt x="105" y="45"/>
                  </a:lnTo>
                  <a:lnTo>
                    <a:pt x="99" y="52"/>
                  </a:lnTo>
                  <a:lnTo>
                    <a:pt x="79" y="52"/>
                  </a:lnTo>
                  <a:lnTo>
                    <a:pt x="64" y="66"/>
                  </a:lnTo>
                  <a:lnTo>
                    <a:pt x="64" y="72"/>
                  </a:lnTo>
                  <a:lnTo>
                    <a:pt x="0" y="72"/>
                  </a:lnTo>
                  <a:lnTo>
                    <a:pt x="0" y="66"/>
                  </a:lnTo>
                  <a:lnTo>
                    <a:pt x="22" y="66"/>
                  </a:lnTo>
                  <a:lnTo>
                    <a:pt x="22" y="52"/>
                  </a:lnTo>
                  <a:lnTo>
                    <a:pt x="33" y="52"/>
                  </a:lnTo>
                  <a:lnTo>
                    <a:pt x="57" y="45"/>
                  </a:lnTo>
                  <a:lnTo>
                    <a:pt x="33" y="37"/>
                  </a:lnTo>
                  <a:lnTo>
                    <a:pt x="15" y="37"/>
                  </a:lnTo>
                  <a:lnTo>
                    <a:pt x="30" y="15"/>
                  </a:lnTo>
                  <a:lnTo>
                    <a:pt x="22" y="15"/>
                  </a:lnTo>
                  <a:lnTo>
                    <a:pt x="30" y="8"/>
                  </a:lnTo>
                  <a:lnTo>
                    <a:pt x="57" y="15"/>
                  </a:lnTo>
                  <a:lnTo>
                    <a:pt x="57" y="8"/>
                  </a:lnTo>
                  <a:lnTo>
                    <a:pt x="64" y="0"/>
                  </a:lnTo>
                  <a:lnTo>
                    <a:pt x="79" y="8"/>
                  </a:lnTo>
                  <a:lnTo>
                    <a:pt x="126" y="8"/>
                  </a:lnTo>
                  <a:lnTo>
                    <a:pt x="149" y="1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2" name="Freeform 471"/>
            <p:cNvSpPr>
              <a:spLocks noChangeAspect="1"/>
            </p:cNvSpPr>
            <p:nvPr/>
          </p:nvSpPr>
          <p:spPr bwMode="auto">
            <a:xfrm>
              <a:off x="3984118" y="1449004"/>
              <a:ext cx="773818" cy="967512"/>
            </a:xfrm>
            <a:custGeom>
              <a:avLst/>
              <a:gdLst>
                <a:gd name="T0" fmla="*/ 91 w 356"/>
                <a:gd name="T1" fmla="*/ 439 h 459"/>
                <a:gd name="T2" fmla="*/ 86 w 356"/>
                <a:gd name="T3" fmla="*/ 439 h 459"/>
                <a:gd name="T4" fmla="*/ 42 w 356"/>
                <a:gd name="T5" fmla="*/ 466 h 459"/>
                <a:gd name="T6" fmla="*/ 7 w 356"/>
                <a:gd name="T7" fmla="*/ 452 h 459"/>
                <a:gd name="T8" fmla="*/ 0 w 356"/>
                <a:gd name="T9" fmla="*/ 377 h 459"/>
                <a:gd name="T10" fmla="*/ 0 w 356"/>
                <a:gd name="T11" fmla="*/ 353 h 459"/>
                <a:gd name="T12" fmla="*/ 71 w 356"/>
                <a:gd name="T13" fmla="*/ 308 h 459"/>
                <a:gd name="T14" fmla="*/ 113 w 356"/>
                <a:gd name="T15" fmla="*/ 242 h 459"/>
                <a:gd name="T16" fmla="*/ 165 w 356"/>
                <a:gd name="T17" fmla="*/ 123 h 459"/>
                <a:gd name="T18" fmla="*/ 121 w 356"/>
                <a:gd name="T19" fmla="*/ 143 h 459"/>
                <a:gd name="T20" fmla="*/ 165 w 356"/>
                <a:gd name="T21" fmla="*/ 82 h 459"/>
                <a:gd name="T22" fmla="*/ 172 w 356"/>
                <a:gd name="T23" fmla="*/ 97 h 459"/>
                <a:gd name="T24" fmla="*/ 192 w 356"/>
                <a:gd name="T25" fmla="*/ 69 h 459"/>
                <a:gd name="T26" fmla="*/ 219 w 356"/>
                <a:gd name="T27" fmla="*/ 47 h 459"/>
                <a:gd name="T28" fmla="*/ 277 w 356"/>
                <a:gd name="T29" fmla="*/ 22 h 459"/>
                <a:gd name="T30" fmla="*/ 330 w 356"/>
                <a:gd name="T31" fmla="*/ 0 h 459"/>
                <a:gd name="T32" fmla="*/ 377 w 356"/>
                <a:gd name="T33" fmla="*/ 39 h 459"/>
                <a:gd name="T34" fmla="*/ 341 w 356"/>
                <a:gd name="T35" fmla="*/ 47 h 459"/>
                <a:gd name="T36" fmla="*/ 370 w 356"/>
                <a:gd name="T37" fmla="*/ 69 h 459"/>
                <a:gd name="T38" fmla="*/ 356 w 356"/>
                <a:gd name="T39" fmla="*/ 69 h 459"/>
                <a:gd name="T40" fmla="*/ 310 w 356"/>
                <a:gd name="T41" fmla="*/ 60 h 459"/>
                <a:gd name="T42" fmla="*/ 286 w 356"/>
                <a:gd name="T43" fmla="*/ 106 h 459"/>
                <a:gd name="T44" fmla="*/ 236 w 356"/>
                <a:gd name="T45" fmla="*/ 82 h 459"/>
                <a:gd name="T46" fmla="*/ 219 w 356"/>
                <a:gd name="T47" fmla="*/ 97 h 459"/>
                <a:gd name="T48" fmla="*/ 192 w 356"/>
                <a:gd name="T49" fmla="*/ 113 h 459"/>
                <a:gd name="T50" fmla="*/ 178 w 356"/>
                <a:gd name="T51" fmla="*/ 129 h 459"/>
                <a:gd name="T52" fmla="*/ 165 w 356"/>
                <a:gd name="T53" fmla="*/ 181 h 459"/>
                <a:gd name="T54" fmla="*/ 128 w 356"/>
                <a:gd name="T55" fmla="*/ 256 h 459"/>
                <a:gd name="T56" fmla="*/ 113 w 356"/>
                <a:gd name="T57" fmla="*/ 294 h 459"/>
                <a:gd name="T58" fmla="*/ 113 w 356"/>
                <a:gd name="T59" fmla="*/ 370 h 459"/>
                <a:gd name="T60" fmla="*/ 101 w 356"/>
                <a:gd name="T61" fmla="*/ 414 h 459"/>
                <a:gd name="T62" fmla="*/ 91 w 356"/>
                <a:gd name="T63" fmla="*/ 444 h 459"/>
                <a:gd name="T64" fmla="*/ 91 w 356"/>
                <a:gd name="T65" fmla="*/ 444 h 4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6" h="459">
                  <a:moveTo>
                    <a:pt x="84" y="437"/>
                  </a:moveTo>
                  <a:lnTo>
                    <a:pt x="84" y="432"/>
                  </a:lnTo>
                  <a:lnTo>
                    <a:pt x="79" y="424"/>
                  </a:lnTo>
                  <a:lnTo>
                    <a:pt x="79" y="432"/>
                  </a:lnTo>
                  <a:lnTo>
                    <a:pt x="72" y="432"/>
                  </a:lnTo>
                  <a:lnTo>
                    <a:pt x="42" y="459"/>
                  </a:lnTo>
                  <a:lnTo>
                    <a:pt x="29" y="459"/>
                  </a:lnTo>
                  <a:lnTo>
                    <a:pt x="7" y="445"/>
                  </a:lnTo>
                  <a:lnTo>
                    <a:pt x="7" y="392"/>
                  </a:lnTo>
                  <a:lnTo>
                    <a:pt x="0" y="370"/>
                  </a:lnTo>
                  <a:lnTo>
                    <a:pt x="7" y="356"/>
                  </a:lnTo>
                  <a:lnTo>
                    <a:pt x="0" y="346"/>
                  </a:lnTo>
                  <a:lnTo>
                    <a:pt x="42" y="309"/>
                  </a:lnTo>
                  <a:lnTo>
                    <a:pt x="64" y="301"/>
                  </a:lnTo>
                  <a:lnTo>
                    <a:pt x="84" y="249"/>
                  </a:lnTo>
                  <a:lnTo>
                    <a:pt x="106" y="235"/>
                  </a:lnTo>
                  <a:lnTo>
                    <a:pt x="136" y="143"/>
                  </a:lnTo>
                  <a:lnTo>
                    <a:pt x="158" y="123"/>
                  </a:lnTo>
                  <a:lnTo>
                    <a:pt x="128" y="129"/>
                  </a:lnTo>
                  <a:lnTo>
                    <a:pt x="114" y="143"/>
                  </a:lnTo>
                  <a:lnTo>
                    <a:pt x="128" y="106"/>
                  </a:lnTo>
                  <a:lnTo>
                    <a:pt x="158" y="82"/>
                  </a:lnTo>
                  <a:lnTo>
                    <a:pt x="158" y="106"/>
                  </a:lnTo>
                  <a:lnTo>
                    <a:pt x="165" y="97"/>
                  </a:lnTo>
                  <a:lnTo>
                    <a:pt x="165" y="76"/>
                  </a:lnTo>
                  <a:lnTo>
                    <a:pt x="178" y="69"/>
                  </a:lnTo>
                  <a:lnTo>
                    <a:pt x="186" y="47"/>
                  </a:lnTo>
                  <a:lnTo>
                    <a:pt x="205" y="47"/>
                  </a:lnTo>
                  <a:lnTo>
                    <a:pt x="250" y="15"/>
                  </a:lnTo>
                  <a:lnTo>
                    <a:pt x="263" y="22"/>
                  </a:lnTo>
                  <a:lnTo>
                    <a:pt x="287" y="0"/>
                  </a:lnTo>
                  <a:lnTo>
                    <a:pt x="309" y="0"/>
                  </a:lnTo>
                  <a:lnTo>
                    <a:pt x="320" y="15"/>
                  </a:lnTo>
                  <a:lnTo>
                    <a:pt x="356" y="39"/>
                  </a:lnTo>
                  <a:lnTo>
                    <a:pt x="342" y="47"/>
                  </a:lnTo>
                  <a:lnTo>
                    <a:pt x="320" y="47"/>
                  </a:lnTo>
                  <a:lnTo>
                    <a:pt x="342" y="60"/>
                  </a:lnTo>
                  <a:lnTo>
                    <a:pt x="349" y="69"/>
                  </a:lnTo>
                  <a:lnTo>
                    <a:pt x="320" y="97"/>
                  </a:lnTo>
                  <a:lnTo>
                    <a:pt x="335" y="69"/>
                  </a:lnTo>
                  <a:lnTo>
                    <a:pt x="309" y="47"/>
                  </a:lnTo>
                  <a:lnTo>
                    <a:pt x="292" y="60"/>
                  </a:lnTo>
                  <a:lnTo>
                    <a:pt x="287" y="97"/>
                  </a:lnTo>
                  <a:lnTo>
                    <a:pt x="272" y="106"/>
                  </a:lnTo>
                  <a:lnTo>
                    <a:pt x="243" y="106"/>
                  </a:lnTo>
                  <a:lnTo>
                    <a:pt x="222" y="82"/>
                  </a:lnTo>
                  <a:lnTo>
                    <a:pt x="213" y="97"/>
                  </a:lnTo>
                  <a:lnTo>
                    <a:pt x="205" y="97"/>
                  </a:lnTo>
                  <a:lnTo>
                    <a:pt x="205" y="113"/>
                  </a:lnTo>
                  <a:lnTo>
                    <a:pt x="178" y="113"/>
                  </a:lnTo>
                  <a:lnTo>
                    <a:pt x="178" y="129"/>
                  </a:lnTo>
                  <a:lnTo>
                    <a:pt x="171" y="129"/>
                  </a:lnTo>
                  <a:lnTo>
                    <a:pt x="158" y="158"/>
                  </a:lnTo>
                  <a:lnTo>
                    <a:pt x="158" y="181"/>
                  </a:lnTo>
                  <a:lnTo>
                    <a:pt x="136" y="205"/>
                  </a:lnTo>
                  <a:lnTo>
                    <a:pt x="121" y="249"/>
                  </a:lnTo>
                  <a:lnTo>
                    <a:pt x="128" y="272"/>
                  </a:lnTo>
                  <a:lnTo>
                    <a:pt x="106" y="287"/>
                  </a:lnTo>
                  <a:lnTo>
                    <a:pt x="94" y="323"/>
                  </a:lnTo>
                  <a:lnTo>
                    <a:pt x="106" y="363"/>
                  </a:lnTo>
                  <a:lnTo>
                    <a:pt x="106" y="402"/>
                  </a:lnTo>
                  <a:lnTo>
                    <a:pt x="94" y="407"/>
                  </a:lnTo>
                  <a:lnTo>
                    <a:pt x="94" y="437"/>
                  </a:lnTo>
                  <a:lnTo>
                    <a:pt x="84" y="4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3" name="Freeform 472"/>
            <p:cNvSpPr>
              <a:spLocks noChangeAspect="1"/>
            </p:cNvSpPr>
            <p:nvPr/>
          </p:nvSpPr>
          <p:spPr bwMode="auto">
            <a:xfrm>
              <a:off x="4445391" y="1543652"/>
              <a:ext cx="312545" cy="748769"/>
            </a:xfrm>
            <a:custGeom>
              <a:avLst/>
              <a:gdLst>
                <a:gd name="T0" fmla="*/ 118 w 143"/>
                <a:gd name="T1" fmla="*/ 52 h 355"/>
                <a:gd name="T2" fmla="*/ 118 w 143"/>
                <a:gd name="T3" fmla="*/ 76 h 355"/>
                <a:gd name="T4" fmla="*/ 141 w 143"/>
                <a:gd name="T5" fmla="*/ 98 h 355"/>
                <a:gd name="T6" fmla="*/ 135 w 143"/>
                <a:gd name="T7" fmla="*/ 123 h 355"/>
                <a:gd name="T8" fmla="*/ 141 w 143"/>
                <a:gd name="T9" fmla="*/ 173 h 355"/>
                <a:gd name="T10" fmla="*/ 135 w 143"/>
                <a:gd name="T11" fmla="*/ 204 h 355"/>
                <a:gd name="T12" fmla="*/ 150 w 143"/>
                <a:gd name="T13" fmla="*/ 234 h 355"/>
                <a:gd name="T14" fmla="*/ 141 w 143"/>
                <a:gd name="T15" fmla="*/ 251 h 355"/>
                <a:gd name="T16" fmla="*/ 157 w 143"/>
                <a:gd name="T17" fmla="*/ 270 h 355"/>
                <a:gd name="T18" fmla="*/ 157 w 143"/>
                <a:gd name="T19" fmla="*/ 280 h 355"/>
                <a:gd name="T20" fmla="*/ 135 w 143"/>
                <a:gd name="T21" fmla="*/ 325 h 355"/>
                <a:gd name="T22" fmla="*/ 101 w 143"/>
                <a:gd name="T23" fmla="*/ 345 h 355"/>
                <a:gd name="T24" fmla="*/ 91 w 143"/>
                <a:gd name="T25" fmla="*/ 345 h 355"/>
                <a:gd name="T26" fmla="*/ 49 w 143"/>
                <a:gd name="T27" fmla="*/ 362 h 355"/>
                <a:gd name="T28" fmla="*/ 9 w 143"/>
                <a:gd name="T29" fmla="*/ 345 h 355"/>
                <a:gd name="T30" fmla="*/ 15 w 143"/>
                <a:gd name="T31" fmla="*/ 318 h 355"/>
                <a:gd name="T32" fmla="*/ 9 w 143"/>
                <a:gd name="T33" fmla="*/ 286 h 355"/>
                <a:gd name="T34" fmla="*/ 57 w 143"/>
                <a:gd name="T35" fmla="*/ 212 h 355"/>
                <a:gd name="T36" fmla="*/ 64 w 143"/>
                <a:gd name="T37" fmla="*/ 204 h 355"/>
                <a:gd name="T38" fmla="*/ 64 w 143"/>
                <a:gd name="T39" fmla="*/ 187 h 355"/>
                <a:gd name="T40" fmla="*/ 57 w 143"/>
                <a:gd name="T41" fmla="*/ 173 h 355"/>
                <a:gd name="T42" fmla="*/ 49 w 143"/>
                <a:gd name="T43" fmla="*/ 173 h 355"/>
                <a:gd name="T44" fmla="*/ 35 w 143"/>
                <a:gd name="T45" fmla="*/ 84 h 355"/>
                <a:gd name="T46" fmla="*/ 0 w 143"/>
                <a:gd name="T47" fmla="*/ 52 h 355"/>
                <a:gd name="T48" fmla="*/ 9 w 143"/>
                <a:gd name="T49" fmla="*/ 39 h 355"/>
                <a:gd name="T50" fmla="*/ 30 w 143"/>
                <a:gd name="T51" fmla="*/ 61 h 355"/>
                <a:gd name="T52" fmla="*/ 64 w 143"/>
                <a:gd name="T53" fmla="*/ 61 h 355"/>
                <a:gd name="T54" fmla="*/ 79 w 143"/>
                <a:gd name="T55" fmla="*/ 52 h 355"/>
                <a:gd name="T56" fmla="*/ 86 w 143"/>
                <a:gd name="T57" fmla="*/ 14 h 355"/>
                <a:gd name="T58" fmla="*/ 101 w 143"/>
                <a:gd name="T59" fmla="*/ 0 h 355"/>
                <a:gd name="T60" fmla="*/ 135 w 143"/>
                <a:gd name="T61" fmla="*/ 22 h 355"/>
                <a:gd name="T62" fmla="*/ 118 w 143"/>
                <a:gd name="T63" fmla="*/ 52 h 355"/>
                <a:gd name="T64" fmla="*/ 118 w 143"/>
                <a:gd name="T65" fmla="*/ 52 h 355"/>
                <a:gd name="T66" fmla="*/ 118 w 143"/>
                <a:gd name="T67" fmla="*/ 52 h 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3" h="355">
                  <a:moveTo>
                    <a:pt x="106" y="52"/>
                  </a:moveTo>
                  <a:lnTo>
                    <a:pt x="106" y="76"/>
                  </a:lnTo>
                  <a:lnTo>
                    <a:pt x="127" y="98"/>
                  </a:lnTo>
                  <a:lnTo>
                    <a:pt x="121" y="123"/>
                  </a:lnTo>
                  <a:lnTo>
                    <a:pt x="127" y="173"/>
                  </a:lnTo>
                  <a:lnTo>
                    <a:pt x="121" y="197"/>
                  </a:lnTo>
                  <a:lnTo>
                    <a:pt x="136" y="227"/>
                  </a:lnTo>
                  <a:lnTo>
                    <a:pt x="127" y="244"/>
                  </a:lnTo>
                  <a:lnTo>
                    <a:pt x="143" y="263"/>
                  </a:lnTo>
                  <a:lnTo>
                    <a:pt x="143" y="273"/>
                  </a:lnTo>
                  <a:lnTo>
                    <a:pt x="121" y="318"/>
                  </a:lnTo>
                  <a:lnTo>
                    <a:pt x="94" y="338"/>
                  </a:lnTo>
                  <a:lnTo>
                    <a:pt x="84" y="338"/>
                  </a:lnTo>
                  <a:lnTo>
                    <a:pt x="42" y="355"/>
                  </a:lnTo>
                  <a:lnTo>
                    <a:pt x="9" y="338"/>
                  </a:lnTo>
                  <a:lnTo>
                    <a:pt x="15" y="311"/>
                  </a:lnTo>
                  <a:lnTo>
                    <a:pt x="9" y="279"/>
                  </a:lnTo>
                  <a:lnTo>
                    <a:pt x="50" y="205"/>
                  </a:lnTo>
                  <a:lnTo>
                    <a:pt x="57" y="197"/>
                  </a:lnTo>
                  <a:lnTo>
                    <a:pt x="57" y="180"/>
                  </a:lnTo>
                  <a:lnTo>
                    <a:pt x="50" y="173"/>
                  </a:lnTo>
                  <a:lnTo>
                    <a:pt x="42" y="173"/>
                  </a:lnTo>
                  <a:lnTo>
                    <a:pt x="35" y="84"/>
                  </a:lnTo>
                  <a:lnTo>
                    <a:pt x="0" y="52"/>
                  </a:lnTo>
                  <a:lnTo>
                    <a:pt x="9" y="39"/>
                  </a:lnTo>
                  <a:lnTo>
                    <a:pt x="30" y="61"/>
                  </a:lnTo>
                  <a:lnTo>
                    <a:pt x="57" y="61"/>
                  </a:lnTo>
                  <a:lnTo>
                    <a:pt x="72" y="52"/>
                  </a:lnTo>
                  <a:lnTo>
                    <a:pt x="79" y="14"/>
                  </a:lnTo>
                  <a:lnTo>
                    <a:pt x="94" y="0"/>
                  </a:lnTo>
                  <a:lnTo>
                    <a:pt x="121" y="22"/>
                  </a:lnTo>
                  <a:lnTo>
                    <a:pt x="106" y="5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4" name="Freeform 473"/>
            <p:cNvSpPr>
              <a:spLocks noChangeAspect="1"/>
            </p:cNvSpPr>
            <p:nvPr/>
          </p:nvSpPr>
          <p:spPr bwMode="auto">
            <a:xfrm>
              <a:off x="4522988" y="2517474"/>
              <a:ext cx="278057" cy="250291"/>
            </a:xfrm>
            <a:custGeom>
              <a:avLst/>
              <a:gdLst>
                <a:gd name="T0" fmla="*/ 120 w 128"/>
                <a:gd name="T1" fmla="*/ 99 h 119"/>
                <a:gd name="T2" fmla="*/ 113 w 128"/>
                <a:gd name="T3" fmla="*/ 84 h 119"/>
                <a:gd name="T4" fmla="*/ 113 w 128"/>
                <a:gd name="T5" fmla="*/ 76 h 119"/>
                <a:gd name="T6" fmla="*/ 120 w 128"/>
                <a:gd name="T7" fmla="*/ 84 h 119"/>
                <a:gd name="T8" fmla="*/ 135 w 128"/>
                <a:gd name="T9" fmla="*/ 62 h 119"/>
                <a:gd name="T10" fmla="*/ 120 w 128"/>
                <a:gd name="T11" fmla="*/ 62 h 119"/>
                <a:gd name="T12" fmla="*/ 106 w 128"/>
                <a:gd name="T13" fmla="*/ 37 h 119"/>
                <a:gd name="T14" fmla="*/ 106 w 128"/>
                <a:gd name="T15" fmla="*/ 15 h 119"/>
                <a:gd name="T16" fmla="*/ 98 w 128"/>
                <a:gd name="T17" fmla="*/ 5 h 119"/>
                <a:gd name="T18" fmla="*/ 71 w 128"/>
                <a:gd name="T19" fmla="*/ 0 h 119"/>
                <a:gd name="T20" fmla="*/ 47 w 128"/>
                <a:gd name="T21" fmla="*/ 15 h 119"/>
                <a:gd name="T22" fmla="*/ 47 w 128"/>
                <a:gd name="T23" fmla="*/ 22 h 119"/>
                <a:gd name="T24" fmla="*/ 37 w 128"/>
                <a:gd name="T25" fmla="*/ 37 h 119"/>
                <a:gd name="T26" fmla="*/ 37 w 128"/>
                <a:gd name="T27" fmla="*/ 52 h 119"/>
                <a:gd name="T28" fmla="*/ 20 w 128"/>
                <a:gd name="T29" fmla="*/ 52 h 119"/>
                <a:gd name="T30" fmla="*/ 7 w 128"/>
                <a:gd name="T31" fmla="*/ 62 h 119"/>
                <a:gd name="T32" fmla="*/ 0 w 128"/>
                <a:gd name="T33" fmla="*/ 62 h 119"/>
                <a:gd name="T34" fmla="*/ 7 w 128"/>
                <a:gd name="T35" fmla="*/ 84 h 119"/>
                <a:gd name="T36" fmla="*/ 0 w 128"/>
                <a:gd name="T37" fmla="*/ 99 h 119"/>
                <a:gd name="T38" fmla="*/ 0 w 128"/>
                <a:gd name="T39" fmla="*/ 119 h 119"/>
                <a:gd name="T40" fmla="*/ 14 w 128"/>
                <a:gd name="T41" fmla="*/ 104 h 119"/>
                <a:gd name="T42" fmla="*/ 37 w 128"/>
                <a:gd name="T43" fmla="*/ 104 h 119"/>
                <a:gd name="T44" fmla="*/ 59 w 128"/>
                <a:gd name="T45" fmla="*/ 119 h 119"/>
                <a:gd name="T46" fmla="*/ 106 w 128"/>
                <a:gd name="T47" fmla="*/ 119 h 119"/>
                <a:gd name="T48" fmla="*/ 113 w 128"/>
                <a:gd name="T49" fmla="*/ 99 h 119"/>
                <a:gd name="T50" fmla="*/ 120 w 128"/>
                <a:gd name="T51" fmla="*/ 99 h 119"/>
                <a:gd name="T52" fmla="*/ 120 w 128"/>
                <a:gd name="T53" fmla="*/ 99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8" h="119">
                  <a:moveTo>
                    <a:pt x="113" y="99"/>
                  </a:moveTo>
                  <a:lnTo>
                    <a:pt x="106" y="84"/>
                  </a:lnTo>
                  <a:lnTo>
                    <a:pt x="106" y="76"/>
                  </a:lnTo>
                  <a:lnTo>
                    <a:pt x="113" y="84"/>
                  </a:lnTo>
                  <a:lnTo>
                    <a:pt x="128" y="62"/>
                  </a:lnTo>
                  <a:lnTo>
                    <a:pt x="113" y="62"/>
                  </a:lnTo>
                  <a:lnTo>
                    <a:pt x="99" y="37"/>
                  </a:lnTo>
                  <a:lnTo>
                    <a:pt x="99" y="15"/>
                  </a:lnTo>
                  <a:lnTo>
                    <a:pt x="91" y="5"/>
                  </a:lnTo>
                  <a:lnTo>
                    <a:pt x="64" y="0"/>
                  </a:lnTo>
                  <a:lnTo>
                    <a:pt x="47" y="15"/>
                  </a:lnTo>
                  <a:lnTo>
                    <a:pt x="47" y="22"/>
                  </a:lnTo>
                  <a:lnTo>
                    <a:pt x="37" y="37"/>
                  </a:lnTo>
                  <a:lnTo>
                    <a:pt x="37" y="52"/>
                  </a:lnTo>
                  <a:lnTo>
                    <a:pt x="20" y="52"/>
                  </a:lnTo>
                  <a:lnTo>
                    <a:pt x="7" y="62"/>
                  </a:lnTo>
                  <a:lnTo>
                    <a:pt x="0" y="62"/>
                  </a:lnTo>
                  <a:lnTo>
                    <a:pt x="7" y="84"/>
                  </a:lnTo>
                  <a:lnTo>
                    <a:pt x="0" y="99"/>
                  </a:lnTo>
                  <a:lnTo>
                    <a:pt x="0" y="119"/>
                  </a:lnTo>
                  <a:lnTo>
                    <a:pt x="14" y="104"/>
                  </a:lnTo>
                  <a:lnTo>
                    <a:pt x="37" y="104"/>
                  </a:lnTo>
                  <a:lnTo>
                    <a:pt x="59" y="119"/>
                  </a:lnTo>
                  <a:lnTo>
                    <a:pt x="99" y="119"/>
                  </a:lnTo>
                  <a:lnTo>
                    <a:pt x="106" y="99"/>
                  </a:lnTo>
                  <a:lnTo>
                    <a:pt x="113" y="9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5" name="Freeform 474"/>
            <p:cNvSpPr>
              <a:spLocks noChangeAspect="1"/>
            </p:cNvSpPr>
            <p:nvPr/>
          </p:nvSpPr>
          <p:spPr bwMode="auto">
            <a:xfrm>
              <a:off x="4477724" y="2721492"/>
              <a:ext cx="543182" cy="378592"/>
            </a:xfrm>
            <a:custGeom>
              <a:avLst/>
              <a:gdLst>
                <a:gd name="T0" fmla="*/ 107 w 251"/>
                <a:gd name="T1" fmla="*/ 160 h 180"/>
                <a:gd name="T2" fmla="*/ 87 w 251"/>
                <a:gd name="T3" fmla="*/ 160 h 180"/>
                <a:gd name="T4" fmla="*/ 87 w 251"/>
                <a:gd name="T5" fmla="*/ 152 h 180"/>
                <a:gd name="T6" fmla="*/ 92 w 251"/>
                <a:gd name="T7" fmla="*/ 130 h 180"/>
                <a:gd name="T8" fmla="*/ 113 w 251"/>
                <a:gd name="T9" fmla="*/ 130 h 180"/>
                <a:gd name="T10" fmla="*/ 113 w 251"/>
                <a:gd name="T11" fmla="*/ 121 h 180"/>
                <a:gd name="T12" fmla="*/ 107 w 251"/>
                <a:gd name="T13" fmla="*/ 105 h 180"/>
                <a:gd name="T14" fmla="*/ 107 w 251"/>
                <a:gd name="T15" fmla="*/ 91 h 180"/>
                <a:gd name="T16" fmla="*/ 80 w 251"/>
                <a:gd name="T17" fmla="*/ 83 h 180"/>
                <a:gd name="T18" fmla="*/ 41 w 251"/>
                <a:gd name="T19" fmla="*/ 105 h 180"/>
                <a:gd name="T20" fmla="*/ 16 w 251"/>
                <a:gd name="T21" fmla="*/ 105 h 180"/>
                <a:gd name="T22" fmla="*/ 0 w 251"/>
                <a:gd name="T23" fmla="*/ 91 h 180"/>
                <a:gd name="T24" fmla="*/ 16 w 251"/>
                <a:gd name="T25" fmla="*/ 76 h 180"/>
                <a:gd name="T26" fmla="*/ 26 w 251"/>
                <a:gd name="T27" fmla="*/ 46 h 180"/>
                <a:gd name="T28" fmla="*/ 21 w 251"/>
                <a:gd name="T29" fmla="*/ 21 h 180"/>
                <a:gd name="T30" fmla="*/ 35 w 251"/>
                <a:gd name="T31" fmla="*/ 7 h 180"/>
                <a:gd name="T32" fmla="*/ 58 w 251"/>
                <a:gd name="T33" fmla="*/ 7 h 180"/>
                <a:gd name="T34" fmla="*/ 80 w 251"/>
                <a:gd name="T35" fmla="*/ 21 h 180"/>
                <a:gd name="T36" fmla="*/ 122 w 251"/>
                <a:gd name="T37" fmla="*/ 21 h 180"/>
                <a:gd name="T38" fmla="*/ 136 w 251"/>
                <a:gd name="T39" fmla="*/ 0 h 180"/>
                <a:gd name="T40" fmla="*/ 169 w 251"/>
                <a:gd name="T41" fmla="*/ 0 h 180"/>
                <a:gd name="T42" fmla="*/ 177 w 251"/>
                <a:gd name="T43" fmla="*/ 7 h 180"/>
                <a:gd name="T44" fmla="*/ 169 w 251"/>
                <a:gd name="T45" fmla="*/ 7 h 180"/>
                <a:gd name="T46" fmla="*/ 177 w 251"/>
                <a:gd name="T47" fmla="*/ 21 h 180"/>
                <a:gd name="T48" fmla="*/ 193 w 251"/>
                <a:gd name="T49" fmla="*/ 21 h 180"/>
                <a:gd name="T50" fmla="*/ 199 w 251"/>
                <a:gd name="T51" fmla="*/ 37 h 180"/>
                <a:gd name="T52" fmla="*/ 208 w 251"/>
                <a:gd name="T53" fmla="*/ 46 h 180"/>
                <a:gd name="T54" fmla="*/ 214 w 251"/>
                <a:gd name="T55" fmla="*/ 37 h 180"/>
                <a:gd name="T56" fmla="*/ 258 w 251"/>
                <a:gd name="T57" fmla="*/ 68 h 180"/>
                <a:gd name="T58" fmla="*/ 249 w 251"/>
                <a:gd name="T59" fmla="*/ 105 h 180"/>
                <a:gd name="T60" fmla="*/ 243 w 251"/>
                <a:gd name="T61" fmla="*/ 91 h 180"/>
                <a:gd name="T62" fmla="*/ 236 w 251"/>
                <a:gd name="T63" fmla="*/ 105 h 180"/>
                <a:gd name="T64" fmla="*/ 236 w 251"/>
                <a:gd name="T65" fmla="*/ 121 h 180"/>
                <a:gd name="T66" fmla="*/ 221 w 251"/>
                <a:gd name="T67" fmla="*/ 121 h 180"/>
                <a:gd name="T68" fmla="*/ 177 w 251"/>
                <a:gd name="T69" fmla="*/ 152 h 180"/>
                <a:gd name="T70" fmla="*/ 199 w 251"/>
                <a:gd name="T71" fmla="*/ 160 h 180"/>
                <a:gd name="T72" fmla="*/ 208 w 251"/>
                <a:gd name="T73" fmla="*/ 160 h 180"/>
                <a:gd name="T74" fmla="*/ 199 w 251"/>
                <a:gd name="T75" fmla="*/ 160 h 180"/>
                <a:gd name="T76" fmla="*/ 169 w 251"/>
                <a:gd name="T77" fmla="*/ 180 h 180"/>
                <a:gd name="T78" fmla="*/ 164 w 251"/>
                <a:gd name="T79" fmla="*/ 180 h 180"/>
                <a:gd name="T80" fmla="*/ 164 w 251"/>
                <a:gd name="T81" fmla="*/ 167 h 180"/>
                <a:gd name="T82" fmla="*/ 157 w 251"/>
                <a:gd name="T83" fmla="*/ 160 h 180"/>
                <a:gd name="T84" fmla="*/ 169 w 251"/>
                <a:gd name="T85" fmla="*/ 152 h 180"/>
                <a:gd name="T86" fmla="*/ 142 w 251"/>
                <a:gd name="T87" fmla="*/ 137 h 180"/>
                <a:gd name="T88" fmla="*/ 142 w 251"/>
                <a:gd name="T89" fmla="*/ 130 h 180"/>
                <a:gd name="T90" fmla="*/ 122 w 251"/>
                <a:gd name="T91" fmla="*/ 130 h 180"/>
                <a:gd name="T92" fmla="*/ 113 w 251"/>
                <a:gd name="T93" fmla="*/ 152 h 180"/>
                <a:gd name="T94" fmla="*/ 107 w 251"/>
                <a:gd name="T95" fmla="*/ 152 h 180"/>
                <a:gd name="T96" fmla="*/ 107 w 251"/>
                <a:gd name="T97" fmla="*/ 160 h 180"/>
                <a:gd name="T98" fmla="*/ 107 w 251"/>
                <a:gd name="T99" fmla="*/ 160 h 180"/>
                <a:gd name="T100" fmla="*/ 107 w 251"/>
                <a:gd name="T101" fmla="*/ 160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1" h="180">
                  <a:moveTo>
                    <a:pt x="107" y="160"/>
                  </a:moveTo>
                  <a:lnTo>
                    <a:pt x="87" y="160"/>
                  </a:lnTo>
                  <a:lnTo>
                    <a:pt x="87" y="152"/>
                  </a:lnTo>
                  <a:lnTo>
                    <a:pt x="92" y="130"/>
                  </a:lnTo>
                  <a:lnTo>
                    <a:pt x="113" y="130"/>
                  </a:lnTo>
                  <a:lnTo>
                    <a:pt x="113" y="121"/>
                  </a:lnTo>
                  <a:lnTo>
                    <a:pt x="107" y="105"/>
                  </a:lnTo>
                  <a:lnTo>
                    <a:pt x="107" y="91"/>
                  </a:lnTo>
                  <a:lnTo>
                    <a:pt x="80" y="83"/>
                  </a:lnTo>
                  <a:lnTo>
                    <a:pt x="41" y="105"/>
                  </a:lnTo>
                  <a:lnTo>
                    <a:pt x="16" y="105"/>
                  </a:lnTo>
                  <a:lnTo>
                    <a:pt x="0" y="91"/>
                  </a:lnTo>
                  <a:lnTo>
                    <a:pt x="16" y="76"/>
                  </a:lnTo>
                  <a:lnTo>
                    <a:pt x="26" y="46"/>
                  </a:lnTo>
                  <a:lnTo>
                    <a:pt x="21" y="21"/>
                  </a:lnTo>
                  <a:lnTo>
                    <a:pt x="35" y="7"/>
                  </a:lnTo>
                  <a:lnTo>
                    <a:pt x="58" y="7"/>
                  </a:lnTo>
                  <a:lnTo>
                    <a:pt x="80" y="21"/>
                  </a:lnTo>
                  <a:lnTo>
                    <a:pt x="122" y="21"/>
                  </a:lnTo>
                  <a:lnTo>
                    <a:pt x="129" y="0"/>
                  </a:lnTo>
                  <a:lnTo>
                    <a:pt x="162" y="0"/>
                  </a:lnTo>
                  <a:lnTo>
                    <a:pt x="170" y="7"/>
                  </a:lnTo>
                  <a:lnTo>
                    <a:pt x="162" y="7"/>
                  </a:lnTo>
                  <a:lnTo>
                    <a:pt x="170" y="21"/>
                  </a:lnTo>
                  <a:lnTo>
                    <a:pt x="186" y="21"/>
                  </a:lnTo>
                  <a:lnTo>
                    <a:pt x="192" y="37"/>
                  </a:lnTo>
                  <a:lnTo>
                    <a:pt x="201" y="46"/>
                  </a:lnTo>
                  <a:lnTo>
                    <a:pt x="207" y="37"/>
                  </a:lnTo>
                  <a:lnTo>
                    <a:pt x="251" y="68"/>
                  </a:lnTo>
                  <a:lnTo>
                    <a:pt x="242" y="105"/>
                  </a:lnTo>
                  <a:lnTo>
                    <a:pt x="236" y="91"/>
                  </a:lnTo>
                  <a:lnTo>
                    <a:pt x="229" y="105"/>
                  </a:lnTo>
                  <a:lnTo>
                    <a:pt x="229" y="121"/>
                  </a:lnTo>
                  <a:lnTo>
                    <a:pt x="214" y="121"/>
                  </a:lnTo>
                  <a:lnTo>
                    <a:pt x="170" y="152"/>
                  </a:lnTo>
                  <a:lnTo>
                    <a:pt x="192" y="160"/>
                  </a:lnTo>
                  <a:lnTo>
                    <a:pt x="201" y="160"/>
                  </a:lnTo>
                  <a:lnTo>
                    <a:pt x="192" y="160"/>
                  </a:lnTo>
                  <a:lnTo>
                    <a:pt x="162" y="180"/>
                  </a:lnTo>
                  <a:lnTo>
                    <a:pt x="157" y="180"/>
                  </a:lnTo>
                  <a:lnTo>
                    <a:pt x="157" y="167"/>
                  </a:lnTo>
                  <a:lnTo>
                    <a:pt x="150" y="160"/>
                  </a:lnTo>
                  <a:lnTo>
                    <a:pt x="162" y="152"/>
                  </a:lnTo>
                  <a:lnTo>
                    <a:pt x="135" y="137"/>
                  </a:lnTo>
                  <a:lnTo>
                    <a:pt x="135" y="130"/>
                  </a:lnTo>
                  <a:lnTo>
                    <a:pt x="122" y="130"/>
                  </a:lnTo>
                  <a:lnTo>
                    <a:pt x="113" y="152"/>
                  </a:lnTo>
                  <a:lnTo>
                    <a:pt x="107" y="152"/>
                  </a:lnTo>
                  <a:lnTo>
                    <a:pt x="107" y="16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6" name="Freeform 475"/>
            <p:cNvSpPr>
              <a:spLocks noChangeAspect="1"/>
            </p:cNvSpPr>
            <p:nvPr/>
          </p:nvSpPr>
          <p:spPr bwMode="auto">
            <a:xfrm>
              <a:off x="4456169" y="2408102"/>
              <a:ext cx="211237" cy="145127"/>
            </a:xfrm>
            <a:custGeom>
              <a:avLst/>
              <a:gdLst>
                <a:gd name="T0" fmla="*/ 44 w 97"/>
                <a:gd name="T1" fmla="*/ 0 h 68"/>
                <a:gd name="T2" fmla="*/ 44 w 97"/>
                <a:gd name="T3" fmla="*/ 27 h 68"/>
                <a:gd name="T4" fmla="*/ 29 w 97"/>
                <a:gd name="T5" fmla="*/ 27 h 68"/>
                <a:gd name="T6" fmla="*/ 24 w 97"/>
                <a:gd name="T7" fmla="*/ 12 h 68"/>
                <a:gd name="T8" fmla="*/ 7 w 97"/>
                <a:gd name="T9" fmla="*/ 19 h 68"/>
                <a:gd name="T10" fmla="*/ 0 w 97"/>
                <a:gd name="T11" fmla="*/ 41 h 68"/>
                <a:gd name="T12" fmla="*/ 0 w 97"/>
                <a:gd name="T13" fmla="*/ 65 h 68"/>
                <a:gd name="T14" fmla="*/ 7 w 97"/>
                <a:gd name="T15" fmla="*/ 58 h 68"/>
                <a:gd name="T16" fmla="*/ 57 w 97"/>
                <a:gd name="T17" fmla="*/ 58 h 68"/>
                <a:gd name="T18" fmla="*/ 88 w 97"/>
                <a:gd name="T19" fmla="*/ 75 h 68"/>
                <a:gd name="T20" fmla="*/ 104 w 97"/>
                <a:gd name="T21" fmla="*/ 58 h 68"/>
                <a:gd name="T22" fmla="*/ 98 w 97"/>
                <a:gd name="T23" fmla="*/ 27 h 68"/>
                <a:gd name="T24" fmla="*/ 98 w 97"/>
                <a:gd name="T25" fmla="*/ 12 h 68"/>
                <a:gd name="T26" fmla="*/ 81 w 97"/>
                <a:gd name="T27" fmla="*/ 12 h 68"/>
                <a:gd name="T28" fmla="*/ 57 w 97"/>
                <a:gd name="T29" fmla="*/ 0 h 68"/>
                <a:gd name="T30" fmla="*/ 44 w 97"/>
                <a:gd name="T31" fmla="*/ 0 h 68"/>
                <a:gd name="T32" fmla="*/ 44 w 97"/>
                <a:gd name="T33" fmla="*/ 0 h 68"/>
                <a:gd name="T34" fmla="*/ 44 w 97"/>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68">
                  <a:moveTo>
                    <a:pt x="44" y="0"/>
                  </a:moveTo>
                  <a:lnTo>
                    <a:pt x="44" y="27"/>
                  </a:lnTo>
                  <a:lnTo>
                    <a:pt x="29" y="27"/>
                  </a:lnTo>
                  <a:lnTo>
                    <a:pt x="24" y="12"/>
                  </a:lnTo>
                  <a:lnTo>
                    <a:pt x="7" y="19"/>
                  </a:lnTo>
                  <a:lnTo>
                    <a:pt x="0" y="34"/>
                  </a:lnTo>
                  <a:lnTo>
                    <a:pt x="0" y="58"/>
                  </a:lnTo>
                  <a:lnTo>
                    <a:pt x="7" y="51"/>
                  </a:lnTo>
                  <a:lnTo>
                    <a:pt x="50" y="51"/>
                  </a:lnTo>
                  <a:lnTo>
                    <a:pt x="81" y="68"/>
                  </a:lnTo>
                  <a:lnTo>
                    <a:pt x="97" y="51"/>
                  </a:lnTo>
                  <a:lnTo>
                    <a:pt x="91" y="27"/>
                  </a:lnTo>
                  <a:lnTo>
                    <a:pt x="91" y="12"/>
                  </a:lnTo>
                  <a:lnTo>
                    <a:pt x="74" y="12"/>
                  </a:lnTo>
                  <a:lnTo>
                    <a:pt x="50" y="0"/>
                  </a:lnTo>
                  <a:lnTo>
                    <a:pt x="44"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7" name="Freeform 476"/>
            <p:cNvSpPr>
              <a:spLocks noChangeAspect="1"/>
            </p:cNvSpPr>
            <p:nvPr/>
          </p:nvSpPr>
          <p:spPr bwMode="auto">
            <a:xfrm>
              <a:off x="4456169" y="2511163"/>
              <a:ext cx="172438" cy="132506"/>
            </a:xfrm>
            <a:custGeom>
              <a:avLst/>
              <a:gdLst>
                <a:gd name="T0" fmla="*/ 0 w 79"/>
                <a:gd name="T1" fmla="*/ 25 h 63"/>
                <a:gd name="T2" fmla="*/ 0 w 79"/>
                <a:gd name="T3" fmla="*/ 8 h 63"/>
                <a:gd name="T4" fmla="*/ 7 w 79"/>
                <a:gd name="T5" fmla="*/ 0 h 63"/>
                <a:gd name="T6" fmla="*/ 56 w 79"/>
                <a:gd name="T7" fmla="*/ 0 h 63"/>
                <a:gd name="T8" fmla="*/ 86 w 79"/>
                <a:gd name="T9" fmla="*/ 18 h 63"/>
                <a:gd name="T10" fmla="*/ 86 w 79"/>
                <a:gd name="T11" fmla="*/ 25 h 63"/>
                <a:gd name="T12" fmla="*/ 73 w 79"/>
                <a:gd name="T13" fmla="*/ 40 h 63"/>
                <a:gd name="T14" fmla="*/ 73 w 79"/>
                <a:gd name="T15" fmla="*/ 55 h 63"/>
                <a:gd name="T16" fmla="*/ 56 w 79"/>
                <a:gd name="T17" fmla="*/ 55 h 63"/>
                <a:gd name="T18" fmla="*/ 35 w 79"/>
                <a:gd name="T19" fmla="*/ 63 h 63"/>
                <a:gd name="T20" fmla="*/ 29 w 79"/>
                <a:gd name="T21" fmla="*/ 63 h 63"/>
                <a:gd name="T22" fmla="*/ 22 w 79"/>
                <a:gd name="T23" fmla="*/ 55 h 63"/>
                <a:gd name="T24" fmla="*/ 22 w 79"/>
                <a:gd name="T25" fmla="*/ 25 h 63"/>
                <a:gd name="T26" fmla="*/ 0 w 79"/>
                <a:gd name="T27" fmla="*/ 25 h 63"/>
                <a:gd name="T28" fmla="*/ 0 w 79"/>
                <a:gd name="T29" fmla="*/ 25 h 63"/>
                <a:gd name="T30" fmla="*/ 0 w 79"/>
                <a:gd name="T31" fmla="*/ 25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 h="63">
                  <a:moveTo>
                    <a:pt x="0" y="25"/>
                  </a:moveTo>
                  <a:lnTo>
                    <a:pt x="0" y="8"/>
                  </a:lnTo>
                  <a:lnTo>
                    <a:pt x="7" y="0"/>
                  </a:lnTo>
                  <a:lnTo>
                    <a:pt x="49" y="0"/>
                  </a:lnTo>
                  <a:lnTo>
                    <a:pt x="79" y="18"/>
                  </a:lnTo>
                  <a:lnTo>
                    <a:pt x="79" y="25"/>
                  </a:lnTo>
                  <a:lnTo>
                    <a:pt x="66" y="40"/>
                  </a:lnTo>
                  <a:lnTo>
                    <a:pt x="66" y="55"/>
                  </a:lnTo>
                  <a:lnTo>
                    <a:pt x="49" y="55"/>
                  </a:lnTo>
                  <a:lnTo>
                    <a:pt x="35" y="63"/>
                  </a:lnTo>
                  <a:lnTo>
                    <a:pt x="29" y="63"/>
                  </a:lnTo>
                  <a:lnTo>
                    <a:pt x="22" y="55"/>
                  </a:lnTo>
                  <a:lnTo>
                    <a:pt x="22" y="25"/>
                  </a:lnTo>
                  <a:lnTo>
                    <a:pt x="0" y="25"/>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8" name="Freeform 477"/>
            <p:cNvSpPr>
              <a:spLocks noChangeAspect="1"/>
            </p:cNvSpPr>
            <p:nvPr/>
          </p:nvSpPr>
          <p:spPr bwMode="auto">
            <a:xfrm>
              <a:off x="4538077" y="2338695"/>
              <a:ext cx="129329" cy="98855"/>
            </a:xfrm>
            <a:custGeom>
              <a:avLst/>
              <a:gdLst>
                <a:gd name="T0" fmla="*/ 8 w 60"/>
                <a:gd name="T1" fmla="*/ 37 h 47"/>
                <a:gd name="T2" fmla="*/ 0 w 60"/>
                <a:gd name="T3" fmla="*/ 23 h 47"/>
                <a:gd name="T4" fmla="*/ 0 w 60"/>
                <a:gd name="T5" fmla="*/ 8 h 47"/>
                <a:gd name="T6" fmla="*/ 8 w 60"/>
                <a:gd name="T7" fmla="*/ 0 h 47"/>
                <a:gd name="T8" fmla="*/ 60 w 60"/>
                <a:gd name="T9" fmla="*/ 0 h 47"/>
                <a:gd name="T10" fmla="*/ 54 w 60"/>
                <a:gd name="T11" fmla="*/ 8 h 47"/>
                <a:gd name="T12" fmla="*/ 45 w 60"/>
                <a:gd name="T13" fmla="*/ 8 h 47"/>
                <a:gd name="T14" fmla="*/ 54 w 60"/>
                <a:gd name="T15" fmla="*/ 37 h 47"/>
                <a:gd name="T16" fmla="*/ 54 w 60"/>
                <a:gd name="T17" fmla="*/ 47 h 47"/>
                <a:gd name="T18" fmla="*/ 37 w 60"/>
                <a:gd name="T19" fmla="*/ 47 h 47"/>
                <a:gd name="T20" fmla="*/ 15 w 60"/>
                <a:gd name="T21" fmla="*/ 37 h 47"/>
                <a:gd name="T22" fmla="*/ 8 w 60"/>
                <a:gd name="T23" fmla="*/ 37 h 47"/>
                <a:gd name="T24" fmla="*/ 8 w 60"/>
                <a:gd name="T25" fmla="*/ 37 h 47"/>
                <a:gd name="T26" fmla="*/ 8 w 60"/>
                <a:gd name="T27" fmla="*/ 3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47">
                  <a:moveTo>
                    <a:pt x="8" y="37"/>
                  </a:moveTo>
                  <a:lnTo>
                    <a:pt x="0" y="23"/>
                  </a:lnTo>
                  <a:lnTo>
                    <a:pt x="0" y="8"/>
                  </a:lnTo>
                  <a:lnTo>
                    <a:pt x="8" y="0"/>
                  </a:lnTo>
                  <a:lnTo>
                    <a:pt x="60" y="0"/>
                  </a:lnTo>
                  <a:lnTo>
                    <a:pt x="54" y="8"/>
                  </a:lnTo>
                  <a:lnTo>
                    <a:pt x="45" y="8"/>
                  </a:lnTo>
                  <a:lnTo>
                    <a:pt x="54" y="37"/>
                  </a:lnTo>
                  <a:lnTo>
                    <a:pt x="54" y="47"/>
                  </a:lnTo>
                  <a:lnTo>
                    <a:pt x="37" y="47"/>
                  </a:lnTo>
                  <a:lnTo>
                    <a:pt x="15" y="37"/>
                  </a:lnTo>
                  <a:lnTo>
                    <a:pt x="8"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9" name="Freeform 478"/>
            <p:cNvSpPr>
              <a:spLocks noChangeAspect="1"/>
            </p:cNvSpPr>
            <p:nvPr/>
          </p:nvSpPr>
          <p:spPr bwMode="auto">
            <a:xfrm>
              <a:off x="4413060" y="2559539"/>
              <a:ext cx="96997" cy="63098"/>
            </a:xfrm>
            <a:custGeom>
              <a:avLst/>
              <a:gdLst>
                <a:gd name="T0" fmla="*/ 51 w 44"/>
                <a:gd name="T1" fmla="*/ 0 h 30"/>
                <a:gd name="T2" fmla="*/ 51 w 44"/>
                <a:gd name="T3" fmla="*/ 30 h 30"/>
                <a:gd name="T4" fmla="*/ 29 w 44"/>
                <a:gd name="T5" fmla="*/ 30 h 30"/>
                <a:gd name="T6" fmla="*/ 0 w 44"/>
                <a:gd name="T7" fmla="*/ 24 h 30"/>
                <a:gd name="T8" fmla="*/ 13 w 44"/>
                <a:gd name="T9" fmla="*/ 17 h 30"/>
                <a:gd name="T10" fmla="*/ 29 w 44"/>
                <a:gd name="T11" fmla="*/ 0 h 30"/>
                <a:gd name="T12" fmla="*/ 51 w 44"/>
                <a:gd name="T13" fmla="*/ 0 h 30"/>
                <a:gd name="T14" fmla="*/ 51 w 44"/>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30">
                  <a:moveTo>
                    <a:pt x="44" y="0"/>
                  </a:moveTo>
                  <a:lnTo>
                    <a:pt x="44" y="30"/>
                  </a:lnTo>
                  <a:lnTo>
                    <a:pt x="22" y="30"/>
                  </a:lnTo>
                  <a:lnTo>
                    <a:pt x="0" y="24"/>
                  </a:lnTo>
                  <a:lnTo>
                    <a:pt x="13" y="17"/>
                  </a:lnTo>
                  <a:lnTo>
                    <a:pt x="22" y="0"/>
                  </a:lnTo>
                  <a:lnTo>
                    <a:pt x="44"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0" name="Freeform 479"/>
            <p:cNvSpPr>
              <a:spLocks noChangeAspect="1"/>
            </p:cNvSpPr>
            <p:nvPr/>
          </p:nvSpPr>
          <p:spPr bwMode="auto">
            <a:xfrm>
              <a:off x="4160868" y="1653024"/>
              <a:ext cx="377209" cy="902310"/>
            </a:xfrm>
            <a:custGeom>
              <a:avLst/>
              <a:gdLst>
                <a:gd name="T0" fmla="*/ 0 w 173"/>
                <a:gd name="T1" fmla="*/ 352 h 427"/>
                <a:gd name="T2" fmla="*/ 11 w 173"/>
                <a:gd name="T3" fmla="*/ 352 h 427"/>
                <a:gd name="T4" fmla="*/ 11 w 173"/>
                <a:gd name="T5" fmla="*/ 315 h 427"/>
                <a:gd name="T6" fmla="*/ 22 w 173"/>
                <a:gd name="T7" fmla="*/ 310 h 427"/>
                <a:gd name="T8" fmla="*/ 22 w 173"/>
                <a:gd name="T9" fmla="*/ 271 h 427"/>
                <a:gd name="T10" fmla="*/ 11 w 173"/>
                <a:gd name="T11" fmla="*/ 231 h 427"/>
                <a:gd name="T12" fmla="*/ 22 w 173"/>
                <a:gd name="T13" fmla="*/ 196 h 427"/>
                <a:gd name="T14" fmla="*/ 51 w 173"/>
                <a:gd name="T15" fmla="*/ 181 h 427"/>
                <a:gd name="T16" fmla="*/ 36 w 173"/>
                <a:gd name="T17" fmla="*/ 159 h 427"/>
                <a:gd name="T18" fmla="*/ 59 w 173"/>
                <a:gd name="T19" fmla="*/ 115 h 427"/>
                <a:gd name="T20" fmla="*/ 81 w 173"/>
                <a:gd name="T21" fmla="*/ 83 h 427"/>
                <a:gd name="T22" fmla="*/ 81 w 173"/>
                <a:gd name="T23" fmla="*/ 61 h 427"/>
                <a:gd name="T24" fmla="*/ 96 w 173"/>
                <a:gd name="T25" fmla="*/ 32 h 427"/>
                <a:gd name="T26" fmla="*/ 101 w 173"/>
                <a:gd name="T27" fmla="*/ 32 h 427"/>
                <a:gd name="T28" fmla="*/ 101 w 173"/>
                <a:gd name="T29" fmla="*/ 17 h 427"/>
                <a:gd name="T30" fmla="*/ 132 w 173"/>
                <a:gd name="T31" fmla="*/ 17 h 427"/>
                <a:gd name="T32" fmla="*/ 132 w 173"/>
                <a:gd name="T33" fmla="*/ 0 h 427"/>
                <a:gd name="T34" fmla="*/ 145 w 173"/>
                <a:gd name="T35" fmla="*/ 0 h 427"/>
                <a:gd name="T36" fmla="*/ 180 w 173"/>
                <a:gd name="T37" fmla="*/ 32 h 427"/>
                <a:gd name="T38" fmla="*/ 187 w 173"/>
                <a:gd name="T39" fmla="*/ 127 h 427"/>
                <a:gd name="T40" fmla="*/ 175 w 173"/>
                <a:gd name="T41" fmla="*/ 127 h 427"/>
                <a:gd name="T42" fmla="*/ 154 w 173"/>
                <a:gd name="T43" fmla="*/ 144 h 427"/>
                <a:gd name="T44" fmla="*/ 154 w 173"/>
                <a:gd name="T45" fmla="*/ 159 h 427"/>
                <a:gd name="T46" fmla="*/ 160 w 173"/>
                <a:gd name="T47" fmla="*/ 174 h 427"/>
                <a:gd name="T48" fmla="*/ 110 w 173"/>
                <a:gd name="T49" fmla="*/ 218 h 427"/>
                <a:gd name="T50" fmla="*/ 96 w 173"/>
                <a:gd name="T51" fmla="*/ 248 h 427"/>
                <a:gd name="T52" fmla="*/ 96 w 173"/>
                <a:gd name="T53" fmla="*/ 292 h 427"/>
                <a:gd name="T54" fmla="*/ 110 w 173"/>
                <a:gd name="T55" fmla="*/ 315 h 427"/>
                <a:gd name="T56" fmla="*/ 101 w 173"/>
                <a:gd name="T57" fmla="*/ 337 h 427"/>
                <a:gd name="T58" fmla="*/ 101 w 173"/>
                <a:gd name="T59" fmla="*/ 346 h 427"/>
                <a:gd name="T60" fmla="*/ 88 w 173"/>
                <a:gd name="T61" fmla="*/ 361 h 427"/>
                <a:gd name="T62" fmla="*/ 81 w 173"/>
                <a:gd name="T63" fmla="*/ 426 h 427"/>
                <a:gd name="T64" fmla="*/ 59 w 173"/>
                <a:gd name="T65" fmla="*/ 426 h 427"/>
                <a:gd name="T66" fmla="*/ 51 w 173"/>
                <a:gd name="T67" fmla="*/ 436 h 427"/>
                <a:gd name="T68" fmla="*/ 51 w 173"/>
                <a:gd name="T69" fmla="*/ 441 h 427"/>
                <a:gd name="T70" fmla="*/ 31 w 173"/>
                <a:gd name="T71" fmla="*/ 441 h 427"/>
                <a:gd name="T72" fmla="*/ 22 w 173"/>
                <a:gd name="T73" fmla="*/ 426 h 427"/>
                <a:gd name="T74" fmla="*/ 31 w 173"/>
                <a:gd name="T75" fmla="*/ 420 h 427"/>
                <a:gd name="T76" fmla="*/ 0 w 173"/>
                <a:gd name="T77" fmla="*/ 352 h 427"/>
                <a:gd name="T78" fmla="*/ 0 w 173"/>
                <a:gd name="T79" fmla="*/ 352 h 427"/>
                <a:gd name="T80" fmla="*/ 0 w 173"/>
                <a:gd name="T81" fmla="*/ 352 h 4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3" h="427">
                  <a:moveTo>
                    <a:pt x="0" y="338"/>
                  </a:moveTo>
                  <a:lnTo>
                    <a:pt x="11" y="338"/>
                  </a:lnTo>
                  <a:lnTo>
                    <a:pt x="11" y="308"/>
                  </a:lnTo>
                  <a:lnTo>
                    <a:pt x="22" y="303"/>
                  </a:lnTo>
                  <a:lnTo>
                    <a:pt x="22" y="264"/>
                  </a:lnTo>
                  <a:lnTo>
                    <a:pt x="11" y="224"/>
                  </a:lnTo>
                  <a:lnTo>
                    <a:pt x="22" y="189"/>
                  </a:lnTo>
                  <a:lnTo>
                    <a:pt x="44" y="174"/>
                  </a:lnTo>
                  <a:lnTo>
                    <a:pt x="36" y="152"/>
                  </a:lnTo>
                  <a:lnTo>
                    <a:pt x="52" y="108"/>
                  </a:lnTo>
                  <a:lnTo>
                    <a:pt x="74" y="83"/>
                  </a:lnTo>
                  <a:lnTo>
                    <a:pt x="74" y="61"/>
                  </a:lnTo>
                  <a:lnTo>
                    <a:pt x="89" y="32"/>
                  </a:lnTo>
                  <a:lnTo>
                    <a:pt x="94" y="32"/>
                  </a:lnTo>
                  <a:lnTo>
                    <a:pt x="94" y="17"/>
                  </a:lnTo>
                  <a:lnTo>
                    <a:pt x="124" y="17"/>
                  </a:lnTo>
                  <a:lnTo>
                    <a:pt x="124" y="0"/>
                  </a:lnTo>
                  <a:lnTo>
                    <a:pt x="131" y="0"/>
                  </a:lnTo>
                  <a:lnTo>
                    <a:pt x="166" y="32"/>
                  </a:lnTo>
                  <a:lnTo>
                    <a:pt x="173" y="120"/>
                  </a:lnTo>
                  <a:lnTo>
                    <a:pt x="161" y="120"/>
                  </a:lnTo>
                  <a:lnTo>
                    <a:pt x="140" y="137"/>
                  </a:lnTo>
                  <a:lnTo>
                    <a:pt x="140" y="152"/>
                  </a:lnTo>
                  <a:lnTo>
                    <a:pt x="146" y="167"/>
                  </a:lnTo>
                  <a:lnTo>
                    <a:pt x="103" y="211"/>
                  </a:lnTo>
                  <a:lnTo>
                    <a:pt x="89" y="241"/>
                  </a:lnTo>
                  <a:lnTo>
                    <a:pt x="89" y="285"/>
                  </a:lnTo>
                  <a:lnTo>
                    <a:pt x="103" y="308"/>
                  </a:lnTo>
                  <a:lnTo>
                    <a:pt x="94" y="323"/>
                  </a:lnTo>
                  <a:lnTo>
                    <a:pt x="94" y="332"/>
                  </a:lnTo>
                  <a:lnTo>
                    <a:pt x="81" y="347"/>
                  </a:lnTo>
                  <a:lnTo>
                    <a:pt x="74" y="412"/>
                  </a:lnTo>
                  <a:lnTo>
                    <a:pt x="52" y="412"/>
                  </a:lnTo>
                  <a:lnTo>
                    <a:pt x="44" y="422"/>
                  </a:lnTo>
                  <a:lnTo>
                    <a:pt x="44" y="427"/>
                  </a:lnTo>
                  <a:lnTo>
                    <a:pt x="31" y="427"/>
                  </a:lnTo>
                  <a:lnTo>
                    <a:pt x="22" y="412"/>
                  </a:lnTo>
                  <a:lnTo>
                    <a:pt x="31" y="406"/>
                  </a:lnTo>
                  <a:lnTo>
                    <a:pt x="0" y="33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1" name="Freeform 480"/>
            <p:cNvSpPr>
              <a:spLocks noChangeAspect="1"/>
            </p:cNvSpPr>
            <p:nvPr/>
          </p:nvSpPr>
          <p:spPr bwMode="auto">
            <a:xfrm>
              <a:off x="4833378" y="3552290"/>
              <a:ext cx="58198" cy="126197"/>
            </a:xfrm>
            <a:custGeom>
              <a:avLst/>
              <a:gdLst>
                <a:gd name="T0" fmla="*/ 22 w 27"/>
                <a:gd name="T1" fmla="*/ 8 h 60"/>
                <a:gd name="T2" fmla="*/ 22 w 27"/>
                <a:gd name="T3" fmla="*/ 38 h 60"/>
                <a:gd name="T4" fmla="*/ 8 w 27"/>
                <a:gd name="T5" fmla="*/ 60 h 60"/>
                <a:gd name="T6" fmla="*/ 0 w 27"/>
                <a:gd name="T7" fmla="*/ 30 h 60"/>
                <a:gd name="T8" fmla="*/ 22 w 27"/>
                <a:gd name="T9" fmla="*/ 0 h 60"/>
                <a:gd name="T10" fmla="*/ 27 w 27"/>
                <a:gd name="T11" fmla="*/ 0 h 60"/>
                <a:gd name="T12" fmla="*/ 22 w 27"/>
                <a:gd name="T13" fmla="*/ 8 h 60"/>
                <a:gd name="T14" fmla="*/ 22 w 27"/>
                <a:gd name="T15" fmla="*/ 8 h 60"/>
                <a:gd name="T16" fmla="*/ 22 w 27"/>
                <a:gd name="T17" fmla="*/ 8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60">
                  <a:moveTo>
                    <a:pt x="22" y="8"/>
                  </a:moveTo>
                  <a:lnTo>
                    <a:pt x="22" y="38"/>
                  </a:lnTo>
                  <a:lnTo>
                    <a:pt x="8" y="60"/>
                  </a:lnTo>
                  <a:lnTo>
                    <a:pt x="0" y="30"/>
                  </a:lnTo>
                  <a:lnTo>
                    <a:pt x="22" y="0"/>
                  </a:lnTo>
                  <a:lnTo>
                    <a:pt x="27" y="0"/>
                  </a:lnTo>
                  <a:lnTo>
                    <a:pt x="22" y="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2" name="Freeform 481"/>
            <p:cNvSpPr>
              <a:spLocks noChangeAspect="1"/>
            </p:cNvSpPr>
            <p:nvPr/>
          </p:nvSpPr>
          <p:spPr bwMode="auto">
            <a:xfrm>
              <a:off x="4988574" y="3365099"/>
              <a:ext cx="271591" cy="313390"/>
            </a:xfrm>
            <a:custGeom>
              <a:avLst/>
              <a:gdLst>
                <a:gd name="T0" fmla="*/ 82 w 125"/>
                <a:gd name="T1" fmla="*/ 8 h 146"/>
                <a:gd name="T2" fmla="*/ 89 w 125"/>
                <a:gd name="T3" fmla="*/ 24 h 146"/>
                <a:gd name="T4" fmla="*/ 96 w 125"/>
                <a:gd name="T5" fmla="*/ 24 h 146"/>
                <a:gd name="T6" fmla="*/ 96 w 125"/>
                <a:gd name="T7" fmla="*/ 52 h 146"/>
                <a:gd name="T8" fmla="*/ 89 w 125"/>
                <a:gd name="T9" fmla="*/ 68 h 146"/>
                <a:gd name="T10" fmla="*/ 96 w 125"/>
                <a:gd name="T11" fmla="*/ 98 h 146"/>
                <a:gd name="T12" fmla="*/ 111 w 125"/>
                <a:gd name="T13" fmla="*/ 105 h 146"/>
                <a:gd name="T14" fmla="*/ 126 w 125"/>
                <a:gd name="T15" fmla="*/ 144 h 146"/>
                <a:gd name="T16" fmla="*/ 132 w 125"/>
                <a:gd name="T17" fmla="*/ 150 h 146"/>
                <a:gd name="T18" fmla="*/ 132 w 125"/>
                <a:gd name="T19" fmla="*/ 157 h 146"/>
                <a:gd name="T20" fmla="*/ 111 w 125"/>
                <a:gd name="T21" fmla="*/ 157 h 146"/>
                <a:gd name="T22" fmla="*/ 104 w 125"/>
                <a:gd name="T23" fmla="*/ 167 h 146"/>
                <a:gd name="T24" fmla="*/ 89 w 125"/>
                <a:gd name="T25" fmla="*/ 157 h 146"/>
                <a:gd name="T26" fmla="*/ 82 w 125"/>
                <a:gd name="T27" fmla="*/ 167 h 146"/>
                <a:gd name="T28" fmla="*/ 57 w 125"/>
                <a:gd name="T29" fmla="*/ 157 h 146"/>
                <a:gd name="T30" fmla="*/ 57 w 125"/>
                <a:gd name="T31" fmla="*/ 150 h 146"/>
                <a:gd name="T32" fmla="*/ 20 w 125"/>
                <a:gd name="T33" fmla="*/ 115 h 146"/>
                <a:gd name="T34" fmla="*/ 0 w 125"/>
                <a:gd name="T35" fmla="*/ 105 h 146"/>
                <a:gd name="T36" fmla="*/ 0 w 125"/>
                <a:gd name="T37" fmla="*/ 90 h 146"/>
                <a:gd name="T38" fmla="*/ 20 w 125"/>
                <a:gd name="T39" fmla="*/ 61 h 146"/>
                <a:gd name="T40" fmla="*/ 33 w 125"/>
                <a:gd name="T41" fmla="*/ 15 h 146"/>
                <a:gd name="T42" fmla="*/ 47 w 125"/>
                <a:gd name="T43" fmla="*/ 8 h 146"/>
                <a:gd name="T44" fmla="*/ 47 w 125"/>
                <a:gd name="T45" fmla="*/ 0 h 146"/>
                <a:gd name="T46" fmla="*/ 82 w 125"/>
                <a:gd name="T47" fmla="*/ 8 h 146"/>
                <a:gd name="T48" fmla="*/ 82 w 125"/>
                <a:gd name="T49" fmla="*/ 8 h 146"/>
                <a:gd name="T50" fmla="*/ 82 w 125"/>
                <a:gd name="T51" fmla="*/ 8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146">
                  <a:moveTo>
                    <a:pt x="75" y="8"/>
                  </a:moveTo>
                  <a:lnTo>
                    <a:pt x="82" y="24"/>
                  </a:lnTo>
                  <a:lnTo>
                    <a:pt x="89" y="24"/>
                  </a:lnTo>
                  <a:lnTo>
                    <a:pt x="89" y="45"/>
                  </a:lnTo>
                  <a:lnTo>
                    <a:pt x="82" y="61"/>
                  </a:lnTo>
                  <a:lnTo>
                    <a:pt x="89" y="84"/>
                  </a:lnTo>
                  <a:lnTo>
                    <a:pt x="104" y="91"/>
                  </a:lnTo>
                  <a:lnTo>
                    <a:pt x="119" y="123"/>
                  </a:lnTo>
                  <a:lnTo>
                    <a:pt x="125" y="129"/>
                  </a:lnTo>
                  <a:lnTo>
                    <a:pt x="125" y="136"/>
                  </a:lnTo>
                  <a:lnTo>
                    <a:pt x="104" y="136"/>
                  </a:lnTo>
                  <a:lnTo>
                    <a:pt x="97" y="146"/>
                  </a:lnTo>
                  <a:lnTo>
                    <a:pt x="82" y="136"/>
                  </a:lnTo>
                  <a:lnTo>
                    <a:pt x="75" y="146"/>
                  </a:lnTo>
                  <a:lnTo>
                    <a:pt x="57" y="136"/>
                  </a:lnTo>
                  <a:lnTo>
                    <a:pt x="57" y="129"/>
                  </a:lnTo>
                  <a:lnTo>
                    <a:pt x="20" y="101"/>
                  </a:lnTo>
                  <a:lnTo>
                    <a:pt x="0" y="91"/>
                  </a:lnTo>
                  <a:lnTo>
                    <a:pt x="0" y="76"/>
                  </a:lnTo>
                  <a:lnTo>
                    <a:pt x="20" y="54"/>
                  </a:lnTo>
                  <a:lnTo>
                    <a:pt x="33" y="15"/>
                  </a:lnTo>
                  <a:lnTo>
                    <a:pt x="47" y="8"/>
                  </a:lnTo>
                  <a:lnTo>
                    <a:pt x="47" y="0"/>
                  </a:lnTo>
                  <a:lnTo>
                    <a:pt x="75" y="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3" name="Freeform 482"/>
            <p:cNvSpPr>
              <a:spLocks noChangeAspect="1"/>
            </p:cNvSpPr>
            <p:nvPr/>
          </p:nvSpPr>
          <p:spPr bwMode="auto">
            <a:xfrm>
              <a:off x="4768714" y="3453435"/>
              <a:ext cx="77597" cy="58893"/>
            </a:xfrm>
            <a:custGeom>
              <a:avLst/>
              <a:gdLst>
                <a:gd name="T0" fmla="*/ 0 w 36"/>
                <a:gd name="T1" fmla="*/ 11 h 28"/>
                <a:gd name="T2" fmla="*/ 15 w 36"/>
                <a:gd name="T3" fmla="*/ 28 h 28"/>
                <a:gd name="T4" fmla="*/ 23 w 36"/>
                <a:gd name="T5" fmla="*/ 28 h 28"/>
                <a:gd name="T6" fmla="*/ 28 w 36"/>
                <a:gd name="T7" fmla="*/ 11 h 28"/>
                <a:gd name="T8" fmla="*/ 36 w 36"/>
                <a:gd name="T9" fmla="*/ 0 h 28"/>
                <a:gd name="T10" fmla="*/ 0 w 36"/>
                <a:gd name="T11" fmla="*/ 11 h 28"/>
                <a:gd name="T12" fmla="*/ 0 w 36"/>
                <a:gd name="T13" fmla="*/ 11 h 28"/>
                <a:gd name="T14" fmla="*/ 0 w 36"/>
                <a:gd name="T15" fmla="*/ 11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28">
                  <a:moveTo>
                    <a:pt x="0" y="11"/>
                  </a:moveTo>
                  <a:lnTo>
                    <a:pt x="15" y="28"/>
                  </a:lnTo>
                  <a:lnTo>
                    <a:pt x="23" y="28"/>
                  </a:lnTo>
                  <a:lnTo>
                    <a:pt x="28" y="11"/>
                  </a:lnTo>
                  <a:lnTo>
                    <a:pt x="36" y="0"/>
                  </a:lnTo>
                  <a:lnTo>
                    <a:pt x="0" y="1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4" name="Freeform 483"/>
            <p:cNvSpPr>
              <a:spLocks noChangeAspect="1"/>
            </p:cNvSpPr>
            <p:nvPr/>
          </p:nvSpPr>
          <p:spPr bwMode="auto">
            <a:xfrm>
              <a:off x="4613519" y="2896065"/>
              <a:ext cx="107774" cy="145127"/>
            </a:xfrm>
            <a:custGeom>
              <a:avLst/>
              <a:gdLst>
                <a:gd name="T0" fmla="*/ 0 w 50"/>
                <a:gd name="T1" fmla="*/ 6 h 69"/>
                <a:gd name="T2" fmla="*/ 7 w 50"/>
                <a:gd name="T3" fmla="*/ 6 h 69"/>
                <a:gd name="T4" fmla="*/ 24 w 50"/>
                <a:gd name="T5" fmla="*/ 37 h 69"/>
                <a:gd name="T6" fmla="*/ 24 w 50"/>
                <a:gd name="T7" fmla="*/ 69 h 69"/>
                <a:gd name="T8" fmla="*/ 29 w 50"/>
                <a:gd name="T9" fmla="*/ 45 h 69"/>
                <a:gd name="T10" fmla="*/ 50 w 50"/>
                <a:gd name="T11" fmla="*/ 45 h 69"/>
                <a:gd name="T12" fmla="*/ 50 w 50"/>
                <a:gd name="T13" fmla="*/ 37 h 69"/>
                <a:gd name="T14" fmla="*/ 45 w 50"/>
                <a:gd name="T15" fmla="*/ 22 h 69"/>
                <a:gd name="T16" fmla="*/ 45 w 50"/>
                <a:gd name="T17" fmla="*/ 6 h 69"/>
                <a:gd name="T18" fmla="*/ 17 w 50"/>
                <a:gd name="T19" fmla="*/ 0 h 69"/>
                <a:gd name="T20" fmla="*/ 0 w 50"/>
                <a:gd name="T21" fmla="*/ 6 h 69"/>
                <a:gd name="T22" fmla="*/ 0 w 50"/>
                <a:gd name="T23" fmla="*/ 6 h 69"/>
                <a:gd name="T24" fmla="*/ 0 w 50"/>
                <a:gd name="T25" fmla="*/ 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69">
                  <a:moveTo>
                    <a:pt x="0" y="6"/>
                  </a:moveTo>
                  <a:lnTo>
                    <a:pt x="7" y="6"/>
                  </a:lnTo>
                  <a:lnTo>
                    <a:pt x="24" y="37"/>
                  </a:lnTo>
                  <a:lnTo>
                    <a:pt x="24" y="69"/>
                  </a:lnTo>
                  <a:lnTo>
                    <a:pt x="29" y="45"/>
                  </a:lnTo>
                  <a:lnTo>
                    <a:pt x="50" y="45"/>
                  </a:lnTo>
                  <a:lnTo>
                    <a:pt x="50" y="37"/>
                  </a:lnTo>
                  <a:lnTo>
                    <a:pt x="45" y="22"/>
                  </a:lnTo>
                  <a:lnTo>
                    <a:pt x="45" y="6"/>
                  </a:lnTo>
                  <a:lnTo>
                    <a:pt x="17" y="0"/>
                  </a:lnTo>
                  <a:lnTo>
                    <a:pt x="0" y="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5" name="Freeform 484"/>
            <p:cNvSpPr>
              <a:spLocks noChangeAspect="1"/>
            </p:cNvSpPr>
            <p:nvPr/>
          </p:nvSpPr>
          <p:spPr bwMode="auto">
            <a:xfrm>
              <a:off x="3609064" y="2559539"/>
              <a:ext cx="84063" cy="88338"/>
            </a:xfrm>
            <a:custGeom>
              <a:avLst/>
              <a:gdLst>
                <a:gd name="T0" fmla="*/ 37 w 38"/>
                <a:gd name="T1" fmla="*/ 42 h 42"/>
                <a:gd name="T2" fmla="*/ 37 w 38"/>
                <a:gd name="T3" fmla="*/ 32 h 42"/>
                <a:gd name="T4" fmla="*/ 8 w 38"/>
                <a:gd name="T5" fmla="*/ 32 h 42"/>
                <a:gd name="T6" fmla="*/ 0 w 38"/>
                <a:gd name="T7" fmla="*/ 25 h 42"/>
                <a:gd name="T8" fmla="*/ 8 w 38"/>
                <a:gd name="T9" fmla="*/ 0 h 42"/>
                <a:gd name="T10" fmla="*/ 37 w 38"/>
                <a:gd name="T11" fmla="*/ 19 h 42"/>
                <a:gd name="T12" fmla="*/ 45 w 38"/>
                <a:gd name="T13" fmla="*/ 32 h 42"/>
                <a:gd name="T14" fmla="*/ 37 w 38"/>
                <a:gd name="T15" fmla="*/ 42 h 42"/>
                <a:gd name="T16" fmla="*/ 37 w 38"/>
                <a:gd name="T17" fmla="*/ 42 h 42"/>
                <a:gd name="T18" fmla="*/ 37 w 38"/>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42">
                  <a:moveTo>
                    <a:pt x="30" y="42"/>
                  </a:moveTo>
                  <a:lnTo>
                    <a:pt x="30" y="32"/>
                  </a:lnTo>
                  <a:lnTo>
                    <a:pt x="8" y="32"/>
                  </a:lnTo>
                  <a:lnTo>
                    <a:pt x="0" y="25"/>
                  </a:lnTo>
                  <a:lnTo>
                    <a:pt x="8" y="0"/>
                  </a:lnTo>
                  <a:lnTo>
                    <a:pt x="30" y="19"/>
                  </a:lnTo>
                  <a:lnTo>
                    <a:pt x="38" y="32"/>
                  </a:lnTo>
                  <a:lnTo>
                    <a:pt x="30" y="4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6" name="Freeform 485"/>
            <p:cNvSpPr>
              <a:spLocks noChangeAspect="1"/>
            </p:cNvSpPr>
            <p:nvPr/>
          </p:nvSpPr>
          <p:spPr bwMode="auto">
            <a:xfrm>
              <a:off x="3533622" y="2559539"/>
              <a:ext cx="142263" cy="208225"/>
            </a:xfrm>
            <a:custGeom>
              <a:avLst/>
              <a:gdLst>
                <a:gd name="T0" fmla="*/ 50 w 65"/>
                <a:gd name="T1" fmla="*/ 0 h 99"/>
                <a:gd name="T2" fmla="*/ 42 w 65"/>
                <a:gd name="T3" fmla="*/ 24 h 99"/>
                <a:gd name="T4" fmla="*/ 50 w 65"/>
                <a:gd name="T5" fmla="*/ 30 h 99"/>
                <a:gd name="T6" fmla="*/ 72 w 65"/>
                <a:gd name="T7" fmla="*/ 30 h 99"/>
                <a:gd name="T8" fmla="*/ 72 w 65"/>
                <a:gd name="T9" fmla="*/ 64 h 99"/>
                <a:gd name="T10" fmla="*/ 55 w 65"/>
                <a:gd name="T11" fmla="*/ 84 h 99"/>
                <a:gd name="T12" fmla="*/ 5 w 65"/>
                <a:gd name="T13" fmla="*/ 99 h 99"/>
                <a:gd name="T14" fmla="*/ 0 w 65"/>
                <a:gd name="T15" fmla="*/ 84 h 99"/>
                <a:gd name="T16" fmla="*/ 5 w 65"/>
                <a:gd name="T17" fmla="*/ 84 h 99"/>
                <a:gd name="T18" fmla="*/ 20 w 65"/>
                <a:gd name="T19" fmla="*/ 64 h 99"/>
                <a:gd name="T20" fmla="*/ 5 w 65"/>
                <a:gd name="T21" fmla="*/ 56 h 99"/>
                <a:gd name="T22" fmla="*/ 20 w 65"/>
                <a:gd name="T23" fmla="*/ 40 h 99"/>
                <a:gd name="T24" fmla="*/ 5 w 65"/>
                <a:gd name="T25" fmla="*/ 40 h 99"/>
                <a:gd name="T26" fmla="*/ 5 w 65"/>
                <a:gd name="T27" fmla="*/ 30 h 99"/>
                <a:gd name="T28" fmla="*/ 26 w 65"/>
                <a:gd name="T29" fmla="*/ 30 h 99"/>
                <a:gd name="T30" fmla="*/ 42 w 65"/>
                <a:gd name="T31" fmla="*/ 24 h 99"/>
                <a:gd name="T32" fmla="*/ 26 w 65"/>
                <a:gd name="T33" fmla="*/ 24 h 99"/>
                <a:gd name="T34" fmla="*/ 26 w 65"/>
                <a:gd name="T35" fmla="*/ 15 h 99"/>
                <a:gd name="T36" fmla="*/ 50 w 65"/>
                <a:gd name="T37" fmla="*/ 0 h 99"/>
                <a:gd name="T38" fmla="*/ 50 w 65"/>
                <a:gd name="T39" fmla="*/ 0 h 99"/>
                <a:gd name="T40" fmla="*/ 50 w 65"/>
                <a:gd name="T41" fmla="*/ 0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99">
                  <a:moveTo>
                    <a:pt x="43" y="0"/>
                  </a:moveTo>
                  <a:lnTo>
                    <a:pt x="35" y="24"/>
                  </a:lnTo>
                  <a:lnTo>
                    <a:pt x="43" y="30"/>
                  </a:lnTo>
                  <a:lnTo>
                    <a:pt x="65" y="30"/>
                  </a:lnTo>
                  <a:lnTo>
                    <a:pt x="65" y="64"/>
                  </a:lnTo>
                  <a:lnTo>
                    <a:pt x="48" y="84"/>
                  </a:lnTo>
                  <a:lnTo>
                    <a:pt x="5" y="99"/>
                  </a:lnTo>
                  <a:lnTo>
                    <a:pt x="0" y="84"/>
                  </a:lnTo>
                  <a:lnTo>
                    <a:pt x="5" y="84"/>
                  </a:lnTo>
                  <a:lnTo>
                    <a:pt x="20" y="64"/>
                  </a:lnTo>
                  <a:lnTo>
                    <a:pt x="5" y="56"/>
                  </a:lnTo>
                  <a:lnTo>
                    <a:pt x="20" y="40"/>
                  </a:lnTo>
                  <a:lnTo>
                    <a:pt x="5" y="40"/>
                  </a:lnTo>
                  <a:lnTo>
                    <a:pt x="5" y="30"/>
                  </a:lnTo>
                  <a:lnTo>
                    <a:pt x="26" y="30"/>
                  </a:lnTo>
                  <a:lnTo>
                    <a:pt x="35" y="24"/>
                  </a:lnTo>
                  <a:lnTo>
                    <a:pt x="26" y="24"/>
                  </a:lnTo>
                  <a:lnTo>
                    <a:pt x="26" y="15"/>
                  </a:lnTo>
                  <a:lnTo>
                    <a:pt x="43"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7" name="Freeform 486"/>
            <p:cNvSpPr>
              <a:spLocks noChangeAspect="1"/>
            </p:cNvSpPr>
            <p:nvPr/>
          </p:nvSpPr>
          <p:spPr bwMode="auto">
            <a:xfrm>
              <a:off x="4074648" y="2448065"/>
              <a:ext cx="86219" cy="147231"/>
            </a:xfrm>
            <a:custGeom>
              <a:avLst/>
              <a:gdLst>
                <a:gd name="T0" fmla="*/ 10 w 40"/>
                <a:gd name="T1" fmla="*/ 76 h 69"/>
                <a:gd name="T2" fmla="*/ 30 w 40"/>
                <a:gd name="T3" fmla="*/ 76 h 69"/>
                <a:gd name="T4" fmla="*/ 35 w 40"/>
                <a:gd name="T5" fmla="*/ 44 h 69"/>
                <a:gd name="T6" fmla="*/ 40 w 40"/>
                <a:gd name="T7" fmla="*/ 44 h 69"/>
                <a:gd name="T8" fmla="*/ 40 w 40"/>
                <a:gd name="T9" fmla="*/ 30 h 69"/>
                <a:gd name="T10" fmla="*/ 35 w 40"/>
                <a:gd name="T11" fmla="*/ 30 h 69"/>
                <a:gd name="T12" fmla="*/ 35 w 40"/>
                <a:gd name="T13" fmla="*/ 0 h 69"/>
                <a:gd name="T14" fmla="*/ 10 w 40"/>
                <a:gd name="T15" fmla="*/ 5 h 69"/>
                <a:gd name="T16" fmla="*/ 0 w 40"/>
                <a:gd name="T17" fmla="*/ 30 h 69"/>
                <a:gd name="T18" fmla="*/ 0 w 40"/>
                <a:gd name="T19" fmla="*/ 54 h 69"/>
                <a:gd name="T20" fmla="*/ 10 w 40"/>
                <a:gd name="T21" fmla="*/ 61 h 69"/>
                <a:gd name="T22" fmla="*/ 10 w 40"/>
                <a:gd name="T23" fmla="*/ 76 h 69"/>
                <a:gd name="T24" fmla="*/ 10 w 40"/>
                <a:gd name="T25" fmla="*/ 76 h 69"/>
                <a:gd name="T26" fmla="*/ 10 w 40"/>
                <a:gd name="T27" fmla="*/ 76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 h="69">
                  <a:moveTo>
                    <a:pt x="10" y="69"/>
                  </a:moveTo>
                  <a:lnTo>
                    <a:pt x="30" y="69"/>
                  </a:lnTo>
                  <a:lnTo>
                    <a:pt x="35" y="37"/>
                  </a:lnTo>
                  <a:lnTo>
                    <a:pt x="40" y="37"/>
                  </a:lnTo>
                  <a:lnTo>
                    <a:pt x="40" y="30"/>
                  </a:lnTo>
                  <a:lnTo>
                    <a:pt x="35" y="30"/>
                  </a:lnTo>
                  <a:lnTo>
                    <a:pt x="35" y="0"/>
                  </a:lnTo>
                  <a:lnTo>
                    <a:pt x="10" y="5"/>
                  </a:lnTo>
                  <a:lnTo>
                    <a:pt x="0" y="30"/>
                  </a:lnTo>
                  <a:lnTo>
                    <a:pt x="0" y="47"/>
                  </a:lnTo>
                  <a:lnTo>
                    <a:pt x="10" y="54"/>
                  </a:lnTo>
                  <a:lnTo>
                    <a:pt x="10" y="6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8" name="Freeform 487"/>
            <p:cNvSpPr>
              <a:spLocks noChangeAspect="1"/>
            </p:cNvSpPr>
            <p:nvPr/>
          </p:nvSpPr>
          <p:spPr bwMode="auto">
            <a:xfrm>
              <a:off x="3951786" y="2679426"/>
              <a:ext cx="109930" cy="117784"/>
            </a:xfrm>
            <a:custGeom>
              <a:avLst/>
              <a:gdLst>
                <a:gd name="T0" fmla="*/ 37 w 51"/>
                <a:gd name="T1" fmla="*/ 56 h 56"/>
                <a:gd name="T2" fmla="*/ 37 w 51"/>
                <a:gd name="T3" fmla="*/ 27 h 56"/>
                <a:gd name="T4" fmla="*/ 42 w 51"/>
                <a:gd name="T5" fmla="*/ 20 h 56"/>
                <a:gd name="T6" fmla="*/ 51 w 51"/>
                <a:gd name="T7" fmla="*/ 0 h 56"/>
                <a:gd name="T8" fmla="*/ 24 w 51"/>
                <a:gd name="T9" fmla="*/ 9 h 56"/>
                <a:gd name="T10" fmla="*/ 37 w 51"/>
                <a:gd name="T11" fmla="*/ 20 h 56"/>
                <a:gd name="T12" fmla="*/ 24 w 51"/>
                <a:gd name="T13" fmla="*/ 20 h 56"/>
                <a:gd name="T14" fmla="*/ 24 w 51"/>
                <a:gd name="T15" fmla="*/ 15 h 56"/>
                <a:gd name="T16" fmla="*/ 15 w 51"/>
                <a:gd name="T17" fmla="*/ 15 h 56"/>
                <a:gd name="T18" fmla="*/ 0 w 51"/>
                <a:gd name="T19" fmla="*/ 49 h 56"/>
                <a:gd name="T20" fmla="*/ 24 w 51"/>
                <a:gd name="T21" fmla="*/ 49 h 56"/>
                <a:gd name="T22" fmla="*/ 37 w 51"/>
                <a:gd name="T23" fmla="*/ 56 h 56"/>
                <a:gd name="T24" fmla="*/ 37 w 51"/>
                <a:gd name="T25" fmla="*/ 56 h 56"/>
                <a:gd name="T26" fmla="*/ 37 w 51"/>
                <a:gd name="T27" fmla="*/ 5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 h="56">
                  <a:moveTo>
                    <a:pt x="37" y="56"/>
                  </a:moveTo>
                  <a:lnTo>
                    <a:pt x="37" y="27"/>
                  </a:lnTo>
                  <a:lnTo>
                    <a:pt x="42" y="20"/>
                  </a:lnTo>
                  <a:lnTo>
                    <a:pt x="51" y="0"/>
                  </a:lnTo>
                  <a:lnTo>
                    <a:pt x="24" y="9"/>
                  </a:lnTo>
                  <a:lnTo>
                    <a:pt x="37" y="20"/>
                  </a:lnTo>
                  <a:lnTo>
                    <a:pt x="24" y="20"/>
                  </a:lnTo>
                  <a:lnTo>
                    <a:pt x="24" y="15"/>
                  </a:lnTo>
                  <a:lnTo>
                    <a:pt x="15" y="15"/>
                  </a:lnTo>
                  <a:lnTo>
                    <a:pt x="0" y="49"/>
                  </a:lnTo>
                  <a:lnTo>
                    <a:pt x="24" y="49"/>
                  </a:lnTo>
                  <a:lnTo>
                    <a:pt x="37" y="56"/>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9" name="Freeform 488"/>
            <p:cNvSpPr>
              <a:spLocks noChangeAspect="1"/>
            </p:cNvSpPr>
            <p:nvPr/>
          </p:nvSpPr>
          <p:spPr bwMode="auto">
            <a:xfrm>
              <a:off x="3923765" y="2782487"/>
              <a:ext cx="107774" cy="77821"/>
            </a:xfrm>
            <a:custGeom>
              <a:avLst/>
              <a:gdLst>
                <a:gd name="T0" fmla="*/ 38 w 50"/>
                <a:gd name="T1" fmla="*/ 37 h 37"/>
                <a:gd name="T2" fmla="*/ 30 w 50"/>
                <a:gd name="T3" fmla="*/ 37 h 37"/>
                <a:gd name="T4" fmla="*/ 30 w 50"/>
                <a:gd name="T5" fmla="*/ 30 h 37"/>
                <a:gd name="T6" fmla="*/ 22 w 50"/>
                <a:gd name="T7" fmla="*/ 30 h 37"/>
                <a:gd name="T8" fmla="*/ 22 w 50"/>
                <a:gd name="T9" fmla="*/ 15 h 37"/>
                <a:gd name="T10" fmla="*/ 0 w 50"/>
                <a:gd name="T11" fmla="*/ 8 h 37"/>
                <a:gd name="T12" fmla="*/ 0 w 50"/>
                <a:gd name="T13" fmla="*/ 0 h 37"/>
                <a:gd name="T14" fmla="*/ 38 w 50"/>
                <a:gd name="T15" fmla="*/ 0 h 37"/>
                <a:gd name="T16" fmla="*/ 50 w 50"/>
                <a:gd name="T17" fmla="*/ 8 h 37"/>
                <a:gd name="T18" fmla="*/ 50 w 50"/>
                <a:gd name="T19" fmla="*/ 30 h 37"/>
                <a:gd name="T20" fmla="*/ 38 w 50"/>
                <a:gd name="T21" fmla="*/ 30 h 37"/>
                <a:gd name="T22" fmla="*/ 38 w 50"/>
                <a:gd name="T23" fmla="*/ 37 h 37"/>
                <a:gd name="T24" fmla="*/ 38 w 50"/>
                <a:gd name="T25" fmla="*/ 37 h 37"/>
                <a:gd name="T26" fmla="*/ 38 w 50"/>
                <a:gd name="T27" fmla="*/ 3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37">
                  <a:moveTo>
                    <a:pt x="38" y="37"/>
                  </a:moveTo>
                  <a:lnTo>
                    <a:pt x="30" y="37"/>
                  </a:lnTo>
                  <a:lnTo>
                    <a:pt x="30" y="30"/>
                  </a:lnTo>
                  <a:lnTo>
                    <a:pt x="22" y="30"/>
                  </a:lnTo>
                  <a:lnTo>
                    <a:pt x="22" y="15"/>
                  </a:lnTo>
                  <a:lnTo>
                    <a:pt x="0" y="8"/>
                  </a:lnTo>
                  <a:lnTo>
                    <a:pt x="0" y="0"/>
                  </a:lnTo>
                  <a:lnTo>
                    <a:pt x="38" y="0"/>
                  </a:lnTo>
                  <a:lnTo>
                    <a:pt x="50" y="8"/>
                  </a:lnTo>
                  <a:lnTo>
                    <a:pt x="50" y="30"/>
                  </a:lnTo>
                  <a:lnTo>
                    <a:pt x="38" y="30"/>
                  </a:lnTo>
                  <a:lnTo>
                    <a:pt x="38"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0" name="Freeform 489"/>
            <p:cNvSpPr>
              <a:spLocks noChangeAspect="1"/>
            </p:cNvSpPr>
            <p:nvPr/>
          </p:nvSpPr>
          <p:spPr bwMode="auto">
            <a:xfrm>
              <a:off x="4262175" y="2595296"/>
              <a:ext cx="275902" cy="290254"/>
            </a:xfrm>
            <a:custGeom>
              <a:avLst/>
              <a:gdLst>
                <a:gd name="T0" fmla="*/ 122 w 127"/>
                <a:gd name="T1" fmla="*/ 138 h 138"/>
                <a:gd name="T2" fmla="*/ 134 w 127"/>
                <a:gd name="T3" fmla="*/ 106 h 138"/>
                <a:gd name="T4" fmla="*/ 127 w 127"/>
                <a:gd name="T5" fmla="*/ 60 h 138"/>
                <a:gd name="T6" fmla="*/ 134 w 127"/>
                <a:gd name="T7" fmla="*/ 47 h 138"/>
                <a:gd name="T8" fmla="*/ 122 w 127"/>
                <a:gd name="T9" fmla="*/ 15 h 138"/>
                <a:gd name="T10" fmla="*/ 101 w 127"/>
                <a:gd name="T11" fmla="*/ 15 h 138"/>
                <a:gd name="T12" fmla="*/ 79 w 127"/>
                <a:gd name="T13" fmla="*/ 7 h 138"/>
                <a:gd name="T14" fmla="*/ 79 w 127"/>
                <a:gd name="T15" fmla="*/ 15 h 138"/>
                <a:gd name="T16" fmla="*/ 57 w 127"/>
                <a:gd name="T17" fmla="*/ 15 h 138"/>
                <a:gd name="T18" fmla="*/ 48 w 127"/>
                <a:gd name="T19" fmla="*/ 0 h 138"/>
                <a:gd name="T20" fmla="*/ 0 w 127"/>
                <a:gd name="T21" fmla="*/ 25 h 138"/>
                <a:gd name="T22" fmla="*/ 8 w 127"/>
                <a:gd name="T23" fmla="*/ 91 h 138"/>
                <a:gd name="T24" fmla="*/ 35 w 127"/>
                <a:gd name="T25" fmla="*/ 106 h 138"/>
                <a:gd name="T26" fmla="*/ 42 w 127"/>
                <a:gd name="T27" fmla="*/ 106 h 138"/>
                <a:gd name="T28" fmla="*/ 57 w 127"/>
                <a:gd name="T29" fmla="*/ 128 h 138"/>
                <a:gd name="T30" fmla="*/ 79 w 127"/>
                <a:gd name="T31" fmla="*/ 128 h 138"/>
                <a:gd name="T32" fmla="*/ 85 w 127"/>
                <a:gd name="T33" fmla="*/ 138 h 138"/>
                <a:gd name="T34" fmla="*/ 101 w 127"/>
                <a:gd name="T35" fmla="*/ 128 h 138"/>
                <a:gd name="T36" fmla="*/ 122 w 127"/>
                <a:gd name="T37" fmla="*/ 138 h 138"/>
                <a:gd name="T38" fmla="*/ 122 w 127"/>
                <a:gd name="T39" fmla="*/ 138 h 138"/>
                <a:gd name="T40" fmla="*/ 122 w 127"/>
                <a:gd name="T41" fmla="*/ 138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138">
                  <a:moveTo>
                    <a:pt x="115" y="138"/>
                  </a:moveTo>
                  <a:lnTo>
                    <a:pt x="127" y="106"/>
                  </a:lnTo>
                  <a:lnTo>
                    <a:pt x="120" y="60"/>
                  </a:lnTo>
                  <a:lnTo>
                    <a:pt x="127" y="47"/>
                  </a:lnTo>
                  <a:lnTo>
                    <a:pt x="115" y="15"/>
                  </a:lnTo>
                  <a:lnTo>
                    <a:pt x="94" y="15"/>
                  </a:lnTo>
                  <a:lnTo>
                    <a:pt x="72" y="7"/>
                  </a:lnTo>
                  <a:lnTo>
                    <a:pt x="72" y="15"/>
                  </a:lnTo>
                  <a:lnTo>
                    <a:pt x="57" y="15"/>
                  </a:lnTo>
                  <a:lnTo>
                    <a:pt x="48" y="0"/>
                  </a:lnTo>
                  <a:lnTo>
                    <a:pt x="0" y="25"/>
                  </a:lnTo>
                  <a:lnTo>
                    <a:pt x="8" y="91"/>
                  </a:lnTo>
                  <a:lnTo>
                    <a:pt x="35" y="106"/>
                  </a:lnTo>
                  <a:lnTo>
                    <a:pt x="42" y="106"/>
                  </a:lnTo>
                  <a:lnTo>
                    <a:pt x="57" y="128"/>
                  </a:lnTo>
                  <a:lnTo>
                    <a:pt x="72" y="128"/>
                  </a:lnTo>
                  <a:lnTo>
                    <a:pt x="78" y="138"/>
                  </a:lnTo>
                  <a:lnTo>
                    <a:pt x="94" y="128"/>
                  </a:lnTo>
                  <a:lnTo>
                    <a:pt x="115" y="13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1" name="Freeform 490"/>
            <p:cNvSpPr>
              <a:spLocks noChangeAspect="1"/>
            </p:cNvSpPr>
            <p:nvPr/>
          </p:nvSpPr>
          <p:spPr bwMode="auto">
            <a:xfrm>
              <a:off x="4027227" y="2595296"/>
              <a:ext cx="247880" cy="368075"/>
            </a:xfrm>
            <a:custGeom>
              <a:avLst/>
              <a:gdLst>
                <a:gd name="T0" fmla="*/ 71 w 114"/>
                <a:gd name="T1" fmla="*/ 25 h 175"/>
                <a:gd name="T2" fmla="*/ 108 w 114"/>
                <a:gd name="T3" fmla="*/ 7 h 175"/>
                <a:gd name="T4" fmla="*/ 108 w 114"/>
                <a:gd name="T5" fmla="*/ 15 h 175"/>
                <a:gd name="T6" fmla="*/ 100 w 114"/>
                <a:gd name="T7" fmla="*/ 15 h 175"/>
                <a:gd name="T8" fmla="*/ 113 w 114"/>
                <a:gd name="T9" fmla="*/ 25 h 175"/>
                <a:gd name="T10" fmla="*/ 121 w 114"/>
                <a:gd name="T11" fmla="*/ 91 h 175"/>
                <a:gd name="T12" fmla="*/ 113 w 114"/>
                <a:gd name="T13" fmla="*/ 91 h 175"/>
                <a:gd name="T14" fmla="*/ 80 w 114"/>
                <a:gd name="T15" fmla="*/ 107 h 175"/>
                <a:gd name="T16" fmla="*/ 91 w 114"/>
                <a:gd name="T17" fmla="*/ 129 h 175"/>
                <a:gd name="T18" fmla="*/ 108 w 114"/>
                <a:gd name="T19" fmla="*/ 146 h 175"/>
                <a:gd name="T20" fmla="*/ 100 w 114"/>
                <a:gd name="T21" fmla="*/ 151 h 175"/>
                <a:gd name="T22" fmla="*/ 100 w 114"/>
                <a:gd name="T23" fmla="*/ 168 h 175"/>
                <a:gd name="T24" fmla="*/ 16 w 114"/>
                <a:gd name="T25" fmla="*/ 175 h 175"/>
                <a:gd name="T26" fmla="*/ 21 w 114"/>
                <a:gd name="T27" fmla="*/ 146 h 175"/>
                <a:gd name="T28" fmla="*/ 0 w 114"/>
                <a:gd name="T29" fmla="*/ 129 h 175"/>
                <a:gd name="T30" fmla="*/ 0 w 114"/>
                <a:gd name="T31" fmla="*/ 67 h 175"/>
                <a:gd name="T32" fmla="*/ 9 w 114"/>
                <a:gd name="T33" fmla="*/ 60 h 175"/>
                <a:gd name="T34" fmla="*/ 16 w 114"/>
                <a:gd name="T35" fmla="*/ 39 h 175"/>
                <a:gd name="T36" fmla="*/ 31 w 114"/>
                <a:gd name="T37" fmla="*/ 39 h 175"/>
                <a:gd name="T38" fmla="*/ 42 w 114"/>
                <a:gd name="T39" fmla="*/ 15 h 175"/>
                <a:gd name="T40" fmla="*/ 31 w 114"/>
                <a:gd name="T41" fmla="*/ 15 h 175"/>
                <a:gd name="T42" fmla="*/ 42 w 114"/>
                <a:gd name="T43" fmla="*/ 7 h 175"/>
                <a:gd name="T44" fmla="*/ 31 w 114"/>
                <a:gd name="T45" fmla="*/ 0 h 175"/>
                <a:gd name="T46" fmla="*/ 51 w 114"/>
                <a:gd name="T47" fmla="*/ 0 h 175"/>
                <a:gd name="T48" fmla="*/ 51 w 114"/>
                <a:gd name="T49" fmla="*/ 7 h 175"/>
                <a:gd name="T50" fmla="*/ 71 w 114"/>
                <a:gd name="T51" fmla="*/ 15 h 175"/>
                <a:gd name="T52" fmla="*/ 64 w 114"/>
                <a:gd name="T53" fmla="*/ 25 h 175"/>
                <a:gd name="T54" fmla="*/ 71 w 114"/>
                <a:gd name="T55" fmla="*/ 25 h 175"/>
                <a:gd name="T56" fmla="*/ 71 w 114"/>
                <a:gd name="T57" fmla="*/ 25 h 1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4" h="175">
                  <a:moveTo>
                    <a:pt x="64" y="25"/>
                  </a:moveTo>
                  <a:lnTo>
                    <a:pt x="101" y="7"/>
                  </a:lnTo>
                  <a:lnTo>
                    <a:pt x="101" y="15"/>
                  </a:lnTo>
                  <a:lnTo>
                    <a:pt x="93" y="15"/>
                  </a:lnTo>
                  <a:lnTo>
                    <a:pt x="106" y="25"/>
                  </a:lnTo>
                  <a:lnTo>
                    <a:pt x="114" y="91"/>
                  </a:lnTo>
                  <a:lnTo>
                    <a:pt x="106" y="91"/>
                  </a:lnTo>
                  <a:lnTo>
                    <a:pt x="73" y="107"/>
                  </a:lnTo>
                  <a:lnTo>
                    <a:pt x="84" y="129"/>
                  </a:lnTo>
                  <a:lnTo>
                    <a:pt x="101" y="146"/>
                  </a:lnTo>
                  <a:lnTo>
                    <a:pt x="93" y="151"/>
                  </a:lnTo>
                  <a:lnTo>
                    <a:pt x="93" y="168"/>
                  </a:lnTo>
                  <a:lnTo>
                    <a:pt x="16" y="175"/>
                  </a:lnTo>
                  <a:lnTo>
                    <a:pt x="21" y="146"/>
                  </a:lnTo>
                  <a:lnTo>
                    <a:pt x="0" y="129"/>
                  </a:lnTo>
                  <a:lnTo>
                    <a:pt x="0" y="67"/>
                  </a:lnTo>
                  <a:lnTo>
                    <a:pt x="9" y="60"/>
                  </a:lnTo>
                  <a:lnTo>
                    <a:pt x="16" y="39"/>
                  </a:lnTo>
                  <a:lnTo>
                    <a:pt x="31" y="39"/>
                  </a:lnTo>
                  <a:lnTo>
                    <a:pt x="42" y="15"/>
                  </a:lnTo>
                  <a:lnTo>
                    <a:pt x="31" y="15"/>
                  </a:lnTo>
                  <a:lnTo>
                    <a:pt x="42" y="7"/>
                  </a:lnTo>
                  <a:lnTo>
                    <a:pt x="31" y="0"/>
                  </a:lnTo>
                  <a:lnTo>
                    <a:pt x="51" y="0"/>
                  </a:lnTo>
                  <a:lnTo>
                    <a:pt x="51" y="7"/>
                  </a:lnTo>
                  <a:lnTo>
                    <a:pt x="64" y="15"/>
                  </a:lnTo>
                  <a:lnTo>
                    <a:pt x="57" y="25"/>
                  </a:lnTo>
                  <a:lnTo>
                    <a:pt x="64" y="25"/>
                  </a:lnTo>
                  <a:close/>
                </a:path>
              </a:pathLst>
            </a:custGeom>
            <a:solidFill>
              <a:schemeClr val="accent3">
                <a:lumMod val="65000"/>
              </a:schemeClr>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2" name="Freeform 491"/>
            <p:cNvSpPr>
              <a:spLocks noChangeAspect="1"/>
            </p:cNvSpPr>
            <p:nvPr/>
          </p:nvSpPr>
          <p:spPr bwMode="auto">
            <a:xfrm>
              <a:off x="4117758" y="2885549"/>
              <a:ext cx="219859" cy="109370"/>
            </a:xfrm>
            <a:custGeom>
              <a:avLst/>
              <a:gdLst>
                <a:gd name="T0" fmla="*/ 0 w 101"/>
                <a:gd name="T1" fmla="*/ 37 h 52"/>
                <a:gd name="T2" fmla="*/ 15 w 101"/>
                <a:gd name="T3" fmla="*/ 37 h 52"/>
                <a:gd name="T4" fmla="*/ 58 w 101"/>
                <a:gd name="T5" fmla="*/ 27 h 52"/>
                <a:gd name="T6" fmla="*/ 58 w 101"/>
                <a:gd name="T7" fmla="*/ 13 h 52"/>
                <a:gd name="T8" fmla="*/ 66 w 101"/>
                <a:gd name="T9" fmla="*/ 6 h 52"/>
                <a:gd name="T10" fmla="*/ 79 w 101"/>
                <a:gd name="T11" fmla="*/ 6 h 52"/>
                <a:gd name="T12" fmla="*/ 79 w 101"/>
                <a:gd name="T13" fmla="*/ 0 h 52"/>
                <a:gd name="T14" fmla="*/ 108 w 101"/>
                <a:gd name="T15" fmla="*/ 6 h 52"/>
                <a:gd name="T16" fmla="*/ 108 w 101"/>
                <a:gd name="T17" fmla="*/ 27 h 52"/>
                <a:gd name="T18" fmla="*/ 99 w 101"/>
                <a:gd name="T19" fmla="*/ 43 h 52"/>
                <a:gd name="T20" fmla="*/ 66 w 101"/>
                <a:gd name="T21" fmla="*/ 52 h 52"/>
                <a:gd name="T22" fmla="*/ 42 w 101"/>
                <a:gd name="T23" fmla="*/ 43 h 52"/>
                <a:gd name="T24" fmla="*/ 10 w 101"/>
                <a:gd name="T25" fmla="*/ 43 h 52"/>
                <a:gd name="T26" fmla="*/ 0 w 101"/>
                <a:gd name="T27" fmla="*/ 37 h 52"/>
                <a:gd name="T28" fmla="*/ 0 w 101"/>
                <a:gd name="T29" fmla="*/ 37 h 52"/>
                <a:gd name="T30" fmla="*/ 0 w 101"/>
                <a:gd name="T31" fmla="*/ 37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1" h="52">
                  <a:moveTo>
                    <a:pt x="0" y="37"/>
                  </a:moveTo>
                  <a:lnTo>
                    <a:pt x="15" y="37"/>
                  </a:lnTo>
                  <a:lnTo>
                    <a:pt x="51" y="27"/>
                  </a:lnTo>
                  <a:lnTo>
                    <a:pt x="51" y="13"/>
                  </a:lnTo>
                  <a:lnTo>
                    <a:pt x="59" y="6"/>
                  </a:lnTo>
                  <a:lnTo>
                    <a:pt x="72" y="6"/>
                  </a:lnTo>
                  <a:lnTo>
                    <a:pt x="72" y="0"/>
                  </a:lnTo>
                  <a:lnTo>
                    <a:pt x="101" y="6"/>
                  </a:lnTo>
                  <a:lnTo>
                    <a:pt x="101" y="27"/>
                  </a:lnTo>
                  <a:lnTo>
                    <a:pt x="92" y="43"/>
                  </a:lnTo>
                  <a:lnTo>
                    <a:pt x="59" y="52"/>
                  </a:lnTo>
                  <a:lnTo>
                    <a:pt x="42" y="43"/>
                  </a:lnTo>
                  <a:lnTo>
                    <a:pt x="10" y="43"/>
                  </a:lnTo>
                  <a:lnTo>
                    <a:pt x="0"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3" name="Freeform 492"/>
            <p:cNvSpPr>
              <a:spLocks noChangeAspect="1"/>
            </p:cNvSpPr>
            <p:nvPr/>
          </p:nvSpPr>
          <p:spPr bwMode="auto">
            <a:xfrm>
              <a:off x="3701750" y="2782487"/>
              <a:ext cx="372899" cy="391211"/>
            </a:xfrm>
            <a:custGeom>
              <a:avLst/>
              <a:gdLst>
                <a:gd name="T0" fmla="*/ 109 w 172"/>
                <a:gd name="T1" fmla="*/ 0 h 185"/>
                <a:gd name="T2" fmla="*/ 94 w 172"/>
                <a:gd name="T3" fmla="*/ 8 h 185"/>
                <a:gd name="T4" fmla="*/ 94 w 172"/>
                <a:gd name="T5" fmla="*/ 32 h 185"/>
                <a:gd name="T6" fmla="*/ 58 w 172"/>
                <a:gd name="T7" fmla="*/ 47 h 185"/>
                <a:gd name="T8" fmla="*/ 52 w 172"/>
                <a:gd name="T9" fmla="*/ 47 h 185"/>
                <a:gd name="T10" fmla="*/ 45 w 172"/>
                <a:gd name="T11" fmla="*/ 39 h 185"/>
                <a:gd name="T12" fmla="*/ 37 w 172"/>
                <a:gd name="T13" fmla="*/ 39 h 185"/>
                <a:gd name="T14" fmla="*/ 45 w 172"/>
                <a:gd name="T15" fmla="*/ 54 h 185"/>
                <a:gd name="T16" fmla="*/ 30 w 172"/>
                <a:gd name="T17" fmla="*/ 62 h 185"/>
                <a:gd name="T18" fmla="*/ 30 w 172"/>
                <a:gd name="T19" fmla="*/ 54 h 185"/>
                <a:gd name="T20" fmla="*/ 0 w 172"/>
                <a:gd name="T21" fmla="*/ 62 h 185"/>
                <a:gd name="T22" fmla="*/ 0 w 172"/>
                <a:gd name="T23" fmla="*/ 76 h 185"/>
                <a:gd name="T24" fmla="*/ 37 w 172"/>
                <a:gd name="T25" fmla="*/ 84 h 185"/>
                <a:gd name="T26" fmla="*/ 52 w 172"/>
                <a:gd name="T27" fmla="*/ 113 h 185"/>
                <a:gd name="T28" fmla="*/ 45 w 172"/>
                <a:gd name="T29" fmla="*/ 175 h 185"/>
                <a:gd name="T30" fmla="*/ 58 w 172"/>
                <a:gd name="T31" fmla="*/ 185 h 185"/>
                <a:gd name="T32" fmla="*/ 109 w 172"/>
                <a:gd name="T33" fmla="*/ 192 h 185"/>
                <a:gd name="T34" fmla="*/ 109 w 172"/>
                <a:gd name="T35" fmla="*/ 185 h 185"/>
                <a:gd name="T36" fmla="*/ 131 w 172"/>
                <a:gd name="T37" fmla="*/ 175 h 185"/>
                <a:gd name="T38" fmla="*/ 157 w 172"/>
                <a:gd name="T39" fmla="*/ 185 h 185"/>
                <a:gd name="T40" fmla="*/ 168 w 172"/>
                <a:gd name="T41" fmla="*/ 185 h 185"/>
                <a:gd name="T42" fmla="*/ 173 w 172"/>
                <a:gd name="T43" fmla="*/ 167 h 185"/>
                <a:gd name="T44" fmla="*/ 168 w 172"/>
                <a:gd name="T45" fmla="*/ 145 h 185"/>
                <a:gd name="T46" fmla="*/ 168 w 172"/>
                <a:gd name="T47" fmla="*/ 108 h 185"/>
                <a:gd name="T48" fmla="*/ 157 w 172"/>
                <a:gd name="T49" fmla="*/ 113 h 185"/>
                <a:gd name="T50" fmla="*/ 157 w 172"/>
                <a:gd name="T51" fmla="*/ 108 h 185"/>
                <a:gd name="T52" fmla="*/ 168 w 172"/>
                <a:gd name="T53" fmla="*/ 84 h 185"/>
                <a:gd name="T54" fmla="*/ 173 w 172"/>
                <a:gd name="T55" fmla="*/ 84 h 185"/>
                <a:gd name="T56" fmla="*/ 179 w 172"/>
                <a:gd name="T57" fmla="*/ 54 h 185"/>
                <a:gd name="T58" fmla="*/ 157 w 172"/>
                <a:gd name="T59" fmla="*/ 39 h 185"/>
                <a:gd name="T60" fmla="*/ 137 w 172"/>
                <a:gd name="T61" fmla="*/ 39 h 185"/>
                <a:gd name="T62" fmla="*/ 137 w 172"/>
                <a:gd name="T63" fmla="*/ 32 h 185"/>
                <a:gd name="T64" fmla="*/ 131 w 172"/>
                <a:gd name="T65" fmla="*/ 32 h 185"/>
                <a:gd name="T66" fmla="*/ 131 w 172"/>
                <a:gd name="T67" fmla="*/ 15 h 185"/>
                <a:gd name="T68" fmla="*/ 109 w 172"/>
                <a:gd name="T69" fmla="*/ 8 h 185"/>
                <a:gd name="T70" fmla="*/ 109 w 172"/>
                <a:gd name="T71" fmla="*/ 0 h 185"/>
                <a:gd name="T72" fmla="*/ 109 w 172"/>
                <a:gd name="T73" fmla="*/ 0 h 185"/>
                <a:gd name="T74" fmla="*/ 109 w 172"/>
                <a:gd name="T75" fmla="*/ 0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2" h="185">
                  <a:moveTo>
                    <a:pt x="102" y="0"/>
                  </a:moveTo>
                  <a:lnTo>
                    <a:pt x="87" y="8"/>
                  </a:lnTo>
                  <a:lnTo>
                    <a:pt x="87" y="32"/>
                  </a:lnTo>
                  <a:lnTo>
                    <a:pt x="58" y="47"/>
                  </a:lnTo>
                  <a:lnTo>
                    <a:pt x="52" y="47"/>
                  </a:lnTo>
                  <a:lnTo>
                    <a:pt x="45" y="39"/>
                  </a:lnTo>
                  <a:lnTo>
                    <a:pt x="37" y="39"/>
                  </a:lnTo>
                  <a:lnTo>
                    <a:pt x="45" y="54"/>
                  </a:lnTo>
                  <a:lnTo>
                    <a:pt x="30" y="62"/>
                  </a:lnTo>
                  <a:lnTo>
                    <a:pt x="30" y="54"/>
                  </a:lnTo>
                  <a:lnTo>
                    <a:pt x="0" y="62"/>
                  </a:lnTo>
                  <a:lnTo>
                    <a:pt x="0" y="76"/>
                  </a:lnTo>
                  <a:lnTo>
                    <a:pt x="37" y="84"/>
                  </a:lnTo>
                  <a:lnTo>
                    <a:pt x="52" y="106"/>
                  </a:lnTo>
                  <a:lnTo>
                    <a:pt x="45" y="168"/>
                  </a:lnTo>
                  <a:lnTo>
                    <a:pt x="58" y="178"/>
                  </a:lnTo>
                  <a:lnTo>
                    <a:pt x="102" y="185"/>
                  </a:lnTo>
                  <a:lnTo>
                    <a:pt x="102" y="178"/>
                  </a:lnTo>
                  <a:lnTo>
                    <a:pt x="124" y="168"/>
                  </a:lnTo>
                  <a:lnTo>
                    <a:pt x="150" y="178"/>
                  </a:lnTo>
                  <a:lnTo>
                    <a:pt x="161" y="178"/>
                  </a:lnTo>
                  <a:lnTo>
                    <a:pt x="166" y="160"/>
                  </a:lnTo>
                  <a:lnTo>
                    <a:pt x="161" y="138"/>
                  </a:lnTo>
                  <a:lnTo>
                    <a:pt x="161" y="101"/>
                  </a:lnTo>
                  <a:lnTo>
                    <a:pt x="150" y="106"/>
                  </a:lnTo>
                  <a:lnTo>
                    <a:pt x="150" y="101"/>
                  </a:lnTo>
                  <a:lnTo>
                    <a:pt x="161" y="84"/>
                  </a:lnTo>
                  <a:lnTo>
                    <a:pt x="166" y="84"/>
                  </a:lnTo>
                  <a:lnTo>
                    <a:pt x="172" y="54"/>
                  </a:lnTo>
                  <a:lnTo>
                    <a:pt x="150" y="39"/>
                  </a:lnTo>
                  <a:lnTo>
                    <a:pt x="130" y="39"/>
                  </a:lnTo>
                  <a:lnTo>
                    <a:pt x="130" y="32"/>
                  </a:lnTo>
                  <a:lnTo>
                    <a:pt x="124" y="32"/>
                  </a:lnTo>
                  <a:lnTo>
                    <a:pt x="124" y="15"/>
                  </a:lnTo>
                  <a:lnTo>
                    <a:pt x="102" y="8"/>
                  </a:lnTo>
                  <a:lnTo>
                    <a:pt x="102"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4" name="Freeform 493"/>
            <p:cNvSpPr>
              <a:spLocks noChangeAspect="1"/>
            </p:cNvSpPr>
            <p:nvPr/>
          </p:nvSpPr>
          <p:spPr bwMode="auto">
            <a:xfrm>
              <a:off x="3576732" y="3108498"/>
              <a:ext cx="347032" cy="315494"/>
            </a:xfrm>
            <a:custGeom>
              <a:avLst/>
              <a:gdLst>
                <a:gd name="T0" fmla="*/ 8 w 159"/>
                <a:gd name="T1" fmla="*/ 42 h 149"/>
                <a:gd name="T2" fmla="*/ 50 w 159"/>
                <a:gd name="T3" fmla="*/ 42 h 149"/>
                <a:gd name="T4" fmla="*/ 50 w 159"/>
                <a:gd name="T5" fmla="*/ 48 h 149"/>
                <a:gd name="T6" fmla="*/ 30 w 159"/>
                <a:gd name="T7" fmla="*/ 57 h 149"/>
                <a:gd name="T8" fmla="*/ 30 w 159"/>
                <a:gd name="T9" fmla="*/ 86 h 149"/>
                <a:gd name="T10" fmla="*/ 23 w 159"/>
                <a:gd name="T11" fmla="*/ 94 h 149"/>
                <a:gd name="T12" fmla="*/ 30 w 159"/>
                <a:gd name="T13" fmla="*/ 124 h 149"/>
                <a:gd name="T14" fmla="*/ 23 w 159"/>
                <a:gd name="T15" fmla="*/ 143 h 149"/>
                <a:gd name="T16" fmla="*/ 59 w 159"/>
                <a:gd name="T17" fmla="*/ 156 h 149"/>
                <a:gd name="T18" fmla="*/ 64 w 159"/>
                <a:gd name="T19" fmla="*/ 148 h 149"/>
                <a:gd name="T20" fmla="*/ 101 w 159"/>
                <a:gd name="T21" fmla="*/ 148 h 149"/>
                <a:gd name="T22" fmla="*/ 143 w 159"/>
                <a:gd name="T23" fmla="*/ 109 h 149"/>
                <a:gd name="T24" fmla="*/ 124 w 159"/>
                <a:gd name="T25" fmla="*/ 94 h 149"/>
                <a:gd name="T26" fmla="*/ 149 w 159"/>
                <a:gd name="T27" fmla="*/ 57 h 149"/>
                <a:gd name="T28" fmla="*/ 173 w 159"/>
                <a:gd name="T29" fmla="*/ 42 h 149"/>
                <a:gd name="T30" fmla="*/ 173 w 159"/>
                <a:gd name="T31" fmla="*/ 25 h 149"/>
                <a:gd name="T32" fmla="*/ 124 w 159"/>
                <a:gd name="T33" fmla="*/ 18 h 149"/>
                <a:gd name="T34" fmla="*/ 107 w 159"/>
                <a:gd name="T35" fmla="*/ 10 h 149"/>
                <a:gd name="T36" fmla="*/ 15 w 159"/>
                <a:gd name="T37" fmla="*/ 0 h 149"/>
                <a:gd name="T38" fmla="*/ 8 w 159"/>
                <a:gd name="T39" fmla="*/ 10 h 149"/>
                <a:gd name="T40" fmla="*/ 0 w 159"/>
                <a:gd name="T41" fmla="*/ 10 h 149"/>
                <a:gd name="T42" fmla="*/ 0 w 159"/>
                <a:gd name="T43" fmla="*/ 18 h 149"/>
                <a:gd name="T44" fmla="*/ 8 w 159"/>
                <a:gd name="T45" fmla="*/ 42 h 149"/>
                <a:gd name="T46" fmla="*/ 8 w 159"/>
                <a:gd name="T47" fmla="*/ 42 h 149"/>
                <a:gd name="T48" fmla="*/ 8 w 159"/>
                <a:gd name="T49" fmla="*/ 42 h 1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149">
                  <a:moveTo>
                    <a:pt x="8" y="42"/>
                  </a:moveTo>
                  <a:lnTo>
                    <a:pt x="43" y="42"/>
                  </a:lnTo>
                  <a:lnTo>
                    <a:pt x="43" y="48"/>
                  </a:lnTo>
                  <a:lnTo>
                    <a:pt x="30" y="57"/>
                  </a:lnTo>
                  <a:lnTo>
                    <a:pt x="30" y="79"/>
                  </a:lnTo>
                  <a:lnTo>
                    <a:pt x="23" y="87"/>
                  </a:lnTo>
                  <a:lnTo>
                    <a:pt x="30" y="117"/>
                  </a:lnTo>
                  <a:lnTo>
                    <a:pt x="23" y="136"/>
                  </a:lnTo>
                  <a:lnTo>
                    <a:pt x="52" y="149"/>
                  </a:lnTo>
                  <a:lnTo>
                    <a:pt x="57" y="141"/>
                  </a:lnTo>
                  <a:lnTo>
                    <a:pt x="94" y="141"/>
                  </a:lnTo>
                  <a:lnTo>
                    <a:pt x="129" y="102"/>
                  </a:lnTo>
                  <a:lnTo>
                    <a:pt x="115" y="87"/>
                  </a:lnTo>
                  <a:lnTo>
                    <a:pt x="135" y="57"/>
                  </a:lnTo>
                  <a:lnTo>
                    <a:pt x="159" y="42"/>
                  </a:lnTo>
                  <a:lnTo>
                    <a:pt x="159" y="25"/>
                  </a:lnTo>
                  <a:lnTo>
                    <a:pt x="115" y="18"/>
                  </a:lnTo>
                  <a:lnTo>
                    <a:pt x="100" y="10"/>
                  </a:lnTo>
                  <a:lnTo>
                    <a:pt x="15" y="0"/>
                  </a:lnTo>
                  <a:lnTo>
                    <a:pt x="8" y="10"/>
                  </a:lnTo>
                  <a:lnTo>
                    <a:pt x="0" y="10"/>
                  </a:lnTo>
                  <a:lnTo>
                    <a:pt x="0" y="18"/>
                  </a:lnTo>
                  <a:lnTo>
                    <a:pt x="8" y="42"/>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5" name="Freeform 494"/>
            <p:cNvSpPr>
              <a:spLocks noChangeAspect="1"/>
            </p:cNvSpPr>
            <p:nvPr/>
          </p:nvSpPr>
          <p:spPr bwMode="auto">
            <a:xfrm>
              <a:off x="3576732" y="3198938"/>
              <a:ext cx="99152" cy="197708"/>
            </a:xfrm>
            <a:custGeom>
              <a:avLst/>
              <a:gdLst>
                <a:gd name="T0" fmla="*/ 30 w 45"/>
                <a:gd name="T1" fmla="*/ 94 h 94"/>
                <a:gd name="T2" fmla="*/ 35 w 45"/>
                <a:gd name="T3" fmla="*/ 77 h 94"/>
                <a:gd name="T4" fmla="*/ 30 w 45"/>
                <a:gd name="T5" fmla="*/ 47 h 94"/>
                <a:gd name="T6" fmla="*/ 35 w 45"/>
                <a:gd name="T7" fmla="*/ 40 h 94"/>
                <a:gd name="T8" fmla="*/ 35 w 45"/>
                <a:gd name="T9" fmla="*/ 18 h 94"/>
                <a:gd name="T10" fmla="*/ 52 w 45"/>
                <a:gd name="T11" fmla="*/ 8 h 94"/>
                <a:gd name="T12" fmla="*/ 52 w 45"/>
                <a:gd name="T13" fmla="*/ 0 h 94"/>
                <a:gd name="T14" fmla="*/ 8 w 45"/>
                <a:gd name="T15" fmla="*/ 0 h 94"/>
                <a:gd name="T16" fmla="*/ 0 w 45"/>
                <a:gd name="T17" fmla="*/ 64 h 94"/>
                <a:gd name="T18" fmla="*/ 8 w 45"/>
                <a:gd name="T19" fmla="*/ 64 h 94"/>
                <a:gd name="T20" fmla="*/ 0 w 45"/>
                <a:gd name="T21" fmla="*/ 94 h 94"/>
                <a:gd name="T22" fmla="*/ 30 w 45"/>
                <a:gd name="T23" fmla="*/ 94 h 94"/>
                <a:gd name="T24" fmla="*/ 30 w 45"/>
                <a:gd name="T25" fmla="*/ 94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94">
                  <a:moveTo>
                    <a:pt x="23" y="94"/>
                  </a:moveTo>
                  <a:lnTo>
                    <a:pt x="28" y="77"/>
                  </a:lnTo>
                  <a:lnTo>
                    <a:pt x="23" y="47"/>
                  </a:lnTo>
                  <a:lnTo>
                    <a:pt x="28" y="40"/>
                  </a:lnTo>
                  <a:lnTo>
                    <a:pt x="28" y="18"/>
                  </a:lnTo>
                  <a:lnTo>
                    <a:pt x="45" y="8"/>
                  </a:lnTo>
                  <a:lnTo>
                    <a:pt x="45" y="0"/>
                  </a:lnTo>
                  <a:lnTo>
                    <a:pt x="8" y="0"/>
                  </a:lnTo>
                  <a:lnTo>
                    <a:pt x="0" y="64"/>
                  </a:lnTo>
                  <a:lnTo>
                    <a:pt x="8" y="64"/>
                  </a:lnTo>
                  <a:lnTo>
                    <a:pt x="0" y="94"/>
                  </a:lnTo>
                  <a:lnTo>
                    <a:pt x="23" y="9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6" name="Freeform 495"/>
            <p:cNvSpPr>
              <a:spLocks noChangeAspect="1"/>
            </p:cNvSpPr>
            <p:nvPr/>
          </p:nvSpPr>
          <p:spPr bwMode="auto">
            <a:xfrm>
              <a:off x="4046627" y="2973886"/>
              <a:ext cx="338411" cy="397521"/>
            </a:xfrm>
            <a:custGeom>
              <a:avLst/>
              <a:gdLst>
                <a:gd name="T0" fmla="*/ 7 w 156"/>
                <a:gd name="T1" fmla="*/ 69 h 188"/>
                <a:gd name="T2" fmla="*/ 22 w 156"/>
                <a:gd name="T3" fmla="*/ 59 h 188"/>
                <a:gd name="T4" fmla="*/ 43 w 156"/>
                <a:gd name="T5" fmla="*/ 69 h 188"/>
                <a:gd name="T6" fmla="*/ 57 w 156"/>
                <a:gd name="T7" fmla="*/ 91 h 188"/>
                <a:gd name="T8" fmla="*/ 65 w 156"/>
                <a:gd name="T9" fmla="*/ 91 h 188"/>
                <a:gd name="T10" fmla="*/ 77 w 156"/>
                <a:gd name="T11" fmla="*/ 119 h 188"/>
                <a:gd name="T12" fmla="*/ 99 w 156"/>
                <a:gd name="T13" fmla="*/ 129 h 188"/>
                <a:gd name="T14" fmla="*/ 114 w 156"/>
                <a:gd name="T15" fmla="*/ 151 h 188"/>
                <a:gd name="T16" fmla="*/ 129 w 156"/>
                <a:gd name="T17" fmla="*/ 151 h 188"/>
                <a:gd name="T18" fmla="*/ 127 w 156"/>
                <a:gd name="T19" fmla="*/ 172 h 188"/>
                <a:gd name="T20" fmla="*/ 118 w 156"/>
                <a:gd name="T21" fmla="*/ 195 h 188"/>
                <a:gd name="T22" fmla="*/ 136 w 156"/>
                <a:gd name="T23" fmla="*/ 188 h 188"/>
                <a:gd name="T24" fmla="*/ 143 w 156"/>
                <a:gd name="T25" fmla="*/ 173 h 188"/>
                <a:gd name="T26" fmla="*/ 143 w 156"/>
                <a:gd name="T27" fmla="*/ 136 h 188"/>
                <a:gd name="T28" fmla="*/ 154 w 156"/>
                <a:gd name="T29" fmla="*/ 158 h 188"/>
                <a:gd name="T30" fmla="*/ 163 w 156"/>
                <a:gd name="T31" fmla="*/ 151 h 188"/>
                <a:gd name="T32" fmla="*/ 129 w 156"/>
                <a:gd name="T33" fmla="*/ 119 h 188"/>
                <a:gd name="T34" fmla="*/ 136 w 156"/>
                <a:gd name="T35" fmla="*/ 113 h 188"/>
                <a:gd name="T36" fmla="*/ 129 w 156"/>
                <a:gd name="T37" fmla="*/ 113 h 188"/>
                <a:gd name="T38" fmla="*/ 106 w 156"/>
                <a:gd name="T39" fmla="*/ 91 h 188"/>
                <a:gd name="T40" fmla="*/ 99 w 156"/>
                <a:gd name="T41" fmla="*/ 77 h 188"/>
                <a:gd name="T42" fmla="*/ 77 w 156"/>
                <a:gd name="T43" fmla="*/ 59 h 188"/>
                <a:gd name="T44" fmla="*/ 77 w 156"/>
                <a:gd name="T45" fmla="*/ 30 h 188"/>
                <a:gd name="T46" fmla="*/ 99 w 156"/>
                <a:gd name="T47" fmla="*/ 30 h 188"/>
                <a:gd name="T48" fmla="*/ 99 w 156"/>
                <a:gd name="T49" fmla="*/ 8 h 188"/>
                <a:gd name="T50" fmla="*/ 77 w 156"/>
                <a:gd name="T51" fmla="*/ 0 h 188"/>
                <a:gd name="T52" fmla="*/ 50 w 156"/>
                <a:gd name="T53" fmla="*/ 0 h 188"/>
                <a:gd name="T54" fmla="*/ 43 w 156"/>
                <a:gd name="T55" fmla="*/ 15 h 188"/>
                <a:gd name="T56" fmla="*/ 35 w 156"/>
                <a:gd name="T57" fmla="*/ 8 h 188"/>
                <a:gd name="T58" fmla="*/ 35 w 156"/>
                <a:gd name="T59" fmla="*/ 15 h 188"/>
                <a:gd name="T60" fmla="*/ 22 w 156"/>
                <a:gd name="T61" fmla="*/ 15 h 188"/>
                <a:gd name="T62" fmla="*/ 7 w 156"/>
                <a:gd name="T63" fmla="*/ 30 h 188"/>
                <a:gd name="T64" fmla="*/ 0 w 156"/>
                <a:gd name="T65" fmla="*/ 30 h 188"/>
                <a:gd name="T66" fmla="*/ 0 w 156"/>
                <a:gd name="T67" fmla="*/ 47 h 188"/>
                <a:gd name="T68" fmla="*/ 7 w 156"/>
                <a:gd name="T69" fmla="*/ 69 h 188"/>
                <a:gd name="T70" fmla="*/ 7 w 156"/>
                <a:gd name="T71" fmla="*/ 69 h 188"/>
                <a:gd name="T72" fmla="*/ 7 w 156"/>
                <a:gd name="T73" fmla="*/ 69 h 1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6" h="188">
                  <a:moveTo>
                    <a:pt x="7" y="69"/>
                  </a:moveTo>
                  <a:lnTo>
                    <a:pt x="22" y="59"/>
                  </a:lnTo>
                  <a:lnTo>
                    <a:pt x="43" y="69"/>
                  </a:lnTo>
                  <a:lnTo>
                    <a:pt x="57" y="91"/>
                  </a:lnTo>
                  <a:lnTo>
                    <a:pt x="65" y="91"/>
                  </a:lnTo>
                  <a:lnTo>
                    <a:pt x="77" y="112"/>
                  </a:lnTo>
                  <a:lnTo>
                    <a:pt x="92" y="122"/>
                  </a:lnTo>
                  <a:lnTo>
                    <a:pt x="107" y="144"/>
                  </a:lnTo>
                  <a:lnTo>
                    <a:pt x="122" y="144"/>
                  </a:lnTo>
                  <a:lnTo>
                    <a:pt x="120" y="165"/>
                  </a:lnTo>
                  <a:lnTo>
                    <a:pt x="111" y="188"/>
                  </a:lnTo>
                  <a:lnTo>
                    <a:pt x="129" y="181"/>
                  </a:lnTo>
                  <a:lnTo>
                    <a:pt x="136" y="166"/>
                  </a:lnTo>
                  <a:lnTo>
                    <a:pt x="136" y="129"/>
                  </a:lnTo>
                  <a:lnTo>
                    <a:pt x="147" y="151"/>
                  </a:lnTo>
                  <a:lnTo>
                    <a:pt x="156" y="144"/>
                  </a:lnTo>
                  <a:lnTo>
                    <a:pt x="122" y="112"/>
                  </a:lnTo>
                  <a:lnTo>
                    <a:pt x="129" y="106"/>
                  </a:lnTo>
                  <a:lnTo>
                    <a:pt x="122" y="106"/>
                  </a:lnTo>
                  <a:lnTo>
                    <a:pt x="99" y="91"/>
                  </a:lnTo>
                  <a:lnTo>
                    <a:pt x="92" y="77"/>
                  </a:lnTo>
                  <a:lnTo>
                    <a:pt x="77" y="59"/>
                  </a:lnTo>
                  <a:lnTo>
                    <a:pt x="77" y="30"/>
                  </a:lnTo>
                  <a:lnTo>
                    <a:pt x="92" y="30"/>
                  </a:lnTo>
                  <a:lnTo>
                    <a:pt x="92" y="8"/>
                  </a:lnTo>
                  <a:lnTo>
                    <a:pt x="77" y="0"/>
                  </a:lnTo>
                  <a:lnTo>
                    <a:pt x="50" y="0"/>
                  </a:lnTo>
                  <a:lnTo>
                    <a:pt x="43" y="15"/>
                  </a:lnTo>
                  <a:lnTo>
                    <a:pt x="35" y="8"/>
                  </a:lnTo>
                  <a:lnTo>
                    <a:pt x="35" y="15"/>
                  </a:lnTo>
                  <a:lnTo>
                    <a:pt x="22" y="15"/>
                  </a:lnTo>
                  <a:lnTo>
                    <a:pt x="7" y="30"/>
                  </a:lnTo>
                  <a:lnTo>
                    <a:pt x="0" y="30"/>
                  </a:lnTo>
                  <a:lnTo>
                    <a:pt x="0" y="47"/>
                  </a:lnTo>
                  <a:lnTo>
                    <a:pt x="7" y="6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7" name="Freeform 496"/>
            <p:cNvSpPr>
              <a:spLocks noChangeAspect="1"/>
            </p:cNvSpPr>
            <p:nvPr/>
          </p:nvSpPr>
          <p:spPr bwMode="auto">
            <a:xfrm>
              <a:off x="4428147" y="2908685"/>
              <a:ext cx="282368" cy="227156"/>
            </a:xfrm>
            <a:custGeom>
              <a:avLst/>
              <a:gdLst>
                <a:gd name="T0" fmla="*/ 15 w 130"/>
                <a:gd name="T1" fmla="*/ 79 h 108"/>
                <a:gd name="T2" fmla="*/ 38 w 130"/>
                <a:gd name="T3" fmla="*/ 79 h 108"/>
                <a:gd name="T4" fmla="*/ 38 w 130"/>
                <a:gd name="T5" fmla="*/ 93 h 108"/>
                <a:gd name="T6" fmla="*/ 43 w 130"/>
                <a:gd name="T7" fmla="*/ 100 h 108"/>
                <a:gd name="T8" fmla="*/ 50 w 130"/>
                <a:gd name="T9" fmla="*/ 100 h 108"/>
                <a:gd name="T10" fmla="*/ 87 w 130"/>
                <a:gd name="T11" fmla="*/ 108 h 108"/>
                <a:gd name="T12" fmla="*/ 99 w 130"/>
                <a:gd name="T13" fmla="*/ 93 h 108"/>
                <a:gd name="T14" fmla="*/ 121 w 130"/>
                <a:gd name="T15" fmla="*/ 100 h 108"/>
                <a:gd name="T16" fmla="*/ 121 w 130"/>
                <a:gd name="T17" fmla="*/ 93 h 108"/>
                <a:gd name="T18" fmla="*/ 137 w 130"/>
                <a:gd name="T19" fmla="*/ 79 h 108"/>
                <a:gd name="T20" fmla="*/ 137 w 130"/>
                <a:gd name="T21" fmla="*/ 71 h 108"/>
                <a:gd name="T22" fmla="*/ 114 w 130"/>
                <a:gd name="T23" fmla="*/ 71 h 108"/>
                <a:gd name="T24" fmla="*/ 114 w 130"/>
                <a:gd name="T25" fmla="*/ 31 h 108"/>
                <a:gd name="T26" fmla="*/ 99 w 130"/>
                <a:gd name="T27" fmla="*/ 0 h 108"/>
                <a:gd name="T28" fmla="*/ 92 w 130"/>
                <a:gd name="T29" fmla="*/ 0 h 108"/>
                <a:gd name="T30" fmla="*/ 63 w 130"/>
                <a:gd name="T31" fmla="*/ 17 h 108"/>
                <a:gd name="T32" fmla="*/ 23 w 130"/>
                <a:gd name="T33" fmla="*/ 17 h 108"/>
                <a:gd name="T34" fmla="*/ 15 w 130"/>
                <a:gd name="T35" fmla="*/ 48 h 108"/>
                <a:gd name="T36" fmla="*/ 0 w 130"/>
                <a:gd name="T37" fmla="*/ 48 h 108"/>
                <a:gd name="T38" fmla="*/ 15 w 130"/>
                <a:gd name="T39" fmla="*/ 79 h 108"/>
                <a:gd name="T40" fmla="*/ 15 w 130"/>
                <a:gd name="T41" fmla="*/ 79 h 108"/>
                <a:gd name="T42" fmla="*/ 15 w 130"/>
                <a:gd name="T43" fmla="*/ 79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0" h="108">
                  <a:moveTo>
                    <a:pt x="15" y="79"/>
                  </a:moveTo>
                  <a:lnTo>
                    <a:pt x="38" y="79"/>
                  </a:lnTo>
                  <a:lnTo>
                    <a:pt x="38" y="93"/>
                  </a:lnTo>
                  <a:lnTo>
                    <a:pt x="43" y="100"/>
                  </a:lnTo>
                  <a:lnTo>
                    <a:pt x="50" y="100"/>
                  </a:lnTo>
                  <a:lnTo>
                    <a:pt x="80" y="108"/>
                  </a:lnTo>
                  <a:lnTo>
                    <a:pt x="92" y="93"/>
                  </a:lnTo>
                  <a:lnTo>
                    <a:pt x="114" y="100"/>
                  </a:lnTo>
                  <a:lnTo>
                    <a:pt x="114" y="93"/>
                  </a:lnTo>
                  <a:lnTo>
                    <a:pt x="130" y="79"/>
                  </a:lnTo>
                  <a:lnTo>
                    <a:pt x="130" y="71"/>
                  </a:lnTo>
                  <a:lnTo>
                    <a:pt x="107" y="71"/>
                  </a:lnTo>
                  <a:lnTo>
                    <a:pt x="107" y="31"/>
                  </a:lnTo>
                  <a:lnTo>
                    <a:pt x="92" y="0"/>
                  </a:lnTo>
                  <a:lnTo>
                    <a:pt x="85" y="0"/>
                  </a:lnTo>
                  <a:lnTo>
                    <a:pt x="63" y="17"/>
                  </a:lnTo>
                  <a:lnTo>
                    <a:pt x="23" y="17"/>
                  </a:lnTo>
                  <a:lnTo>
                    <a:pt x="15" y="48"/>
                  </a:lnTo>
                  <a:lnTo>
                    <a:pt x="0" y="48"/>
                  </a:lnTo>
                  <a:lnTo>
                    <a:pt x="15" y="7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8" name="Freeform 497"/>
            <p:cNvSpPr>
              <a:spLocks noChangeAspect="1"/>
            </p:cNvSpPr>
            <p:nvPr/>
          </p:nvSpPr>
          <p:spPr bwMode="auto">
            <a:xfrm>
              <a:off x="4428147" y="3211558"/>
              <a:ext cx="185372" cy="155644"/>
            </a:xfrm>
            <a:custGeom>
              <a:avLst/>
              <a:gdLst>
                <a:gd name="T0" fmla="*/ 15 w 85"/>
                <a:gd name="T1" fmla="*/ 10 h 74"/>
                <a:gd name="T2" fmla="*/ 42 w 85"/>
                <a:gd name="T3" fmla="*/ 0 h 74"/>
                <a:gd name="T4" fmla="*/ 64 w 85"/>
                <a:gd name="T5" fmla="*/ 0 h 74"/>
                <a:gd name="T6" fmla="*/ 87 w 85"/>
                <a:gd name="T7" fmla="*/ 10 h 74"/>
                <a:gd name="T8" fmla="*/ 92 w 85"/>
                <a:gd name="T9" fmla="*/ 0 h 74"/>
                <a:gd name="T10" fmla="*/ 87 w 85"/>
                <a:gd name="T11" fmla="*/ 17 h 74"/>
                <a:gd name="T12" fmla="*/ 64 w 85"/>
                <a:gd name="T13" fmla="*/ 10 h 74"/>
                <a:gd name="T14" fmla="*/ 55 w 85"/>
                <a:gd name="T15" fmla="*/ 17 h 74"/>
                <a:gd name="T16" fmla="*/ 55 w 85"/>
                <a:gd name="T17" fmla="*/ 32 h 74"/>
                <a:gd name="T18" fmla="*/ 42 w 85"/>
                <a:gd name="T19" fmla="*/ 32 h 74"/>
                <a:gd name="T20" fmla="*/ 37 w 85"/>
                <a:gd name="T21" fmla="*/ 17 h 74"/>
                <a:gd name="T22" fmla="*/ 37 w 85"/>
                <a:gd name="T23" fmla="*/ 32 h 74"/>
                <a:gd name="T24" fmla="*/ 42 w 85"/>
                <a:gd name="T25" fmla="*/ 46 h 74"/>
                <a:gd name="T26" fmla="*/ 64 w 85"/>
                <a:gd name="T27" fmla="*/ 68 h 74"/>
                <a:gd name="T28" fmla="*/ 55 w 85"/>
                <a:gd name="T29" fmla="*/ 68 h 74"/>
                <a:gd name="T30" fmla="*/ 55 w 85"/>
                <a:gd name="T31" fmla="*/ 74 h 74"/>
                <a:gd name="T32" fmla="*/ 37 w 85"/>
                <a:gd name="T33" fmla="*/ 68 h 74"/>
                <a:gd name="T34" fmla="*/ 15 w 85"/>
                <a:gd name="T35" fmla="*/ 68 h 74"/>
                <a:gd name="T36" fmla="*/ 0 w 85"/>
                <a:gd name="T37" fmla="*/ 39 h 74"/>
                <a:gd name="T38" fmla="*/ 15 w 85"/>
                <a:gd name="T39" fmla="*/ 17 h 74"/>
                <a:gd name="T40" fmla="*/ 15 w 85"/>
                <a:gd name="T41" fmla="*/ 10 h 74"/>
                <a:gd name="T42" fmla="*/ 15 w 85"/>
                <a:gd name="T43" fmla="*/ 10 h 74"/>
                <a:gd name="T44" fmla="*/ 15 w 85"/>
                <a:gd name="T45" fmla="*/ 1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5" h="74">
                  <a:moveTo>
                    <a:pt x="15" y="10"/>
                  </a:moveTo>
                  <a:lnTo>
                    <a:pt x="42" y="0"/>
                  </a:lnTo>
                  <a:lnTo>
                    <a:pt x="57" y="0"/>
                  </a:lnTo>
                  <a:lnTo>
                    <a:pt x="80" y="10"/>
                  </a:lnTo>
                  <a:lnTo>
                    <a:pt x="85" y="0"/>
                  </a:lnTo>
                  <a:lnTo>
                    <a:pt x="80" y="17"/>
                  </a:lnTo>
                  <a:lnTo>
                    <a:pt x="57" y="10"/>
                  </a:lnTo>
                  <a:lnTo>
                    <a:pt x="48" y="17"/>
                  </a:lnTo>
                  <a:lnTo>
                    <a:pt x="48" y="32"/>
                  </a:lnTo>
                  <a:lnTo>
                    <a:pt x="42" y="32"/>
                  </a:lnTo>
                  <a:lnTo>
                    <a:pt x="37" y="17"/>
                  </a:lnTo>
                  <a:lnTo>
                    <a:pt x="37" y="32"/>
                  </a:lnTo>
                  <a:lnTo>
                    <a:pt x="42" y="46"/>
                  </a:lnTo>
                  <a:lnTo>
                    <a:pt x="57" y="68"/>
                  </a:lnTo>
                  <a:lnTo>
                    <a:pt x="48" y="68"/>
                  </a:lnTo>
                  <a:lnTo>
                    <a:pt x="48" y="74"/>
                  </a:lnTo>
                  <a:lnTo>
                    <a:pt x="37" y="68"/>
                  </a:lnTo>
                  <a:lnTo>
                    <a:pt x="15" y="68"/>
                  </a:lnTo>
                  <a:lnTo>
                    <a:pt x="0" y="39"/>
                  </a:lnTo>
                  <a:lnTo>
                    <a:pt x="15" y="17"/>
                  </a:lnTo>
                  <a:lnTo>
                    <a:pt x="15"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9" name="Freeform 498"/>
            <p:cNvSpPr>
              <a:spLocks noChangeAspect="1"/>
            </p:cNvSpPr>
            <p:nvPr/>
          </p:nvSpPr>
          <p:spPr bwMode="auto">
            <a:xfrm>
              <a:off x="4160868" y="2549024"/>
              <a:ext cx="58198" cy="50479"/>
            </a:xfrm>
            <a:custGeom>
              <a:avLst/>
              <a:gdLst>
                <a:gd name="T0" fmla="*/ 0 w 26"/>
                <a:gd name="T1" fmla="*/ 13 h 24"/>
                <a:gd name="T2" fmla="*/ 0 w 26"/>
                <a:gd name="T3" fmla="*/ 24 h 24"/>
                <a:gd name="T4" fmla="*/ 33 w 26"/>
                <a:gd name="T5" fmla="*/ 24 h 24"/>
                <a:gd name="T6" fmla="*/ 33 w 26"/>
                <a:gd name="T7" fmla="*/ 0 h 24"/>
                <a:gd name="T8" fmla="*/ 0 w 26"/>
                <a:gd name="T9" fmla="*/ 13 h 24"/>
                <a:gd name="T10" fmla="*/ 0 w 26"/>
                <a:gd name="T11" fmla="*/ 13 h 24"/>
                <a:gd name="T12" fmla="*/ 0 w 26"/>
                <a:gd name="T13" fmla="*/ 1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4">
                  <a:moveTo>
                    <a:pt x="0" y="13"/>
                  </a:moveTo>
                  <a:lnTo>
                    <a:pt x="0" y="24"/>
                  </a:lnTo>
                  <a:lnTo>
                    <a:pt x="26" y="24"/>
                  </a:lnTo>
                  <a:lnTo>
                    <a:pt x="26" y="0"/>
                  </a:lnTo>
                  <a:lnTo>
                    <a:pt x="0" y="1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0" name="Freeform 499"/>
            <p:cNvSpPr>
              <a:spLocks noChangeAspect="1"/>
            </p:cNvSpPr>
            <p:nvPr/>
          </p:nvSpPr>
          <p:spPr bwMode="auto">
            <a:xfrm>
              <a:off x="4160868" y="2599501"/>
              <a:ext cx="58198" cy="58893"/>
            </a:xfrm>
            <a:custGeom>
              <a:avLst/>
              <a:gdLst>
                <a:gd name="T0" fmla="*/ 0 w 26"/>
                <a:gd name="T1" fmla="*/ 0 h 28"/>
                <a:gd name="T2" fmla="*/ 0 w 26"/>
                <a:gd name="T3" fmla="*/ 28 h 28"/>
                <a:gd name="T4" fmla="*/ 33 w 26"/>
                <a:gd name="T5" fmla="*/ 0 h 28"/>
                <a:gd name="T6" fmla="*/ 0 w 26"/>
                <a:gd name="T7" fmla="*/ 0 h 28"/>
                <a:gd name="T8" fmla="*/ 0 w 26"/>
                <a:gd name="T9" fmla="*/ 0 h 28"/>
                <a:gd name="T10" fmla="*/ 0 w 26"/>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8">
                  <a:moveTo>
                    <a:pt x="0" y="0"/>
                  </a:moveTo>
                  <a:lnTo>
                    <a:pt x="0" y="28"/>
                  </a:lnTo>
                  <a:lnTo>
                    <a:pt x="26"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1" name="Freeform 500"/>
            <p:cNvSpPr>
              <a:spLocks noChangeAspect="1"/>
            </p:cNvSpPr>
            <p:nvPr/>
          </p:nvSpPr>
          <p:spPr bwMode="auto">
            <a:xfrm>
              <a:off x="3639241" y="2395483"/>
              <a:ext cx="245725" cy="450104"/>
            </a:xfrm>
            <a:custGeom>
              <a:avLst/>
              <a:gdLst>
                <a:gd name="T0" fmla="*/ 24 w 114"/>
                <a:gd name="T1" fmla="*/ 220 h 213"/>
                <a:gd name="T2" fmla="*/ 29 w 114"/>
                <a:gd name="T3" fmla="*/ 205 h 213"/>
                <a:gd name="T4" fmla="*/ 44 w 114"/>
                <a:gd name="T5" fmla="*/ 220 h 213"/>
                <a:gd name="T6" fmla="*/ 44 w 114"/>
                <a:gd name="T7" fmla="*/ 205 h 213"/>
                <a:gd name="T8" fmla="*/ 61 w 114"/>
                <a:gd name="T9" fmla="*/ 198 h 213"/>
                <a:gd name="T10" fmla="*/ 67 w 114"/>
                <a:gd name="T11" fmla="*/ 205 h 213"/>
                <a:gd name="T12" fmla="*/ 74 w 114"/>
                <a:gd name="T13" fmla="*/ 198 h 213"/>
                <a:gd name="T14" fmla="*/ 107 w 114"/>
                <a:gd name="T15" fmla="*/ 198 h 213"/>
                <a:gd name="T16" fmla="*/ 114 w 114"/>
                <a:gd name="T17" fmla="*/ 190 h 213"/>
                <a:gd name="T18" fmla="*/ 102 w 114"/>
                <a:gd name="T19" fmla="*/ 190 h 213"/>
                <a:gd name="T20" fmla="*/ 114 w 114"/>
                <a:gd name="T21" fmla="*/ 161 h 213"/>
                <a:gd name="T22" fmla="*/ 107 w 114"/>
                <a:gd name="T23" fmla="*/ 156 h 213"/>
                <a:gd name="T24" fmla="*/ 87 w 114"/>
                <a:gd name="T25" fmla="*/ 156 h 213"/>
                <a:gd name="T26" fmla="*/ 102 w 114"/>
                <a:gd name="T27" fmla="*/ 148 h 213"/>
                <a:gd name="T28" fmla="*/ 102 w 114"/>
                <a:gd name="T29" fmla="*/ 140 h 213"/>
                <a:gd name="T30" fmla="*/ 87 w 114"/>
                <a:gd name="T31" fmla="*/ 116 h 213"/>
                <a:gd name="T32" fmla="*/ 81 w 114"/>
                <a:gd name="T33" fmla="*/ 102 h 213"/>
                <a:gd name="T34" fmla="*/ 67 w 114"/>
                <a:gd name="T35" fmla="*/ 74 h 213"/>
                <a:gd name="T36" fmla="*/ 44 w 114"/>
                <a:gd name="T37" fmla="*/ 65 h 213"/>
                <a:gd name="T38" fmla="*/ 74 w 114"/>
                <a:gd name="T39" fmla="*/ 30 h 213"/>
                <a:gd name="T40" fmla="*/ 67 w 114"/>
                <a:gd name="T41" fmla="*/ 22 h 213"/>
                <a:gd name="T42" fmla="*/ 37 w 114"/>
                <a:gd name="T43" fmla="*/ 30 h 213"/>
                <a:gd name="T44" fmla="*/ 37 w 114"/>
                <a:gd name="T45" fmla="*/ 13 h 213"/>
                <a:gd name="T46" fmla="*/ 61 w 114"/>
                <a:gd name="T47" fmla="*/ 0 h 213"/>
                <a:gd name="T48" fmla="*/ 29 w 114"/>
                <a:gd name="T49" fmla="*/ 0 h 213"/>
                <a:gd name="T50" fmla="*/ 17 w 114"/>
                <a:gd name="T51" fmla="*/ 30 h 213"/>
                <a:gd name="T52" fmla="*/ 0 w 114"/>
                <a:gd name="T53" fmla="*/ 30 h 213"/>
                <a:gd name="T54" fmla="*/ 17 w 114"/>
                <a:gd name="T55" fmla="*/ 35 h 213"/>
                <a:gd name="T56" fmla="*/ 24 w 114"/>
                <a:gd name="T57" fmla="*/ 35 h 213"/>
                <a:gd name="T58" fmla="*/ 17 w 114"/>
                <a:gd name="T59" fmla="*/ 59 h 213"/>
                <a:gd name="T60" fmla="*/ 24 w 114"/>
                <a:gd name="T61" fmla="*/ 59 h 213"/>
                <a:gd name="T62" fmla="*/ 24 w 114"/>
                <a:gd name="T63" fmla="*/ 65 h 213"/>
                <a:gd name="T64" fmla="*/ 17 w 114"/>
                <a:gd name="T65" fmla="*/ 74 h 213"/>
                <a:gd name="T66" fmla="*/ 24 w 114"/>
                <a:gd name="T67" fmla="*/ 74 h 213"/>
                <a:gd name="T68" fmla="*/ 29 w 114"/>
                <a:gd name="T69" fmla="*/ 82 h 213"/>
                <a:gd name="T70" fmla="*/ 24 w 114"/>
                <a:gd name="T71" fmla="*/ 96 h 213"/>
                <a:gd name="T72" fmla="*/ 29 w 114"/>
                <a:gd name="T73" fmla="*/ 102 h 213"/>
                <a:gd name="T74" fmla="*/ 44 w 114"/>
                <a:gd name="T75" fmla="*/ 96 h 213"/>
                <a:gd name="T76" fmla="*/ 44 w 114"/>
                <a:gd name="T77" fmla="*/ 116 h 213"/>
                <a:gd name="T78" fmla="*/ 61 w 114"/>
                <a:gd name="T79" fmla="*/ 116 h 213"/>
                <a:gd name="T80" fmla="*/ 61 w 114"/>
                <a:gd name="T81" fmla="*/ 140 h 213"/>
                <a:gd name="T82" fmla="*/ 29 w 114"/>
                <a:gd name="T83" fmla="*/ 140 h 213"/>
                <a:gd name="T84" fmla="*/ 37 w 114"/>
                <a:gd name="T85" fmla="*/ 148 h 213"/>
                <a:gd name="T86" fmla="*/ 29 w 114"/>
                <a:gd name="T87" fmla="*/ 156 h 213"/>
                <a:gd name="T88" fmla="*/ 37 w 114"/>
                <a:gd name="T89" fmla="*/ 156 h 213"/>
                <a:gd name="T90" fmla="*/ 37 w 114"/>
                <a:gd name="T91" fmla="*/ 161 h 213"/>
                <a:gd name="T92" fmla="*/ 24 w 114"/>
                <a:gd name="T93" fmla="*/ 168 h 213"/>
                <a:gd name="T94" fmla="*/ 29 w 114"/>
                <a:gd name="T95" fmla="*/ 182 h 213"/>
                <a:gd name="T96" fmla="*/ 37 w 114"/>
                <a:gd name="T97" fmla="*/ 182 h 213"/>
                <a:gd name="T98" fmla="*/ 44 w 114"/>
                <a:gd name="T99" fmla="*/ 190 h 213"/>
                <a:gd name="T100" fmla="*/ 61 w 114"/>
                <a:gd name="T101" fmla="*/ 182 h 213"/>
                <a:gd name="T102" fmla="*/ 61 w 114"/>
                <a:gd name="T103" fmla="*/ 190 h 213"/>
                <a:gd name="T104" fmla="*/ 37 w 114"/>
                <a:gd name="T105" fmla="*/ 190 h 213"/>
                <a:gd name="T106" fmla="*/ 24 w 114"/>
                <a:gd name="T107" fmla="*/ 220 h 213"/>
                <a:gd name="T108" fmla="*/ 24 w 114"/>
                <a:gd name="T109" fmla="*/ 220 h 213"/>
                <a:gd name="T110" fmla="*/ 24 w 114"/>
                <a:gd name="T111" fmla="*/ 220 h 2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213">
                  <a:moveTo>
                    <a:pt x="24" y="213"/>
                  </a:moveTo>
                  <a:lnTo>
                    <a:pt x="29" y="198"/>
                  </a:lnTo>
                  <a:lnTo>
                    <a:pt x="44" y="213"/>
                  </a:lnTo>
                  <a:lnTo>
                    <a:pt x="44" y="198"/>
                  </a:lnTo>
                  <a:lnTo>
                    <a:pt x="61" y="191"/>
                  </a:lnTo>
                  <a:lnTo>
                    <a:pt x="67" y="198"/>
                  </a:lnTo>
                  <a:lnTo>
                    <a:pt x="74" y="191"/>
                  </a:lnTo>
                  <a:lnTo>
                    <a:pt x="107" y="191"/>
                  </a:lnTo>
                  <a:lnTo>
                    <a:pt x="114" y="183"/>
                  </a:lnTo>
                  <a:lnTo>
                    <a:pt x="102" y="183"/>
                  </a:lnTo>
                  <a:lnTo>
                    <a:pt x="114" y="154"/>
                  </a:lnTo>
                  <a:lnTo>
                    <a:pt x="107" y="149"/>
                  </a:lnTo>
                  <a:lnTo>
                    <a:pt x="87" y="149"/>
                  </a:lnTo>
                  <a:lnTo>
                    <a:pt x="102" y="141"/>
                  </a:lnTo>
                  <a:lnTo>
                    <a:pt x="102" y="133"/>
                  </a:lnTo>
                  <a:lnTo>
                    <a:pt x="87" y="109"/>
                  </a:lnTo>
                  <a:lnTo>
                    <a:pt x="81" y="102"/>
                  </a:lnTo>
                  <a:lnTo>
                    <a:pt x="67" y="74"/>
                  </a:lnTo>
                  <a:lnTo>
                    <a:pt x="44" y="65"/>
                  </a:lnTo>
                  <a:lnTo>
                    <a:pt x="74" y="30"/>
                  </a:lnTo>
                  <a:lnTo>
                    <a:pt x="67" y="22"/>
                  </a:lnTo>
                  <a:lnTo>
                    <a:pt x="37" y="30"/>
                  </a:lnTo>
                  <a:lnTo>
                    <a:pt x="37" y="13"/>
                  </a:lnTo>
                  <a:lnTo>
                    <a:pt x="61" y="0"/>
                  </a:lnTo>
                  <a:lnTo>
                    <a:pt x="29" y="0"/>
                  </a:lnTo>
                  <a:lnTo>
                    <a:pt x="17" y="30"/>
                  </a:lnTo>
                  <a:lnTo>
                    <a:pt x="0" y="30"/>
                  </a:lnTo>
                  <a:lnTo>
                    <a:pt x="17" y="35"/>
                  </a:lnTo>
                  <a:lnTo>
                    <a:pt x="24" y="35"/>
                  </a:lnTo>
                  <a:lnTo>
                    <a:pt x="17" y="59"/>
                  </a:lnTo>
                  <a:lnTo>
                    <a:pt x="24" y="59"/>
                  </a:lnTo>
                  <a:lnTo>
                    <a:pt x="24" y="65"/>
                  </a:lnTo>
                  <a:lnTo>
                    <a:pt x="17" y="74"/>
                  </a:lnTo>
                  <a:lnTo>
                    <a:pt x="24" y="74"/>
                  </a:lnTo>
                  <a:lnTo>
                    <a:pt x="29" y="82"/>
                  </a:lnTo>
                  <a:lnTo>
                    <a:pt x="24" y="96"/>
                  </a:lnTo>
                  <a:lnTo>
                    <a:pt x="29" y="102"/>
                  </a:lnTo>
                  <a:lnTo>
                    <a:pt x="44" y="96"/>
                  </a:lnTo>
                  <a:lnTo>
                    <a:pt x="44" y="109"/>
                  </a:lnTo>
                  <a:lnTo>
                    <a:pt x="61" y="109"/>
                  </a:lnTo>
                  <a:lnTo>
                    <a:pt x="61" y="133"/>
                  </a:lnTo>
                  <a:lnTo>
                    <a:pt x="29" y="133"/>
                  </a:lnTo>
                  <a:lnTo>
                    <a:pt x="37" y="141"/>
                  </a:lnTo>
                  <a:lnTo>
                    <a:pt x="29" y="149"/>
                  </a:lnTo>
                  <a:lnTo>
                    <a:pt x="37" y="149"/>
                  </a:lnTo>
                  <a:lnTo>
                    <a:pt x="37" y="154"/>
                  </a:lnTo>
                  <a:lnTo>
                    <a:pt x="24" y="161"/>
                  </a:lnTo>
                  <a:lnTo>
                    <a:pt x="29" y="175"/>
                  </a:lnTo>
                  <a:lnTo>
                    <a:pt x="37" y="175"/>
                  </a:lnTo>
                  <a:lnTo>
                    <a:pt x="44" y="183"/>
                  </a:lnTo>
                  <a:lnTo>
                    <a:pt x="61" y="175"/>
                  </a:lnTo>
                  <a:lnTo>
                    <a:pt x="61" y="183"/>
                  </a:lnTo>
                  <a:lnTo>
                    <a:pt x="37" y="183"/>
                  </a:lnTo>
                  <a:lnTo>
                    <a:pt x="24" y="21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2" name="Freeform 501"/>
            <p:cNvSpPr>
              <a:spLocks noChangeAspect="1"/>
            </p:cNvSpPr>
            <p:nvPr/>
          </p:nvSpPr>
          <p:spPr bwMode="auto">
            <a:xfrm>
              <a:off x="4094047" y="3152666"/>
              <a:ext cx="49576" cy="79925"/>
            </a:xfrm>
            <a:custGeom>
              <a:avLst/>
              <a:gdLst>
                <a:gd name="T0" fmla="*/ 0 w 23"/>
                <a:gd name="T1" fmla="*/ 7 h 38"/>
                <a:gd name="T2" fmla="*/ 0 w 23"/>
                <a:gd name="T3" fmla="*/ 30 h 38"/>
                <a:gd name="T4" fmla="*/ 23 w 23"/>
                <a:gd name="T5" fmla="*/ 38 h 38"/>
                <a:gd name="T6" fmla="*/ 23 w 23"/>
                <a:gd name="T7" fmla="*/ 0 h 38"/>
                <a:gd name="T8" fmla="*/ 0 w 23"/>
                <a:gd name="T9" fmla="*/ 7 h 38"/>
                <a:gd name="T10" fmla="*/ 0 w 23"/>
                <a:gd name="T11" fmla="*/ 7 h 38"/>
                <a:gd name="T12" fmla="*/ 0 w 23"/>
                <a:gd name="T13" fmla="*/ 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38">
                  <a:moveTo>
                    <a:pt x="0" y="7"/>
                  </a:moveTo>
                  <a:lnTo>
                    <a:pt x="0" y="30"/>
                  </a:lnTo>
                  <a:lnTo>
                    <a:pt x="23" y="38"/>
                  </a:lnTo>
                  <a:lnTo>
                    <a:pt x="23" y="0"/>
                  </a:lnTo>
                  <a:lnTo>
                    <a:pt x="0" y="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3" name="Freeform 502"/>
            <p:cNvSpPr>
              <a:spLocks noChangeAspect="1"/>
            </p:cNvSpPr>
            <p:nvPr/>
          </p:nvSpPr>
          <p:spPr bwMode="auto">
            <a:xfrm>
              <a:off x="4074648" y="3232591"/>
              <a:ext cx="62508" cy="92544"/>
            </a:xfrm>
            <a:custGeom>
              <a:avLst/>
              <a:gdLst>
                <a:gd name="T0" fmla="*/ 0 w 29"/>
                <a:gd name="T1" fmla="*/ 0 h 44"/>
                <a:gd name="T2" fmla="*/ 9 w 29"/>
                <a:gd name="T3" fmla="*/ 36 h 44"/>
                <a:gd name="T4" fmla="*/ 9 w 29"/>
                <a:gd name="T5" fmla="*/ 44 h 44"/>
                <a:gd name="T6" fmla="*/ 20 w 29"/>
                <a:gd name="T7" fmla="*/ 36 h 44"/>
                <a:gd name="T8" fmla="*/ 29 w 29"/>
                <a:gd name="T9" fmla="*/ 7 h 44"/>
                <a:gd name="T10" fmla="*/ 20 w 29"/>
                <a:gd name="T11" fmla="*/ 0 h 44"/>
                <a:gd name="T12" fmla="*/ 0 w 29"/>
                <a:gd name="T13" fmla="*/ 0 h 44"/>
                <a:gd name="T14" fmla="*/ 0 w 29"/>
                <a:gd name="T15" fmla="*/ 0 h 44"/>
                <a:gd name="T16" fmla="*/ 0 w 29"/>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44">
                  <a:moveTo>
                    <a:pt x="0" y="0"/>
                  </a:moveTo>
                  <a:lnTo>
                    <a:pt x="9" y="36"/>
                  </a:lnTo>
                  <a:lnTo>
                    <a:pt x="9" y="44"/>
                  </a:lnTo>
                  <a:lnTo>
                    <a:pt x="20" y="36"/>
                  </a:lnTo>
                  <a:lnTo>
                    <a:pt x="29" y="7"/>
                  </a:lnTo>
                  <a:lnTo>
                    <a:pt x="20"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4" name="Freeform 503"/>
            <p:cNvSpPr>
              <a:spLocks noChangeAspect="1"/>
            </p:cNvSpPr>
            <p:nvPr/>
          </p:nvSpPr>
          <p:spPr bwMode="auto">
            <a:xfrm>
              <a:off x="4208289" y="3356685"/>
              <a:ext cx="96997" cy="60995"/>
            </a:xfrm>
            <a:custGeom>
              <a:avLst/>
              <a:gdLst>
                <a:gd name="T0" fmla="*/ 0 w 45"/>
                <a:gd name="T1" fmla="*/ 0 h 29"/>
                <a:gd name="T2" fmla="*/ 0 w 45"/>
                <a:gd name="T3" fmla="*/ 9 h 29"/>
                <a:gd name="T4" fmla="*/ 31 w 45"/>
                <a:gd name="T5" fmla="*/ 29 h 29"/>
                <a:gd name="T6" fmla="*/ 45 w 45"/>
                <a:gd name="T7" fmla="*/ 0 h 29"/>
                <a:gd name="T8" fmla="*/ 0 w 45"/>
                <a:gd name="T9" fmla="*/ 0 h 29"/>
                <a:gd name="T10" fmla="*/ 0 w 45"/>
                <a:gd name="T11" fmla="*/ 0 h 29"/>
                <a:gd name="T12" fmla="*/ 0 w 4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29">
                  <a:moveTo>
                    <a:pt x="0" y="0"/>
                  </a:moveTo>
                  <a:lnTo>
                    <a:pt x="0" y="9"/>
                  </a:lnTo>
                  <a:lnTo>
                    <a:pt x="31" y="29"/>
                  </a:lnTo>
                  <a:lnTo>
                    <a:pt x="45" y="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5" name="Freeform 504"/>
            <p:cNvSpPr>
              <a:spLocks noChangeAspect="1"/>
            </p:cNvSpPr>
            <p:nvPr/>
          </p:nvSpPr>
          <p:spPr bwMode="auto">
            <a:xfrm>
              <a:off x="4456169" y="3356685"/>
              <a:ext cx="66820" cy="60995"/>
            </a:xfrm>
            <a:custGeom>
              <a:avLst/>
              <a:gdLst>
                <a:gd name="T0" fmla="*/ 0 w 30"/>
                <a:gd name="T1" fmla="*/ 9 h 29"/>
                <a:gd name="T2" fmla="*/ 7 w 30"/>
                <a:gd name="T3" fmla="*/ 9 h 29"/>
                <a:gd name="T4" fmla="*/ 7 w 30"/>
                <a:gd name="T5" fmla="*/ 29 h 29"/>
                <a:gd name="T6" fmla="*/ 37 w 30"/>
                <a:gd name="T7" fmla="*/ 29 h 29"/>
                <a:gd name="T8" fmla="*/ 31 w 30"/>
                <a:gd name="T9" fmla="*/ 9 h 29"/>
                <a:gd name="T10" fmla="*/ 37 w 30"/>
                <a:gd name="T11" fmla="*/ 20 h 29"/>
                <a:gd name="T12" fmla="*/ 37 w 30"/>
                <a:gd name="T13" fmla="*/ 9 h 29"/>
                <a:gd name="T14" fmla="*/ 7 w 30"/>
                <a:gd name="T15" fmla="*/ 0 h 29"/>
                <a:gd name="T16" fmla="*/ 0 w 30"/>
                <a:gd name="T17" fmla="*/ 9 h 29"/>
                <a:gd name="T18" fmla="*/ 0 w 30"/>
                <a:gd name="T19" fmla="*/ 9 h 29"/>
                <a:gd name="T20" fmla="*/ 0 w 30"/>
                <a:gd name="T21" fmla="*/ 9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29">
                  <a:moveTo>
                    <a:pt x="0" y="9"/>
                  </a:moveTo>
                  <a:lnTo>
                    <a:pt x="7" y="9"/>
                  </a:lnTo>
                  <a:lnTo>
                    <a:pt x="7" y="29"/>
                  </a:lnTo>
                  <a:lnTo>
                    <a:pt x="30" y="29"/>
                  </a:lnTo>
                  <a:lnTo>
                    <a:pt x="24" y="9"/>
                  </a:lnTo>
                  <a:lnTo>
                    <a:pt x="30" y="20"/>
                  </a:lnTo>
                  <a:lnTo>
                    <a:pt x="30" y="9"/>
                  </a:lnTo>
                  <a:lnTo>
                    <a:pt x="7" y="0"/>
                  </a:lnTo>
                  <a:lnTo>
                    <a:pt x="0" y="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6" name="Freeform 505"/>
            <p:cNvSpPr>
              <a:spLocks noChangeAspect="1"/>
            </p:cNvSpPr>
            <p:nvPr/>
          </p:nvSpPr>
          <p:spPr bwMode="auto">
            <a:xfrm>
              <a:off x="3906521" y="3278863"/>
              <a:ext cx="45265" cy="56789"/>
            </a:xfrm>
            <a:custGeom>
              <a:avLst/>
              <a:gdLst>
                <a:gd name="T0" fmla="*/ 0 w 21"/>
                <a:gd name="T1" fmla="*/ 14 h 27"/>
                <a:gd name="T2" fmla="*/ 8 w 21"/>
                <a:gd name="T3" fmla="*/ 27 h 27"/>
                <a:gd name="T4" fmla="*/ 21 w 21"/>
                <a:gd name="T5" fmla="*/ 14 h 27"/>
                <a:gd name="T6" fmla="*/ 8 w 21"/>
                <a:gd name="T7" fmla="*/ 0 h 27"/>
                <a:gd name="T8" fmla="*/ 0 w 21"/>
                <a:gd name="T9" fmla="*/ 14 h 27"/>
                <a:gd name="T10" fmla="*/ 0 w 21"/>
                <a:gd name="T11" fmla="*/ 14 h 27"/>
                <a:gd name="T12" fmla="*/ 0 w 21"/>
                <a:gd name="T13" fmla="*/ 14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7">
                  <a:moveTo>
                    <a:pt x="0" y="14"/>
                  </a:moveTo>
                  <a:lnTo>
                    <a:pt x="8" y="27"/>
                  </a:lnTo>
                  <a:lnTo>
                    <a:pt x="21" y="14"/>
                  </a:lnTo>
                  <a:lnTo>
                    <a:pt x="8" y="0"/>
                  </a:lnTo>
                  <a:lnTo>
                    <a:pt x="0" y="14"/>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7" name="Freeform 506"/>
            <p:cNvSpPr>
              <a:spLocks noChangeAspect="1"/>
            </p:cNvSpPr>
            <p:nvPr/>
          </p:nvSpPr>
          <p:spPr bwMode="auto">
            <a:xfrm>
              <a:off x="4413060" y="3173698"/>
              <a:ext cx="60354" cy="119887"/>
            </a:xfrm>
            <a:custGeom>
              <a:avLst/>
              <a:gdLst>
                <a:gd name="T0" fmla="*/ 0 w 27"/>
                <a:gd name="T1" fmla="*/ 0 h 57"/>
                <a:gd name="T2" fmla="*/ 8 w 27"/>
                <a:gd name="T3" fmla="*/ 0 h 57"/>
                <a:gd name="T4" fmla="*/ 24 w 27"/>
                <a:gd name="T5" fmla="*/ 13 h 57"/>
                <a:gd name="T6" fmla="*/ 24 w 27"/>
                <a:gd name="T7" fmla="*/ 22 h 57"/>
                <a:gd name="T8" fmla="*/ 34 w 27"/>
                <a:gd name="T9" fmla="*/ 30 h 57"/>
                <a:gd name="T10" fmla="*/ 34 w 27"/>
                <a:gd name="T11" fmla="*/ 35 h 57"/>
                <a:gd name="T12" fmla="*/ 8 w 27"/>
                <a:gd name="T13" fmla="*/ 57 h 57"/>
                <a:gd name="T14" fmla="*/ 0 w 27"/>
                <a:gd name="T15" fmla="*/ 50 h 57"/>
                <a:gd name="T16" fmla="*/ 0 w 27"/>
                <a:gd name="T17" fmla="*/ 0 h 57"/>
                <a:gd name="T18" fmla="*/ 0 w 27"/>
                <a:gd name="T19" fmla="*/ 0 h 57"/>
                <a:gd name="T20" fmla="*/ 0 w 27"/>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57">
                  <a:moveTo>
                    <a:pt x="0" y="0"/>
                  </a:moveTo>
                  <a:lnTo>
                    <a:pt x="8" y="0"/>
                  </a:lnTo>
                  <a:lnTo>
                    <a:pt x="17" y="13"/>
                  </a:lnTo>
                  <a:lnTo>
                    <a:pt x="17" y="22"/>
                  </a:lnTo>
                  <a:lnTo>
                    <a:pt x="27" y="30"/>
                  </a:lnTo>
                  <a:lnTo>
                    <a:pt x="27" y="35"/>
                  </a:lnTo>
                  <a:lnTo>
                    <a:pt x="8" y="57"/>
                  </a:lnTo>
                  <a:lnTo>
                    <a:pt x="0" y="50"/>
                  </a:lnTo>
                  <a:lnTo>
                    <a:pt x="0"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8" name="Freeform 507"/>
            <p:cNvSpPr>
              <a:spLocks noChangeAspect="1"/>
            </p:cNvSpPr>
            <p:nvPr/>
          </p:nvSpPr>
          <p:spPr bwMode="auto">
            <a:xfrm>
              <a:off x="4510056" y="3100084"/>
              <a:ext cx="168128" cy="132506"/>
            </a:xfrm>
            <a:custGeom>
              <a:avLst/>
              <a:gdLst>
                <a:gd name="T0" fmla="*/ 78 w 78"/>
                <a:gd name="T1" fmla="*/ 9 h 62"/>
                <a:gd name="T2" fmla="*/ 78 w 78"/>
                <a:gd name="T3" fmla="*/ 17 h 62"/>
                <a:gd name="T4" fmla="*/ 72 w 78"/>
                <a:gd name="T5" fmla="*/ 17 h 62"/>
                <a:gd name="T6" fmla="*/ 67 w 78"/>
                <a:gd name="T7" fmla="*/ 39 h 62"/>
                <a:gd name="T8" fmla="*/ 72 w 78"/>
                <a:gd name="T9" fmla="*/ 54 h 62"/>
                <a:gd name="T10" fmla="*/ 57 w 78"/>
                <a:gd name="T11" fmla="*/ 54 h 62"/>
                <a:gd name="T12" fmla="*/ 45 w 78"/>
                <a:gd name="T13" fmla="*/ 69 h 62"/>
                <a:gd name="T14" fmla="*/ 21 w 78"/>
                <a:gd name="T15" fmla="*/ 63 h 62"/>
                <a:gd name="T16" fmla="*/ 6 w 78"/>
                <a:gd name="T17" fmla="*/ 63 h 62"/>
                <a:gd name="T18" fmla="*/ 6 w 78"/>
                <a:gd name="T19" fmla="*/ 54 h 62"/>
                <a:gd name="T20" fmla="*/ 0 w 78"/>
                <a:gd name="T21" fmla="*/ 39 h 62"/>
                <a:gd name="T22" fmla="*/ 6 w 78"/>
                <a:gd name="T23" fmla="*/ 25 h 62"/>
                <a:gd name="T24" fmla="*/ 0 w 78"/>
                <a:gd name="T25" fmla="*/ 9 h 62"/>
                <a:gd name="T26" fmla="*/ 0 w 78"/>
                <a:gd name="T27" fmla="*/ 0 h 62"/>
                <a:gd name="T28" fmla="*/ 6 w 78"/>
                <a:gd name="T29" fmla="*/ 9 h 62"/>
                <a:gd name="T30" fmla="*/ 13 w 78"/>
                <a:gd name="T31" fmla="*/ 9 h 62"/>
                <a:gd name="T32" fmla="*/ 45 w 78"/>
                <a:gd name="T33" fmla="*/ 17 h 62"/>
                <a:gd name="T34" fmla="*/ 57 w 78"/>
                <a:gd name="T35" fmla="*/ 0 h 62"/>
                <a:gd name="T36" fmla="*/ 78 w 78"/>
                <a:gd name="T37" fmla="*/ 9 h 62"/>
                <a:gd name="T38" fmla="*/ 78 w 78"/>
                <a:gd name="T39" fmla="*/ 9 h 62"/>
                <a:gd name="T40" fmla="*/ 78 w 78"/>
                <a:gd name="T41" fmla="*/ 9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62">
                  <a:moveTo>
                    <a:pt x="78" y="9"/>
                  </a:moveTo>
                  <a:lnTo>
                    <a:pt x="78" y="17"/>
                  </a:lnTo>
                  <a:lnTo>
                    <a:pt x="72" y="17"/>
                  </a:lnTo>
                  <a:lnTo>
                    <a:pt x="67" y="32"/>
                  </a:lnTo>
                  <a:lnTo>
                    <a:pt x="72" y="47"/>
                  </a:lnTo>
                  <a:lnTo>
                    <a:pt x="57" y="47"/>
                  </a:lnTo>
                  <a:lnTo>
                    <a:pt x="45" y="62"/>
                  </a:lnTo>
                  <a:lnTo>
                    <a:pt x="21" y="56"/>
                  </a:lnTo>
                  <a:lnTo>
                    <a:pt x="6" y="56"/>
                  </a:lnTo>
                  <a:lnTo>
                    <a:pt x="6" y="47"/>
                  </a:lnTo>
                  <a:lnTo>
                    <a:pt x="0" y="32"/>
                  </a:lnTo>
                  <a:lnTo>
                    <a:pt x="6" y="25"/>
                  </a:lnTo>
                  <a:lnTo>
                    <a:pt x="0" y="9"/>
                  </a:lnTo>
                  <a:lnTo>
                    <a:pt x="0" y="0"/>
                  </a:lnTo>
                  <a:lnTo>
                    <a:pt x="6" y="9"/>
                  </a:lnTo>
                  <a:lnTo>
                    <a:pt x="13" y="9"/>
                  </a:lnTo>
                  <a:lnTo>
                    <a:pt x="45" y="17"/>
                  </a:lnTo>
                  <a:lnTo>
                    <a:pt x="57" y="0"/>
                  </a:lnTo>
                  <a:lnTo>
                    <a:pt x="78" y="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9" name="Freeform 508"/>
            <p:cNvSpPr>
              <a:spLocks noChangeAspect="1"/>
            </p:cNvSpPr>
            <p:nvPr/>
          </p:nvSpPr>
          <p:spPr bwMode="auto">
            <a:xfrm>
              <a:off x="4322529" y="2896065"/>
              <a:ext cx="187527" cy="145127"/>
            </a:xfrm>
            <a:custGeom>
              <a:avLst/>
              <a:gdLst>
                <a:gd name="T0" fmla="*/ 29 w 86"/>
                <a:gd name="T1" fmla="*/ 69 h 69"/>
                <a:gd name="T2" fmla="*/ 56 w 86"/>
                <a:gd name="T3" fmla="*/ 52 h 69"/>
                <a:gd name="T4" fmla="*/ 71 w 86"/>
                <a:gd name="T5" fmla="*/ 52 h 69"/>
                <a:gd name="T6" fmla="*/ 78 w 86"/>
                <a:gd name="T7" fmla="*/ 22 h 69"/>
                <a:gd name="T8" fmla="*/ 93 w 86"/>
                <a:gd name="T9" fmla="*/ 22 h 69"/>
                <a:gd name="T10" fmla="*/ 78 w 86"/>
                <a:gd name="T11" fmla="*/ 6 h 69"/>
                <a:gd name="T12" fmla="*/ 62 w 86"/>
                <a:gd name="T13" fmla="*/ 0 h 69"/>
                <a:gd name="T14" fmla="*/ 20 w 86"/>
                <a:gd name="T15" fmla="*/ 22 h 69"/>
                <a:gd name="T16" fmla="*/ 7 w 86"/>
                <a:gd name="T17" fmla="*/ 22 h 69"/>
                <a:gd name="T18" fmla="*/ 0 w 86"/>
                <a:gd name="T19" fmla="*/ 37 h 69"/>
                <a:gd name="T20" fmla="*/ 0 w 86"/>
                <a:gd name="T21" fmla="*/ 45 h 69"/>
                <a:gd name="T22" fmla="*/ 20 w 86"/>
                <a:gd name="T23" fmla="*/ 69 h 69"/>
                <a:gd name="T24" fmla="*/ 29 w 86"/>
                <a:gd name="T25" fmla="*/ 69 h 69"/>
                <a:gd name="T26" fmla="*/ 29 w 86"/>
                <a:gd name="T27" fmla="*/ 69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6" h="69">
                  <a:moveTo>
                    <a:pt x="29" y="69"/>
                  </a:moveTo>
                  <a:lnTo>
                    <a:pt x="49" y="52"/>
                  </a:lnTo>
                  <a:lnTo>
                    <a:pt x="64" y="52"/>
                  </a:lnTo>
                  <a:lnTo>
                    <a:pt x="71" y="22"/>
                  </a:lnTo>
                  <a:lnTo>
                    <a:pt x="86" y="22"/>
                  </a:lnTo>
                  <a:lnTo>
                    <a:pt x="71" y="6"/>
                  </a:lnTo>
                  <a:lnTo>
                    <a:pt x="55" y="0"/>
                  </a:lnTo>
                  <a:lnTo>
                    <a:pt x="20" y="22"/>
                  </a:lnTo>
                  <a:lnTo>
                    <a:pt x="7" y="22"/>
                  </a:lnTo>
                  <a:lnTo>
                    <a:pt x="0" y="37"/>
                  </a:lnTo>
                  <a:lnTo>
                    <a:pt x="0" y="45"/>
                  </a:lnTo>
                  <a:lnTo>
                    <a:pt x="20" y="69"/>
                  </a:lnTo>
                  <a:lnTo>
                    <a:pt x="29" y="69"/>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0" name="Freeform 509"/>
            <p:cNvSpPr>
              <a:spLocks noChangeAspect="1"/>
            </p:cNvSpPr>
            <p:nvPr/>
          </p:nvSpPr>
          <p:spPr bwMode="auto">
            <a:xfrm>
              <a:off x="4240620" y="2994920"/>
              <a:ext cx="172438" cy="178780"/>
            </a:xfrm>
            <a:custGeom>
              <a:avLst/>
              <a:gdLst>
                <a:gd name="T0" fmla="*/ 38 w 80"/>
                <a:gd name="T1" fmla="*/ 0 h 84"/>
                <a:gd name="T2" fmla="*/ 58 w 80"/>
                <a:gd name="T3" fmla="*/ 23 h 84"/>
                <a:gd name="T4" fmla="*/ 67 w 80"/>
                <a:gd name="T5" fmla="*/ 23 h 84"/>
                <a:gd name="T6" fmla="*/ 80 w 80"/>
                <a:gd name="T7" fmla="*/ 30 h 84"/>
                <a:gd name="T8" fmla="*/ 80 w 80"/>
                <a:gd name="T9" fmla="*/ 38 h 84"/>
                <a:gd name="T10" fmla="*/ 67 w 80"/>
                <a:gd name="T11" fmla="*/ 38 h 84"/>
                <a:gd name="T12" fmla="*/ 67 w 80"/>
                <a:gd name="T13" fmla="*/ 30 h 84"/>
                <a:gd name="T14" fmla="*/ 45 w 80"/>
                <a:gd name="T15" fmla="*/ 23 h 84"/>
                <a:gd name="T16" fmla="*/ 38 w 80"/>
                <a:gd name="T17" fmla="*/ 30 h 84"/>
                <a:gd name="T18" fmla="*/ 38 w 80"/>
                <a:gd name="T19" fmla="*/ 23 h 84"/>
                <a:gd name="T20" fmla="*/ 30 w 80"/>
                <a:gd name="T21" fmla="*/ 30 h 84"/>
                <a:gd name="T22" fmla="*/ 38 w 80"/>
                <a:gd name="T23" fmla="*/ 38 h 84"/>
                <a:gd name="T24" fmla="*/ 52 w 80"/>
                <a:gd name="T25" fmla="*/ 76 h 84"/>
                <a:gd name="T26" fmla="*/ 58 w 80"/>
                <a:gd name="T27" fmla="*/ 84 h 84"/>
                <a:gd name="T28" fmla="*/ 58 w 80"/>
                <a:gd name="T29" fmla="*/ 91 h 84"/>
                <a:gd name="T30" fmla="*/ 45 w 80"/>
                <a:gd name="T31" fmla="*/ 76 h 84"/>
                <a:gd name="T32" fmla="*/ 38 w 80"/>
                <a:gd name="T33" fmla="*/ 76 h 84"/>
                <a:gd name="T34" fmla="*/ 16 w 80"/>
                <a:gd name="T35" fmla="*/ 59 h 84"/>
                <a:gd name="T36" fmla="*/ 16 w 80"/>
                <a:gd name="T37" fmla="*/ 30 h 84"/>
                <a:gd name="T38" fmla="*/ 8 w 80"/>
                <a:gd name="T39" fmla="*/ 30 h 84"/>
                <a:gd name="T40" fmla="*/ 0 w 80"/>
                <a:gd name="T41" fmla="*/ 38 h 84"/>
                <a:gd name="T42" fmla="*/ 0 w 80"/>
                <a:gd name="T43" fmla="*/ 23 h 84"/>
                <a:gd name="T44" fmla="*/ 16 w 80"/>
                <a:gd name="T45" fmla="*/ 23 h 84"/>
                <a:gd name="T46" fmla="*/ 30 w 80"/>
                <a:gd name="T47" fmla="*/ 0 h 84"/>
                <a:gd name="T48" fmla="*/ 38 w 80"/>
                <a:gd name="T49" fmla="*/ 0 h 84"/>
                <a:gd name="T50" fmla="*/ 38 w 80"/>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84">
                  <a:moveTo>
                    <a:pt x="38" y="0"/>
                  </a:moveTo>
                  <a:lnTo>
                    <a:pt x="58" y="23"/>
                  </a:lnTo>
                  <a:lnTo>
                    <a:pt x="67" y="23"/>
                  </a:lnTo>
                  <a:lnTo>
                    <a:pt x="80" y="30"/>
                  </a:lnTo>
                  <a:lnTo>
                    <a:pt x="80" y="38"/>
                  </a:lnTo>
                  <a:lnTo>
                    <a:pt x="67" y="38"/>
                  </a:lnTo>
                  <a:lnTo>
                    <a:pt x="67" y="30"/>
                  </a:lnTo>
                  <a:lnTo>
                    <a:pt x="45" y="23"/>
                  </a:lnTo>
                  <a:lnTo>
                    <a:pt x="38" y="30"/>
                  </a:lnTo>
                  <a:lnTo>
                    <a:pt x="38" y="23"/>
                  </a:lnTo>
                  <a:lnTo>
                    <a:pt x="30" y="30"/>
                  </a:lnTo>
                  <a:lnTo>
                    <a:pt x="38" y="38"/>
                  </a:lnTo>
                  <a:lnTo>
                    <a:pt x="52" y="69"/>
                  </a:lnTo>
                  <a:lnTo>
                    <a:pt x="58" y="77"/>
                  </a:lnTo>
                  <a:lnTo>
                    <a:pt x="58" y="84"/>
                  </a:lnTo>
                  <a:lnTo>
                    <a:pt x="45" y="69"/>
                  </a:lnTo>
                  <a:lnTo>
                    <a:pt x="38" y="69"/>
                  </a:lnTo>
                  <a:lnTo>
                    <a:pt x="16" y="52"/>
                  </a:lnTo>
                  <a:lnTo>
                    <a:pt x="16" y="30"/>
                  </a:lnTo>
                  <a:lnTo>
                    <a:pt x="8" y="30"/>
                  </a:lnTo>
                  <a:lnTo>
                    <a:pt x="0" y="38"/>
                  </a:lnTo>
                  <a:lnTo>
                    <a:pt x="0" y="23"/>
                  </a:lnTo>
                  <a:lnTo>
                    <a:pt x="16" y="23"/>
                  </a:lnTo>
                  <a:lnTo>
                    <a:pt x="30" y="0"/>
                  </a:lnTo>
                  <a:lnTo>
                    <a:pt x="38" y="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1" name="Freeform 510"/>
            <p:cNvSpPr>
              <a:spLocks noChangeAspect="1"/>
            </p:cNvSpPr>
            <p:nvPr/>
          </p:nvSpPr>
          <p:spPr bwMode="auto">
            <a:xfrm>
              <a:off x="4385037" y="3009643"/>
              <a:ext cx="137951" cy="191399"/>
            </a:xfrm>
            <a:custGeom>
              <a:avLst/>
              <a:gdLst>
                <a:gd name="T0" fmla="*/ 13 w 63"/>
                <a:gd name="T1" fmla="*/ 31 h 90"/>
                <a:gd name="T2" fmla="*/ 13 w 63"/>
                <a:gd name="T3" fmla="*/ 21 h 90"/>
                <a:gd name="T4" fmla="*/ 0 w 63"/>
                <a:gd name="T5" fmla="*/ 15 h 90"/>
                <a:gd name="T6" fmla="*/ 20 w 63"/>
                <a:gd name="T7" fmla="*/ 0 h 90"/>
                <a:gd name="T8" fmla="*/ 42 w 63"/>
                <a:gd name="T9" fmla="*/ 31 h 90"/>
                <a:gd name="T10" fmla="*/ 64 w 63"/>
                <a:gd name="T11" fmla="*/ 31 h 90"/>
                <a:gd name="T12" fmla="*/ 64 w 63"/>
                <a:gd name="T13" fmla="*/ 59 h 90"/>
                <a:gd name="T14" fmla="*/ 70 w 63"/>
                <a:gd name="T15" fmla="*/ 74 h 90"/>
                <a:gd name="T16" fmla="*/ 64 w 63"/>
                <a:gd name="T17" fmla="*/ 82 h 90"/>
                <a:gd name="T18" fmla="*/ 42 w 63"/>
                <a:gd name="T19" fmla="*/ 82 h 90"/>
                <a:gd name="T20" fmla="*/ 26 w 63"/>
                <a:gd name="T21" fmla="*/ 97 h 90"/>
                <a:gd name="T22" fmla="*/ 20 w 63"/>
                <a:gd name="T23" fmla="*/ 82 h 90"/>
                <a:gd name="T24" fmla="*/ 20 w 63"/>
                <a:gd name="T25" fmla="*/ 74 h 90"/>
                <a:gd name="T26" fmla="*/ 13 w 63"/>
                <a:gd name="T27" fmla="*/ 67 h 90"/>
                <a:gd name="T28" fmla="*/ 13 w 63"/>
                <a:gd name="T29" fmla="*/ 31 h 90"/>
                <a:gd name="T30" fmla="*/ 13 w 63"/>
                <a:gd name="T31" fmla="*/ 31 h 90"/>
                <a:gd name="T32" fmla="*/ 13 w 63"/>
                <a:gd name="T33" fmla="*/ 31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90">
                  <a:moveTo>
                    <a:pt x="13" y="31"/>
                  </a:moveTo>
                  <a:lnTo>
                    <a:pt x="13" y="21"/>
                  </a:lnTo>
                  <a:lnTo>
                    <a:pt x="0" y="15"/>
                  </a:lnTo>
                  <a:lnTo>
                    <a:pt x="20" y="0"/>
                  </a:lnTo>
                  <a:lnTo>
                    <a:pt x="35" y="31"/>
                  </a:lnTo>
                  <a:lnTo>
                    <a:pt x="57" y="31"/>
                  </a:lnTo>
                  <a:lnTo>
                    <a:pt x="57" y="52"/>
                  </a:lnTo>
                  <a:lnTo>
                    <a:pt x="63" y="67"/>
                  </a:lnTo>
                  <a:lnTo>
                    <a:pt x="57" y="75"/>
                  </a:lnTo>
                  <a:lnTo>
                    <a:pt x="35" y="75"/>
                  </a:lnTo>
                  <a:lnTo>
                    <a:pt x="26" y="90"/>
                  </a:lnTo>
                  <a:lnTo>
                    <a:pt x="20" y="75"/>
                  </a:lnTo>
                  <a:lnTo>
                    <a:pt x="20" y="67"/>
                  </a:lnTo>
                  <a:lnTo>
                    <a:pt x="13" y="60"/>
                  </a:lnTo>
                  <a:lnTo>
                    <a:pt x="13" y="31"/>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2" name="Freeform 511"/>
            <p:cNvSpPr>
              <a:spLocks noChangeAspect="1"/>
            </p:cNvSpPr>
            <p:nvPr/>
          </p:nvSpPr>
          <p:spPr bwMode="auto">
            <a:xfrm>
              <a:off x="4445391" y="3173698"/>
              <a:ext cx="77597" cy="58893"/>
            </a:xfrm>
            <a:custGeom>
              <a:avLst/>
              <a:gdLst>
                <a:gd name="T0" fmla="*/ 9 w 35"/>
                <a:gd name="T1" fmla="*/ 28 h 28"/>
                <a:gd name="T2" fmla="*/ 0 w 35"/>
                <a:gd name="T3" fmla="*/ 20 h 28"/>
                <a:gd name="T4" fmla="*/ 0 w 35"/>
                <a:gd name="T5" fmla="*/ 13 h 28"/>
                <a:gd name="T6" fmla="*/ 9 w 35"/>
                <a:gd name="T7" fmla="*/ 0 h 28"/>
                <a:gd name="T8" fmla="*/ 37 w 35"/>
                <a:gd name="T9" fmla="*/ 0 h 28"/>
                <a:gd name="T10" fmla="*/ 42 w 35"/>
                <a:gd name="T11" fmla="*/ 13 h 28"/>
                <a:gd name="T12" fmla="*/ 42 w 35"/>
                <a:gd name="T13" fmla="*/ 20 h 28"/>
                <a:gd name="T14" fmla="*/ 9 w 35"/>
                <a:gd name="T15" fmla="*/ 28 h 28"/>
                <a:gd name="T16" fmla="*/ 9 w 35"/>
                <a:gd name="T17" fmla="*/ 28 h 28"/>
                <a:gd name="T18" fmla="*/ 9 w 35"/>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28">
                  <a:moveTo>
                    <a:pt x="9" y="28"/>
                  </a:moveTo>
                  <a:lnTo>
                    <a:pt x="0" y="20"/>
                  </a:lnTo>
                  <a:lnTo>
                    <a:pt x="0" y="13"/>
                  </a:lnTo>
                  <a:lnTo>
                    <a:pt x="9" y="0"/>
                  </a:lnTo>
                  <a:lnTo>
                    <a:pt x="30" y="0"/>
                  </a:lnTo>
                  <a:lnTo>
                    <a:pt x="35" y="13"/>
                  </a:lnTo>
                  <a:lnTo>
                    <a:pt x="35" y="20"/>
                  </a:lnTo>
                  <a:lnTo>
                    <a:pt x="9" y="28"/>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3" name="Freeform 512"/>
            <p:cNvSpPr>
              <a:spLocks noChangeAspect="1"/>
            </p:cNvSpPr>
            <p:nvPr/>
          </p:nvSpPr>
          <p:spPr bwMode="auto">
            <a:xfrm>
              <a:off x="4305285" y="3036986"/>
              <a:ext cx="107774" cy="111474"/>
            </a:xfrm>
            <a:custGeom>
              <a:avLst/>
              <a:gdLst>
                <a:gd name="T0" fmla="*/ 10 w 50"/>
                <a:gd name="T1" fmla="*/ 17 h 52"/>
                <a:gd name="T2" fmla="*/ 22 w 50"/>
                <a:gd name="T3" fmla="*/ 52 h 52"/>
                <a:gd name="T4" fmla="*/ 28 w 50"/>
                <a:gd name="T5" fmla="*/ 59 h 52"/>
                <a:gd name="T6" fmla="*/ 37 w 50"/>
                <a:gd name="T7" fmla="*/ 52 h 52"/>
                <a:gd name="T8" fmla="*/ 50 w 50"/>
                <a:gd name="T9" fmla="*/ 52 h 52"/>
                <a:gd name="T10" fmla="*/ 50 w 50"/>
                <a:gd name="T11" fmla="*/ 17 h 52"/>
                <a:gd name="T12" fmla="*/ 37 w 50"/>
                <a:gd name="T13" fmla="*/ 17 h 52"/>
                <a:gd name="T14" fmla="*/ 37 w 50"/>
                <a:gd name="T15" fmla="*/ 8 h 52"/>
                <a:gd name="T16" fmla="*/ 15 w 50"/>
                <a:gd name="T17" fmla="*/ 0 h 52"/>
                <a:gd name="T18" fmla="*/ 10 w 50"/>
                <a:gd name="T19" fmla="*/ 8 h 52"/>
                <a:gd name="T20" fmla="*/ 10 w 50"/>
                <a:gd name="T21" fmla="*/ 0 h 52"/>
                <a:gd name="T22" fmla="*/ 0 w 50"/>
                <a:gd name="T23" fmla="*/ 8 h 52"/>
                <a:gd name="T24" fmla="*/ 10 w 50"/>
                <a:gd name="T25" fmla="*/ 17 h 52"/>
                <a:gd name="T26" fmla="*/ 10 w 50"/>
                <a:gd name="T27" fmla="*/ 17 h 52"/>
                <a:gd name="T28" fmla="*/ 10 w 50"/>
                <a:gd name="T29" fmla="*/ 1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52">
                  <a:moveTo>
                    <a:pt x="10" y="17"/>
                  </a:moveTo>
                  <a:lnTo>
                    <a:pt x="22" y="45"/>
                  </a:lnTo>
                  <a:lnTo>
                    <a:pt x="28" y="52"/>
                  </a:lnTo>
                  <a:lnTo>
                    <a:pt x="37" y="45"/>
                  </a:lnTo>
                  <a:lnTo>
                    <a:pt x="50" y="45"/>
                  </a:lnTo>
                  <a:lnTo>
                    <a:pt x="50" y="17"/>
                  </a:lnTo>
                  <a:lnTo>
                    <a:pt x="37" y="17"/>
                  </a:lnTo>
                  <a:lnTo>
                    <a:pt x="37" y="8"/>
                  </a:lnTo>
                  <a:lnTo>
                    <a:pt x="15" y="0"/>
                  </a:lnTo>
                  <a:lnTo>
                    <a:pt x="10" y="8"/>
                  </a:lnTo>
                  <a:lnTo>
                    <a:pt x="10" y="0"/>
                  </a:lnTo>
                  <a:lnTo>
                    <a:pt x="0" y="8"/>
                  </a:lnTo>
                  <a:lnTo>
                    <a:pt x="10" y="1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4" name="Freeform 513"/>
            <p:cNvSpPr>
              <a:spLocks noChangeAspect="1"/>
            </p:cNvSpPr>
            <p:nvPr/>
          </p:nvSpPr>
          <p:spPr bwMode="auto">
            <a:xfrm>
              <a:off x="4193200" y="2786694"/>
              <a:ext cx="191838" cy="109370"/>
            </a:xfrm>
            <a:custGeom>
              <a:avLst/>
              <a:gdLst>
                <a:gd name="T0" fmla="*/ 89 w 89"/>
                <a:gd name="T1" fmla="*/ 37 h 52"/>
                <a:gd name="T2" fmla="*/ 75 w 89"/>
                <a:gd name="T3" fmla="*/ 15 h 52"/>
                <a:gd name="T4" fmla="*/ 69 w 89"/>
                <a:gd name="T5" fmla="*/ 15 h 52"/>
                <a:gd name="T6" fmla="*/ 42 w 89"/>
                <a:gd name="T7" fmla="*/ 0 h 52"/>
                <a:gd name="T8" fmla="*/ 32 w 89"/>
                <a:gd name="T9" fmla="*/ 0 h 52"/>
                <a:gd name="T10" fmla="*/ 20 w 89"/>
                <a:gd name="T11" fmla="*/ 8 h 52"/>
                <a:gd name="T12" fmla="*/ 0 w 89"/>
                <a:gd name="T13" fmla="*/ 15 h 52"/>
                <a:gd name="T14" fmla="*/ 12 w 89"/>
                <a:gd name="T15" fmla="*/ 37 h 52"/>
                <a:gd name="T16" fmla="*/ 27 w 89"/>
                <a:gd name="T17" fmla="*/ 52 h 52"/>
                <a:gd name="T18" fmla="*/ 42 w 89"/>
                <a:gd name="T19" fmla="*/ 52 h 52"/>
                <a:gd name="T20" fmla="*/ 42 w 89"/>
                <a:gd name="T21" fmla="*/ 45 h 52"/>
                <a:gd name="T22" fmla="*/ 69 w 89"/>
                <a:gd name="T23" fmla="*/ 52 h 52"/>
                <a:gd name="T24" fmla="*/ 89 w 89"/>
                <a:gd name="T25" fmla="*/ 37 h 52"/>
                <a:gd name="T26" fmla="*/ 89 w 89"/>
                <a:gd name="T27" fmla="*/ 37 h 52"/>
                <a:gd name="T28" fmla="*/ 89 w 89"/>
                <a:gd name="T29" fmla="*/ 3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52">
                  <a:moveTo>
                    <a:pt x="89" y="37"/>
                  </a:moveTo>
                  <a:lnTo>
                    <a:pt x="75" y="15"/>
                  </a:lnTo>
                  <a:lnTo>
                    <a:pt x="69" y="15"/>
                  </a:lnTo>
                  <a:lnTo>
                    <a:pt x="42" y="0"/>
                  </a:lnTo>
                  <a:lnTo>
                    <a:pt x="32" y="0"/>
                  </a:lnTo>
                  <a:lnTo>
                    <a:pt x="20" y="8"/>
                  </a:lnTo>
                  <a:lnTo>
                    <a:pt x="0" y="15"/>
                  </a:lnTo>
                  <a:lnTo>
                    <a:pt x="12" y="37"/>
                  </a:lnTo>
                  <a:lnTo>
                    <a:pt x="27" y="52"/>
                  </a:lnTo>
                  <a:lnTo>
                    <a:pt x="42" y="52"/>
                  </a:lnTo>
                  <a:lnTo>
                    <a:pt x="42" y="45"/>
                  </a:lnTo>
                  <a:lnTo>
                    <a:pt x="69" y="52"/>
                  </a:lnTo>
                  <a:lnTo>
                    <a:pt x="89" y="37"/>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5" name="Freeform 514"/>
            <p:cNvSpPr>
              <a:spLocks noChangeAspect="1"/>
            </p:cNvSpPr>
            <p:nvPr/>
          </p:nvSpPr>
          <p:spPr bwMode="auto">
            <a:xfrm>
              <a:off x="4337617" y="2860310"/>
              <a:ext cx="172438" cy="84131"/>
            </a:xfrm>
            <a:custGeom>
              <a:avLst/>
              <a:gdLst>
                <a:gd name="T0" fmla="*/ 86 w 79"/>
                <a:gd name="T1" fmla="*/ 10 h 40"/>
                <a:gd name="T2" fmla="*/ 64 w 79"/>
                <a:gd name="T3" fmla="*/ 0 h 40"/>
                <a:gd name="T4" fmla="*/ 49 w 79"/>
                <a:gd name="T5" fmla="*/ 10 h 40"/>
                <a:gd name="T6" fmla="*/ 35 w 79"/>
                <a:gd name="T7" fmla="*/ 0 h 40"/>
                <a:gd name="T8" fmla="*/ 22 w 79"/>
                <a:gd name="T9" fmla="*/ 0 h 40"/>
                <a:gd name="T10" fmla="*/ 0 w 79"/>
                <a:gd name="T11" fmla="*/ 18 h 40"/>
                <a:gd name="T12" fmla="*/ 0 w 79"/>
                <a:gd name="T13" fmla="*/ 40 h 40"/>
                <a:gd name="T14" fmla="*/ 13 w 79"/>
                <a:gd name="T15" fmla="*/ 40 h 40"/>
                <a:gd name="T16" fmla="*/ 55 w 79"/>
                <a:gd name="T17" fmla="*/ 18 h 40"/>
                <a:gd name="T18" fmla="*/ 71 w 79"/>
                <a:gd name="T19" fmla="*/ 25 h 40"/>
                <a:gd name="T20" fmla="*/ 86 w 79"/>
                <a:gd name="T21" fmla="*/ 10 h 40"/>
                <a:gd name="T22" fmla="*/ 86 w 79"/>
                <a:gd name="T23" fmla="*/ 10 h 40"/>
                <a:gd name="T24" fmla="*/ 86 w 79"/>
                <a:gd name="T25" fmla="*/ 1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40">
                  <a:moveTo>
                    <a:pt x="79" y="10"/>
                  </a:moveTo>
                  <a:lnTo>
                    <a:pt x="57" y="0"/>
                  </a:lnTo>
                  <a:lnTo>
                    <a:pt x="42" y="10"/>
                  </a:lnTo>
                  <a:lnTo>
                    <a:pt x="35" y="0"/>
                  </a:lnTo>
                  <a:lnTo>
                    <a:pt x="22" y="0"/>
                  </a:lnTo>
                  <a:lnTo>
                    <a:pt x="0" y="18"/>
                  </a:lnTo>
                  <a:lnTo>
                    <a:pt x="0" y="40"/>
                  </a:lnTo>
                  <a:lnTo>
                    <a:pt x="13" y="40"/>
                  </a:lnTo>
                  <a:lnTo>
                    <a:pt x="48" y="18"/>
                  </a:lnTo>
                  <a:lnTo>
                    <a:pt x="64" y="25"/>
                  </a:lnTo>
                  <a:lnTo>
                    <a:pt x="79"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6" name="Freeform 515"/>
            <p:cNvSpPr>
              <a:spLocks noChangeAspect="1"/>
            </p:cNvSpPr>
            <p:nvPr/>
          </p:nvSpPr>
          <p:spPr bwMode="auto">
            <a:xfrm>
              <a:off x="4031539" y="2963371"/>
              <a:ext cx="122862" cy="77821"/>
            </a:xfrm>
            <a:custGeom>
              <a:avLst/>
              <a:gdLst>
                <a:gd name="T0" fmla="*/ 14 w 57"/>
                <a:gd name="T1" fmla="*/ 37 h 37"/>
                <a:gd name="T2" fmla="*/ 29 w 57"/>
                <a:gd name="T3" fmla="*/ 20 h 37"/>
                <a:gd name="T4" fmla="*/ 42 w 57"/>
                <a:gd name="T5" fmla="*/ 20 h 37"/>
                <a:gd name="T6" fmla="*/ 42 w 57"/>
                <a:gd name="T7" fmla="*/ 15 h 37"/>
                <a:gd name="T8" fmla="*/ 50 w 57"/>
                <a:gd name="T9" fmla="*/ 20 h 37"/>
                <a:gd name="T10" fmla="*/ 57 w 57"/>
                <a:gd name="T11" fmla="*/ 6 h 37"/>
                <a:gd name="T12" fmla="*/ 50 w 57"/>
                <a:gd name="T13" fmla="*/ 6 h 37"/>
                <a:gd name="T14" fmla="*/ 42 w 57"/>
                <a:gd name="T15" fmla="*/ 0 h 37"/>
                <a:gd name="T16" fmla="*/ 9 w 57"/>
                <a:gd name="T17" fmla="*/ 0 h 37"/>
                <a:gd name="T18" fmla="*/ 0 w 57"/>
                <a:gd name="T19" fmla="*/ 15 h 37"/>
                <a:gd name="T20" fmla="*/ 0 w 57"/>
                <a:gd name="T21" fmla="*/ 20 h 37"/>
                <a:gd name="T22" fmla="*/ 9 w 57"/>
                <a:gd name="T23" fmla="*/ 15 h 37"/>
                <a:gd name="T24" fmla="*/ 9 w 57"/>
                <a:gd name="T25" fmla="*/ 37 h 37"/>
                <a:gd name="T26" fmla="*/ 14 w 57"/>
                <a:gd name="T27" fmla="*/ 37 h 37"/>
                <a:gd name="T28" fmla="*/ 14 w 57"/>
                <a:gd name="T29" fmla="*/ 3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 h="37">
                  <a:moveTo>
                    <a:pt x="14" y="37"/>
                  </a:moveTo>
                  <a:lnTo>
                    <a:pt x="29" y="20"/>
                  </a:lnTo>
                  <a:lnTo>
                    <a:pt x="42" y="20"/>
                  </a:lnTo>
                  <a:lnTo>
                    <a:pt x="42" y="15"/>
                  </a:lnTo>
                  <a:lnTo>
                    <a:pt x="50" y="20"/>
                  </a:lnTo>
                  <a:lnTo>
                    <a:pt x="57" y="6"/>
                  </a:lnTo>
                  <a:lnTo>
                    <a:pt x="50" y="6"/>
                  </a:lnTo>
                  <a:lnTo>
                    <a:pt x="42" y="0"/>
                  </a:lnTo>
                  <a:lnTo>
                    <a:pt x="9" y="0"/>
                  </a:lnTo>
                  <a:lnTo>
                    <a:pt x="0" y="15"/>
                  </a:lnTo>
                  <a:lnTo>
                    <a:pt x="0" y="20"/>
                  </a:lnTo>
                  <a:lnTo>
                    <a:pt x="9" y="15"/>
                  </a:lnTo>
                  <a:lnTo>
                    <a:pt x="9" y="37"/>
                  </a:lnTo>
                  <a:lnTo>
                    <a:pt x="14" y="37"/>
                  </a:lnTo>
                  <a:close/>
                </a:path>
              </a:pathLst>
            </a:custGeom>
            <a:solidFill>
              <a:schemeClr val="accent3">
                <a:lumMod val="65000"/>
              </a:schemeClr>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7" name="Freeform 516"/>
            <p:cNvSpPr>
              <a:spLocks noChangeAspect="1"/>
            </p:cNvSpPr>
            <p:nvPr/>
          </p:nvSpPr>
          <p:spPr bwMode="auto">
            <a:xfrm>
              <a:off x="4240620" y="2969680"/>
              <a:ext cx="81909" cy="67306"/>
            </a:xfrm>
            <a:custGeom>
              <a:avLst/>
              <a:gdLst>
                <a:gd name="T0" fmla="*/ 38 w 38"/>
                <a:gd name="T1" fmla="*/ 10 h 32"/>
                <a:gd name="T2" fmla="*/ 30 w 38"/>
                <a:gd name="T3" fmla="*/ 10 h 32"/>
                <a:gd name="T4" fmla="*/ 15 w 38"/>
                <a:gd name="T5" fmla="*/ 32 h 32"/>
                <a:gd name="T6" fmla="*/ 0 w 38"/>
                <a:gd name="T7" fmla="*/ 32 h 32"/>
                <a:gd name="T8" fmla="*/ 0 w 38"/>
                <a:gd name="T9" fmla="*/ 10 h 32"/>
                <a:gd name="T10" fmla="*/ 38 w 38"/>
                <a:gd name="T11" fmla="*/ 0 h 32"/>
                <a:gd name="T12" fmla="*/ 38 w 38"/>
                <a:gd name="T13" fmla="*/ 10 h 32"/>
                <a:gd name="T14" fmla="*/ 38 w 38"/>
                <a:gd name="T15" fmla="*/ 10 h 32"/>
                <a:gd name="T16" fmla="*/ 38 w 38"/>
                <a:gd name="T17" fmla="*/ 1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2">
                  <a:moveTo>
                    <a:pt x="38" y="10"/>
                  </a:moveTo>
                  <a:lnTo>
                    <a:pt x="30" y="10"/>
                  </a:lnTo>
                  <a:lnTo>
                    <a:pt x="15" y="32"/>
                  </a:lnTo>
                  <a:lnTo>
                    <a:pt x="0" y="32"/>
                  </a:lnTo>
                  <a:lnTo>
                    <a:pt x="0" y="10"/>
                  </a:lnTo>
                  <a:lnTo>
                    <a:pt x="38" y="0"/>
                  </a:lnTo>
                  <a:lnTo>
                    <a:pt x="38" y="10"/>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8" name="Freeform 517"/>
            <p:cNvSpPr>
              <a:spLocks noChangeAspect="1"/>
            </p:cNvSpPr>
            <p:nvPr/>
          </p:nvSpPr>
          <p:spPr bwMode="auto">
            <a:xfrm>
              <a:off x="4363483" y="3140047"/>
              <a:ext cx="64664" cy="60995"/>
            </a:xfrm>
            <a:custGeom>
              <a:avLst/>
              <a:gdLst>
                <a:gd name="T0" fmla="*/ 0 w 30"/>
                <a:gd name="T1" fmla="*/ 13 h 28"/>
                <a:gd name="T2" fmla="*/ 21 w 30"/>
                <a:gd name="T3" fmla="*/ 35 h 28"/>
                <a:gd name="T4" fmla="*/ 21 w 30"/>
                <a:gd name="T5" fmla="*/ 13 h 28"/>
                <a:gd name="T6" fmla="*/ 30 w 30"/>
                <a:gd name="T7" fmla="*/ 13 h 28"/>
                <a:gd name="T8" fmla="*/ 30 w 30"/>
                <a:gd name="T9" fmla="*/ 6 h 28"/>
                <a:gd name="T10" fmla="*/ 21 w 30"/>
                <a:gd name="T11" fmla="*/ 0 h 28"/>
                <a:gd name="T12" fmla="*/ 8 w 30"/>
                <a:gd name="T13" fmla="*/ 0 h 28"/>
                <a:gd name="T14" fmla="*/ 0 w 30"/>
                <a:gd name="T15" fmla="*/ 6 h 28"/>
                <a:gd name="T16" fmla="*/ 0 w 30"/>
                <a:gd name="T17" fmla="*/ 13 h 28"/>
                <a:gd name="T18" fmla="*/ 0 w 30"/>
                <a:gd name="T19" fmla="*/ 13 h 28"/>
                <a:gd name="T20" fmla="*/ 0 w 30"/>
                <a:gd name="T21" fmla="*/ 13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28">
                  <a:moveTo>
                    <a:pt x="0" y="13"/>
                  </a:moveTo>
                  <a:lnTo>
                    <a:pt x="21" y="28"/>
                  </a:lnTo>
                  <a:lnTo>
                    <a:pt x="21" y="13"/>
                  </a:lnTo>
                  <a:lnTo>
                    <a:pt x="30" y="13"/>
                  </a:lnTo>
                  <a:lnTo>
                    <a:pt x="30" y="6"/>
                  </a:lnTo>
                  <a:lnTo>
                    <a:pt x="21" y="0"/>
                  </a:lnTo>
                  <a:lnTo>
                    <a:pt x="8" y="0"/>
                  </a:lnTo>
                  <a:lnTo>
                    <a:pt x="0" y="6"/>
                  </a:lnTo>
                  <a:lnTo>
                    <a:pt x="0" y="13"/>
                  </a:lnTo>
                  <a:close/>
                </a:path>
              </a:pathLst>
            </a:custGeom>
            <a:grp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2" name="平行四辺形 1"/>
          <p:cNvSpPr/>
          <p:nvPr/>
        </p:nvSpPr>
        <p:spPr>
          <a:xfrm>
            <a:off x="4318037" y="1569493"/>
            <a:ext cx="7322581" cy="5504409"/>
          </a:xfrm>
          <a:custGeom>
            <a:avLst/>
            <a:gdLst>
              <a:gd name="connsiteX0" fmla="*/ 0 w 7322581"/>
              <a:gd name="connsiteY0" fmla="*/ 5098089 h 5098089"/>
              <a:gd name="connsiteX1" fmla="*/ 1274522 w 7322581"/>
              <a:gd name="connsiteY1" fmla="*/ 0 h 5098089"/>
              <a:gd name="connsiteX2" fmla="*/ 7322581 w 7322581"/>
              <a:gd name="connsiteY2" fmla="*/ 0 h 5098089"/>
              <a:gd name="connsiteX3" fmla="*/ 6048059 w 7322581"/>
              <a:gd name="connsiteY3" fmla="*/ 5098089 h 5098089"/>
              <a:gd name="connsiteX4" fmla="*/ 0 w 7322581"/>
              <a:gd name="connsiteY4" fmla="*/ 5098089 h 5098089"/>
              <a:gd name="connsiteX0" fmla="*/ 0 w 7322581"/>
              <a:gd name="connsiteY0" fmla="*/ 5098089 h 5098089"/>
              <a:gd name="connsiteX1" fmla="*/ 1274522 w 7322581"/>
              <a:gd name="connsiteY1" fmla="*/ 0 h 5098089"/>
              <a:gd name="connsiteX2" fmla="*/ 7322581 w 7322581"/>
              <a:gd name="connsiteY2" fmla="*/ 0 h 5098089"/>
              <a:gd name="connsiteX3" fmla="*/ 6159465 w 7322581"/>
              <a:gd name="connsiteY3" fmla="*/ 4729709 h 5098089"/>
              <a:gd name="connsiteX4" fmla="*/ 6048059 w 7322581"/>
              <a:gd name="connsiteY4" fmla="*/ 5098089 h 5098089"/>
              <a:gd name="connsiteX5" fmla="*/ 0 w 7322581"/>
              <a:gd name="connsiteY5" fmla="*/ 5098089 h 5098089"/>
              <a:gd name="connsiteX0" fmla="*/ 0 w 7322581"/>
              <a:gd name="connsiteY0" fmla="*/ 5098089 h 5098089"/>
              <a:gd name="connsiteX1" fmla="*/ 1274522 w 7322581"/>
              <a:gd name="connsiteY1" fmla="*/ 0 h 5098089"/>
              <a:gd name="connsiteX2" fmla="*/ 7322581 w 7322581"/>
              <a:gd name="connsiteY2" fmla="*/ 0 h 5098089"/>
              <a:gd name="connsiteX3" fmla="*/ 6273765 w 7322581"/>
              <a:gd name="connsiteY3" fmla="*/ 4272509 h 5098089"/>
              <a:gd name="connsiteX4" fmla="*/ 6159465 w 7322581"/>
              <a:gd name="connsiteY4" fmla="*/ 4729709 h 5098089"/>
              <a:gd name="connsiteX5" fmla="*/ 6048059 w 7322581"/>
              <a:gd name="connsiteY5" fmla="*/ 5098089 h 5098089"/>
              <a:gd name="connsiteX6" fmla="*/ 0 w 7322581"/>
              <a:gd name="connsiteY6" fmla="*/ 5098089 h 5098089"/>
              <a:gd name="connsiteX0" fmla="*/ 0 w 7322581"/>
              <a:gd name="connsiteY0" fmla="*/ 5098089 h 5504409"/>
              <a:gd name="connsiteX1" fmla="*/ 1274522 w 7322581"/>
              <a:gd name="connsiteY1" fmla="*/ 0 h 5504409"/>
              <a:gd name="connsiteX2" fmla="*/ 7322581 w 7322581"/>
              <a:gd name="connsiteY2" fmla="*/ 0 h 5504409"/>
              <a:gd name="connsiteX3" fmla="*/ 6476965 w 7322581"/>
              <a:gd name="connsiteY3" fmla="*/ 5504409 h 5504409"/>
              <a:gd name="connsiteX4" fmla="*/ 6159465 w 7322581"/>
              <a:gd name="connsiteY4" fmla="*/ 4729709 h 5504409"/>
              <a:gd name="connsiteX5" fmla="*/ 6048059 w 7322581"/>
              <a:gd name="connsiteY5" fmla="*/ 5098089 h 5504409"/>
              <a:gd name="connsiteX6" fmla="*/ 0 w 7322581"/>
              <a:gd name="connsiteY6" fmla="*/ 5098089 h 5504409"/>
              <a:gd name="connsiteX0" fmla="*/ 0 w 7322581"/>
              <a:gd name="connsiteY0" fmla="*/ 5098089 h 5504409"/>
              <a:gd name="connsiteX1" fmla="*/ 1274522 w 7322581"/>
              <a:gd name="connsiteY1" fmla="*/ 0 h 5504409"/>
              <a:gd name="connsiteX2" fmla="*/ 7322581 w 7322581"/>
              <a:gd name="connsiteY2" fmla="*/ 0 h 5504409"/>
              <a:gd name="connsiteX3" fmla="*/ 6476965 w 7322581"/>
              <a:gd name="connsiteY3" fmla="*/ 5504409 h 5504409"/>
              <a:gd name="connsiteX4" fmla="*/ 6089615 w 7322581"/>
              <a:gd name="connsiteY4" fmla="*/ 4863059 h 5504409"/>
              <a:gd name="connsiteX5" fmla="*/ 6048059 w 7322581"/>
              <a:gd name="connsiteY5" fmla="*/ 5098089 h 5504409"/>
              <a:gd name="connsiteX6" fmla="*/ 0 w 7322581"/>
              <a:gd name="connsiteY6" fmla="*/ 5098089 h 5504409"/>
              <a:gd name="connsiteX0" fmla="*/ 0 w 7322581"/>
              <a:gd name="connsiteY0" fmla="*/ 5098089 h 5504409"/>
              <a:gd name="connsiteX1" fmla="*/ 1274522 w 7322581"/>
              <a:gd name="connsiteY1" fmla="*/ 0 h 5504409"/>
              <a:gd name="connsiteX2" fmla="*/ 7322581 w 7322581"/>
              <a:gd name="connsiteY2" fmla="*/ 0 h 5504409"/>
              <a:gd name="connsiteX3" fmla="*/ 6476965 w 7322581"/>
              <a:gd name="connsiteY3" fmla="*/ 5504409 h 5504409"/>
              <a:gd name="connsiteX4" fmla="*/ 6258525 w 7322581"/>
              <a:gd name="connsiteY4" fmla="*/ 5156429 h 5504409"/>
              <a:gd name="connsiteX5" fmla="*/ 6089615 w 7322581"/>
              <a:gd name="connsiteY5" fmla="*/ 4863059 h 5504409"/>
              <a:gd name="connsiteX6" fmla="*/ 6048059 w 7322581"/>
              <a:gd name="connsiteY6" fmla="*/ 5098089 h 5504409"/>
              <a:gd name="connsiteX7" fmla="*/ 0 w 7322581"/>
              <a:gd name="connsiteY7" fmla="*/ 5098089 h 5504409"/>
              <a:gd name="connsiteX0" fmla="*/ 0 w 7322581"/>
              <a:gd name="connsiteY0" fmla="*/ 5098089 h 5504409"/>
              <a:gd name="connsiteX1" fmla="*/ 1274522 w 7322581"/>
              <a:gd name="connsiteY1" fmla="*/ 0 h 5504409"/>
              <a:gd name="connsiteX2" fmla="*/ 7322581 w 7322581"/>
              <a:gd name="connsiteY2" fmla="*/ 0 h 5504409"/>
              <a:gd name="connsiteX3" fmla="*/ 6476965 w 7322581"/>
              <a:gd name="connsiteY3" fmla="*/ 5504409 h 5504409"/>
              <a:gd name="connsiteX4" fmla="*/ 6258525 w 7322581"/>
              <a:gd name="connsiteY4" fmla="*/ 4988789 h 5504409"/>
              <a:gd name="connsiteX5" fmla="*/ 6089615 w 7322581"/>
              <a:gd name="connsiteY5" fmla="*/ 4863059 h 5504409"/>
              <a:gd name="connsiteX6" fmla="*/ 6048059 w 7322581"/>
              <a:gd name="connsiteY6" fmla="*/ 5098089 h 5504409"/>
              <a:gd name="connsiteX7" fmla="*/ 0 w 7322581"/>
              <a:gd name="connsiteY7" fmla="*/ 5098089 h 5504409"/>
              <a:gd name="connsiteX0" fmla="*/ 0 w 7322581"/>
              <a:gd name="connsiteY0" fmla="*/ 5098089 h 5504409"/>
              <a:gd name="connsiteX1" fmla="*/ 1274522 w 7322581"/>
              <a:gd name="connsiteY1" fmla="*/ 0 h 5504409"/>
              <a:gd name="connsiteX2" fmla="*/ 7322581 w 7322581"/>
              <a:gd name="connsiteY2" fmla="*/ 0 h 5504409"/>
              <a:gd name="connsiteX3" fmla="*/ 6476965 w 7322581"/>
              <a:gd name="connsiteY3" fmla="*/ 5504409 h 5504409"/>
              <a:gd name="connsiteX4" fmla="*/ 6266145 w 7322581"/>
              <a:gd name="connsiteY4" fmla="*/ 4935449 h 5504409"/>
              <a:gd name="connsiteX5" fmla="*/ 6089615 w 7322581"/>
              <a:gd name="connsiteY5" fmla="*/ 4863059 h 5504409"/>
              <a:gd name="connsiteX6" fmla="*/ 6048059 w 7322581"/>
              <a:gd name="connsiteY6" fmla="*/ 5098089 h 5504409"/>
              <a:gd name="connsiteX7" fmla="*/ 0 w 7322581"/>
              <a:gd name="connsiteY7" fmla="*/ 5098089 h 550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2581" h="5504409">
                <a:moveTo>
                  <a:pt x="0" y="5098089"/>
                </a:moveTo>
                <a:lnTo>
                  <a:pt x="1274522" y="0"/>
                </a:lnTo>
                <a:lnTo>
                  <a:pt x="7322581" y="0"/>
                </a:lnTo>
                <a:lnTo>
                  <a:pt x="6476965" y="5504409"/>
                </a:lnTo>
                <a:lnTo>
                  <a:pt x="6266145" y="4935449"/>
                </a:lnTo>
                <a:lnTo>
                  <a:pt x="6089615" y="4863059"/>
                </a:lnTo>
                <a:lnTo>
                  <a:pt x="6048059" y="5098089"/>
                </a:lnTo>
                <a:lnTo>
                  <a:pt x="0" y="50980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p:cNvSpPr/>
          <p:nvPr/>
        </p:nvSpPr>
        <p:spPr>
          <a:xfrm>
            <a:off x="892790" y="-326830"/>
            <a:ext cx="10891843" cy="189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 name="グループ化 5"/>
          <p:cNvGrpSpPr/>
          <p:nvPr/>
        </p:nvGrpSpPr>
        <p:grpSpPr>
          <a:xfrm>
            <a:off x="1649059" y="140874"/>
            <a:ext cx="8946773" cy="1097054"/>
            <a:chOff x="125057" y="140874"/>
            <a:chExt cx="8946773" cy="1097054"/>
          </a:xfrm>
        </p:grpSpPr>
        <p:pic>
          <p:nvPicPr>
            <p:cNvPr id="1026" name="Picture 2" descr="C:\Users\sasa\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072" b="24579"/>
            <a:stretch/>
          </p:blipFill>
          <p:spPr bwMode="auto">
            <a:xfrm>
              <a:off x="125057" y="140874"/>
              <a:ext cx="8946773" cy="109705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25057" y="140874"/>
              <a:ext cx="8946773" cy="1097054"/>
            </a:xfrm>
            <a:prstGeom prst="rect">
              <a:avLst/>
            </a:prstGeom>
            <a:gradFill flip="none" rotWithShape="1">
              <a:gsLst>
                <a:gs pos="0">
                  <a:schemeClr val="tx1">
                    <a:lumMod val="75000"/>
                    <a:lumOff val="25000"/>
                  </a:schemeClr>
                </a:gs>
                <a:gs pos="8000">
                  <a:schemeClr val="tx1">
                    <a:lumMod val="75000"/>
                    <a:lumOff val="25000"/>
                    <a:alpha val="50000"/>
                  </a:schemeClr>
                </a:gs>
                <a:gs pos="100000">
                  <a:schemeClr val="bg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3" name="テキスト ボックス 22"/>
          <p:cNvSpPr txBox="1"/>
          <p:nvPr/>
        </p:nvSpPr>
        <p:spPr>
          <a:xfrm>
            <a:off x="1688186" y="202354"/>
            <a:ext cx="8907645" cy="954107"/>
          </a:xfrm>
          <a:prstGeom prst="rect">
            <a:avLst/>
          </a:prstGeom>
          <a:noFill/>
        </p:spPr>
        <p:txBody>
          <a:bodyPr wrap="square" rtlCol="0">
            <a:spAutoFit/>
          </a:bodyPr>
          <a:lstStyle/>
          <a:p>
            <a:r>
              <a:rPr lang="en-US" altLang="ja-JP" sz="2800" b="1" dirty="0">
                <a:solidFill>
                  <a:srgbClr val="FFFF00"/>
                </a:solidFill>
                <a:latin typeface="Segoe UI Semibold" panose="020B0702040204020203" pitchFamily="34" charset="0"/>
              </a:rPr>
              <a:t>An example of Innovative challenge for The kingdom of Saudi Arabia, produced by our TUAT students</a:t>
            </a:r>
            <a:endParaRPr lang="ja-JP" altLang="en-US" sz="2800" b="1" dirty="0">
              <a:solidFill>
                <a:srgbClr val="FFFF00"/>
              </a:solidFill>
              <a:latin typeface="Segoe UI Semibold" panose="020B0702040204020203" pitchFamily="34" charset="0"/>
            </a:endParaRPr>
          </a:p>
        </p:txBody>
      </p:sp>
      <p:sp>
        <p:nvSpPr>
          <p:cNvPr id="189" name="フリーフォーム 188"/>
          <p:cNvSpPr/>
          <p:nvPr/>
        </p:nvSpPr>
        <p:spPr>
          <a:xfrm flipH="1">
            <a:off x="3254803" y="4587541"/>
            <a:ext cx="2289170" cy="965021"/>
          </a:xfrm>
          <a:custGeom>
            <a:avLst/>
            <a:gdLst>
              <a:gd name="connsiteX0" fmla="*/ 1647825 w 5434012"/>
              <a:gd name="connsiteY0" fmla="*/ 1076325 h 2290762"/>
              <a:gd name="connsiteX1" fmla="*/ 714375 w 5434012"/>
              <a:gd name="connsiteY1" fmla="*/ 485775 h 2290762"/>
              <a:gd name="connsiteX2" fmla="*/ 657225 w 5434012"/>
              <a:gd name="connsiteY2" fmla="*/ 481012 h 2290762"/>
              <a:gd name="connsiteX3" fmla="*/ 376237 w 5434012"/>
              <a:gd name="connsiteY3" fmla="*/ 576262 h 2290762"/>
              <a:gd name="connsiteX4" fmla="*/ 809625 w 5434012"/>
              <a:gd name="connsiteY4" fmla="*/ 1204912 h 2290762"/>
              <a:gd name="connsiteX5" fmla="*/ 347662 w 5434012"/>
              <a:gd name="connsiteY5" fmla="*/ 1095375 h 2290762"/>
              <a:gd name="connsiteX6" fmla="*/ 185737 w 5434012"/>
              <a:gd name="connsiteY6" fmla="*/ 1100137 h 2290762"/>
              <a:gd name="connsiteX7" fmla="*/ 0 w 5434012"/>
              <a:gd name="connsiteY7" fmla="*/ 1138237 h 2290762"/>
              <a:gd name="connsiteX8" fmla="*/ 733425 w 5434012"/>
              <a:gd name="connsiteY8" fmla="*/ 1509712 h 2290762"/>
              <a:gd name="connsiteX9" fmla="*/ 633412 w 5434012"/>
              <a:gd name="connsiteY9" fmla="*/ 1557337 h 2290762"/>
              <a:gd name="connsiteX10" fmla="*/ 666750 w 5434012"/>
              <a:gd name="connsiteY10" fmla="*/ 1657350 h 2290762"/>
              <a:gd name="connsiteX11" fmla="*/ 914400 w 5434012"/>
              <a:gd name="connsiteY11" fmla="*/ 1647825 h 2290762"/>
              <a:gd name="connsiteX12" fmla="*/ 1042987 w 5434012"/>
              <a:gd name="connsiteY12" fmla="*/ 1985962 h 2290762"/>
              <a:gd name="connsiteX13" fmla="*/ 1262062 w 5434012"/>
              <a:gd name="connsiteY13" fmla="*/ 1890712 h 2290762"/>
              <a:gd name="connsiteX14" fmla="*/ 1300162 w 5434012"/>
              <a:gd name="connsiteY14" fmla="*/ 1862137 h 2290762"/>
              <a:gd name="connsiteX15" fmla="*/ 1352550 w 5434012"/>
              <a:gd name="connsiteY15" fmla="*/ 1824037 h 2290762"/>
              <a:gd name="connsiteX16" fmla="*/ 1433512 w 5434012"/>
              <a:gd name="connsiteY16" fmla="*/ 1624012 h 2290762"/>
              <a:gd name="connsiteX17" fmla="*/ 2105025 w 5434012"/>
              <a:gd name="connsiteY17" fmla="*/ 1562100 h 2290762"/>
              <a:gd name="connsiteX18" fmla="*/ 2381250 w 5434012"/>
              <a:gd name="connsiteY18" fmla="*/ 1485900 h 2290762"/>
              <a:gd name="connsiteX19" fmla="*/ 2647950 w 5434012"/>
              <a:gd name="connsiteY19" fmla="*/ 1462087 h 2290762"/>
              <a:gd name="connsiteX20" fmla="*/ 3090862 w 5434012"/>
              <a:gd name="connsiteY20" fmla="*/ 1390650 h 2290762"/>
              <a:gd name="connsiteX21" fmla="*/ 3067050 w 5434012"/>
              <a:gd name="connsiteY21" fmla="*/ 1443037 h 2290762"/>
              <a:gd name="connsiteX22" fmla="*/ 3133725 w 5434012"/>
              <a:gd name="connsiteY22" fmla="*/ 1495425 h 2290762"/>
              <a:gd name="connsiteX23" fmla="*/ 3148012 w 5434012"/>
              <a:gd name="connsiteY23" fmla="*/ 1519237 h 2290762"/>
              <a:gd name="connsiteX24" fmla="*/ 3138487 w 5434012"/>
              <a:gd name="connsiteY24" fmla="*/ 1533525 h 2290762"/>
              <a:gd name="connsiteX25" fmla="*/ 3152775 w 5434012"/>
              <a:gd name="connsiteY25" fmla="*/ 1571625 h 2290762"/>
              <a:gd name="connsiteX26" fmla="*/ 3171825 w 5434012"/>
              <a:gd name="connsiteY26" fmla="*/ 1576387 h 2290762"/>
              <a:gd name="connsiteX27" fmla="*/ 3190875 w 5434012"/>
              <a:gd name="connsiteY27" fmla="*/ 1609725 h 2290762"/>
              <a:gd name="connsiteX28" fmla="*/ 3214687 w 5434012"/>
              <a:gd name="connsiteY28" fmla="*/ 1681162 h 2290762"/>
              <a:gd name="connsiteX29" fmla="*/ 3148012 w 5434012"/>
              <a:gd name="connsiteY29" fmla="*/ 1771650 h 2290762"/>
              <a:gd name="connsiteX30" fmla="*/ 3243262 w 5434012"/>
              <a:gd name="connsiteY30" fmla="*/ 1747837 h 2290762"/>
              <a:gd name="connsiteX31" fmla="*/ 3257550 w 5434012"/>
              <a:gd name="connsiteY31" fmla="*/ 1781175 h 2290762"/>
              <a:gd name="connsiteX32" fmla="*/ 3186112 w 5434012"/>
              <a:gd name="connsiteY32" fmla="*/ 1885950 h 2290762"/>
              <a:gd name="connsiteX33" fmla="*/ 3281362 w 5434012"/>
              <a:gd name="connsiteY33" fmla="*/ 1843087 h 2290762"/>
              <a:gd name="connsiteX34" fmla="*/ 3309937 w 5434012"/>
              <a:gd name="connsiteY34" fmla="*/ 1866900 h 2290762"/>
              <a:gd name="connsiteX35" fmla="*/ 3243262 w 5434012"/>
              <a:gd name="connsiteY35" fmla="*/ 1981200 h 2290762"/>
              <a:gd name="connsiteX36" fmla="*/ 3338512 w 5434012"/>
              <a:gd name="connsiteY36" fmla="*/ 1933575 h 2290762"/>
              <a:gd name="connsiteX37" fmla="*/ 3395662 w 5434012"/>
              <a:gd name="connsiteY37" fmla="*/ 2128837 h 2290762"/>
              <a:gd name="connsiteX38" fmla="*/ 3338512 w 5434012"/>
              <a:gd name="connsiteY38" fmla="*/ 2124075 h 2290762"/>
              <a:gd name="connsiteX39" fmla="*/ 3376612 w 5434012"/>
              <a:gd name="connsiteY39" fmla="*/ 2181225 h 2290762"/>
              <a:gd name="connsiteX40" fmla="*/ 3400425 w 5434012"/>
              <a:gd name="connsiteY40" fmla="*/ 2290762 h 2290762"/>
              <a:gd name="connsiteX41" fmla="*/ 3490912 w 5434012"/>
              <a:gd name="connsiteY41" fmla="*/ 2176462 h 2290762"/>
              <a:gd name="connsiteX42" fmla="*/ 3609975 w 5434012"/>
              <a:gd name="connsiteY42" fmla="*/ 2124075 h 2290762"/>
              <a:gd name="connsiteX43" fmla="*/ 3690937 w 5434012"/>
              <a:gd name="connsiteY43" fmla="*/ 2071687 h 2290762"/>
              <a:gd name="connsiteX44" fmla="*/ 3724275 w 5434012"/>
              <a:gd name="connsiteY44" fmla="*/ 2095500 h 2290762"/>
              <a:gd name="connsiteX45" fmla="*/ 3843337 w 5434012"/>
              <a:gd name="connsiteY45" fmla="*/ 1838325 h 2290762"/>
              <a:gd name="connsiteX46" fmla="*/ 3890962 w 5434012"/>
              <a:gd name="connsiteY46" fmla="*/ 1876425 h 2290762"/>
              <a:gd name="connsiteX47" fmla="*/ 3910012 w 5434012"/>
              <a:gd name="connsiteY47" fmla="*/ 1881187 h 2290762"/>
              <a:gd name="connsiteX48" fmla="*/ 3967162 w 5434012"/>
              <a:gd name="connsiteY48" fmla="*/ 1895475 h 2290762"/>
              <a:gd name="connsiteX49" fmla="*/ 4143375 w 5434012"/>
              <a:gd name="connsiteY49" fmla="*/ 1847850 h 2290762"/>
              <a:gd name="connsiteX50" fmla="*/ 4352925 w 5434012"/>
              <a:gd name="connsiteY50" fmla="*/ 1771650 h 2290762"/>
              <a:gd name="connsiteX51" fmla="*/ 4381500 w 5434012"/>
              <a:gd name="connsiteY51" fmla="*/ 1700212 h 2290762"/>
              <a:gd name="connsiteX52" fmla="*/ 4381500 w 5434012"/>
              <a:gd name="connsiteY52" fmla="*/ 1614487 h 2290762"/>
              <a:gd name="connsiteX53" fmla="*/ 4367212 w 5434012"/>
              <a:gd name="connsiteY53" fmla="*/ 1571625 h 2290762"/>
              <a:gd name="connsiteX54" fmla="*/ 4333875 w 5434012"/>
              <a:gd name="connsiteY54" fmla="*/ 1533525 h 2290762"/>
              <a:gd name="connsiteX55" fmla="*/ 4271962 w 5434012"/>
              <a:gd name="connsiteY55" fmla="*/ 1514475 h 2290762"/>
              <a:gd name="connsiteX56" fmla="*/ 4148137 w 5434012"/>
              <a:gd name="connsiteY56" fmla="*/ 1552575 h 2290762"/>
              <a:gd name="connsiteX57" fmla="*/ 4038600 w 5434012"/>
              <a:gd name="connsiteY57" fmla="*/ 1543050 h 2290762"/>
              <a:gd name="connsiteX58" fmla="*/ 4033837 w 5434012"/>
              <a:gd name="connsiteY58" fmla="*/ 1571625 h 2290762"/>
              <a:gd name="connsiteX59" fmla="*/ 3948112 w 5434012"/>
              <a:gd name="connsiteY59" fmla="*/ 1600200 h 2290762"/>
              <a:gd name="connsiteX60" fmla="*/ 3990975 w 5434012"/>
              <a:gd name="connsiteY60" fmla="*/ 1481137 h 2290762"/>
              <a:gd name="connsiteX61" fmla="*/ 3990975 w 5434012"/>
              <a:gd name="connsiteY61" fmla="*/ 1481137 h 2290762"/>
              <a:gd name="connsiteX62" fmla="*/ 4038600 w 5434012"/>
              <a:gd name="connsiteY62" fmla="*/ 1504950 h 2290762"/>
              <a:gd name="connsiteX63" fmla="*/ 4076700 w 5434012"/>
              <a:gd name="connsiteY63" fmla="*/ 1533525 h 2290762"/>
              <a:gd name="connsiteX64" fmla="*/ 4262437 w 5434012"/>
              <a:gd name="connsiteY64" fmla="*/ 1490662 h 2290762"/>
              <a:gd name="connsiteX65" fmla="*/ 4500562 w 5434012"/>
              <a:gd name="connsiteY65" fmla="*/ 1390650 h 2290762"/>
              <a:gd name="connsiteX66" fmla="*/ 4519612 w 5434012"/>
              <a:gd name="connsiteY66" fmla="*/ 1314450 h 2290762"/>
              <a:gd name="connsiteX67" fmla="*/ 4500562 w 5434012"/>
              <a:gd name="connsiteY67" fmla="*/ 1223962 h 2290762"/>
              <a:gd name="connsiteX68" fmla="*/ 4448175 w 5434012"/>
              <a:gd name="connsiteY68" fmla="*/ 1171575 h 2290762"/>
              <a:gd name="connsiteX69" fmla="*/ 4405312 w 5434012"/>
              <a:gd name="connsiteY69" fmla="*/ 1147762 h 2290762"/>
              <a:gd name="connsiteX70" fmla="*/ 4310062 w 5434012"/>
              <a:gd name="connsiteY70" fmla="*/ 1152525 h 2290762"/>
              <a:gd name="connsiteX71" fmla="*/ 4257675 w 5434012"/>
              <a:gd name="connsiteY71" fmla="*/ 1181100 h 2290762"/>
              <a:gd name="connsiteX72" fmla="*/ 4167187 w 5434012"/>
              <a:gd name="connsiteY72" fmla="*/ 1181100 h 2290762"/>
              <a:gd name="connsiteX73" fmla="*/ 4143375 w 5434012"/>
              <a:gd name="connsiteY73" fmla="*/ 1219200 h 2290762"/>
              <a:gd name="connsiteX74" fmla="*/ 4081462 w 5434012"/>
              <a:gd name="connsiteY74" fmla="*/ 1223962 h 2290762"/>
              <a:gd name="connsiteX75" fmla="*/ 4195762 w 5434012"/>
              <a:gd name="connsiteY75" fmla="*/ 985837 h 2290762"/>
              <a:gd name="connsiteX76" fmla="*/ 4219575 w 5434012"/>
              <a:gd name="connsiteY76" fmla="*/ 928687 h 2290762"/>
              <a:gd name="connsiteX77" fmla="*/ 4333875 w 5434012"/>
              <a:gd name="connsiteY77" fmla="*/ 847725 h 2290762"/>
              <a:gd name="connsiteX78" fmla="*/ 4443412 w 5434012"/>
              <a:gd name="connsiteY78" fmla="*/ 785812 h 2290762"/>
              <a:gd name="connsiteX79" fmla="*/ 5005387 w 5434012"/>
              <a:gd name="connsiteY79" fmla="*/ 609600 h 2290762"/>
              <a:gd name="connsiteX80" fmla="*/ 5157787 w 5434012"/>
              <a:gd name="connsiteY80" fmla="*/ 547687 h 2290762"/>
              <a:gd name="connsiteX81" fmla="*/ 5357812 w 5434012"/>
              <a:gd name="connsiteY81" fmla="*/ 447675 h 2290762"/>
              <a:gd name="connsiteX82" fmla="*/ 5434012 w 5434012"/>
              <a:gd name="connsiteY82" fmla="*/ 319087 h 2290762"/>
              <a:gd name="connsiteX83" fmla="*/ 5434012 w 5434012"/>
              <a:gd name="connsiteY83" fmla="*/ 276225 h 2290762"/>
              <a:gd name="connsiteX84" fmla="*/ 5376862 w 5434012"/>
              <a:gd name="connsiteY84" fmla="*/ 209550 h 2290762"/>
              <a:gd name="connsiteX85" fmla="*/ 5267325 w 5434012"/>
              <a:gd name="connsiteY85" fmla="*/ 171450 h 2290762"/>
              <a:gd name="connsiteX86" fmla="*/ 5114925 w 5434012"/>
              <a:gd name="connsiteY86" fmla="*/ 95250 h 2290762"/>
              <a:gd name="connsiteX87" fmla="*/ 4876800 w 5434012"/>
              <a:gd name="connsiteY87" fmla="*/ 61912 h 2290762"/>
              <a:gd name="connsiteX88" fmla="*/ 4643437 w 5434012"/>
              <a:gd name="connsiteY88" fmla="*/ 95250 h 2290762"/>
              <a:gd name="connsiteX89" fmla="*/ 4338637 w 5434012"/>
              <a:gd name="connsiteY89" fmla="*/ 176212 h 2290762"/>
              <a:gd name="connsiteX90" fmla="*/ 3914775 w 5434012"/>
              <a:gd name="connsiteY90" fmla="*/ 319087 h 2290762"/>
              <a:gd name="connsiteX91" fmla="*/ 3443287 w 5434012"/>
              <a:gd name="connsiteY91" fmla="*/ 481012 h 2290762"/>
              <a:gd name="connsiteX92" fmla="*/ 3424237 w 5434012"/>
              <a:gd name="connsiteY92" fmla="*/ 452437 h 2290762"/>
              <a:gd name="connsiteX93" fmla="*/ 3352800 w 5434012"/>
              <a:gd name="connsiteY93" fmla="*/ 347662 h 2290762"/>
              <a:gd name="connsiteX94" fmla="*/ 3243262 w 5434012"/>
              <a:gd name="connsiteY94" fmla="*/ 371475 h 2290762"/>
              <a:gd name="connsiteX95" fmla="*/ 3133725 w 5434012"/>
              <a:gd name="connsiteY95" fmla="*/ 414337 h 2290762"/>
              <a:gd name="connsiteX96" fmla="*/ 3028950 w 5434012"/>
              <a:gd name="connsiteY96" fmla="*/ 423862 h 2290762"/>
              <a:gd name="connsiteX97" fmla="*/ 2995612 w 5434012"/>
              <a:gd name="connsiteY97" fmla="*/ 442912 h 2290762"/>
              <a:gd name="connsiteX98" fmla="*/ 2843212 w 5434012"/>
              <a:gd name="connsiteY98" fmla="*/ 419100 h 2290762"/>
              <a:gd name="connsiteX99" fmla="*/ 2524125 w 5434012"/>
              <a:gd name="connsiteY99" fmla="*/ 357187 h 2290762"/>
              <a:gd name="connsiteX100" fmla="*/ 2533650 w 5434012"/>
              <a:gd name="connsiteY100" fmla="*/ 295275 h 2290762"/>
              <a:gd name="connsiteX101" fmla="*/ 2524125 w 5434012"/>
              <a:gd name="connsiteY101" fmla="*/ 233362 h 2290762"/>
              <a:gd name="connsiteX102" fmla="*/ 2452687 w 5434012"/>
              <a:gd name="connsiteY102" fmla="*/ 138112 h 2290762"/>
              <a:gd name="connsiteX103" fmla="*/ 2266950 w 5434012"/>
              <a:gd name="connsiteY103" fmla="*/ 190500 h 2290762"/>
              <a:gd name="connsiteX104" fmla="*/ 2076450 w 5434012"/>
              <a:gd name="connsiteY104" fmla="*/ 238125 h 2290762"/>
              <a:gd name="connsiteX105" fmla="*/ 1905000 w 5434012"/>
              <a:gd name="connsiteY105" fmla="*/ 219075 h 2290762"/>
              <a:gd name="connsiteX106" fmla="*/ 957262 w 5434012"/>
              <a:gd name="connsiteY106" fmla="*/ 19050 h 2290762"/>
              <a:gd name="connsiteX107" fmla="*/ 862012 w 5434012"/>
              <a:gd name="connsiteY107" fmla="*/ 9525 h 2290762"/>
              <a:gd name="connsiteX108" fmla="*/ 681037 w 5434012"/>
              <a:gd name="connsiteY108" fmla="*/ 23812 h 2290762"/>
              <a:gd name="connsiteX109" fmla="*/ 500062 w 5434012"/>
              <a:gd name="connsiteY109" fmla="*/ 0 h 2290762"/>
              <a:gd name="connsiteX110" fmla="*/ 566737 w 5434012"/>
              <a:gd name="connsiteY110" fmla="*/ 52387 h 2290762"/>
              <a:gd name="connsiteX111" fmla="*/ 576262 w 5434012"/>
              <a:gd name="connsiteY111" fmla="*/ 152400 h 2290762"/>
              <a:gd name="connsiteX112" fmla="*/ 633412 w 5434012"/>
              <a:gd name="connsiteY112" fmla="*/ 80962 h 2290762"/>
              <a:gd name="connsiteX113" fmla="*/ 1166812 w 5434012"/>
              <a:gd name="connsiteY113" fmla="*/ 300037 h 2290762"/>
              <a:gd name="connsiteX114" fmla="*/ 1195387 w 5434012"/>
              <a:gd name="connsiteY114" fmla="*/ 295275 h 2290762"/>
              <a:gd name="connsiteX115" fmla="*/ 1447800 w 5434012"/>
              <a:gd name="connsiteY115" fmla="*/ 385762 h 2290762"/>
              <a:gd name="connsiteX116" fmla="*/ 1504950 w 5434012"/>
              <a:gd name="connsiteY116" fmla="*/ 390525 h 2290762"/>
              <a:gd name="connsiteX117" fmla="*/ 1433512 w 5434012"/>
              <a:gd name="connsiteY117" fmla="*/ 457200 h 2290762"/>
              <a:gd name="connsiteX118" fmla="*/ 1443037 w 5434012"/>
              <a:gd name="connsiteY118" fmla="*/ 485775 h 2290762"/>
              <a:gd name="connsiteX119" fmla="*/ 1385887 w 5434012"/>
              <a:gd name="connsiteY119" fmla="*/ 566737 h 2290762"/>
              <a:gd name="connsiteX120" fmla="*/ 1519237 w 5434012"/>
              <a:gd name="connsiteY120" fmla="*/ 523875 h 2290762"/>
              <a:gd name="connsiteX121" fmla="*/ 1690687 w 5434012"/>
              <a:gd name="connsiteY121" fmla="*/ 595312 h 2290762"/>
              <a:gd name="connsiteX122" fmla="*/ 1609725 w 5434012"/>
              <a:gd name="connsiteY122" fmla="*/ 719137 h 2290762"/>
              <a:gd name="connsiteX123" fmla="*/ 1790700 w 5434012"/>
              <a:gd name="connsiteY123" fmla="*/ 619125 h 2290762"/>
              <a:gd name="connsiteX124" fmla="*/ 1943100 w 5434012"/>
              <a:gd name="connsiteY124" fmla="*/ 709612 h 2290762"/>
              <a:gd name="connsiteX125" fmla="*/ 1862137 w 5434012"/>
              <a:gd name="connsiteY125" fmla="*/ 819150 h 2290762"/>
              <a:gd name="connsiteX126" fmla="*/ 2047875 w 5434012"/>
              <a:gd name="connsiteY126" fmla="*/ 752475 h 2290762"/>
              <a:gd name="connsiteX127" fmla="*/ 2219325 w 5434012"/>
              <a:gd name="connsiteY127" fmla="*/ 842962 h 2290762"/>
              <a:gd name="connsiteX128" fmla="*/ 2200275 w 5434012"/>
              <a:gd name="connsiteY128" fmla="*/ 890587 h 2290762"/>
              <a:gd name="connsiteX129" fmla="*/ 1762125 w 5434012"/>
              <a:gd name="connsiteY129" fmla="*/ 1038225 h 2290762"/>
              <a:gd name="connsiteX130" fmla="*/ 1647825 w 5434012"/>
              <a:gd name="connsiteY130" fmla="*/ 1076325 h 229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434012" h="2290762">
                <a:moveTo>
                  <a:pt x="1647825" y="1076325"/>
                </a:moveTo>
                <a:lnTo>
                  <a:pt x="714375" y="485775"/>
                </a:lnTo>
                <a:lnTo>
                  <a:pt x="657225" y="481012"/>
                </a:lnTo>
                <a:lnTo>
                  <a:pt x="376237" y="576262"/>
                </a:lnTo>
                <a:lnTo>
                  <a:pt x="809625" y="1204912"/>
                </a:lnTo>
                <a:lnTo>
                  <a:pt x="347662" y="1095375"/>
                </a:lnTo>
                <a:lnTo>
                  <a:pt x="185737" y="1100137"/>
                </a:lnTo>
                <a:lnTo>
                  <a:pt x="0" y="1138237"/>
                </a:lnTo>
                <a:lnTo>
                  <a:pt x="733425" y="1509712"/>
                </a:lnTo>
                <a:lnTo>
                  <a:pt x="633412" y="1557337"/>
                </a:lnTo>
                <a:lnTo>
                  <a:pt x="666750" y="1657350"/>
                </a:lnTo>
                <a:lnTo>
                  <a:pt x="914400" y="1647825"/>
                </a:lnTo>
                <a:lnTo>
                  <a:pt x="1042987" y="1985962"/>
                </a:lnTo>
                <a:lnTo>
                  <a:pt x="1262062" y="1890712"/>
                </a:lnTo>
                <a:lnTo>
                  <a:pt x="1300162" y="1862137"/>
                </a:lnTo>
                <a:lnTo>
                  <a:pt x="1352550" y="1824037"/>
                </a:lnTo>
                <a:lnTo>
                  <a:pt x="1433512" y="1624012"/>
                </a:lnTo>
                <a:lnTo>
                  <a:pt x="2105025" y="1562100"/>
                </a:lnTo>
                <a:lnTo>
                  <a:pt x="2381250" y="1485900"/>
                </a:lnTo>
                <a:lnTo>
                  <a:pt x="2647950" y="1462087"/>
                </a:lnTo>
                <a:lnTo>
                  <a:pt x="3090862" y="1390650"/>
                </a:lnTo>
                <a:lnTo>
                  <a:pt x="3067050" y="1443037"/>
                </a:lnTo>
                <a:lnTo>
                  <a:pt x="3133725" y="1495425"/>
                </a:lnTo>
                <a:lnTo>
                  <a:pt x="3148012" y="1519237"/>
                </a:lnTo>
                <a:lnTo>
                  <a:pt x="3138487" y="1533525"/>
                </a:lnTo>
                <a:lnTo>
                  <a:pt x="3152775" y="1571625"/>
                </a:lnTo>
                <a:lnTo>
                  <a:pt x="3171825" y="1576387"/>
                </a:lnTo>
                <a:lnTo>
                  <a:pt x="3190875" y="1609725"/>
                </a:lnTo>
                <a:lnTo>
                  <a:pt x="3214687" y="1681162"/>
                </a:lnTo>
                <a:lnTo>
                  <a:pt x="3148012" y="1771650"/>
                </a:lnTo>
                <a:lnTo>
                  <a:pt x="3243262" y="1747837"/>
                </a:lnTo>
                <a:lnTo>
                  <a:pt x="3257550" y="1781175"/>
                </a:lnTo>
                <a:lnTo>
                  <a:pt x="3186112" y="1885950"/>
                </a:lnTo>
                <a:lnTo>
                  <a:pt x="3281362" y="1843087"/>
                </a:lnTo>
                <a:lnTo>
                  <a:pt x="3309937" y="1866900"/>
                </a:lnTo>
                <a:lnTo>
                  <a:pt x="3243262" y="1981200"/>
                </a:lnTo>
                <a:lnTo>
                  <a:pt x="3338512" y="1933575"/>
                </a:lnTo>
                <a:lnTo>
                  <a:pt x="3395662" y="2128837"/>
                </a:lnTo>
                <a:lnTo>
                  <a:pt x="3338512" y="2124075"/>
                </a:lnTo>
                <a:lnTo>
                  <a:pt x="3376612" y="2181225"/>
                </a:lnTo>
                <a:lnTo>
                  <a:pt x="3400425" y="2290762"/>
                </a:lnTo>
                <a:lnTo>
                  <a:pt x="3490912" y="2176462"/>
                </a:lnTo>
                <a:lnTo>
                  <a:pt x="3609975" y="2124075"/>
                </a:lnTo>
                <a:lnTo>
                  <a:pt x="3690937" y="2071687"/>
                </a:lnTo>
                <a:lnTo>
                  <a:pt x="3724275" y="2095500"/>
                </a:lnTo>
                <a:lnTo>
                  <a:pt x="3843337" y="1838325"/>
                </a:lnTo>
                <a:lnTo>
                  <a:pt x="3890962" y="1876425"/>
                </a:lnTo>
                <a:lnTo>
                  <a:pt x="3910012" y="1881187"/>
                </a:lnTo>
                <a:lnTo>
                  <a:pt x="3967162" y="1895475"/>
                </a:lnTo>
                <a:lnTo>
                  <a:pt x="4143375" y="1847850"/>
                </a:lnTo>
                <a:lnTo>
                  <a:pt x="4352925" y="1771650"/>
                </a:lnTo>
                <a:lnTo>
                  <a:pt x="4381500" y="1700212"/>
                </a:lnTo>
                <a:lnTo>
                  <a:pt x="4381500" y="1614487"/>
                </a:lnTo>
                <a:lnTo>
                  <a:pt x="4367212" y="1571625"/>
                </a:lnTo>
                <a:lnTo>
                  <a:pt x="4333875" y="1533525"/>
                </a:lnTo>
                <a:lnTo>
                  <a:pt x="4271962" y="1514475"/>
                </a:lnTo>
                <a:lnTo>
                  <a:pt x="4148137" y="1552575"/>
                </a:lnTo>
                <a:lnTo>
                  <a:pt x="4038600" y="1543050"/>
                </a:lnTo>
                <a:lnTo>
                  <a:pt x="4033837" y="1571625"/>
                </a:lnTo>
                <a:lnTo>
                  <a:pt x="3948112" y="1600200"/>
                </a:lnTo>
                <a:lnTo>
                  <a:pt x="3990975" y="1481137"/>
                </a:lnTo>
                <a:lnTo>
                  <a:pt x="3990975" y="1481137"/>
                </a:lnTo>
                <a:lnTo>
                  <a:pt x="4038600" y="1504950"/>
                </a:lnTo>
                <a:lnTo>
                  <a:pt x="4076700" y="1533525"/>
                </a:lnTo>
                <a:lnTo>
                  <a:pt x="4262437" y="1490662"/>
                </a:lnTo>
                <a:lnTo>
                  <a:pt x="4500562" y="1390650"/>
                </a:lnTo>
                <a:lnTo>
                  <a:pt x="4519612" y="1314450"/>
                </a:lnTo>
                <a:lnTo>
                  <a:pt x="4500562" y="1223962"/>
                </a:lnTo>
                <a:lnTo>
                  <a:pt x="4448175" y="1171575"/>
                </a:lnTo>
                <a:lnTo>
                  <a:pt x="4405312" y="1147762"/>
                </a:lnTo>
                <a:lnTo>
                  <a:pt x="4310062" y="1152525"/>
                </a:lnTo>
                <a:lnTo>
                  <a:pt x="4257675" y="1181100"/>
                </a:lnTo>
                <a:lnTo>
                  <a:pt x="4167187" y="1181100"/>
                </a:lnTo>
                <a:lnTo>
                  <a:pt x="4143375" y="1219200"/>
                </a:lnTo>
                <a:lnTo>
                  <a:pt x="4081462" y="1223962"/>
                </a:lnTo>
                <a:lnTo>
                  <a:pt x="4195762" y="985837"/>
                </a:lnTo>
                <a:lnTo>
                  <a:pt x="4219575" y="928687"/>
                </a:lnTo>
                <a:lnTo>
                  <a:pt x="4333875" y="847725"/>
                </a:lnTo>
                <a:lnTo>
                  <a:pt x="4443412" y="785812"/>
                </a:lnTo>
                <a:lnTo>
                  <a:pt x="5005387" y="609600"/>
                </a:lnTo>
                <a:lnTo>
                  <a:pt x="5157787" y="547687"/>
                </a:lnTo>
                <a:lnTo>
                  <a:pt x="5357812" y="447675"/>
                </a:lnTo>
                <a:lnTo>
                  <a:pt x="5434012" y="319087"/>
                </a:lnTo>
                <a:lnTo>
                  <a:pt x="5434012" y="276225"/>
                </a:lnTo>
                <a:lnTo>
                  <a:pt x="5376862" y="209550"/>
                </a:lnTo>
                <a:lnTo>
                  <a:pt x="5267325" y="171450"/>
                </a:lnTo>
                <a:lnTo>
                  <a:pt x="5114925" y="95250"/>
                </a:lnTo>
                <a:lnTo>
                  <a:pt x="4876800" y="61912"/>
                </a:lnTo>
                <a:lnTo>
                  <a:pt x="4643437" y="95250"/>
                </a:lnTo>
                <a:lnTo>
                  <a:pt x="4338637" y="176212"/>
                </a:lnTo>
                <a:lnTo>
                  <a:pt x="3914775" y="319087"/>
                </a:lnTo>
                <a:lnTo>
                  <a:pt x="3443287" y="481012"/>
                </a:lnTo>
                <a:lnTo>
                  <a:pt x="3424237" y="452437"/>
                </a:lnTo>
                <a:lnTo>
                  <a:pt x="3352800" y="347662"/>
                </a:lnTo>
                <a:lnTo>
                  <a:pt x="3243262" y="371475"/>
                </a:lnTo>
                <a:lnTo>
                  <a:pt x="3133725" y="414337"/>
                </a:lnTo>
                <a:lnTo>
                  <a:pt x="3028950" y="423862"/>
                </a:lnTo>
                <a:lnTo>
                  <a:pt x="2995612" y="442912"/>
                </a:lnTo>
                <a:lnTo>
                  <a:pt x="2843212" y="419100"/>
                </a:lnTo>
                <a:lnTo>
                  <a:pt x="2524125" y="357187"/>
                </a:lnTo>
                <a:lnTo>
                  <a:pt x="2533650" y="295275"/>
                </a:lnTo>
                <a:lnTo>
                  <a:pt x="2524125" y="233362"/>
                </a:lnTo>
                <a:lnTo>
                  <a:pt x="2452687" y="138112"/>
                </a:lnTo>
                <a:lnTo>
                  <a:pt x="2266950" y="190500"/>
                </a:lnTo>
                <a:lnTo>
                  <a:pt x="2076450" y="238125"/>
                </a:lnTo>
                <a:lnTo>
                  <a:pt x="1905000" y="219075"/>
                </a:lnTo>
                <a:lnTo>
                  <a:pt x="957262" y="19050"/>
                </a:lnTo>
                <a:lnTo>
                  <a:pt x="862012" y="9525"/>
                </a:lnTo>
                <a:lnTo>
                  <a:pt x="681037" y="23812"/>
                </a:lnTo>
                <a:lnTo>
                  <a:pt x="500062" y="0"/>
                </a:lnTo>
                <a:lnTo>
                  <a:pt x="566737" y="52387"/>
                </a:lnTo>
                <a:lnTo>
                  <a:pt x="576262" y="152400"/>
                </a:lnTo>
                <a:lnTo>
                  <a:pt x="633412" y="80962"/>
                </a:lnTo>
                <a:lnTo>
                  <a:pt x="1166812" y="300037"/>
                </a:lnTo>
                <a:lnTo>
                  <a:pt x="1195387" y="295275"/>
                </a:lnTo>
                <a:lnTo>
                  <a:pt x="1447800" y="385762"/>
                </a:lnTo>
                <a:lnTo>
                  <a:pt x="1504950" y="390525"/>
                </a:lnTo>
                <a:lnTo>
                  <a:pt x="1433512" y="457200"/>
                </a:lnTo>
                <a:lnTo>
                  <a:pt x="1443037" y="485775"/>
                </a:lnTo>
                <a:lnTo>
                  <a:pt x="1385887" y="566737"/>
                </a:lnTo>
                <a:lnTo>
                  <a:pt x="1519237" y="523875"/>
                </a:lnTo>
                <a:lnTo>
                  <a:pt x="1690687" y="595312"/>
                </a:lnTo>
                <a:lnTo>
                  <a:pt x="1609725" y="719137"/>
                </a:lnTo>
                <a:lnTo>
                  <a:pt x="1790700" y="619125"/>
                </a:lnTo>
                <a:lnTo>
                  <a:pt x="1943100" y="709612"/>
                </a:lnTo>
                <a:lnTo>
                  <a:pt x="1862137" y="819150"/>
                </a:lnTo>
                <a:lnTo>
                  <a:pt x="2047875" y="752475"/>
                </a:lnTo>
                <a:lnTo>
                  <a:pt x="2219325" y="842962"/>
                </a:lnTo>
                <a:lnTo>
                  <a:pt x="2200275" y="890587"/>
                </a:lnTo>
                <a:lnTo>
                  <a:pt x="1762125" y="1038225"/>
                </a:lnTo>
                <a:lnTo>
                  <a:pt x="1647825" y="10763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1" name="Freeform 462"/>
          <p:cNvSpPr>
            <a:spLocks noChangeAspect="1"/>
          </p:cNvSpPr>
          <p:nvPr/>
        </p:nvSpPr>
        <p:spPr bwMode="auto">
          <a:xfrm>
            <a:off x="2911884" y="4000892"/>
            <a:ext cx="1400379" cy="1372324"/>
          </a:xfrm>
          <a:custGeom>
            <a:avLst/>
            <a:gdLst>
              <a:gd name="T0" fmla="*/ 259 w 294"/>
              <a:gd name="T1" fmla="*/ 249 h 296"/>
              <a:gd name="T2" fmla="*/ 266 w 294"/>
              <a:gd name="T3" fmla="*/ 240 h 296"/>
              <a:gd name="T4" fmla="*/ 282 w 294"/>
              <a:gd name="T5" fmla="*/ 235 h 296"/>
              <a:gd name="T6" fmla="*/ 288 w 294"/>
              <a:gd name="T7" fmla="*/ 219 h 296"/>
              <a:gd name="T8" fmla="*/ 301 w 294"/>
              <a:gd name="T9" fmla="*/ 205 h 296"/>
              <a:gd name="T10" fmla="*/ 308 w 294"/>
              <a:gd name="T11" fmla="*/ 205 h 296"/>
              <a:gd name="T12" fmla="*/ 308 w 294"/>
              <a:gd name="T13" fmla="*/ 175 h 296"/>
              <a:gd name="T14" fmla="*/ 294 w 294"/>
              <a:gd name="T15" fmla="*/ 160 h 296"/>
              <a:gd name="T16" fmla="*/ 282 w 294"/>
              <a:gd name="T17" fmla="*/ 160 h 296"/>
              <a:gd name="T18" fmla="*/ 282 w 294"/>
              <a:gd name="T19" fmla="*/ 166 h 296"/>
              <a:gd name="T20" fmla="*/ 237 w 294"/>
              <a:gd name="T21" fmla="*/ 166 h 296"/>
              <a:gd name="T22" fmla="*/ 217 w 294"/>
              <a:gd name="T23" fmla="*/ 160 h 296"/>
              <a:gd name="T24" fmla="*/ 237 w 294"/>
              <a:gd name="T25" fmla="*/ 138 h 296"/>
              <a:gd name="T26" fmla="*/ 217 w 294"/>
              <a:gd name="T27" fmla="*/ 119 h 296"/>
              <a:gd name="T28" fmla="*/ 217 w 294"/>
              <a:gd name="T29" fmla="*/ 91 h 296"/>
              <a:gd name="T30" fmla="*/ 197 w 294"/>
              <a:gd name="T31" fmla="*/ 60 h 296"/>
              <a:gd name="T32" fmla="*/ 168 w 294"/>
              <a:gd name="T33" fmla="*/ 55 h 296"/>
              <a:gd name="T34" fmla="*/ 153 w 294"/>
              <a:gd name="T35" fmla="*/ 60 h 296"/>
              <a:gd name="T36" fmla="*/ 146 w 294"/>
              <a:gd name="T37" fmla="*/ 55 h 296"/>
              <a:gd name="T38" fmla="*/ 128 w 294"/>
              <a:gd name="T39" fmla="*/ 43 h 296"/>
              <a:gd name="T40" fmla="*/ 128 w 294"/>
              <a:gd name="T41" fmla="*/ 37 h 296"/>
              <a:gd name="T42" fmla="*/ 90 w 294"/>
              <a:gd name="T43" fmla="*/ 8 h 296"/>
              <a:gd name="T44" fmla="*/ 64 w 294"/>
              <a:gd name="T45" fmla="*/ 0 h 296"/>
              <a:gd name="T46" fmla="*/ 36 w 294"/>
              <a:gd name="T47" fmla="*/ 22 h 296"/>
              <a:gd name="T48" fmla="*/ 42 w 294"/>
              <a:gd name="T49" fmla="*/ 30 h 296"/>
              <a:gd name="T50" fmla="*/ 36 w 294"/>
              <a:gd name="T51" fmla="*/ 43 h 296"/>
              <a:gd name="T52" fmla="*/ 27 w 294"/>
              <a:gd name="T53" fmla="*/ 43 h 296"/>
              <a:gd name="T54" fmla="*/ 21 w 294"/>
              <a:gd name="T55" fmla="*/ 55 h 296"/>
              <a:gd name="T56" fmla="*/ 0 w 294"/>
              <a:gd name="T57" fmla="*/ 55 h 296"/>
              <a:gd name="T58" fmla="*/ 0 w 294"/>
              <a:gd name="T59" fmla="*/ 75 h 296"/>
              <a:gd name="T60" fmla="*/ 14 w 294"/>
              <a:gd name="T61" fmla="*/ 75 h 296"/>
              <a:gd name="T62" fmla="*/ 42 w 294"/>
              <a:gd name="T63" fmla="*/ 129 h 296"/>
              <a:gd name="T64" fmla="*/ 57 w 294"/>
              <a:gd name="T65" fmla="*/ 138 h 296"/>
              <a:gd name="T66" fmla="*/ 64 w 294"/>
              <a:gd name="T67" fmla="*/ 166 h 296"/>
              <a:gd name="T68" fmla="*/ 64 w 294"/>
              <a:gd name="T69" fmla="*/ 188 h 296"/>
              <a:gd name="T70" fmla="*/ 90 w 294"/>
              <a:gd name="T71" fmla="*/ 212 h 296"/>
              <a:gd name="T72" fmla="*/ 113 w 294"/>
              <a:gd name="T73" fmla="*/ 257 h 296"/>
              <a:gd name="T74" fmla="*/ 120 w 294"/>
              <a:gd name="T75" fmla="*/ 264 h 296"/>
              <a:gd name="T76" fmla="*/ 128 w 294"/>
              <a:gd name="T77" fmla="*/ 257 h 296"/>
              <a:gd name="T78" fmla="*/ 153 w 294"/>
              <a:gd name="T79" fmla="*/ 286 h 296"/>
              <a:gd name="T80" fmla="*/ 160 w 294"/>
              <a:gd name="T81" fmla="*/ 303 h 296"/>
              <a:gd name="T82" fmla="*/ 217 w 294"/>
              <a:gd name="T83" fmla="*/ 257 h 296"/>
              <a:gd name="T84" fmla="*/ 259 w 294"/>
              <a:gd name="T85" fmla="*/ 249 h 296"/>
              <a:gd name="T86" fmla="*/ 259 w 294"/>
              <a:gd name="T87" fmla="*/ 249 h 296"/>
              <a:gd name="T88" fmla="*/ 259 w 294"/>
              <a:gd name="T89" fmla="*/ 249 h 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 h="296">
                <a:moveTo>
                  <a:pt x="245" y="242"/>
                </a:moveTo>
                <a:lnTo>
                  <a:pt x="252" y="233"/>
                </a:lnTo>
                <a:lnTo>
                  <a:pt x="268" y="228"/>
                </a:lnTo>
                <a:lnTo>
                  <a:pt x="274" y="212"/>
                </a:lnTo>
                <a:lnTo>
                  <a:pt x="287" y="198"/>
                </a:lnTo>
                <a:lnTo>
                  <a:pt x="294" y="198"/>
                </a:lnTo>
                <a:lnTo>
                  <a:pt x="294" y="168"/>
                </a:lnTo>
                <a:lnTo>
                  <a:pt x="280" y="153"/>
                </a:lnTo>
                <a:lnTo>
                  <a:pt x="268" y="153"/>
                </a:lnTo>
                <a:lnTo>
                  <a:pt x="268" y="159"/>
                </a:lnTo>
                <a:lnTo>
                  <a:pt x="223" y="159"/>
                </a:lnTo>
                <a:lnTo>
                  <a:pt x="210" y="153"/>
                </a:lnTo>
                <a:lnTo>
                  <a:pt x="223" y="138"/>
                </a:lnTo>
                <a:lnTo>
                  <a:pt x="210" y="119"/>
                </a:lnTo>
                <a:lnTo>
                  <a:pt x="210" y="91"/>
                </a:lnTo>
                <a:lnTo>
                  <a:pt x="190" y="60"/>
                </a:lnTo>
                <a:lnTo>
                  <a:pt x="161" y="55"/>
                </a:lnTo>
                <a:lnTo>
                  <a:pt x="146" y="60"/>
                </a:lnTo>
                <a:lnTo>
                  <a:pt x="139" y="55"/>
                </a:lnTo>
                <a:lnTo>
                  <a:pt x="121" y="43"/>
                </a:lnTo>
                <a:lnTo>
                  <a:pt x="121" y="37"/>
                </a:lnTo>
                <a:lnTo>
                  <a:pt x="83" y="8"/>
                </a:lnTo>
                <a:lnTo>
                  <a:pt x="64" y="0"/>
                </a:lnTo>
                <a:lnTo>
                  <a:pt x="36" y="22"/>
                </a:lnTo>
                <a:lnTo>
                  <a:pt x="42" y="30"/>
                </a:lnTo>
                <a:lnTo>
                  <a:pt x="36" y="43"/>
                </a:lnTo>
                <a:lnTo>
                  <a:pt x="27" y="43"/>
                </a:lnTo>
                <a:lnTo>
                  <a:pt x="21" y="55"/>
                </a:lnTo>
                <a:lnTo>
                  <a:pt x="0" y="55"/>
                </a:lnTo>
                <a:lnTo>
                  <a:pt x="0" y="75"/>
                </a:lnTo>
                <a:lnTo>
                  <a:pt x="14" y="75"/>
                </a:lnTo>
                <a:lnTo>
                  <a:pt x="42" y="129"/>
                </a:lnTo>
                <a:lnTo>
                  <a:pt x="57" y="138"/>
                </a:lnTo>
                <a:lnTo>
                  <a:pt x="64" y="159"/>
                </a:lnTo>
                <a:lnTo>
                  <a:pt x="64" y="181"/>
                </a:lnTo>
                <a:lnTo>
                  <a:pt x="83" y="205"/>
                </a:lnTo>
                <a:lnTo>
                  <a:pt x="106" y="250"/>
                </a:lnTo>
                <a:lnTo>
                  <a:pt x="113" y="257"/>
                </a:lnTo>
                <a:lnTo>
                  <a:pt x="121" y="250"/>
                </a:lnTo>
                <a:lnTo>
                  <a:pt x="146" y="279"/>
                </a:lnTo>
                <a:lnTo>
                  <a:pt x="153" y="296"/>
                </a:lnTo>
                <a:lnTo>
                  <a:pt x="210" y="250"/>
                </a:lnTo>
                <a:lnTo>
                  <a:pt x="245" y="242"/>
                </a:lnTo>
                <a:close/>
              </a:path>
            </a:pathLst>
          </a:custGeom>
          <a:solidFill>
            <a:srgbClr val="FF0000"/>
          </a:solidFill>
          <a:ln w="9525">
            <a:solidFill>
              <a:schemeClr val="bg1"/>
            </a:solid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7" name="テキスト ボックス 196"/>
          <p:cNvSpPr txBox="1"/>
          <p:nvPr/>
        </p:nvSpPr>
        <p:spPr>
          <a:xfrm>
            <a:off x="5783191" y="2063750"/>
            <a:ext cx="5425379" cy="1077218"/>
          </a:xfrm>
          <a:prstGeom prst="rect">
            <a:avLst/>
          </a:prstGeom>
          <a:noFill/>
        </p:spPr>
        <p:txBody>
          <a:bodyPr wrap="square" rtlCol="0">
            <a:spAutoFit/>
          </a:bodyPr>
          <a:lstStyle/>
          <a:p>
            <a:r>
              <a:rPr lang="ja-JP" altLang="en-US" sz="3200" dirty="0">
                <a:latin typeface="Segoe UI Symbol" panose="020B0502040204020203" pitchFamily="34" charset="0"/>
                <a:ea typeface="メイリオ" panose="020B0604030504040204" pitchFamily="50" charset="-128"/>
                <a:cs typeface="メイリオ" panose="020B0604030504040204" pitchFamily="50" charset="-128"/>
              </a:rPr>
              <a:t>・</a:t>
            </a:r>
            <a:r>
              <a:rPr lang="en-US" altLang="ja-JP" sz="3200" dirty="0">
                <a:latin typeface="Segoe UI Symbol" panose="020B0502040204020203" pitchFamily="34" charset="0"/>
                <a:ea typeface="Segoe UI Symbol" panose="020B0502040204020203" pitchFamily="34" charset="0"/>
                <a:cs typeface="メイリオ" panose="020B0604030504040204" pitchFamily="50" charset="-128"/>
              </a:rPr>
              <a:t>Poor water resources </a:t>
            </a:r>
          </a:p>
          <a:p>
            <a:r>
              <a:rPr lang="ja-JP" altLang="en-US" sz="3200" dirty="0">
                <a:latin typeface="Segoe UI Symbol" panose="020B0502040204020203" pitchFamily="34" charset="0"/>
                <a:ea typeface="メイリオ" panose="020B0604030504040204" pitchFamily="50" charset="-128"/>
                <a:cs typeface="メイリオ" panose="020B0604030504040204" pitchFamily="50" charset="-128"/>
              </a:rPr>
              <a:t>・</a:t>
            </a:r>
            <a:r>
              <a:rPr lang="en-US" altLang="ja-JP" sz="3200" dirty="0">
                <a:latin typeface="Segoe UI Symbol" panose="020B0502040204020203" pitchFamily="34" charset="0"/>
                <a:ea typeface="Segoe UI Symbol" panose="020B0502040204020203" pitchFamily="34" charset="0"/>
                <a:cs typeface="メイリオ" panose="020B0604030504040204" pitchFamily="50" charset="-128"/>
              </a:rPr>
              <a:t>Dependence on oil </a:t>
            </a:r>
          </a:p>
        </p:txBody>
      </p:sp>
      <p:sp>
        <p:nvSpPr>
          <p:cNvPr id="5" name="フリーフォーム 4"/>
          <p:cNvSpPr/>
          <p:nvPr/>
        </p:nvSpPr>
        <p:spPr>
          <a:xfrm>
            <a:off x="3545928" y="3136900"/>
            <a:ext cx="6715672" cy="1566042"/>
          </a:xfrm>
          <a:custGeom>
            <a:avLst/>
            <a:gdLst>
              <a:gd name="connsiteX0" fmla="*/ 0 w 6794500"/>
              <a:gd name="connsiteY0" fmla="*/ 1219200 h 1219200"/>
              <a:gd name="connsiteX1" fmla="*/ 2400300 w 6794500"/>
              <a:gd name="connsiteY1" fmla="*/ 0 h 1219200"/>
              <a:gd name="connsiteX2" fmla="*/ 6794500 w 6794500"/>
              <a:gd name="connsiteY2" fmla="*/ 0 h 1219200"/>
              <a:gd name="connsiteX0" fmla="*/ 0 w 6715672"/>
              <a:gd name="connsiteY0" fmla="*/ 1566042 h 1566042"/>
              <a:gd name="connsiteX1" fmla="*/ 2321472 w 6715672"/>
              <a:gd name="connsiteY1" fmla="*/ 0 h 1566042"/>
              <a:gd name="connsiteX2" fmla="*/ 6715672 w 6715672"/>
              <a:gd name="connsiteY2" fmla="*/ 0 h 1566042"/>
            </a:gdLst>
            <a:ahLst/>
            <a:cxnLst>
              <a:cxn ang="0">
                <a:pos x="connsiteX0" y="connsiteY0"/>
              </a:cxn>
              <a:cxn ang="0">
                <a:pos x="connsiteX1" y="connsiteY1"/>
              </a:cxn>
              <a:cxn ang="0">
                <a:pos x="connsiteX2" y="connsiteY2"/>
              </a:cxn>
            </a:cxnLst>
            <a:rect l="l" t="t" r="r" b="b"/>
            <a:pathLst>
              <a:path w="6715672" h="1566042">
                <a:moveTo>
                  <a:pt x="0" y="1566042"/>
                </a:moveTo>
                <a:lnTo>
                  <a:pt x="2321472" y="0"/>
                </a:lnTo>
                <a:lnTo>
                  <a:pt x="6715672" y="0"/>
                </a:lnTo>
              </a:path>
            </a:pathLst>
          </a:custGeom>
          <a:noFill/>
          <a:ln w="3175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3" name="テキスト ボックス 192"/>
          <p:cNvSpPr txBox="1"/>
          <p:nvPr/>
        </p:nvSpPr>
        <p:spPr>
          <a:xfrm>
            <a:off x="3963629" y="5445226"/>
            <a:ext cx="7028917" cy="1015663"/>
          </a:xfrm>
          <a:prstGeom prst="rect">
            <a:avLst/>
          </a:prstGeom>
          <a:noFill/>
        </p:spPr>
        <p:txBody>
          <a:bodyPr wrap="square" rtlCol="0">
            <a:spAutoFit/>
          </a:bodyPr>
          <a:lstStyle/>
          <a:p>
            <a:r>
              <a:rPr lang="en-US" altLang="ja-JP" sz="3600" dirty="0">
                <a:latin typeface="Segoe UI Symbol" panose="020B0502040204020203" pitchFamily="34" charset="0"/>
                <a:ea typeface="Segoe UI Symbol" panose="020B0502040204020203" pitchFamily="34" charset="0"/>
                <a:cs typeface="メイリオ" panose="020B0604030504040204" pitchFamily="50" charset="-128"/>
              </a:rPr>
              <a:t>Difference of </a:t>
            </a:r>
            <a:r>
              <a:rPr lang="en-US" altLang="ja-JP" sz="6000" b="1" dirty="0">
                <a:latin typeface="Segoe UI Symbol" panose="020B0502040204020203" pitchFamily="34" charset="0"/>
                <a:ea typeface="Segoe UI Symbol" panose="020B0502040204020203" pitchFamily="34" charset="0"/>
                <a:cs typeface="メイリオ" panose="020B0604030504040204" pitchFamily="50" charset="-128"/>
              </a:rPr>
              <a:t>”Food” </a:t>
            </a:r>
            <a:r>
              <a:rPr lang="en-US" altLang="ja-JP" sz="3600" dirty="0">
                <a:latin typeface="Segoe UI Symbol" panose="020B0502040204020203" pitchFamily="34" charset="0"/>
                <a:ea typeface="Segoe UI Symbol" panose="020B0502040204020203" pitchFamily="34" charset="0"/>
                <a:cs typeface="メイリオ" panose="020B0604030504040204" pitchFamily="50" charset="-128"/>
              </a:rPr>
              <a:t>arise</a:t>
            </a:r>
          </a:p>
        </p:txBody>
      </p:sp>
      <p:sp>
        <p:nvSpPr>
          <p:cNvPr id="194" name="テキスト ボックス 193"/>
          <p:cNvSpPr txBox="1"/>
          <p:nvPr/>
        </p:nvSpPr>
        <p:spPr>
          <a:xfrm>
            <a:off x="4799856" y="3429002"/>
            <a:ext cx="6192688" cy="1384995"/>
          </a:xfrm>
          <a:prstGeom prst="rect">
            <a:avLst/>
          </a:prstGeom>
          <a:noFill/>
        </p:spPr>
        <p:txBody>
          <a:bodyPr wrap="square" rtlCol="0">
            <a:spAutoFit/>
          </a:bodyPr>
          <a:lstStyle/>
          <a:p>
            <a:pPr algn="ctr"/>
            <a:r>
              <a:rPr lang="en-US" altLang="ja-JP" sz="2800" b="1" dirty="0">
                <a:solidFill>
                  <a:srgbClr val="FF0000"/>
                </a:solidFill>
                <a:latin typeface="Segoe UI Symbol" panose="020B0502040204020203" pitchFamily="34" charset="0"/>
                <a:ea typeface="Segoe UI Symbol" panose="020B0502040204020203" pitchFamily="34" charset="0"/>
                <a:cs typeface="メイリオ" panose="020B0604030504040204" pitchFamily="50" charset="-128"/>
              </a:rPr>
              <a:t>Severe environmental limitation</a:t>
            </a:r>
          </a:p>
          <a:p>
            <a:pPr algn="ct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&amp;</a:t>
            </a:r>
          </a:p>
          <a:p>
            <a:pPr algn="ctr"/>
            <a:r>
              <a:rPr lang="en-US" altLang="ja-JP" sz="2800" b="1" dirty="0">
                <a:solidFill>
                  <a:srgbClr val="FF0000"/>
                </a:solidFill>
                <a:latin typeface="Segoe UI Symbol" panose="020B0502040204020203" pitchFamily="34" charset="0"/>
                <a:ea typeface="Segoe UI Symbol" panose="020B0502040204020203" pitchFamily="34" charset="0"/>
                <a:cs typeface="メイリオ" panose="020B0604030504040204" pitchFamily="50" charset="-128"/>
              </a:rPr>
              <a:t>Remarkable population growth</a:t>
            </a:r>
            <a:endParaRPr lang="ja-JP" altLang="en-US" sz="2800" dirty="0">
              <a:solidFill>
                <a:srgbClr val="FF0000"/>
              </a:solidFill>
              <a:latin typeface="Segoe UI Symbol" panose="020B0502040204020203" pitchFamily="34" charset="0"/>
              <a:ea typeface="メイリオ" panose="020B0604030504040204" pitchFamily="50" charset="-128"/>
              <a:cs typeface="メイリオ" panose="020B0604030504040204" pitchFamily="50" charset="-128"/>
            </a:endParaRPr>
          </a:p>
        </p:txBody>
      </p:sp>
      <p:graphicFrame>
        <p:nvGraphicFramePr>
          <p:cNvPr id="192" name="Diagramm 10"/>
          <p:cNvGraphicFramePr/>
          <p:nvPr>
            <p:extLst/>
          </p:nvPr>
        </p:nvGraphicFramePr>
        <p:xfrm>
          <a:off x="1632004" y="1268760"/>
          <a:ext cx="9000000" cy="303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77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500" fill="hold"/>
                                        <p:tgtEl>
                                          <p:spTgt spid="189"/>
                                        </p:tgtEl>
                                        <p:attrNameLst>
                                          <p:attrName>ppt_w</p:attrName>
                                        </p:attrNameLst>
                                      </p:cBhvr>
                                      <p:tavLst>
                                        <p:tav tm="0">
                                          <p:val>
                                            <p:fltVal val="0"/>
                                          </p:val>
                                        </p:tav>
                                        <p:tav tm="100000">
                                          <p:val>
                                            <p:strVal val="#ppt_w"/>
                                          </p:val>
                                        </p:tav>
                                      </p:tavLst>
                                    </p:anim>
                                    <p:anim calcmode="lin" valueType="num">
                                      <p:cBhvr>
                                        <p:cTn id="12" dur="500" fill="hold"/>
                                        <p:tgtEl>
                                          <p:spTgt spid="189"/>
                                        </p:tgtEl>
                                        <p:attrNameLst>
                                          <p:attrName>ppt_h</p:attrName>
                                        </p:attrNameLst>
                                      </p:cBhvr>
                                      <p:tavLst>
                                        <p:tav tm="0">
                                          <p:val>
                                            <p:fltVal val="0"/>
                                          </p:val>
                                        </p:tav>
                                        <p:tav tm="100000">
                                          <p:val>
                                            <p:strVal val="#ppt_h"/>
                                          </p:val>
                                        </p:tav>
                                      </p:tavLst>
                                    </p:anim>
                                    <p:animEffect transition="in" filter="fade">
                                      <p:cBhvr>
                                        <p:cTn id="13" dur="500"/>
                                        <p:tgtEl>
                                          <p:spTgt spid="18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1.38889E-6 4.07407E-6 L 0.57795 -0.25209 " pathEditMode="relative" rAng="0" ptsTypes="AA">
                                      <p:cBhvr>
                                        <p:cTn id="17" dur="3200" fill="hold"/>
                                        <p:tgtEl>
                                          <p:spTgt spid="12"/>
                                        </p:tgtEl>
                                        <p:attrNameLst>
                                          <p:attrName>ppt_x</p:attrName>
                                          <p:attrName>ppt_y</p:attrName>
                                        </p:attrNameLst>
                                      </p:cBhvr>
                                      <p:rCtr x="28889" y="-12616"/>
                                    </p:animMotion>
                                  </p:childTnLst>
                                </p:cTn>
                              </p:par>
                              <p:par>
                                <p:cTn id="18" presetID="42" presetClass="path" presetSubtype="0" fill="hold" grpId="1" nodeType="withEffect">
                                  <p:stCondLst>
                                    <p:cond delay="300"/>
                                  </p:stCondLst>
                                  <p:childTnLst>
                                    <p:animMotion origin="layout" path="M -1.38889E-6 -3.7037E-6 L -0.00607 -0.22014 " pathEditMode="relative" rAng="0" ptsTypes="AA">
                                      <p:cBhvr>
                                        <p:cTn id="19" dur="1300" fill="hold"/>
                                        <p:tgtEl>
                                          <p:spTgt spid="189"/>
                                        </p:tgtEl>
                                        <p:attrNameLst>
                                          <p:attrName>ppt_x</p:attrName>
                                          <p:attrName>ppt_y</p:attrName>
                                        </p:attrNameLst>
                                      </p:cBhvr>
                                      <p:rCtr x="-313" y="-11019"/>
                                    </p:animMotion>
                                  </p:childTnLst>
                                </p:cTn>
                              </p:par>
                              <p:par>
                                <p:cTn id="20" presetID="42" presetClass="path" presetSubtype="0" fill="hold" grpId="2" nodeType="withEffect">
                                  <p:stCondLst>
                                    <p:cond delay="3200"/>
                                  </p:stCondLst>
                                  <p:childTnLst>
                                    <p:animMotion origin="layout" path="M -0.00608 -0.22014 L -0.09792 -0.06088 " pathEditMode="relative" rAng="0" ptsTypes="AA">
                                      <p:cBhvr>
                                        <p:cTn id="21" dur="1000" fill="hold"/>
                                        <p:tgtEl>
                                          <p:spTgt spid="189"/>
                                        </p:tgtEl>
                                        <p:attrNameLst>
                                          <p:attrName>ppt_x</p:attrName>
                                          <p:attrName>ppt_y</p:attrName>
                                        </p:attrNameLst>
                                      </p:cBhvr>
                                      <p:rCtr x="-4601" y="7963"/>
                                    </p:animMotion>
                                  </p:childTnLst>
                                </p:cTn>
                              </p:par>
                              <p:par>
                                <p:cTn id="22" presetID="53" presetClass="exit" presetSubtype="32" fill="hold" grpId="3" nodeType="withEffect">
                                  <p:stCondLst>
                                    <p:cond delay="3200"/>
                                  </p:stCondLst>
                                  <p:childTnLst>
                                    <p:anim calcmode="lin" valueType="num">
                                      <p:cBhvr>
                                        <p:cTn id="23" dur="1000"/>
                                        <p:tgtEl>
                                          <p:spTgt spid="189"/>
                                        </p:tgtEl>
                                        <p:attrNameLst>
                                          <p:attrName>ppt_w</p:attrName>
                                        </p:attrNameLst>
                                      </p:cBhvr>
                                      <p:tavLst>
                                        <p:tav tm="0">
                                          <p:val>
                                            <p:strVal val="ppt_w"/>
                                          </p:val>
                                        </p:tav>
                                        <p:tav tm="100000">
                                          <p:val>
                                            <p:fltVal val="0"/>
                                          </p:val>
                                        </p:tav>
                                      </p:tavLst>
                                    </p:anim>
                                    <p:anim calcmode="lin" valueType="num">
                                      <p:cBhvr>
                                        <p:cTn id="24" dur="1000"/>
                                        <p:tgtEl>
                                          <p:spTgt spid="189"/>
                                        </p:tgtEl>
                                        <p:attrNameLst>
                                          <p:attrName>ppt_h</p:attrName>
                                        </p:attrNameLst>
                                      </p:cBhvr>
                                      <p:tavLst>
                                        <p:tav tm="0">
                                          <p:val>
                                            <p:strVal val="ppt_h"/>
                                          </p:val>
                                        </p:tav>
                                        <p:tav tm="100000">
                                          <p:val>
                                            <p:fltVal val="0"/>
                                          </p:val>
                                        </p:tav>
                                      </p:tavLst>
                                    </p:anim>
                                    <p:animEffect transition="out" filter="fade">
                                      <p:cBhvr>
                                        <p:cTn id="25" dur="1000"/>
                                        <p:tgtEl>
                                          <p:spTgt spid="189"/>
                                        </p:tgtEl>
                                      </p:cBhvr>
                                    </p:animEffect>
                                    <p:set>
                                      <p:cBhvr>
                                        <p:cTn id="26" dur="1" fill="hold">
                                          <p:stCondLst>
                                            <p:cond delay="999"/>
                                          </p:stCondLst>
                                        </p:cTn>
                                        <p:tgtEl>
                                          <p:spTgt spid="189"/>
                                        </p:tgtEl>
                                        <p:attrNameLst>
                                          <p:attrName>style.visibility</p:attrName>
                                        </p:attrNameLst>
                                      </p:cBhvr>
                                      <p:to>
                                        <p:strVal val="hidden"/>
                                      </p:to>
                                    </p:set>
                                  </p:childTnLst>
                                </p:cTn>
                              </p:par>
                            </p:childTnLst>
                          </p:cTn>
                        </p:par>
                        <p:par>
                          <p:cTn id="27" fill="hold">
                            <p:stCondLst>
                              <p:cond delay="4200"/>
                            </p:stCondLst>
                            <p:childTnLst>
                              <p:par>
                                <p:cTn id="28" presetID="10" presetClass="entr" presetSubtype="0" fill="hold" grpId="0" nodeType="afterEffect">
                                  <p:stCondLst>
                                    <p:cond delay="0"/>
                                  </p:stCondLst>
                                  <p:childTnLst>
                                    <p:set>
                                      <p:cBhvr>
                                        <p:cTn id="29" dur="1" fill="hold">
                                          <p:stCondLst>
                                            <p:cond delay="0"/>
                                          </p:stCondLst>
                                        </p:cTn>
                                        <p:tgtEl>
                                          <p:spTgt spid="191"/>
                                        </p:tgtEl>
                                        <p:attrNameLst>
                                          <p:attrName>style.visibility</p:attrName>
                                        </p:attrNameLst>
                                      </p:cBhvr>
                                      <p:to>
                                        <p:strVal val="visible"/>
                                      </p:to>
                                    </p:set>
                                    <p:animEffect transition="in" filter="fade">
                                      <p:cBhvr>
                                        <p:cTn id="30" dur="500"/>
                                        <p:tgtEl>
                                          <p:spTgt spid="191"/>
                                        </p:tgtEl>
                                      </p:cBhvr>
                                    </p:animEffect>
                                  </p:childTnLst>
                                </p:cTn>
                              </p:par>
                              <p:par>
                                <p:cTn id="31" presetID="6" presetClass="emph" presetSubtype="0" repeatCount="3000" fill="remove" grpId="1" nodeType="withEffect">
                                  <p:stCondLst>
                                    <p:cond delay="0"/>
                                  </p:stCondLst>
                                  <p:childTnLst>
                                    <p:animScale>
                                      <p:cBhvr>
                                        <p:cTn id="32" dur="500" fill="hold"/>
                                        <p:tgtEl>
                                          <p:spTgt spid="191"/>
                                        </p:tgtEl>
                                      </p:cBhvr>
                                      <p:by x="150000" y="150000"/>
                                    </p:animScale>
                                  </p:childTnLst>
                                </p:cTn>
                              </p:par>
                            </p:childTnLst>
                          </p:cTn>
                        </p:par>
                        <p:par>
                          <p:cTn id="33" fill="hold">
                            <p:stCondLst>
                              <p:cond delay="5700"/>
                            </p:stCondLst>
                            <p:childTnLst>
                              <p:par>
                                <p:cTn id="34" presetID="22" presetClass="entr" presetSubtype="8" fill="hold" grpId="0" nodeType="afterEffect">
                                  <p:stCondLst>
                                    <p:cond delay="50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1500"/>
                                        <p:tgtEl>
                                          <p:spTgt spid="5"/>
                                        </p:tgtEl>
                                      </p:cBhvr>
                                    </p:animEffect>
                                  </p:childTnLst>
                                </p:cTn>
                              </p:par>
                            </p:childTnLst>
                          </p:cTn>
                        </p:par>
                        <p:par>
                          <p:cTn id="37" fill="hold">
                            <p:stCondLst>
                              <p:cond delay="7700"/>
                            </p:stCondLst>
                            <p:childTnLst>
                              <p:par>
                                <p:cTn id="38" presetID="22" presetClass="entr" presetSubtype="4" fill="hold" grpId="0" nodeType="afterEffect">
                                  <p:stCondLst>
                                    <p:cond delay="0"/>
                                  </p:stCondLst>
                                  <p:childTnLst>
                                    <p:set>
                                      <p:cBhvr>
                                        <p:cTn id="39" dur="1" fill="hold">
                                          <p:stCondLst>
                                            <p:cond delay="0"/>
                                          </p:stCondLst>
                                        </p:cTn>
                                        <p:tgtEl>
                                          <p:spTgt spid="197"/>
                                        </p:tgtEl>
                                        <p:attrNameLst>
                                          <p:attrName>style.visibility</p:attrName>
                                        </p:attrNameLst>
                                      </p:cBhvr>
                                      <p:to>
                                        <p:strVal val="visible"/>
                                      </p:to>
                                    </p:set>
                                    <p:animEffect transition="in" filter="wipe(down)">
                                      <p:cBhvr>
                                        <p:cTn id="40" dur="1000"/>
                                        <p:tgtEl>
                                          <p:spTgt spid="197"/>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94"/>
                                        </p:tgtEl>
                                        <p:attrNameLst>
                                          <p:attrName>style.visibility</p:attrName>
                                        </p:attrNameLst>
                                      </p:cBhvr>
                                      <p:to>
                                        <p:strVal val="visible"/>
                                      </p:to>
                                    </p:set>
                                    <p:animEffect transition="in" filter="fade">
                                      <p:cBhvr>
                                        <p:cTn id="45" dur="1000"/>
                                        <p:tgtEl>
                                          <p:spTgt spid="194"/>
                                        </p:tgtEl>
                                      </p:cBhvr>
                                    </p:animEffect>
                                    <p:anim calcmode="lin" valueType="num">
                                      <p:cBhvr>
                                        <p:cTn id="46" dur="1000" fill="hold"/>
                                        <p:tgtEl>
                                          <p:spTgt spid="194"/>
                                        </p:tgtEl>
                                        <p:attrNameLst>
                                          <p:attrName>ppt_x</p:attrName>
                                        </p:attrNameLst>
                                      </p:cBhvr>
                                      <p:tavLst>
                                        <p:tav tm="0">
                                          <p:val>
                                            <p:strVal val="#ppt_x"/>
                                          </p:val>
                                        </p:tav>
                                        <p:tav tm="100000">
                                          <p:val>
                                            <p:strVal val="#ppt_x"/>
                                          </p:val>
                                        </p:tav>
                                      </p:tavLst>
                                    </p:anim>
                                    <p:anim calcmode="lin" valueType="num">
                                      <p:cBhvr>
                                        <p:cTn id="47" dur="1000" fill="hold"/>
                                        <p:tgtEl>
                                          <p:spTgt spid="19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fade">
                                      <p:cBhvr>
                                        <p:cTn id="5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89" grpId="1" animBg="1"/>
      <p:bldP spid="189" grpId="2" animBg="1"/>
      <p:bldP spid="189" grpId="3" animBg="1"/>
      <p:bldP spid="191" grpId="0" animBg="1"/>
      <p:bldP spid="191" grpId="1" animBg="1"/>
      <p:bldP spid="197" grpId="0"/>
      <p:bldP spid="5" grpId="0" animBg="1"/>
      <p:bldP spid="193" grpId="0"/>
      <p:bldP spid="1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0"/>
          <p:cNvGraphicFramePr/>
          <p:nvPr>
            <p:extLst/>
          </p:nvPr>
        </p:nvGraphicFramePr>
        <p:xfrm>
          <a:off x="1632004" y="1268760"/>
          <a:ext cx="9000000" cy="303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テキスト ボックス 22"/>
          <p:cNvSpPr txBox="1"/>
          <p:nvPr/>
        </p:nvSpPr>
        <p:spPr>
          <a:xfrm>
            <a:off x="1775520" y="476674"/>
            <a:ext cx="5760640" cy="646331"/>
          </a:xfrm>
          <a:prstGeom prst="rect">
            <a:avLst/>
          </a:prstGeom>
          <a:noFill/>
        </p:spPr>
        <p:txBody>
          <a:bodyPr wrap="square" rtlCol="0">
            <a:spAutoFit/>
          </a:bodyPr>
          <a:lstStyle/>
          <a:p>
            <a:r>
              <a:rPr lang="en-US" altLang="ja-JP" sz="3600" b="1" dirty="0">
                <a:solidFill>
                  <a:schemeClr val="bg1"/>
                </a:solidFill>
                <a:latin typeface="Segoe UI Semibold" panose="020B0702040204020203" pitchFamily="34" charset="0"/>
              </a:rPr>
              <a:t>Plant Factory</a:t>
            </a:r>
            <a:endParaRPr lang="ja-JP" altLang="en-US" sz="3600" b="1" dirty="0">
              <a:solidFill>
                <a:schemeClr val="bg1"/>
              </a:solidFill>
              <a:latin typeface="Segoe UI Semibold" panose="020B0702040204020203" pitchFamily="34" charset="0"/>
            </a:endParaRPr>
          </a:p>
        </p:txBody>
      </p:sp>
      <p:pic>
        <p:nvPicPr>
          <p:cNvPr id="1026" name="Picture 2" descr="C:\Users\sasa\Desktop\P110043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289"/>
          <a:stretch/>
        </p:blipFill>
        <p:spPr bwMode="auto">
          <a:xfrm>
            <a:off x="1652710" y="1647363"/>
            <a:ext cx="8928000" cy="480597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645823" y="1772816"/>
            <a:ext cx="7415813"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ltLang="ja-JP" sz="2800" b="1" dirty="0">
                <a:solidFill>
                  <a:schemeClr val="bg1"/>
                </a:solidFill>
              </a:rPr>
              <a:t>Environmental control in the closed space</a:t>
            </a:r>
            <a:endParaRPr lang="ja-JP" altLang="en-US" sz="2800" b="1" dirty="0">
              <a:solidFill>
                <a:schemeClr val="bg1"/>
              </a:solidFill>
            </a:endParaRPr>
          </a:p>
        </p:txBody>
      </p:sp>
      <p:sp>
        <p:nvSpPr>
          <p:cNvPr id="7" name="テキスト ボックス 6"/>
          <p:cNvSpPr txBox="1"/>
          <p:nvPr/>
        </p:nvSpPr>
        <p:spPr>
          <a:xfrm>
            <a:off x="5921086" y="5661248"/>
            <a:ext cx="4711418" cy="70788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ltLang="ja-JP" sz="4000" dirty="0">
                <a:solidFill>
                  <a:schemeClr val="bg1"/>
                </a:solidFill>
              </a:rPr>
              <a:t>Effective production</a:t>
            </a:r>
            <a:endParaRPr lang="ja-JP" altLang="en-US" sz="4000" dirty="0">
              <a:solidFill>
                <a:schemeClr val="bg1"/>
              </a:solidFill>
            </a:endParaRPr>
          </a:p>
        </p:txBody>
      </p:sp>
    </p:spTree>
    <p:extLst>
      <p:ext uri="{BB962C8B-B14F-4D97-AF65-F5344CB8AC3E}">
        <p14:creationId xmlns:p14="http://schemas.microsoft.com/office/powerpoint/2010/main" val="363330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Rectangle 7"/>
          <p:cNvSpPr>
            <a:spLocks/>
          </p:cNvSpPr>
          <p:nvPr/>
        </p:nvSpPr>
        <p:spPr bwMode="auto">
          <a:xfrm>
            <a:off x="2376487" y="213271"/>
            <a:ext cx="7841522" cy="646331"/>
          </a:xfrm>
          <a:prstGeom prst="rect">
            <a:avLst/>
          </a:prstGeom>
          <a:noFill/>
          <a:ln>
            <a:noFill/>
          </a:ln>
          <a:extLst/>
        </p:spPr>
        <p:txBody>
          <a:bodyPr lIns="0" tIns="0" rIns="0" bIns="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2800" b="1" i="1" dirty="0" smtClean="0">
                <a:solidFill>
                  <a:schemeClr val="bg1"/>
                </a:solidFill>
                <a:latin typeface="Times New Roman" pitchFamily="18" charset="0"/>
                <a:ea typeface="ＭＳ ゴシック" pitchFamily="49" charset="-128"/>
                <a:cs typeface="Times New Roman" pitchFamily="18" charset="0"/>
                <a:sym typeface="ＭＳ ゴシック" pitchFamily="49" charset="-128"/>
              </a:rPr>
              <a:t>Powder and particle technology laboratory in Japan</a:t>
            </a:r>
          </a:p>
        </p:txBody>
      </p:sp>
      <p:pic>
        <p:nvPicPr>
          <p:cNvPr id="2050" name="Picture 2" descr="http://www.tuat.ac.jp/~basehome/en/img/contents/map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421" y="2282664"/>
            <a:ext cx="5117579" cy="35493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83" y="608050"/>
            <a:ext cx="6033778" cy="621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円/楕円 30"/>
          <p:cNvSpPr/>
          <p:nvPr/>
        </p:nvSpPr>
        <p:spPr>
          <a:xfrm>
            <a:off x="4849579" y="4133766"/>
            <a:ext cx="85830" cy="9065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00"/>
              </a:solidFill>
            </a:endParaRPr>
          </a:p>
        </p:txBody>
      </p:sp>
      <p:sp>
        <p:nvSpPr>
          <p:cNvPr id="4" name="正方形/長方形 3"/>
          <p:cNvSpPr/>
          <p:nvPr/>
        </p:nvSpPr>
        <p:spPr>
          <a:xfrm>
            <a:off x="7550310" y="1200741"/>
            <a:ext cx="4576651" cy="954107"/>
          </a:xfrm>
          <a:prstGeom prst="rect">
            <a:avLst/>
          </a:prstGeom>
          <a:solidFill>
            <a:srgbClr val="FFFF00"/>
          </a:solidFill>
        </p:spPr>
        <p:txBody>
          <a:bodyPr wrap="square">
            <a:spAutoFit/>
          </a:bodyPr>
          <a:lstStyle/>
          <a:p>
            <a:pPr algn="ctr"/>
            <a:r>
              <a:rPr lang="en-US" altLang="ja-JP" sz="1400" dirty="0" smtClean="0"/>
              <a:t>Tokyo University of Agriculture and Technology TUAT, Faculty </a:t>
            </a:r>
            <a:r>
              <a:rPr lang="en-US" altLang="ja-JP" sz="1400" dirty="0"/>
              <a:t>of Engineering</a:t>
            </a:r>
          </a:p>
          <a:p>
            <a:pPr algn="ctr"/>
            <a:r>
              <a:rPr lang="en-US" altLang="ja-JP" sz="1400" dirty="0"/>
              <a:t>Graduate school of Bio-Applications and  Systems Engineering, </a:t>
            </a:r>
            <a:r>
              <a:rPr lang="en-US" altLang="ja-JP" sz="1400" dirty="0" smtClean="0"/>
              <a:t>BASE</a:t>
            </a:r>
            <a:r>
              <a:rPr lang="ja-JP" altLang="en-US" sz="1400" dirty="0" smtClean="0"/>
              <a:t>（</a:t>
            </a:r>
            <a:r>
              <a:rPr lang="en-US" altLang="ja-JP" sz="1400" dirty="0" err="1"/>
              <a:t>Koganei</a:t>
            </a:r>
            <a:r>
              <a:rPr lang="en-US" altLang="ja-JP" sz="1400" dirty="0"/>
              <a:t> Campus</a:t>
            </a:r>
            <a:r>
              <a:rPr lang="ja-JP" altLang="en-US" sz="1400" dirty="0"/>
              <a:t>）</a:t>
            </a:r>
          </a:p>
        </p:txBody>
      </p:sp>
      <p:cxnSp>
        <p:nvCxnSpPr>
          <p:cNvPr id="6" name="直線矢印コネクタ 5"/>
          <p:cNvCxnSpPr>
            <a:stCxn id="4" idx="2"/>
          </p:cNvCxnSpPr>
          <p:nvPr/>
        </p:nvCxnSpPr>
        <p:spPr>
          <a:xfrm flipH="1">
            <a:off x="8657716" y="2154848"/>
            <a:ext cx="1180920" cy="2247606"/>
          </a:xfrm>
          <a:prstGeom prst="straightConnector1">
            <a:avLst/>
          </a:prstGeom>
          <a:ln>
            <a:solidFill>
              <a:srgbClr val="7575FF"/>
            </a:solidFill>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695353" y="5367118"/>
            <a:ext cx="3143283" cy="523220"/>
          </a:xfrm>
          <a:prstGeom prst="rect">
            <a:avLst/>
          </a:prstGeom>
          <a:solidFill>
            <a:srgbClr val="FFFF00"/>
          </a:solidFill>
        </p:spPr>
        <p:txBody>
          <a:bodyPr wrap="square">
            <a:spAutoFit/>
          </a:bodyPr>
          <a:lstStyle/>
          <a:p>
            <a:pPr algn="ctr"/>
            <a:r>
              <a:rPr lang="en-US" altLang="ja-JP" sz="1400" dirty="0" smtClean="0"/>
              <a:t>TUAT, Faculty </a:t>
            </a:r>
            <a:r>
              <a:rPr lang="en-US" altLang="ja-JP" sz="1400" dirty="0"/>
              <a:t>of Agriculture</a:t>
            </a:r>
          </a:p>
          <a:p>
            <a:pPr algn="ctr"/>
            <a:r>
              <a:rPr lang="ja-JP" altLang="en-US" sz="1400" dirty="0"/>
              <a:t>（</a:t>
            </a:r>
            <a:r>
              <a:rPr lang="en-US" altLang="ja-JP" sz="1400" dirty="0"/>
              <a:t>Fuchu Campus</a:t>
            </a:r>
            <a:r>
              <a:rPr lang="ja-JP" altLang="en-US" sz="1400" dirty="0"/>
              <a:t>）</a:t>
            </a:r>
          </a:p>
        </p:txBody>
      </p:sp>
      <p:cxnSp>
        <p:nvCxnSpPr>
          <p:cNvPr id="15" name="直線矢印コネクタ 14"/>
          <p:cNvCxnSpPr>
            <a:stCxn id="10" idx="0"/>
          </p:cNvCxnSpPr>
          <p:nvPr/>
        </p:nvCxnSpPr>
        <p:spPr>
          <a:xfrm flipV="1">
            <a:off x="8266995" y="4679453"/>
            <a:ext cx="54741" cy="6876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849579" y="2000960"/>
            <a:ext cx="2324098" cy="276999"/>
          </a:xfrm>
          <a:prstGeom prst="rect">
            <a:avLst/>
          </a:prstGeom>
          <a:solidFill>
            <a:srgbClr val="FFFF00"/>
          </a:solidFill>
        </p:spPr>
        <p:txBody>
          <a:bodyPr wrap="none" rtlCol="0">
            <a:spAutoFit/>
          </a:bodyPr>
          <a:lstStyle/>
          <a:p>
            <a:r>
              <a:rPr kumimoji="1" lang="en-US" altLang="ja-JP" sz="1200" dirty="0" err="1" smtClean="0"/>
              <a:t>Muroran</a:t>
            </a:r>
            <a:r>
              <a:rPr kumimoji="1" lang="en-US" altLang="ja-JP" sz="1200" dirty="0" smtClean="0"/>
              <a:t> Institute of Technology</a:t>
            </a:r>
            <a:endParaRPr kumimoji="1" lang="ja-JP" altLang="en-US" sz="1200" dirty="0"/>
          </a:p>
        </p:txBody>
      </p:sp>
      <p:sp>
        <p:nvSpPr>
          <p:cNvPr id="18" name="テキスト ボックス 17"/>
          <p:cNvSpPr txBox="1"/>
          <p:nvPr/>
        </p:nvSpPr>
        <p:spPr>
          <a:xfrm>
            <a:off x="3195109" y="1546435"/>
            <a:ext cx="1539204" cy="276999"/>
          </a:xfrm>
          <a:prstGeom prst="rect">
            <a:avLst/>
          </a:prstGeom>
          <a:solidFill>
            <a:srgbClr val="FFFF00"/>
          </a:solidFill>
        </p:spPr>
        <p:txBody>
          <a:bodyPr wrap="none" rtlCol="0">
            <a:spAutoFit/>
          </a:bodyPr>
          <a:lstStyle/>
          <a:p>
            <a:r>
              <a:rPr kumimoji="1" lang="en-US" altLang="ja-JP" sz="1200" dirty="0" smtClean="0"/>
              <a:t>Hokkaido University</a:t>
            </a:r>
            <a:endParaRPr kumimoji="1" lang="ja-JP" altLang="en-US" sz="1200" dirty="0"/>
          </a:p>
        </p:txBody>
      </p:sp>
      <p:sp>
        <p:nvSpPr>
          <p:cNvPr id="19" name="テキスト ボックス 18"/>
          <p:cNvSpPr txBox="1"/>
          <p:nvPr/>
        </p:nvSpPr>
        <p:spPr>
          <a:xfrm>
            <a:off x="5252259" y="1421752"/>
            <a:ext cx="2179828" cy="276999"/>
          </a:xfrm>
          <a:prstGeom prst="rect">
            <a:avLst/>
          </a:prstGeom>
          <a:solidFill>
            <a:srgbClr val="FFFF00"/>
          </a:solidFill>
        </p:spPr>
        <p:txBody>
          <a:bodyPr wrap="none" rtlCol="0">
            <a:spAutoFit/>
          </a:bodyPr>
          <a:lstStyle/>
          <a:p>
            <a:r>
              <a:rPr kumimoji="1" lang="en-US" altLang="ja-JP" sz="1200" dirty="0" smtClean="0"/>
              <a:t>Kitami Institute of Technology</a:t>
            </a:r>
            <a:endParaRPr kumimoji="1" lang="ja-JP" altLang="en-US" sz="1200" dirty="0"/>
          </a:p>
        </p:txBody>
      </p:sp>
      <p:sp>
        <p:nvSpPr>
          <p:cNvPr id="20" name="テキスト ボックス 19"/>
          <p:cNvSpPr txBox="1"/>
          <p:nvPr/>
        </p:nvSpPr>
        <p:spPr>
          <a:xfrm>
            <a:off x="4734313" y="3280817"/>
            <a:ext cx="1395510" cy="276999"/>
          </a:xfrm>
          <a:prstGeom prst="rect">
            <a:avLst/>
          </a:prstGeom>
          <a:solidFill>
            <a:srgbClr val="FFFF00"/>
          </a:solidFill>
        </p:spPr>
        <p:txBody>
          <a:bodyPr wrap="none" rtlCol="0">
            <a:spAutoFit/>
          </a:bodyPr>
          <a:lstStyle/>
          <a:p>
            <a:r>
              <a:rPr kumimoji="1" lang="en-US" altLang="ja-JP" sz="1200" dirty="0" smtClean="0"/>
              <a:t>Tohoku University</a:t>
            </a:r>
            <a:endParaRPr kumimoji="1" lang="ja-JP" altLang="en-US" sz="1200" dirty="0"/>
          </a:p>
        </p:txBody>
      </p:sp>
      <p:sp>
        <p:nvSpPr>
          <p:cNvPr id="14" name="テキスト ボックス 13"/>
          <p:cNvSpPr txBox="1"/>
          <p:nvPr/>
        </p:nvSpPr>
        <p:spPr>
          <a:xfrm>
            <a:off x="2187432" y="3581801"/>
            <a:ext cx="1616148" cy="276999"/>
          </a:xfrm>
          <a:prstGeom prst="rect">
            <a:avLst/>
          </a:prstGeom>
          <a:solidFill>
            <a:srgbClr val="FFFF00"/>
          </a:solidFill>
        </p:spPr>
        <p:txBody>
          <a:bodyPr wrap="none" rtlCol="0">
            <a:spAutoFit/>
          </a:bodyPr>
          <a:lstStyle/>
          <a:p>
            <a:r>
              <a:rPr kumimoji="1" lang="en-US" altLang="ja-JP" sz="1200" dirty="0" smtClean="0"/>
              <a:t>Kanazawa University</a:t>
            </a:r>
            <a:endParaRPr kumimoji="1" lang="ja-JP" altLang="en-US" sz="1200" dirty="0"/>
          </a:p>
        </p:txBody>
      </p:sp>
      <p:sp>
        <p:nvSpPr>
          <p:cNvPr id="16" name="テキスト ボックス 15"/>
          <p:cNvSpPr txBox="1"/>
          <p:nvPr/>
        </p:nvSpPr>
        <p:spPr>
          <a:xfrm>
            <a:off x="2672076" y="3318277"/>
            <a:ext cx="1438792" cy="276999"/>
          </a:xfrm>
          <a:prstGeom prst="rect">
            <a:avLst/>
          </a:prstGeom>
          <a:solidFill>
            <a:srgbClr val="FFFF00"/>
          </a:solidFill>
        </p:spPr>
        <p:txBody>
          <a:bodyPr wrap="none" rtlCol="0">
            <a:spAutoFit/>
          </a:bodyPr>
          <a:lstStyle/>
          <a:p>
            <a:r>
              <a:rPr kumimoji="1" lang="en-US" altLang="ja-JP" sz="1200" dirty="0" smtClean="0"/>
              <a:t>Toyama University</a:t>
            </a:r>
            <a:endParaRPr kumimoji="1" lang="ja-JP" altLang="en-US" sz="1200" dirty="0"/>
          </a:p>
        </p:txBody>
      </p:sp>
      <p:sp>
        <p:nvSpPr>
          <p:cNvPr id="17" name="テキスト ボックス 16"/>
          <p:cNvSpPr txBox="1"/>
          <p:nvPr/>
        </p:nvSpPr>
        <p:spPr>
          <a:xfrm>
            <a:off x="1458735" y="4402454"/>
            <a:ext cx="1600118" cy="276999"/>
          </a:xfrm>
          <a:prstGeom prst="rect">
            <a:avLst/>
          </a:prstGeom>
          <a:solidFill>
            <a:srgbClr val="FFFF00"/>
          </a:solidFill>
        </p:spPr>
        <p:txBody>
          <a:bodyPr wrap="none" rtlCol="0">
            <a:spAutoFit/>
          </a:bodyPr>
          <a:lstStyle/>
          <a:p>
            <a:r>
              <a:rPr kumimoji="1" lang="en-US" altLang="ja-JP" sz="1200" dirty="0" err="1" smtClean="0"/>
              <a:t>HIroshima</a:t>
            </a:r>
            <a:r>
              <a:rPr kumimoji="1" lang="en-US" altLang="ja-JP" sz="1200" dirty="0" smtClean="0"/>
              <a:t> University</a:t>
            </a:r>
            <a:endParaRPr kumimoji="1" lang="ja-JP" altLang="en-US" sz="1200" dirty="0"/>
          </a:p>
        </p:txBody>
      </p:sp>
      <p:sp>
        <p:nvSpPr>
          <p:cNvPr id="21" name="テキスト ボックス 20"/>
          <p:cNvSpPr txBox="1"/>
          <p:nvPr/>
        </p:nvSpPr>
        <p:spPr>
          <a:xfrm>
            <a:off x="1611135" y="4057315"/>
            <a:ext cx="1627369" cy="276999"/>
          </a:xfrm>
          <a:prstGeom prst="rect">
            <a:avLst/>
          </a:prstGeom>
          <a:solidFill>
            <a:srgbClr val="FFFF00"/>
          </a:solidFill>
        </p:spPr>
        <p:txBody>
          <a:bodyPr wrap="none" rtlCol="0">
            <a:spAutoFit/>
          </a:bodyPr>
          <a:lstStyle/>
          <a:p>
            <a:r>
              <a:rPr kumimoji="1" lang="en-US" altLang="ja-JP" sz="1200" dirty="0" smtClean="0"/>
              <a:t>Okayama University </a:t>
            </a:r>
            <a:endParaRPr kumimoji="1" lang="ja-JP" altLang="en-US" sz="1200" dirty="0"/>
          </a:p>
        </p:txBody>
      </p:sp>
      <p:sp>
        <p:nvSpPr>
          <p:cNvPr id="22" name="テキスト ボックス 21"/>
          <p:cNvSpPr txBox="1"/>
          <p:nvPr/>
        </p:nvSpPr>
        <p:spPr>
          <a:xfrm>
            <a:off x="3464850" y="5090119"/>
            <a:ext cx="1293944" cy="276999"/>
          </a:xfrm>
          <a:prstGeom prst="rect">
            <a:avLst/>
          </a:prstGeom>
          <a:solidFill>
            <a:srgbClr val="FFFF00"/>
          </a:solidFill>
        </p:spPr>
        <p:txBody>
          <a:bodyPr wrap="none" rtlCol="0">
            <a:spAutoFit/>
          </a:bodyPr>
          <a:lstStyle/>
          <a:p>
            <a:r>
              <a:rPr kumimoji="1" lang="en-US" altLang="ja-JP" sz="1200" dirty="0" smtClean="0"/>
              <a:t>Kyoto University</a:t>
            </a:r>
            <a:endParaRPr kumimoji="1" lang="ja-JP" altLang="en-US" sz="1200" dirty="0"/>
          </a:p>
        </p:txBody>
      </p:sp>
      <p:sp>
        <p:nvSpPr>
          <p:cNvPr id="23" name="テキスト ボックス 22"/>
          <p:cNvSpPr txBox="1"/>
          <p:nvPr/>
        </p:nvSpPr>
        <p:spPr>
          <a:xfrm>
            <a:off x="2795610" y="5427133"/>
            <a:ext cx="1345240" cy="276999"/>
          </a:xfrm>
          <a:prstGeom prst="rect">
            <a:avLst/>
          </a:prstGeom>
          <a:solidFill>
            <a:srgbClr val="FFFF00"/>
          </a:solidFill>
        </p:spPr>
        <p:txBody>
          <a:bodyPr wrap="none" rtlCol="0">
            <a:spAutoFit/>
          </a:bodyPr>
          <a:lstStyle/>
          <a:p>
            <a:r>
              <a:rPr kumimoji="1" lang="en-US" altLang="ja-JP" sz="1200" dirty="0" smtClean="0"/>
              <a:t>Osaka University</a:t>
            </a:r>
            <a:endParaRPr kumimoji="1" lang="ja-JP" altLang="en-US" sz="1200" dirty="0"/>
          </a:p>
        </p:txBody>
      </p:sp>
      <p:sp>
        <p:nvSpPr>
          <p:cNvPr id="8" name="右矢印 7"/>
          <p:cNvSpPr/>
          <p:nvPr/>
        </p:nvSpPr>
        <p:spPr>
          <a:xfrm>
            <a:off x="5486400" y="4402454"/>
            <a:ext cx="1588021"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9372581" y="3510535"/>
            <a:ext cx="1458156" cy="276999"/>
          </a:xfrm>
          <a:prstGeom prst="rect">
            <a:avLst/>
          </a:prstGeom>
          <a:solidFill>
            <a:srgbClr val="FFFF00"/>
          </a:solidFill>
        </p:spPr>
        <p:txBody>
          <a:bodyPr wrap="none" rtlCol="0">
            <a:spAutoFit/>
          </a:bodyPr>
          <a:lstStyle/>
          <a:p>
            <a:r>
              <a:rPr kumimoji="1" lang="en-US" altLang="ja-JP" sz="1200" dirty="0" err="1" smtClean="0"/>
              <a:t>Waseda</a:t>
            </a:r>
            <a:r>
              <a:rPr kumimoji="1" lang="en-US" altLang="ja-JP" sz="1200" dirty="0" smtClean="0"/>
              <a:t> University</a:t>
            </a:r>
            <a:endParaRPr kumimoji="1" lang="ja-JP" altLang="en-US" sz="1200" dirty="0"/>
          </a:p>
        </p:txBody>
      </p:sp>
      <p:sp>
        <p:nvSpPr>
          <p:cNvPr id="27" name="テキスト ボックス 26"/>
          <p:cNvSpPr txBox="1"/>
          <p:nvPr/>
        </p:nvSpPr>
        <p:spPr>
          <a:xfrm>
            <a:off x="10574076" y="4263954"/>
            <a:ext cx="1471300" cy="276999"/>
          </a:xfrm>
          <a:prstGeom prst="rect">
            <a:avLst/>
          </a:prstGeom>
          <a:solidFill>
            <a:srgbClr val="FFFF00"/>
          </a:solidFill>
        </p:spPr>
        <p:txBody>
          <a:bodyPr wrap="none" rtlCol="0">
            <a:spAutoFit/>
          </a:bodyPr>
          <a:lstStyle/>
          <a:p>
            <a:r>
              <a:rPr kumimoji="1" lang="en-US" altLang="ja-JP" sz="1200" dirty="0" smtClean="0"/>
              <a:t>University of Tokyo</a:t>
            </a:r>
            <a:endParaRPr kumimoji="1" lang="ja-JP" altLang="en-US" sz="1200" dirty="0"/>
          </a:p>
        </p:txBody>
      </p:sp>
      <p:sp>
        <p:nvSpPr>
          <p:cNvPr id="29" name="テキスト ボックス 28"/>
          <p:cNvSpPr txBox="1"/>
          <p:nvPr/>
        </p:nvSpPr>
        <p:spPr>
          <a:xfrm>
            <a:off x="6434853" y="3717428"/>
            <a:ext cx="1574470" cy="461665"/>
          </a:xfrm>
          <a:prstGeom prst="rect">
            <a:avLst/>
          </a:prstGeom>
          <a:solidFill>
            <a:srgbClr val="FFFF00"/>
          </a:solidFill>
        </p:spPr>
        <p:txBody>
          <a:bodyPr wrap="none" rtlCol="0">
            <a:spAutoFit/>
          </a:bodyPr>
          <a:lstStyle/>
          <a:p>
            <a:r>
              <a:rPr kumimoji="1" lang="en-US" altLang="ja-JP" sz="1200" dirty="0" err="1" smtClean="0"/>
              <a:t>KOgakuin</a:t>
            </a:r>
            <a:r>
              <a:rPr kumimoji="1" lang="en-US" altLang="ja-JP" sz="1200" dirty="0" smtClean="0"/>
              <a:t> University</a:t>
            </a:r>
          </a:p>
          <a:p>
            <a:r>
              <a:rPr lang="en-US" altLang="ja-JP" sz="1200" dirty="0" err="1" smtClean="0"/>
              <a:t>Soka</a:t>
            </a:r>
            <a:r>
              <a:rPr lang="en-US" altLang="ja-JP" sz="1200" dirty="0" smtClean="0"/>
              <a:t> university</a:t>
            </a:r>
            <a:endParaRPr kumimoji="1" lang="ja-JP" altLang="en-US" sz="1200" dirty="0"/>
          </a:p>
        </p:txBody>
      </p:sp>
      <p:sp>
        <p:nvSpPr>
          <p:cNvPr id="11" name="テキスト ボックス 10"/>
          <p:cNvSpPr txBox="1"/>
          <p:nvPr/>
        </p:nvSpPr>
        <p:spPr>
          <a:xfrm>
            <a:off x="7567935" y="6038441"/>
            <a:ext cx="1691040" cy="461665"/>
          </a:xfrm>
          <a:prstGeom prst="rect">
            <a:avLst/>
          </a:prstGeom>
          <a:noFill/>
        </p:spPr>
        <p:txBody>
          <a:bodyPr wrap="none" rtlCol="0">
            <a:spAutoFit/>
          </a:bodyPr>
          <a:lstStyle/>
          <a:p>
            <a:r>
              <a:rPr kumimoji="1" lang="en-US" altLang="ja-JP" sz="2400" dirty="0" smtClean="0"/>
              <a:t>Tokyo area</a:t>
            </a:r>
            <a:endParaRPr kumimoji="1" lang="ja-JP" altLang="en-US" sz="2400" dirty="0"/>
          </a:p>
        </p:txBody>
      </p:sp>
      <p:sp>
        <p:nvSpPr>
          <p:cNvPr id="30" name="テキスト ボックス 29"/>
          <p:cNvSpPr txBox="1"/>
          <p:nvPr/>
        </p:nvSpPr>
        <p:spPr>
          <a:xfrm>
            <a:off x="9197330" y="4334314"/>
            <a:ext cx="1309974" cy="276999"/>
          </a:xfrm>
          <a:prstGeom prst="rect">
            <a:avLst/>
          </a:prstGeom>
          <a:solidFill>
            <a:srgbClr val="FFFF00"/>
          </a:solidFill>
        </p:spPr>
        <p:txBody>
          <a:bodyPr wrap="none" rtlCol="0">
            <a:spAutoFit/>
          </a:bodyPr>
          <a:lstStyle/>
          <a:p>
            <a:r>
              <a:rPr kumimoji="1" lang="en-US" altLang="ja-JP" sz="1200" dirty="0" smtClean="0"/>
              <a:t>Chuo  University</a:t>
            </a:r>
            <a:endParaRPr kumimoji="1" lang="ja-JP" altLang="en-US" sz="1200" dirty="0"/>
          </a:p>
        </p:txBody>
      </p:sp>
      <p:sp>
        <p:nvSpPr>
          <p:cNvPr id="32" name="テキスト ボックス 31"/>
          <p:cNvSpPr txBox="1"/>
          <p:nvPr/>
        </p:nvSpPr>
        <p:spPr>
          <a:xfrm>
            <a:off x="216213" y="4914793"/>
            <a:ext cx="1412566" cy="276999"/>
          </a:xfrm>
          <a:prstGeom prst="rect">
            <a:avLst/>
          </a:prstGeom>
          <a:solidFill>
            <a:srgbClr val="FFFF00"/>
          </a:solidFill>
        </p:spPr>
        <p:txBody>
          <a:bodyPr wrap="none" rtlCol="0">
            <a:spAutoFit/>
          </a:bodyPr>
          <a:lstStyle/>
          <a:p>
            <a:r>
              <a:rPr kumimoji="1" lang="en-US" altLang="ja-JP" sz="1200" dirty="0" smtClean="0"/>
              <a:t>Kyushu University</a:t>
            </a:r>
            <a:endParaRPr kumimoji="1" lang="ja-JP" altLang="en-US" sz="1200" dirty="0"/>
          </a:p>
        </p:txBody>
      </p:sp>
      <p:sp>
        <p:nvSpPr>
          <p:cNvPr id="33" name="テキスト ボックス 32"/>
          <p:cNvSpPr txBox="1"/>
          <p:nvPr/>
        </p:nvSpPr>
        <p:spPr>
          <a:xfrm>
            <a:off x="1287820" y="6477673"/>
            <a:ext cx="1667444" cy="276999"/>
          </a:xfrm>
          <a:prstGeom prst="rect">
            <a:avLst/>
          </a:prstGeom>
          <a:solidFill>
            <a:srgbClr val="FFFF00"/>
          </a:solidFill>
        </p:spPr>
        <p:txBody>
          <a:bodyPr wrap="none" rtlCol="0">
            <a:spAutoFit/>
          </a:bodyPr>
          <a:lstStyle/>
          <a:p>
            <a:r>
              <a:rPr kumimoji="1" lang="en-US" altLang="ja-JP" sz="1200" dirty="0" smtClean="0"/>
              <a:t>Kagoshima University</a:t>
            </a:r>
            <a:endParaRPr kumimoji="1" lang="ja-JP" altLang="en-US" sz="1200" dirty="0"/>
          </a:p>
        </p:txBody>
      </p:sp>
      <p:sp>
        <p:nvSpPr>
          <p:cNvPr id="34" name="テキスト ボックス 33"/>
          <p:cNvSpPr txBox="1"/>
          <p:nvPr/>
        </p:nvSpPr>
        <p:spPr>
          <a:xfrm>
            <a:off x="3852035" y="4822999"/>
            <a:ext cx="2280817" cy="276999"/>
          </a:xfrm>
          <a:prstGeom prst="rect">
            <a:avLst/>
          </a:prstGeom>
          <a:solidFill>
            <a:srgbClr val="FFFF00"/>
          </a:solidFill>
        </p:spPr>
        <p:txBody>
          <a:bodyPr wrap="none" rtlCol="0">
            <a:spAutoFit/>
          </a:bodyPr>
          <a:lstStyle/>
          <a:p>
            <a:r>
              <a:rPr kumimoji="1" lang="en-US" altLang="ja-JP" sz="1200" dirty="0" smtClean="0"/>
              <a:t>Nagoya Institute of Technology</a:t>
            </a:r>
            <a:endParaRPr kumimoji="1" lang="ja-JP" altLang="en-US" sz="1200" dirty="0"/>
          </a:p>
        </p:txBody>
      </p:sp>
      <p:sp>
        <p:nvSpPr>
          <p:cNvPr id="35" name="テキスト ボックス 34"/>
          <p:cNvSpPr txBox="1"/>
          <p:nvPr/>
        </p:nvSpPr>
        <p:spPr>
          <a:xfrm>
            <a:off x="9752488" y="5766195"/>
            <a:ext cx="2215991" cy="276999"/>
          </a:xfrm>
          <a:prstGeom prst="rect">
            <a:avLst/>
          </a:prstGeom>
          <a:solidFill>
            <a:srgbClr val="FFFF00"/>
          </a:solidFill>
        </p:spPr>
        <p:txBody>
          <a:bodyPr wrap="none" rtlCol="0">
            <a:spAutoFit/>
          </a:bodyPr>
          <a:lstStyle/>
          <a:p>
            <a:r>
              <a:rPr kumimoji="1" lang="en-US" altLang="ja-JP" sz="1200" dirty="0" smtClean="0"/>
              <a:t>Yokoyama National University</a:t>
            </a:r>
            <a:endParaRPr kumimoji="1" lang="ja-JP" altLang="en-US" sz="1200" dirty="0"/>
          </a:p>
        </p:txBody>
      </p:sp>
    </p:spTree>
    <p:extLst>
      <p:ext uri="{BB962C8B-B14F-4D97-AF65-F5344CB8AC3E}">
        <p14:creationId xmlns:p14="http://schemas.microsoft.com/office/powerpoint/2010/main" val="3046508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775520" y="476674"/>
            <a:ext cx="5760640" cy="646331"/>
          </a:xfrm>
          <a:prstGeom prst="rect">
            <a:avLst/>
          </a:prstGeom>
          <a:noFill/>
        </p:spPr>
        <p:txBody>
          <a:bodyPr wrap="square" rtlCol="0">
            <a:spAutoFit/>
          </a:bodyPr>
          <a:lstStyle/>
          <a:p>
            <a:r>
              <a:rPr lang="en-US" altLang="ja-JP" sz="3600" b="1" dirty="0">
                <a:solidFill>
                  <a:schemeClr val="bg1"/>
                </a:solidFill>
                <a:latin typeface="Segoe UI Semibold" panose="020B0702040204020203" pitchFamily="34" charset="0"/>
              </a:rPr>
              <a:t>Plant Factory</a:t>
            </a:r>
            <a:endParaRPr lang="ja-JP" altLang="en-US" sz="3600" b="1" dirty="0">
              <a:solidFill>
                <a:schemeClr val="bg1"/>
              </a:solidFill>
              <a:latin typeface="Segoe UI Semibold" panose="020B0702040204020203" pitchFamily="34" charset="0"/>
            </a:endParaRPr>
          </a:p>
        </p:txBody>
      </p:sp>
      <p:grpSp>
        <p:nvGrpSpPr>
          <p:cNvPr id="3" name="グループ化 780"/>
          <p:cNvGrpSpPr/>
          <p:nvPr/>
        </p:nvGrpSpPr>
        <p:grpSpPr>
          <a:xfrm>
            <a:off x="1578545" y="1657149"/>
            <a:ext cx="3834642" cy="648072"/>
            <a:chOff x="1101475" y="5301208"/>
            <a:chExt cx="720774" cy="648072"/>
          </a:xfrm>
        </p:grpSpPr>
        <p:sp>
          <p:nvSpPr>
            <p:cNvPr id="791" name="正方形/長方形 790"/>
            <p:cNvSpPr/>
            <p:nvPr/>
          </p:nvSpPr>
          <p:spPr>
            <a:xfrm>
              <a:off x="1143762" y="5301208"/>
              <a:ext cx="648072" cy="64807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2" name="テキスト ボックス 791"/>
            <p:cNvSpPr txBox="1"/>
            <p:nvPr/>
          </p:nvSpPr>
          <p:spPr>
            <a:xfrm>
              <a:off x="1101475" y="5361510"/>
              <a:ext cx="720774" cy="461665"/>
            </a:xfrm>
            <a:prstGeom prst="rect">
              <a:avLst/>
            </a:prstGeom>
            <a:noFill/>
          </p:spPr>
          <p:txBody>
            <a:bodyPr wrap="square" rtlCol="0">
              <a:spAutoFit/>
            </a:bodyPr>
            <a:lstStyle/>
            <a:p>
              <a:pPr algn="ctr"/>
              <a:r>
                <a:rPr lang="en-US" altLang="ja-JP" sz="2400" dirty="0">
                  <a:solidFill>
                    <a:schemeClr val="bg1"/>
                  </a:solidFill>
                  <a:latin typeface="Segoe UI Symbol" panose="020B0502040204020203" pitchFamily="34" charset="0"/>
                  <a:ea typeface="Segoe UI Symbol" panose="020B0502040204020203" pitchFamily="34" charset="0"/>
                  <a:cs typeface="メイリオ" panose="020B0604030504040204" pitchFamily="50" charset="-128"/>
                </a:rPr>
                <a:t>Conventional agriculture</a:t>
              </a:r>
              <a:endParaRPr lang="ja-JP" altLang="en-US" sz="2400" dirty="0">
                <a:solidFill>
                  <a:schemeClr val="bg1"/>
                </a:solidFill>
                <a:latin typeface="Segoe UI Symbol" panose="020B0502040204020203" pitchFamily="34" charset="0"/>
                <a:ea typeface="メイリオ" panose="020B0604030504040204" pitchFamily="50" charset="-128"/>
                <a:cs typeface="メイリオ" panose="020B0604030504040204" pitchFamily="50" charset="-128"/>
              </a:endParaRPr>
            </a:p>
          </p:txBody>
        </p:sp>
      </p:grpSp>
      <p:grpSp>
        <p:nvGrpSpPr>
          <p:cNvPr id="7" name="グループ化 796"/>
          <p:cNvGrpSpPr/>
          <p:nvPr/>
        </p:nvGrpSpPr>
        <p:grpSpPr>
          <a:xfrm>
            <a:off x="1871272" y="4007364"/>
            <a:ext cx="3604504" cy="1184802"/>
            <a:chOff x="2706349" y="3356992"/>
            <a:chExt cx="4005592" cy="1156725"/>
          </a:xfrm>
        </p:grpSpPr>
        <p:grpSp>
          <p:nvGrpSpPr>
            <p:cNvPr id="8" name="グループ化 803"/>
            <p:cNvGrpSpPr/>
            <p:nvPr/>
          </p:nvGrpSpPr>
          <p:grpSpPr>
            <a:xfrm>
              <a:off x="2706349" y="3356992"/>
              <a:ext cx="1988624" cy="1156725"/>
              <a:chOff x="2706349" y="3356992"/>
              <a:chExt cx="1988624" cy="1156725"/>
            </a:xfrm>
          </p:grpSpPr>
          <p:grpSp>
            <p:nvGrpSpPr>
              <p:cNvPr id="9" name="グループ化 961"/>
              <p:cNvGrpSpPr/>
              <p:nvPr/>
            </p:nvGrpSpPr>
            <p:grpSpPr>
              <a:xfrm>
                <a:off x="3347864" y="3356992"/>
                <a:ext cx="1347109" cy="393179"/>
                <a:chOff x="2706349" y="3959950"/>
                <a:chExt cx="1897318" cy="553767"/>
              </a:xfrm>
            </p:grpSpPr>
            <p:grpSp>
              <p:nvGrpSpPr>
                <p:cNvPr id="10" name="グループ化 1066"/>
                <p:cNvGrpSpPr/>
                <p:nvPr/>
              </p:nvGrpSpPr>
              <p:grpSpPr>
                <a:xfrm>
                  <a:off x="2706349" y="3959950"/>
                  <a:ext cx="621610" cy="553767"/>
                  <a:chOff x="818481" y="4382799"/>
                  <a:chExt cx="2628812" cy="2341901"/>
                </a:xfrm>
              </p:grpSpPr>
              <p:sp>
                <p:nvSpPr>
                  <p:cNvPr id="1102"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3" name="片側の 2 つの角を丸めた四角形 1102"/>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4"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5"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6"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7"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8"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9"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0"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1"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2"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3"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4"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5"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6"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17"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11" name="グループ化 1067"/>
                <p:cNvGrpSpPr/>
                <p:nvPr/>
              </p:nvGrpSpPr>
              <p:grpSpPr>
                <a:xfrm>
                  <a:off x="3344203" y="3959950"/>
                  <a:ext cx="621610" cy="553767"/>
                  <a:chOff x="818481" y="4382799"/>
                  <a:chExt cx="2628812" cy="2341901"/>
                </a:xfrm>
              </p:grpSpPr>
              <p:sp>
                <p:nvSpPr>
                  <p:cNvPr id="1086"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7" name="片側の 2 つの角を丸めた四角形 1086"/>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8"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9"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0"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1"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2"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3"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4"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5"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6"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7"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8"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99"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0"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101"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12" name="グループ化 1068"/>
                <p:cNvGrpSpPr/>
                <p:nvPr/>
              </p:nvGrpSpPr>
              <p:grpSpPr>
                <a:xfrm>
                  <a:off x="3982057" y="3959950"/>
                  <a:ext cx="621610" cy="553767"/>
                  <a:chOff x="818481" y="4382799"/>
                  <a:chExt cx="2628812" cy="2341901"/>
                </a:xfrm>
              </p:grpSpPr>
              <p:sp>
                <p:nvSpPr>
                  <p:cNvPr id="1070"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1" name="片側の 2 つの角を丸めた四角形 1070"/>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2"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3"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4"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5"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6"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7"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8"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79"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0"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1"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2"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3"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4"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85"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nvGrpSpPr>
              <p:cNvPr id="14" name="グループ化 962"/>
              <p:cNvGrpSpPr/>
              <p:nvPr/>
            </p:nvGrpSpPr>
            <p:grpSpPr>
              <a:xfrm>
                <a:off x="3014718" y="3618130"/>
                <a:ext cx="1667521" cy="486697"/>
                <a:chOff x="2706349" y="3959950"/>
                <a:chExt cx="1897318" cy="553767"/>
              </a:xfrm>
            </p:grpSpPr>
            <p:grpSp>
              <p:nvGrpSpPr>
                <p:cNvPr id="15" name="グループ化 1015"/>
                <p:cNvGrpSpPr/>
                <p:nvPr/>
              </p:nvGrpSpPr>
              <p:grpSpPr>
                <a:xfrm>
                  <a:off x="2706349" y="3959950"/>
                  <a:ext cx="621610" cy="553767"/>
                  <a:chOff x="818481" y="4382799"/>
                  <a:chExt cx="2628812" cy="2341901"/>
                </a:xfrm>
              </p:grpSpPr>
              <p:sp>
                <p:nvSpPr>
                  <p:cNvPr id="1051"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2" name="片側の 2 つの角を丸めた四角形 1051"/>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3"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4"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5"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6"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7"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8"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9"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0"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1"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2"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3"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4"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5"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66"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16" name="グループ化 1016"/>
                <p:cNvGrpSpPr/>
                <p:nvPr/>
              </p:nvGrpSpPr>
              <p:grpSpPr>
                <a:xfrm>
                  <a:off x="3344203" y="3959950"/>
                  <a:ext cx="621610" cy="553767"/>
                  <a:chOff x="818481" y="4382799"/>
                  <a:chExt cx="2628812" cy="2341901"/>
                </a:xfrm>
              </p:grpSpPr>
              <p:sp>
                <p:nvSpPr>
                  <p:cNvPr id="1035"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6" name="片側の 2 つの角を丸めた四角形 1035"/>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7"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8"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9"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0"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1"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2"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3"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4"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5"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6"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7"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8"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49"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50"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17" name="グループ化 1017"/>
                <p:cNvGrpSpPr/>
                <p:nvPr/>
              </p:nvGrpSpPr>
              <p:grpSpPr>
                <a:xfrm>
                  <a:off x="3982057" y="3959950"/>
                  <a:ext cx="621610" cy="553767"/>
                  <a:chOff x="818481" y="4382799"/>
                  <a:chExt cx="2628812" cy="2341901"/>
                </a:xfrm>
              </p:grpSpPr>
              <p:sp>
                <p:nvSpPr>
                  <p:cNvPr id="1019"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0" name="片側の 2 つの角を丸めた四角形 1019"/>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1"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2"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3"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4"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5"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6"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7"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8"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29"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0"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1"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2"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3"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34"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nvGrpSpPr>
              <p:cNvPr id="18" name="グループ化 963"/>
              <p:cNvGrpSpPr/>
              <p:nvPr/>
            </p:nvGrpSpPr>
            <p:grpSpPr>
              <a:xfrm>
                <a:off x="2706349" y="3959950"/>
                <a:ext cx="1897318" cy="553767"/>
                <a:chOff x="2706349" y="3959950"/>
                <a:chExt cx="1897318" cy="553767"/>
              </a:xfrm>
            </p:grpSpPr>
            <p:grpSp>
              <p:nvGrpSpPr>
                <p:cNvPr id="19" name="グループ化 964"/>
                <p:cNvGrpSpPr/>
                <p:nvPr/>
              </p:nvGrpSpPr>
              <p:grpSpPr>
                <a:xfrm>
                  <a:off x="2706349" y="3959950"/>
                  <a:ext cx="621610" cy="553767"/>
                  <a:chOff x="818481" y="4382799"/>
                  <a:chExt cx="2628812" cy="2341901"/>
                </a:xfrm>
              </p:grpSpPr>
              <p:sp>
                <p:nvSpPr>
                  <p:cNvPr id="1000"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1" name="片側の 2 つの角を丸めた四角形 1000"/>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2"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3"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4"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5"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6"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7"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8"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09"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0"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1"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2"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3"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4"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1015"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20" name="グループ化 965"/>
                <p:cNvGrpSpPr/>
                <p:nvPr/>
              </p:nvGrpSpPr>
              <p:grpSpPr>
                <a:xfrm>
                  <a:off x="3344203" y="3959950"/>
                  <a:ext cx="621610" cy="553767"/>
                  <a:chOff x="818481" y="4382799"/>
                  <a:chExt cx="2628812" cy="2341901"/>
                </a:xfrm>
              </p:grpSpPr>
              <p:sp>
                <p:nvSpPr>
                  <p:cNvPr id="984"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5" name="片側の 2 つの角を丸めた四角形 984"/>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6"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7"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8"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9"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0"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1"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2"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3"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4"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5"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6"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7"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8"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99"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21" name="グループ化 966"/>
                <p:cNvGrpSpPr/>
                <p:nvPr/>
              </p:nvGrpSpPr>
              <p:grpSpPr>
                <a:xfrm>
                  <a:off x="3982057" y="3959950"/>
                  <a:ext cx="621610" cy="553767"/>
                  <a:chOff x="818481" y="4382799"/>
                  <a:chExt cx="2628812" cy="2341901"/>
                </a:xfrm>
              </p:grpSpPr>
              <p:sp>
                <p:nvSpPr>
                  <p:cNvPr id="968"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69" name="片側の 2 つの角を丸めた四角形 968"/>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0"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1"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2"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3"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4"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5"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6"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7"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8"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79"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0"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1"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2"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83"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grpSp>
          <p:nvGrpSpPr>
            <p:cNvPr id="22" name="グループ化 804"/>
            <p:cNvGrpSpPr/>
            <p:nvPr/>
          </p:nvGrpSpPr>
          <p:grpSpPr>
            <a:xfrm flipH="1">
              <a:off x="4723317" y="3356992"/>
              <a:ext cx="1988624" cy="1156725"/>
              <a:chOff x="2706349" y="3356992"/>
              <a:chExt cx="1988624" cy="1156725"/>
            </a:xfrm>
          </p:grpSpPr>
          <p:grpSp>
            <p:nvGrpSpPr>
              <p:cNvPr id="24" name="グループ化 805"/>
              <p:cNvGrpSpPr/>
              <p:nvPr/>
            </p:nvGrpSpPr>
            <p:grpSpPr>
              <a:xfrm>
                <a:off x="3347864" y="3356992"/>
                <a:ext cx="1347109" cy="393179"/>
                <a:chOff x="2706349" y="3959950"/>
                <a:chExt cx="1897318" cy="553767"/>
              </a:xfrm>
            </p:grpSpPr>
            <p:grpSp>
              <p:nvGrpSpPr>
                <p:cNvPr id="25" name="グループ化 910"/>
                <p:cNvGrpSpPr/>
                <p:nvPr/>
              </p:nvGrpSpPr>
              <p:grpSpPr>
                <a:xfrm>
                  <a:off x="2706349" y="3959950"/>
                  <a:ext cx="621610" cy="553767"/>
                  <a:chOff x="818481" y="4382799"/>
                  <a:chExt cx="2628812" cy="2341901"/>
                </a:xfrm>
              </p:grpSpPr>
              <p:sp>
                <p:nvSpPr>
                  <p:cNvPr id="946"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7" name="片側の 2 つの角を丸めた四角形 946"/>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8"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9"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0"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1"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2"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3"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4"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5"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6"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7"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8"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59"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60"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61"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26" name="グループ化 911"/>
                <p:cNvGrpSpPr/>
                <p:nvPr/>
              </p:nvGrpSpPr>
              <p:grpSpPr>
                <a:xfrm>
                  <a:off x="3344203" y="3959950"/>
                  <a:ext cx="621610" cy="553767"/>
                  <a:chOff x="818481" y="4382799"/>
                  <a:chExt cx="2628812" cy="2341901"/>
                </a:xfrm>
              </p:grpSpPr>
              <p:sp>
                <p:nvSpPr>
                  <p:cNvPr id="930"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1" name="片側の 2 つの角を丸めた四角形 930"/>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2"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3"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4"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5"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6"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7"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8"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39"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0"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1"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2"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3"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4"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45"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27" name="グループ化 912"/>
                <p:cNvGrpSpPr/>
                <p:nvPr/>
              </p:nvGrpSpPr>
              <p:grpSpPr>
                <a:xfrm>
                  <a:off x="3982057" y="3959950"/>
                  <a:ext cx="621610" cy="553767"/>
                  <a:chOff x="818481" y="4382799"/>
                  <a:chExt cx="2628812" cy="2341901"/>
                </a:xfrm>
              </p:grpSpPr>
              <p:sp>
                <p:nvSpPr>
                  <p:cNvPr id="914"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5" name="片側の 2 つの角を丸めた四角形 914"/>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6"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7"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8"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9"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0"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1"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2"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3"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4"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5"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6"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7"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8"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29"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nvGrpSpPr>
              <p:cNvPr id="28" name="グループ化 806"/>
              <p:cNvGrpSpPr/>
              <p:nvPr/>
            </p:nvGrpSpPr>
            <p:grpSpPr>
              <a:xfrm>
                <a:off x="3014718" y="3618130"/>
                <a:ext cx="1667521" cy="486697"/>
                <a:chOff x="2706349" y="3959950"/>
                <a:chExt cx="1897318" cy="553767"/>
              </a:xfrm>
            </p:grpSpPr>
            <p:grpSp>
              <p:nvGrpSpPr>
                <p:cNvPr id="29" name="グループ化 859"/>
                <p:cNvGrpSpPr/>
                <p:nvPr/>
              </p:nvGrpSpPr>
              <p:grpSpPr>
                <a:xfrm>
                  <a:off x="2706349" y="3959950"/>
                  <a:ext cx="621610" cy="553767"/>
                  <a:chOff x="818481" y="4382799"/>
                  <a:chExt cx="2628812" cy="2341901"/>
                </a:xfrm>
              </p:grpSpPr>
              <p:sp>
                <p:nvSpPr>
                  <p:cNvPr id="895"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6" name="片側の 2 つの角を丸めた四角形 895"/>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7"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8"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9"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0"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1"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2"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3"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4"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5"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6"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7"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8"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09"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910"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30" name="グループ化 860"/>
                <p:cNvGrpSpPr/>
                <p:nvPr/>
              </p:nvGrpSpPr>
              <p:grpSpPr>
                <a:xfrm>
                  <a:off x="3344203" y="3959950"/>
                  <a:ext cx="621610" cy="553767"/>
                  <a:chOff x="818481" y="4382799"/>
                  <a:chExt cx="2628812" cy="2341901"/>
                </a:xfrm>
              </p:grpSpPr>
              <p:sp>
                <p:nvSpPr>
                  <p:cNvPr id="879"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0" name="片側の 2 つの角を丸めた四角形 879"/>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1"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2"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3"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4"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5"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6"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7"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8"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89"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0"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1"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2"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3"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94"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31" name="グループ化 861"/>
                <p:cNvGrpSpPr/>
                <p:nvPr/>
              </p:nvGrpSpPr>
              <p:grpSpPr>
                <a:xfrm>
                  <a:off x="3982057" y="3959950"/>
                  <a:ext cx="621610" cy="553767"/>
                  <a:chOff x="818481" y="4382799"/>
                  <a:chExt cx="2628812" cy="2341901"/>
                </a:xfrm>
              </p:grpSpPr>
              <p:sp>
                <p:nvSpPr>
                  <p:cNvPr id="863"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4" name="片側の 2 つの角を丸めた四角形 863"/>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5"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6"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7"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8"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69"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0"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1"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2"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3"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4"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5"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6"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7"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78"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nvGrpSpPr>
              <p:cNvPr id="768" name="グループ化 807"/>
              <p:cNvGrpSpPr/>
              <p:nvPr/>
            </p:nvGrpSpPr>
            <p:grpSpPr>
              <a:xfrm>
                <a:off x="2706349" y="3959950"/>
                <a:ext cx="1897318" cy="553767"/>
                <a:chOff x="2706349" y="3959950"/>
                <a:chExt cx="1897318" cy="553767"/>
              </a:xfrm>
            </p:grpSpPr>
            <p:grpSp>
              <p:nvGrpSpPr>
                <p:cNvPr id="769" name="グループ化 808"/>
                <p:cNvGrpSpPr/>
                <p:nvPr/>
              </p:nvGrpSpPr>
              <p:grpSpPr>
                <a:xfrm>
                  <a:off x="2706349" y="3959950"/>
                  <a:ext cx="621610" cy="553767"/>
                  <a:chOff x="818481" y="4382799"/>
                  <a:chExt cx="2628812" cy="2341901"/>
                </a:xfrm>
              </p:grpSpPr>
              <p:sp>
                <p:nvSpPr>
                  <p:cNvPr id="844"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5" name="片側の 2 つの角を丸めた四角形 844"/>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6"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7"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8"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9"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0"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1"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2"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3"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4"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5"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6"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7"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8"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59"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770" name="グループ化 809"/>
                <p:cNvGrpSpPr/>
                <p:nvPr/>
              </p:nvGrpSpPr>
              <p:grpSpPr>
                <a:xfrm>
                  <a:off x="3344203" y="3959950"/>
                  <a:ext cx="621610" cy="553767"/>
                  <a:chOff x="818481" y="4382799"/>
                  <a:chExt cx="2628812" cy="2341901"/>
                </a:xfrm>
              </p:grpSpPr>
              <p:sp>
                <p:nvSpPr>
                  <p:cNvPr id="828"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9" name="片側の 2 つの角を丸めた四角形 828"/>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0"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1"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2"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3"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4"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5"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6"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7"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8"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39"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0"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1"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2"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43"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nvGrpSpPr>
                <p:cNvPr id="771" name="グループ化 810"/>
                <p:cNvGrpSpPr/>
                <p:nvPr/>
              </p:nvGrpSpPr>
              <p:grpSpPr>
                <a:xfrm>
                  <a:off x="3982057" y="3959950"/>
                  <a:ext cx="621610" cy="553767"/>
                  <a:chOff x="818481" y="4382799"/>
                  <a:chExt cx="2628812" cy="2341901"/>
                </a:xfrm>
              </p:grpSpPr>
              <p:sp>
                <p:nvSpPr>
                  <p:cNvPr id="812" name="ハート 19"/>
                  <p:cNvSpPr/>
                  <p:nvPr/>
                </p:nvSpPr>
                <p:spPr>
                  <a:xfrm rot="16783013">
                    <a:off x="2686511" y="5128911"/>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3" name="片側の 2 つの角を丸めた四角形 812"/>
                  <p:cNvSpPr/>
                  <p:nvPr/>
                </p:nvSpPr>
                <p:spPr>
                  <a:xfrm rot="10800000">
                    <a:off x="1475656" y="5756474"/>
                    <a:ext cx="1369766" cy="968226"/>
                  </a:xfrm>
                  <a:prstGeom prst="round2SameRect">
                    <a:avLst>
                      <a:gd name="adj1" fmla="val 50000"/>
                      <a:gd name="adj2" fmla="val 0"/>
                    </a:avLst>
                  </a:prstGeom>
                  <a:gradFill flip="none" rotWithShape="1">
                    <a:gsLst>
                      <a:gs pos="0">
                        <a:srgbClr val="F79646">
                          <a:lumMod val="93000"/>
                          <a:lumOff val="7000"/>
                        </a:srgbClr>
                      </a:gs>
                      <a:gs pos="100000">
                        <a:srgbClr val="F79646">
                          <a:lumMod val="50000"/>
                        </a:srgbClr>
                      </a:gs>
                      <a:gs pos="100000">
                        <a:srgbClr val="99FF99">
                          <a:alpha val="0"/>
                        </a:srgbClr>
                      </a:gs>
                    </a:gsLst>
                    <a:lin ang="10800000" scaled="1"/>
                    <a:tileRect/>
                  </a:gra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4" name="ハート 19"/>
                  <p:cNvSpPr/>
                  <p:nvPr/>
                </p:nvSpPr>
                <p:spPr>
                  <a:xfrm rot="2454544">
                    <a:off x="1787605" y="5021222"/>
                    <a:ext cx="593142" cy="897025"/>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5" name="ハート 19"/>
                  <p:cNvSpPr/>
                  <p:nvPr/>
                </p:nvSpPr>
                <p:spPr>
                  <a:xfrm rot="1584576">
                    <a:off x="1359281" y="5347177"/>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6" name="ハート 19"/>
                  <p:cNvSpPr/>
                  <p:nvPr/>
                </p:nvSpPr>
                <p:spPr>
                  <a:xfrm rot="1584576">
                    <a:off x="2008837" y="529226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7" name="ハート 19"/>
                  <p:cNvSpPr/>
                  <p:nvPr/>
                </p:nvSpPr>
                <p:spPr>
                  <a:xfrm rot="20446485">
                    <a:off x="2402678" y="535887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8" name="ハート 19"/>
                  <p:cNvSpPr/>
                  <p:nvPr/>
                </p:nvSpPr>
                <p:spPr>
                  <a:xfrm rot="3546945">
                    <a:off x="986122" y="505157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19" name="ハート 19"/>
                  <p:cNvSpPr/>
                  <p:nvPr/>
                </p:nvSpPr>
                <p:spPr>
                  <a:xfrm rot="6431113">
                    <a:off x="1359280"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0" name="ハート 19"/>
                  <p:cNvSpPr/>
                  <p:nvPr/>
                </p:nvSpPr>
                <p:spPr>
                  <a:xfrm rot="6698298">
                    <a:off x="1467980" y="4492174"/>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1" name="ハート 19"/>
                  <p:cNvSpPr/>
                  <p:nvPr/>
                </p:nvSpPr>
                <p:spPr>
                  <a:xfrm rot="16626484">
                    <a:off x="2496782" y="474458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3366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2" name="ハート 19"/>
                  <p:cNvSpPr/>
                  <p:nvPr/>
                </p:nvSpPr>
                <p:spPr>
                  <a:xfrm rot="15530158">
                    <a:off x="2376816" y="4392850"/>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3" name="ハート 19"/>
                  <p:cNvSpPr/>
                  <p:nvPr/>
                </p:nvSpPr>
                <p:spPr>
                  <a:xfrm rot="1584576">
                    <a:off x="1904723" y="4952625"/>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B05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4" name="ハート 19"/>
                  <p:cNvSpPr/>
                  <p:nvPr/>
                </p:nvSpPr>
                <p:spPr>
                  <a:xfrm rot="2854629">
                    <a:off x="1421396" y="4919442"/>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5" name="ハート 19"/>
                  <p:cNvSpPr/>
                  <p:nvPr/>
                </p:nvSpPr>
                <p:spPr>
                  <a:xfrm rot="21252499">
                    <a:off x="2026982" y="5258093"/>
                    <a:ext cx="440379" cy="794699"/>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6" name="ハート 19"/>
                  <p:cNvSpPr/>
                  <p:nvPr/>
                </p:nvSpPr>
                <p:spPr>
                  <a:xfrm rot="17499797">
                    <a:off x="2468718" y="4840893"/>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sp>
                <p:nvSpPr>
                  <p:cNvPr id="827" name="ハート 19"/>
                  <p:cNvSpPr/>
                  <p:nvPr/>
                </p:nvSpPr>
                <p:spPr>
                  <a:xfrm rot="7903160">
                    <a:off x="1650934" y="4215158"/>
                    <a:ext cx="593142" cy="928423"/>
                  </a:xfrm>
                  <a:custGeom>
                    <a:avLst/>
                    <a:gdLst>
                      <a:gd name="connsiteX0" fmla="*/ 288032 w 576064"/>
                      <a:gd name="connsiteY0" fmla="*/ 180839 h 723355"/>
                      <a:gd name="connsiteX1" fmla="*/ 288032 w 576064"/>
                      <a:gd name="connsiteY1" fmla="*/ 723355 h 723355"/>
                      <a:gd name="connsiteX2" fmla="*/ 288032 w 576064"/>
                      <a:gd name="connsiteY2" fmla="*/ 180839 h 723355"/>
                      <a:gd name="connsiteX0" fmla="*/ 341863 w 583455"/>
                      <a:gd name="connsiteY0" fmla="*/ 126205 h 973521"/>
                      <a:gd name="connsiteX1" fmla="*/ 269291 w 583455"/>
                      <a:gd name="connsiteY1" fmla="*/ 973521 h 973521"/>
                      <a:gd name="connsiteX2" fmla="*/ 341863 w 583455"/>
                      <a:gd name="connsiteY2" fmla="*/ 126205 h 973521"/>
                      <a:gd name="connsiteX0" fmla="*/ 396242 w 593142"/>
                      <a:gd name="connsiteY0" fmla="*/ 136794 h 897025"/>
                      <a:gd name="connsiteX1" fmla="*/ 251099 w 593142"/>
                      <a:gd name="connsiteY1" fmla="*/ 897025 h 897025"/>
                      <a:gd name="connsiteX2" fmla="*/ 396242 w 593142"/>
                      <a:gd name="connsiteY2" fmla="*/ 136794 h 897025"/>
                    </a:gdLst>
                    <a:ahLst/>
                    <a:cxnLst>
                      <a:cxn ang="0">
                        <a:pos x="connsiteX0" y="connsiteY0"/>
                      </a:cxn>
                      <a:cxn ang="0">
                        <a:pos x="connsiteX1" y="connsiteY1"/>
                      </a:cxn>
                      <a:cxn ang="0">
                        <a:pos x="connsiteX2" y="connsiteY2"/>
                      </a:cxn>
                    </a:cxnLst>
                    <a:rect l="l" t="t" r="r" b="b"/>
                    <a:pathLst>
                      <a:path w="593142" h="897025">
                        <a:moveTo>
                          <a:pt x="396242" y="136794"/>
                        </a:moveTo>
                        <a:cubicBezTo>
                          <a:pt x="516255" y="-285163"/>
                          <a:pt x="839164" y="354509"/>
                          <a:pt x="251099" y="897025"/>
                        </a:cubicBezTo>
                        <a:cubicBezTo>
                          <a:pt x="-336966" y="354509"/>
                          <a:pt x="276229" y="-285163"/>
                          <a:pt x="396242" y="136794"/>
                        </a:cubicBezTo>
                        <a:close/>
                      </a:path>
                    </a:pathLst>
                  </a:custGeom>
                  <a:solidFill>
                    <a:srgbClr val="00CC00"/>
                  </a:solidFill>
                  <a:ln w="25400" cap="flat" cmpd="sng" algn="ctr">
                    <a:noFill/>
                    <a:prstDash val="solid"/>
                  </a:ln>
                  <a:effectLst/>
                </p:spPr>
                <p:txBody>
                  <a:bodyPr rtlCol="0" anchor="ctr"/>
                  <a:lstStyle/>
                  <a:p>
                    <a:pPr algn="ctr">
                      <a:defRPr/>
                    </a:pPr>
                    <a:endParaRPr kumimoji="0" lang="ja-JP" altLang="en-US" kern="0">
                      <a:solidFill>
                        <a:prstClr val="white"/>
                      </a:solidFill>
                      <a:latin typeface="Segoe UI Symbol"/>
                      <a:ea typeface="ＭＳ Ｐゴシック"/>
                    </a:endParaRPr>
                  </a:p>
                </p:txBody>
              </p:sp>
            </p:grpSp>
          </p:grpSp>
        </p:grpSp>
      </p:grpSp>
      <p:sp>
        <p:nvSpPr>
          <p:cNvPr id="798" name="雲 797"/>
          <p:cNvSpPr/>
          <p:nvPr/>
        </p:nvSpPr>
        <p:spPr>
          <a:xfrm>
            <a:off x="2171576" y="2588787"/>
            <a:ext cx="3000696" cy="626802"/>
          </a:xfrm>
          <a:prstGeom prst="cloud">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772" name="グループ化 798"/>
          <p:cNvGrpSpPr/>
          <p:nvPr/>
        </p:nvGrpSpPr>
        <p:grpSpPr>
          <a:xfrm>
            <a:off x="2607574" y="3329988"/>
            <a:ext cx="2128705" cy="602455"/>
            <a:chOff x="2029561" y="3422451"/>
            <a:chExt cx="2365575" cy="588178"/>
          </a:xfrm>
          <a:solidFill>
            <a:srgbClr val="00B0F0"/>
          </a:solidFill>
        </p:grpSpPr>
        <p:sp>
          <p:nvSpPr>
            <p:cNvPr id="801" name="上矢印 800"/>
            <p:cNvSpPr/>
            <p:nvPr/>
          </p:nvSpPr>
          <p:spPr>
            <a:xfrm>
              <a:off x="2029561" y="3422451"/>
              <a:ext cx="648816" cy="588178"/>
            </a:xfrm>
            <a:prstGeom prst="up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2" name="上矢印 801"/>
            <p:cNvSpPr/>
            <p:nvPr/>
          </p:nvSpPr>
          <p:spPr>
            <a:xfrm>
              <a:off x="2887941" y="3422451"/>
              <a:ext cx="648816" cy="588178"/>
            </a:xfrm>
            <a:prstGeom prst="up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3" name="上矢印 802"/>
            <p:cNvSpPr/>
            <p:nvPr/>
          </p:nvSpPr>
          <p:spPr>
            <a:xfrm>
              <a:off x="3746320" y="3422451"/>
              <a:ext cx="648816" cy="588178"/>
            </a:xfrm>
            <a:prstGeom prst="up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800" name="テキスト ボックス 799"/>
          <p:cNvSpPr txBox="1"/>
          <p:nvPr/>
        </p:nvSpPr>
        <p:spPr>
          <a:xfrm>
            <a:off x="2764869" y="2636912"/>
            <a:ext cx="1873943" cy="523220"/>
          </a:xfrm>
          <a:prstGeom prst="rect">
            <a:avLst/>
          </a:prstGeom>
          <a:noFill/>
        </p:spPr>
        <p:txBody>
          <a:bodyPr wrap="square" rtlCol="0">
            <a:spAutoFit/>
          </a:bodyPr>
          <a:lstStyle/>
          <a:p>
            <a:pPr algn="ctr"/>
            <a:r>
              <a:rPr lang="en-US" altLang="ja-JP" sz="2800" b="1" dirty="0">
                <a:solidFill>
                  <a:srgbClr val="00B0F0"/>
                </a:solidFill>
                <a:latin typeface="Segoe UI Symbol" panose="020B0502040204020203" pitchFamily="34" charset="0"/>
                <a:ea typeface="Segoe UI Symbol" panose="020B0502040204020203" pitchFamily="34" charset="0"/>
                <a:cs typeface="メイリオ" panose="020B0604030504040204" pitchFamily="50" charset="-128"/>
              </a:rPr>
              <a:t>Evaporate</a:t>
            </a:r>
          </a:p>
        </p:txBody>
      </p:sp>
      <p:sp>
        <p:nvSpPr>
          <p:cNvPr id="795" name="テキスト ボックス 794"/>
          <p:cNvSpPr txBox="1"/>
          <p:nvPr/>
        </p:nvSpPr>
        <p:spPr>
          <a:xfrm>
            <a:off x="2853310" y="6146140"/>
            <a:ext cx="1828065" cy="523220"/>
          </a:xfrm>
          <a:prstGeom prst="rect">
            <a:avLst/>
          </a:prstGeom>
          <a:noFill/>
        </p:spPr>
        <p:txBody>
          <a:bodyPr wrap="square" rtlCol="0">
            <a:spAutoFit/>
          </a:bodyPr>
          <a:lstStyle/>
          <a:p>
            <a:pPr algn="ctr"/>
            <a:r>
              <a:rPr lang="en-US" altLang="ja-JP" sz="2800" b="1"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Leakage</a:t>
            </a:r>
          </a:p>
        </p:txBody>
      </p:sp>
      <p:sp>
        <p:nvSpPr>
          <p:cNvPr id="796" name="ストライプ矢印 795"/>
          <p:cNvSpPr/>
          <p:nvPr/>
        </p:nvSpPr>
        <p:spPr>
          <a:xfrm rot="5400000">
            <a:off x="3335291" y="4778174"/>
            <a:ext cx="818337" cy="1809503"/>
          </a:xfrm>
          <a:prstGeom prst="striped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19" name="テキスト ボックス 1118"/>
          <p:cNvSpPr txBox="1"/>
          <p:nvPr/>
        </p:nvSpPr>
        <p:spPr>
          <a:xfrm>
            <a:off x="4655840" y="2546903"/>
            <a:ext cx="6392476" cy="954107"/>
          </a:xfrm>
          <a:prstGeom prst="rect">
            <a:avLst/>
          </a:prstGeom>
          <a:noFill/>
        </p:spPr>
        <p:txBody>
          <a:bodyPr wrap="square" rtlCol="0">
            <a:spAutoFit/>
          </a:bodyPr>
          <a:lstStyle/>
          <a:p>
            <a:pPr algn="ct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Most of the water </a:t>
            </a:r>
          </a:p>
          <a:p>
            <a:pPr algn="ct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to evaporate or leak</a:t>
            </a:r>
          </a:p>
        </p:txBody>
      </p:sp>
      <p:sp>
        <p:nvSpPr>
          <p:cNvPr id="1124" name="フローチャート : 磁気ディスク 1123"/>
          <p:cNvSpPr/>
          <p:nvPr/>
        </p:nvSpPr>
        <p:spPr>
          <a:xfrm>
            <a:off x="8323657" y="4193526"/>
            <a:ext cx="1212126" cy="1827762"/>
          </a:xfrm>
          <a:prstGeom prst="flowChartMagneticDisk">
            <a:avLst/>
          </a:prstGeom>
          <a:gradFill flip="none" rotWithShape="1">
            <a:gsLst>
              <a:gs pos="0">
                <a:srgbClr val="00B0F0">
                  <a:lumMod val="51000"/>
                  <a:lumOff val="49000"/>
                  <a:alpha val="50000"/>
                </a:srgbClr>
              </a:gs>
              <a:gs pos="100000">
                <a:srgbClr val="00B0F0">
                  <a:alpha val="50000"/>
                </a:srgbClr>
              </a:gs>
              <a:gs pos="100000">
                <a:srgbClr val="99FF99">
                  <a:alpha val="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5" name="涙形 1124"/>
          <p:cNvSpPr/>
          <p:nvPr/>
        </p:nvSpPr>
        <p:spPr>
          <a:xfrm>
            <a:off x="8456132" y="3703867"/>
            <a:ext cx="838879" cy="853335"/>
          </a:xfrm>
          <a:prstGeom prst="teardrop">
            <a:avLst>
              <a:gd name="adj" fmla="val 114728"/>
            </a:avLst>
          </a:prstGeom>
          <a:gradFill flip="none" rotWithShape="1">
            <a:gsLst>
              <a:gs pos="0">
                <a:srgbClr val="00B0F0">
                  <a:lumMod val="51000"/>
                  <a:lumOff val="49000"/>
                  <a:alpha val="50000"/>
                </a:srgbClr>
              </a:gs>
              <a:gs pos="100000">
                <a:srgbClr val="00B0F0">
                  <a:alpha val="50000"/>
                </a:srgbClr>
              </a:gs>
              <a:gs pos="100000">
                <a:srgbClr val="99FF99">
                  <a:alpha val="0"/>
                </a:srgbClr>
              </a:gs>
            </a:gsLst>
            <a:lin ang="0" scaled="1"/>
            <a:tileRect/>
          </a:gradFill>
          <a:ln>
            <a:solidFill>
              <a:schemeClr val="bg1"/>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6" name="テキスト ボックス 1125"/>
          <p:cNvSpPr txBox="1"/>
          <p:nvPr/>
        </p:nvSpPr>
        <p:spPr>
          <a:xfrm>
            <a:off x="7218846" y="4507563"/>
            <a:ext cx="3829471" cy="1754326"/>
          </a:xfrm>
          <a:prstGeom prst="rect">
            <a:avLst/>
          </a:prstGeom>
          <a:noFill/>
        </p:spPr>
        <p:txBody>
          <a:bodyPr wrap="square" rtlCol="0">
            <a:spAutoFit/>
          </a:bodyPr>
          <a:lstStyle/>
          <a:p>
            <a:r>
              <a:rPr lang="en-US" altLang="ja-JP" sz="4400" b="1" dirty="0">
                <a:latin typeface="メイリオ" panose="020B0604030504040204" pitchFamily="50" charset="-128"/>
                <a:ea typeface="メイリオ" panose="020B0604030504040204" pitchFamily="50" charset="-128"/>
                <a:cs typeface="メイリオ" panose="020B0604030504040204" pitchFamily="50" charset="-128"/>
              </a:rPr>
              <a:t>300</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grams</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Lettuce</a:t>
            </a: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It needs</a:t>
            </a:r>
            <a:r>
              <a:rPr lang="en-US" altLang="ja-JP" sz="44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grams</a:t>
            </a:r>
          </a:p>
          <a:p>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water</a:t>
            </a:r>
          </a:p>
        </p:txBody>
      </p:sp>
      <p:pic>
        <p:nvPicPr>
          <p:cNvPr id="1127" name="Picture 2" descr="C:\Users\sasa\Desktop\f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8" y="4502848"/>
            <a:ext cx="1617881" cy="1443150"/>
          </a:xfrm>
          <a:prstGeom prst="rect">
            <a:avLst/>
          </a:prstGeom>
          <a:noFill/>
          <a:extLst>
            <a:ext uri="{909E8E84-426E-40DD-AFC4-6F175D3DCCD1}">
              <a14:hiddenFill xmlns:a14="http://schemas.microsoft.com/office/drawing/2010/main">
                <a:solidFill>
                  <a:srgbClr val="FFFFFF"/>
                </a:solidFill>
              </a14:hiddenFill>
            </a:ext>
          </a:extLst>
        </p:spPr>
      </p:pic>
      <p:sp>
        <p:nvSpPr>
          <p:cNvPr id="1136" name="テキスト ボックス 1135"/>
          <p:cNvSpPr txBox="1"/>
          <p:nvPr/>
        </p:nvSpPr>
        <p:spPr>
          <a:xfrm>
            <a:off x="8328248" y="5169208"/>
            <a:ext cx="1512168" cy="769441"/>
          </a:xfrm>
          <a:prstGeom prst="rect">
            <a:avLst/>
          </a:prstGeom>
          <a:noFill/>
        </p:spPr>
        <p:txBody>
          <a:bodyPr wrap="square" rtlCol="0">
            <a:spAutoFit/>
          </a:bodyPr>
          <a:lstStyle/>
          <a:p>
            <a:r>
              <a:rPr lang="en-US" altLang="ja-JP" sz="4400" b="1" dirty="0">
                <a:latin typeface="メイリオ" panose="020B0604030504040204" pitchFamily="50" charset="-128"/>
                <a:ea typeface="メイリオ" panose="020B0604030504040204" pitchFamily="50" charset="-128"/>
                <a:cs typeface="メイリオ" panose="020B0604030504040204" pitchFamily="50" charset="-128"/>
              </a:rPr>
              <a:t>11</a:t>
            </a:r>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Kilo</a:t>
            </a:r>
          </a:p>
        </p:txBody>
      </p:sp>
      <p:graphicFrame>
        <p:nvGraphicFramePr>
          <p:cNvPr id="346" name="Diagramm 10"/>
          <p:cNvGraphicFramePr/>
          <p:nvPr>
            <p:extLst/>
          </p:nvPr>
        </p:nvGraphicFramePr>
        <p:xfrm>
          <a:off x="1632004" y="1268760"/>
          <a:ext cx="9000000" cy="303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160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anim calcmode="lin" valueType="num">
                                      <p:cBhvr>
                                        <p:cTn id="8" dur="1000" fill="hold"/>
                                        <p:tgtEl>
                                          <p:spTgt spid="772"/>
                                        </p:tgtEl>
                                        <p:attrNameLst>
                                          <p:attrName>ppt_x</p:attrName>
                                        </p:attrNameLst>
                                      </p:cBhvr>
                                      <p:tavLst>
                                        <p:tav tm="0">
                                          <p:val>
                                            <p:strVal val="#ppt_x"/>
                                          </p:val>
                                        </p:tav>
                                        <p:tav tm="100000">
                                          <p:val>
                                            <p:strVal val="#ppt_x"/>
                                          </p:val>
                                        </p:tav>
                                      </p:tavLst>
                                    </p:anim>
                                    <p:anim calcmode="lin" valueType="num">
                                      <p:cBhvr>
                                        <p:cTn id="9" dur="1000" fill="hold"/>
                                        <p:tgtEl>
                                          <p:spTgt spid="77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96"/>
                                        </p:tgtEl>
                                        <p:attrNameLst>
                                          <p:attrName>style.visibility</p:attrName>
                                        </p:attrNameLst>
                                      </p:cBhvr>
                                      <p:to>
                                        <p:strVal val="visible"/>
                                      </p:to>
                                    </p:set>
                                    <p:animEffect transition="in" filter="fade">
                                      <p:cBhvr>
                                        <p:cTn id="12" dur="1000"/>
                                        <p:tgtEl>
                                          <p:spTgt spid="796"/>
                                        </p:tgtEl>
                                      </p:cBhvr>
                                    </p:animEffect>
                                    <p:anim calcmode="lin" valueType="num">
                                      <p:cBhvr>
                                        <p:cTn id="13" dur="1000" fill="hold"/>
                                        <p:tgtEl>
                                          <p:spTgt spid="796"/>
                                        </p:tgtEl>
                                        <p:attrNameLst>
                                          <p:attrName>ppt_x</p:attrName>
                                        </p:attrNameLst>
                                      </p:cBhvr>
                                      <p:tavLst>
                                        <p:tav tm="0">
                                          <p:val>
                                            <p:strVal val="#ppt_x"/>
                                          </p:val>
                                        </p:tav>
                                        <p:tav tm="100000">
                                          <p:val>
                                            <p:strVal val="#ppt_x"/>
                                          </p:val>
                                        </p:tav>
                                      </p:tavLst>
                                    </p:anim>
                                    <p:anim calcmode="lin" valueType="num">
                                      <p:cBhvr>
                                        <p:cTn id="14" dur="1000" fill="hold"/>
                                        <p:tgtEl>
                                          <p:spTgt spid="79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95"/>
                                        </p:tgtEl>
                                        <p:attrNameLst>
                                          <p:attrName>style.visibility</p:attrName>
                                        </p:attrNameLst>
                                      </p:cBhvr>
                                      <p:to>
                                        <p:strVal val="visible"/>
                                      </p:to>
                                    </p:set>
                                    <p:animEffect transition="in" filter="fade">
                                      <p:cBhvr>
                                        <p:cTn id="18" dur="500"/>
                                        <p:tgtEl>
                                          <p:spTgt spid="79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98"/>
                                        </p:tgtEl>
                                        <p:attrNameLst>
                                          <p:attrName>style.visibility</p:attrName>
                                        </p:attrNameLst>
                                      </p:cBhvr>
                                      <p:to>
                                        <p:strVal val="visible"/>
                                      </p:to>
                                    </p:set>
                                    <p:animEffect transition="in" filter="fade">
                                      <p:cBhvr>
                                        <p:cTn id="21" dur="500"/>
                                        <p:tgtEl>
                                          <p:spTgt spid="79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00"/>
                                        </p:tgtEl>
                                        <p:attrNameLst>
                                          <p:attrName>style.visibility</p:attrName>
                                        </p:attrNameLst>
                                      </p:cBhvr>
                                      <p:to>
                                        <p:strVal val="visible"/>
                                      </p:to>
                                    </p:set>
                                    <p:animEffect transition="in" filter="fade">
                                      <p:cBhvr>
                                        <p:cTn id="25" dur="500"/>
                                        <p:tgtEl>
                                          <p:spTgt spid="80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19"/>
                                        </p:tgtEl>
                                        <p:attrNameLst>
                                          <p:attrName>style.visibility</p:attrName>
                                        </p:attrNameLst>
                                      </p:cBhvr>
                                      <p:to>
                                        <p:strVal val="visible"/>
                                      </p:to>
                                    </p:set>
                                    <p:animEffect transition="in" filter="fade">
                                      <p:cBhvr>
                                        <p:cTn id="29" dur="1000"/>
                                        <p:tgtEl>
                                          <p:spTgt spid="11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7"/>
                                        </p:tgtEl>
                                        <p:attrNameLst>
                                          <p:attrName>style.visibility</p:attrName>
                                        </p:attrNameLst>
                                      </p:cBhvr>
                                      <p:to>
                                        <p:strVal val="visible"/>
                                      </p:to>
                                    </p:set>
                                    <p:animEffect transition="in" filter="fade">
                                      <p:cBhvr>
                                        <p:cTn id="34" dur="1000"/>
                                        <p:tgtEl>
                                          <p:spTgt spid="11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26"/>
                                        </p:tgtEl>
                                        <p:attrNameLst>
                                          <p:attrName>style.visibility</p:attrName>
                                        </p:attrNameLst>
                                      </p:cBhvr>
                                      <p:to>
                                        <p:strVal val="visible"/>
                                      </p:to>
                                    </p:set>
                                    <p:animEffect transition="in" filter="fade">
                                      <p:cBhvr>
                                        <p:cTn id="37" dur="1000"/>
                                        <p:tgtEl>
                                          <p:spTgt spid="1126"/>
                                        </p:tgtEl>
                                      </p:cBhvr>
                                    </p:animEffect>
                                  </p:childTnLst>
                                </p:cTn>
                              </p:par>
                            </p:childTnLst>
                          </p:cTn>
                        </p:par>
                        <p:par>
                          <p:cTn id="38" fill="hold">
                            <p:stCondLst>
                              <p:cond delay="1000"/>
                            </p:stCondLst>
                            <p:childTnLst>
                              <p:par>
                                <p:cTn id="39" presetID="47" presetClass="entr" presetSubtype="0" fill="hold" grpId="0" nodeType="afterEffect">
                                  <p:stCondLst>
                                    <p:cond delay="0"/>
                                  </p:stCondLst>
                                  <p:childTnLst>
                                    <p:set>
                                      <p:cBhvr>
                                        <p:cTn id="40" dur="1" fill="hold">
                                          <p:stCondLst>
                                            <p:cond delay="0"/>
                                          </p:stCondLst>
                                        </p:cTn>
                                        <p:tgtEl>
                                          <p:spTgt spid="1125"/>
                                        </p:tgtEl>
                                        <p:attrNameLst>
                                          <p:attrName>style.visibility</p:attrName>
                                        </p:attrNameLst>
                                      </p:cBhvr>
                                      <p:to>
                                        <p:strVal val="visible"/>
                                      </p:to>
                                    </p:set>
                                    <p:animEffect transition="in" filter="fade">
                                      <p:cBhvr>
                                        <p:cTn id="41" dur="1000"/>
                                        <p:tgtEl>
                                          <p:spTgt spid="1125"/>
                                        </p:tgtEl>
                                      </p:cBhvr>
                                    </p:animEffect>
                                    <p:anim calcmode="lin" valueType="num">
                                      <p:cBhvr>
                                        <p:cTn id="42" dur="1000" fill="hold"/>
                                        <p:tgtEl>
                                          <p:spTgt spid="1125"/>
                                        </p:tgtEl>
                                        <p:attrNameLst>
                                          <p:attrName>ppt_x</p:attrName>
                                        </p:attrNameLst>
                                      </p:cBhvr>
                                      <p:tavLst>
                                        <p:tav tm="0">
                                          <p:val>
                                            <p:strVal val="#ppt_x"/>
                                          </p:val>
                                        </p:tav>
                                        <p:tav tm="100000">
                                          <p:val>
                                            <p:strVal val="#ppt_x"/>
                                          </p:val>
                                        </p:tav>
                                      </p:tavLst>
                                    </p:anim>
                                    <p:anim calcmode="lin" valueType="num">
                                      <p:cBhvr>
                                        <p:cTn id="43" dur="1000" fill="hold"/>
                                        <p:tgtEl>
                                          <p:spTgt spid="1125"/>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1124"/>
                                        </p:tgtEl>
                                        <p:attrNameLst>
                                          <p:attrName>style.visibility</p:attrName>
                                        </p:attrNameLst>
                                      </p:cBhvr>
                                      <p:to>
                                        <p:strVal val="visible"/>
                                      </p:to>
                                    </p:set>
                                    <p:animEffect transition="in" filter="wipe(down)">
                                      <p:cBhvr>
                                        <p:cTn id="46" dur="1000"/>
                                        <p:tgtEl>
                                          <p:spTgt spid="11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36"/>
                                        </p:tgtEl>
                                        <p:attrNameLst>
                                          <p:attrName>style.visibility</p:attrName>
                                        </p:attrNameLst>
                                      </p:cBhvr>
                                      <p:to>
                                        <p:strVal val="visible"/>
                                      </p:to>
                                    </p:set>
                                    <p:animEffect transition="in" filter="fade">
                                      <p:cBhvr>
                                        <p:cTn id="51" dur="500"/>
                                        <p:tgtEl>
                                          <p:spTgt spid="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 grpId="0" animBg="1"/>
      <p:bldP spid="800" grpId="0"/>
      <p:bldP spid="795" grpId="0"/>
      <p:bldP spid="796" grpId="0" animBg="1"/>
      <p:bldP spid="1119" grpId="0"/>
      <p:bldP spid="1124" grpId="0" animBg="1"/>
      <p:bldP spid="1125" grpId="0" animBg="1"/>
      <p:bldP spid="1126" grpId="0"/>
      <p:bldP spid="11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74611"/>
            <a:ext cx="10191262" cy="633412"/>
          </a:xfrm>
        </p:spPr>
        <p:txBody>
          <a:bodyPr/>
          <a:lstStyle/>
          <a:p>
            <a:pPr algn="l"/>
            <a:r>
              <a:rPr lang="en-US" altLang="ja-JP" dirty="0" smtClean="0"/>
              <a:t>Course syllabus</a:t>
            </a:r>
            <a:br>
              <a:rPr lang="en-US" altLang="ja-JP" dirty="0" smtClean="0"/>
            </a:br>
            <a:r>
              <a:rPr lang="en-US" altLang="ja-JP" dirty="0" smtClean="0"/>
              <a:t>Dept. of Chemical Engineering, Kyoto University</a:t>
            </a:r>
            <a:endParaRPr kumimoji="1" lang="ja-JP" altLang="en-US" dirty="0"/>
          </a:p>
        </p:txBody>
      </p:sp>
      <p:sp>
        <p:nvSpPr>
          <p:cNvPr id="4" name="正方形/長方形 3"/>
          <p:cNvSpPr/>
          <p:nvPr/>
        </p:nvSpPr>
        <p:spPr>
          <a:xfrm>
            <a:off x="209550" y="1129784"/>
            <a:ext cx="11158824" cy="523220"/>
          </a:xfrm>
          <a:prstGeom prst="rect">
            <a:avLst/>
          </a:prstGeom>
        </p:spPr>
        <p:txBody>
          <a:bodyPr wrap="none">
            <a:spAutoFit/>
          </a:bodyPr>
          <a:lstStyle/>
          <a:p>
            <a:r>
              <a:rPr lang="en-US" altLang="ja-JP" sz="2800" dirty="0"/>
              <a:t>“Fine particle technology” </a:t>
            </a:r>
            <a:r>
              <a:rPr lang="en-US" altLang="ja-JP" sz="2800" dirty="0" smtClean="0"/>
              <a:t> for 3</a:t>
            </a:r>
            <a:r>
              <a:rPr lang="en-US" altLang="ja-JP" sz="2800" baseline="30000" dirty="0" smtClean="0"/>
              <a:t>rd</a:t>
            </a:r>
            <a:r>
              <a:rPr lang="en-US" altLang="ja-JP" sz="2800" dirty="0" smtClean="0"/>
              <a:t> year student, undergraduate course</a:t>
            </a:r>
            <a:endParaRPr lang="ja-JP" altLang="en-US" sz="2800" dirty="0"/>
          </a:p>
        </p:txBody>
      </p:sp>
      <p:sp>
        <p:nvSpPr>
          <p:cNvPr id="5" name="テキスト ボックス 4"/>
          <p:cNvSpPr txBox="1"/>
          <p:nvPr/>
        </p:nvSpPr>
        <p:spPr>
          <a:xfrm>
            <a:off x="844550" y="1817718"/>
            <a:ext cx="1541463" cy="369332"/>
          </a:xfrm>
          <a:prstGeom prst="rect">
            <a:avLst/>
          </a:prstGeom>
          <a:noFill/>
        </p:spPr>
        <p:txBody>
          <a:bodyPr wrap="square" rtlCol="0">
            <a:spAutoFit/>
          </a:bodyPr>
          <a:lstStyle/>
          <a:p>
            <a:r>
              <a:rPr kumimoji="1" lang="en-US" altLang="ja-JP" dirty="0" smtClean="0"/>
              <a:t>Item	</a:t>
            </a:r>
            <a:endParaRPr kumimoji="1" lang="ja-JP" altLang="en-US" dirty="0"/>
          </a:p>
        </p:txBody>
      </p:sp>
      <p:sp>
        <p:nvSpPr>
          <p:cNvPr id="3" name="テキスト ボックス 2"/>
          <p:cNvSpPr txBox="1"/>
          <p:nvPr/>
        </p:nvSpPr>
        <p:spPr>
          <a:xfrm>
            <a:off x="209551" y="2351764"/>
            <a:ext cx="5705474" cy="3970318"/>
          </a:xfrm>
          <a:prstGeom prst="rect">
            <a:avLst/>
          </a:prstGeom>
          <a:noFill/>
        </p:spPr>
        <p:txBody>
          <a:bodyPr wrap="square" rtlCol="0">
            <a:spAutoFit/>
          </a:bodyPr>
          <a:lstStyle/>
          <a:p>
            <a:pPr marL="342900" indent="-342900">
              <a:buAutoNum type="arabicPeriod"/>
            </a:pPr>
            <a:r>
              <a:rPr kumimoji="1" lang="en-US" altLang="ja-JP" dirty="0" smtClean="0"/>
              <a:t>Introduction of fine particle technology	1</a:t>
            </a:r>
          </a:p>
          <a:p>
            <a:pPr marL="342900" indent="-342900">
              <a:buAutoNum type="arabicPeriod"/>
            </a:pPr>
            <a:endParaRPr lang="en-US" altLang="ja-JP" dirty="0"/>
          </a:p>
          <a:p>
            <a:pPr marL="342900" indent="-342900">
              <a:buAutoNum type="arabicPeriod"/>
            </a:pPr>
            <a:r>
              <a:rPr lang="en-US" altLang="ja-JP" dirty="0" smtClean="0"/>
              <a:t>Particle properties and characterization	4</a:t>
            </a:r>
          </a:p>
          <a:p>
            <a:pPr marL="342900" indent="-342900">
              <a:buAutoNum type="arabicPeriod"/>
            </a:pPr>
            <a:endParaRPr lang="en-US" altLang="ja-JP" dirty="0"/>
          </a:p>
          <a:p>
            <a:pPr marL="342900" indent="-342900">
              <a:buAutoNum type="arabicPeriod"/>
            </a:pPr>
            <a:endParaRPr lang="en-US" altLang="ja-JP" dirty="0" smtClean="0"/>
          </a:p>
          <a:p>
            <a:pPr marL="342900" indent="-342900">
              <a:buAutoNum type="arabicPeriod"/>
            </a:pPr>
            <a:endParaRPr lang="en-US" altLang="ja-JP" dirty="0"/>
          </a:p>
          <a:p>
            <a:pPr marL="342900" indent="-342900">
              <a:buAutoNum type="arabicPeriod"/>
            </a:pPr>
            <a:r>
              <a:rPr lang="en-US" altLang="ja-JP" dirty="0" smtClean="0"/>
              <a:t>Particles behavior in gas phase		5</a:t>
            </a:r>
          </a:p>
          <a:p>
            <a:pPr marL="342900" indent="-342900">
              <a:buAutoNum type="arabicPeriod"/>
            </a:pPr>
            <a:endParaRPr kumimoji="1" lang="en-US" altLang="ja-JP" dirty="0"/>
          </a:p>
          <a:p>
            <a:pPr marL="342900" indent="-342900">
              <a:buAutoNum type="arabicPeriod"/>
            </a:pPr>
            <a:endParaRPr lang="en-US" altLang="ja-JP" dirty="0" smtClean="0"/>
          </a:p>
          <a:p>
            <a:pPr marL="342900" indent="-342900">
              <a:buAutoNum type="arabicPeriod"/>
            </a:pPr>
            <a:r>
              <a:rPr kumimoji="1" lang="en-US" altLang="ja-JP" dirty="0" smtClean="0"/>
              <a:t>Particles behavior in liquid phase	4</a:t>
            </a:r>
          </a:p>
          <a:p>
            <a:pPr marL="342900" indent="-342900">
              <a:buAutoNum type="arabicPeriod"/>
            </a:pPr>
            <a:endParaRPr lang="en-US" altLang="ja-JP" dirty="0"/>
          </a:p>
          <a:p>
            <a:pPr marL="342900" indent="-342900">
              <a:buAutoNum type="arabicPeriod"/>
            </a:pPr>
            <a:endParaRPr kumimoji="1" lang="en-US" altLang="ja-JP" dirty="0" smtClean="0"/>
          </a:p>
          <a:p>
            <a:pPr marL="342900" indent="-342900">
              <a:buAutoNum type="arabicPeriod"/>
            </a:pPr>
            <a:endParaRPr kumimoji="1" lang="en-US" altLang="ja-JP" dirty="0" smtClean="0"/>
          </a:p>
          <a:p>
            <a:pPr marL="342900" indent="-342900">
              <a:buAutoNum type="arabicPeriod"/>
            </a:pPr>
            <a:r>
              <a:rPr lang="en-US" altLang="ja-JP" dirty="0" smtClean="0"/>
              <a:t>Conclusion				1</a:t>
            </a:r>
            <a:endParaRPr kumimoji="1" lang="ja-JP" altLang="en-US" dirty="0"/>
          </a:p>
        </p:txBody>
      </p:sp>
      <p:sp>
        <p:nvSpPr>
          <p:cNvPr id="6" name="正方形/長方形 5"/>
          <p:cNvSpPr/>
          <p:nvPr/>
        </p:nvSpPr>
        <p:spPr>
          <a:xfrm>
            <a:off x="5788963" y="2351764"/>
            <a:ext cx="6155388" cy="3416320"/>
          </a:xfrm>
          <a:prstGeom prst="rect">
            <a:avLst/>
          </a:prstGeom>
        </p:spPr>
        <p:txBody>
          <a:bodyPr wrap="square">
            <a:spAutoFit/>
          </a:bodyPr>
          <a:lstStyle/>
          <a:p>
            <a:r>
              <a:rPr lang="en-US" altLang="ja-JP" dirty="0"/>
              <a:t>Position of particle technology  in chemical </a:t>
            </a:r>
            <a:r>
              <a:rPr lang="en-US" altLang="ja-JP" dirty="0" smtClean="0"/>
              <a:t>process</a:t>
            </a:r>
          </a:p>
          <a:p>
            <a:endParaRPr lang="en-US" altLang="ja-JP" dirty="0"/>
          </a:p>
          <a:p>
            <a:r>
              <a:rPr lang="en-US" altLang="ja-JP" dirty="0"/>
              <a:t>Size distribution, mechanical properties, electric and photonic </a:t>
            </a:r>
            <a:r>
              <a:rPr lang="en-US" altLang="ja-JP" dirty="0" smtClean="0"/>
              <a:t>behavior, surface interaction. Introduction of characterization methods.</a:t>
            </a:r>
          </a:p>
          <a:p>
            <a:endParaRPr lang="en-US" altLang="ja-JP" dirty="0"/>
          </a:p>
          <a:p>
            <a:r>
              <a:rPr lang="en-US" altLang="ja-JP" dirty="0" smtClean="0"/>
              <a:t>Particle formation, grinding process, aerosol process, deposition on wall, aggregation and dispersion</a:t>
            </a:r>
          </a:p>
          <a:p>
            <a:endParaRPr lang="en-US" altLang="ja-JP" dirty="0"/>
          </a:p>
          <a:p>
            <a:r>
              <a:rPr lang="en-US" altLang="ja-JP" dirty="0" smtClean="0"/>
              <a:t>Particle-particle interaction in liquid, Fundamentals of aggregation and </a:t>
            </a:r>
            <a:r>
              <a:rPr lang="en-US" altLang="ja-JP" dirty="0" err="1" smtClean="0"/>
              <a:t>dispertion</a:t>
            </a:r>
            <a:r>
              <a:rPr lang="en-US" altLang="ja-JP" dirty="0" smtClean="0"/>
              <a:t> process, filtration and separation process</a:t>
            </a:r>
            <a:endParaRPr lang="ja-JP" altLang="en-US" dirty="0"/>
          </a:p>
        </p:txBody>
      </p:sp>
      <p:sp>
        <p:nvSpPr>
          <p:cNvPr id="7" name="正方形/長方形 6"/>
          <p:cNvSpPr/>
          <p:nvPr/>
        </p:nvSpPr>
        <p:spPr>
          <a:xfrm>
            <a:off x="4522673" y="1705433"/>
            <a:ext cx="1392352" cy="646331"/>
          </a:xfrm>
          <a:prstGeom prst="rect">
            <a:avLst/>
          </a:prstGeom>
        </p:spPr>
        <p:txBody>
          <a:bodyPr wrap="square">
            <a:spAutoFit/>
          </a:bodyPr>
          <a:lstStyle/>
          <a:p>
            <a:r>
              <a:rPr lang="en-US" altLang="ja-JP" dirty="0"/>
              <a:t>number of lecture </a:t>
            </a:r>
            <a:endParaRPr lang="ja-JP" altLang="en-US" dirty="0"/>
          </a:p>
        </p:txBody>
      </p:sp>
    </p:spTree>
    <p:extLst>
      <p:ext uri="{BB962C8B-B14F-4D97-AF65-F5344CB8AC3E}">
        <p14:creationId xmlns:p14="http://schemas.microsoft.com/office/powerpoint/2010/main" val="575405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3200" y="0"/>
            <a:ext cx="10191262" cy="633412"/>
          </a:xfrm>
        </p:spPr>
        <p:txBody>
          <a:bodyPr/>
          <a:lstStyle/>
          <a:p>
            <a:pPr algn="l"/>
            <a:r>
              <a:rPr lang="en-US" altLang="ja-JP" dirty="0"/>
              <a:t>Course </a:t>
            </a:r>
            <a:r>
              <a:rPr lang="en-US" altLang="ja-JP" dirty="0" smtClean="0"/>
              <a:t>syllabus </a:t>
            </a:r>
            <a:r>
              <a:rPr lang="en-US" altLang="ja-JP" dirty="0"/>
              <a:t/>
            </a:r>
            <a:br>
              <a:rPr lang="en-US" altLang="ja-JP" dirty="0"/>
            </a:br>
            <a:r>
              <a:rPr lang="en-US" altLang="ja-JP" dirty="0"/>
              <a:t>Dept. of Chemical Engineering, Kyoto University</a:t>
            </a:r>
            <a:endParaRPr kumimoji="1" lang="ja-JP" altLang="en-US" dirty="0"/>
          </a:p>
        </p:txBody>
      </p:sp>
      <p:sp>
        <p:nvSpPr>
          <p:cNvPr id="4" name="テキスト ボックス 3"/>
          <p:cNvSpPr txBox="1"/>
          <p:nvPr/>
        </p:nvSpPr>
        <p:spPr>
          <a:xfrm>
            <a:off x="485775" y="1042984"/>
            <a:ext cx="10690747" cy="461665"/>
          </a:xfrm>
          <a:prstGeom prst="rect">
            <a:avLst/>
          </a:prstGeom>
          <a:noFill/>
        </p:spPr>
        <p:txBody>
          <a:bodyPr wrap="none" rtlCol="0">
            <a:spAutoFit/>
          </a:bodyPr>
          <a:lstStyle/>
          <a:p>
            <a:r>
              <a:rPr kumimoji="1" lang="en-US" altLang="ja-JP" sz="2400" dirty="0" smtClean="0"/>
              <a:t>“Chemical reaction Engineering II” </a:t>
            </a:r>
            <a:r>
              <a:rPr lang="en-US" altLang="ja-JP" sz="2400" dirty="0"/>
              <a:t>for 3</a:t>
            </a:r>
            <a:r>
              <a:rPr lang="en-US" altLang="ja-JP" sz="2400" baseline="30000" dirty="0"/>
              <a:t>rd</a:t>
            </a:r>
            <a:r>
              <a:rPr lang="en-US" altLang="ja-JP" sz="2400" dirty="0"/>
              <a:t> year student, undergraduate course</a:t>
            </a:r>
            <a:endParaRPr kumimoji="1" lang="ja-JP" altLang="en-US" sz="2400" dirty="0"/>
          </a:p>
        </p:txBody>
      </p:sp>
      <p:sp>
        <p:nvSpPr>
          <p:cNvPr id="5" name="テキスト ボックス 4"/>
          <p:cNvSpPr txBox="1"/>
          <p:nvPr/>
        </p:nvSpPr>
        <p:spPr>
          <a:xfrm>
            <a:off x="844550" y="1689126"/>
            <a:ext cx="1541463" cy="369332"/>
          </a:xfrm>
          <a:prstGeom prst="rect">
            <a:avLst/>
          </a:prstGeom>
          <a:noFill/>
        </p:spPr>
        <p:txBody>
          <a:bodyPr wrap="square" rtlCol="0">
            <a:spAutoFit/>
          </a:bodyPr>
          <a:lstStyle/>
          <a:p>
            <a:r>
              <a:rPr kumimoji="1" lang="en-US" altLang="ja-JP" dirty="0" smtClean="0"/>
              <a:t>Item	</a:t>
            </a:r>
            <a:endParaRPr kumimoji="1" lang="ja-JP" altLang="en-US" dirty="0"/>
          </a:p>
        </p:txBody>
      </p:sp>
      <p:sp>
        <p:nvSpPr>
          <p:cNvPr id="6" name="正方形/長方形 5"/>
          <p:cNvSpPr/>
          <p:nvPr/>
        </p:nvSpPr>
        <p:spPr>
          <a:xfrm>
            <a:off x="4522673" y="1576841"/>
            <a:ext cx="1392352" cy="646331"/>
          </a:xfrm>
          <a:prstGeom prst="rect">
            <a:avLst/>
          </a:prstGeom>
        </p:spPr>
        <p:txBody>
          <a:bodyPr wrap="square">
            <a:spAutoFit/>
          </a:bodyPr>
          <a:lstStyle/>
          <a:p>
            <a:r>
              <a:rPr lang="en-US" altLang="ja-JP" dirty="0"/>
              <a:t>number of lecture </a:t>
            </a:r>
            <a:endParaRPr lang="ja-JP" altLang="en-US" dirty="0"/>
          </a:p>
        </p:txBody>
      </p:sp>
      <p:sp>
        <p:nvSpPr>
          <p:cNvPr id="7" name="テキスト ボックス 6"/>
          <p:cNvSpPr txBox="1"/>
          <p:nvPr/>
        </p:nvSpPr>
        <p:spPr>
          <a:xfrm>
            <a:off x="485775" y="2295364"/>
            <a:ext cx="5121915" cy="1477328"/>
          </a:xfrm>
          <a:prstGeom prst="rect">
            <a:avLst/>
          </a:prstGeom>
          <a:noFill/>
        </p:spPr>
        <p:txBody>
          <a:bodyPr wrap="none" rtlCol="0">
            <a:spAutoFit/>
          </a:bodyPr>
          <a:lstStyle/>
          <a:p>
            <a:r>
              <a:rPr kumimoji="1" lang="en-US" altLang="ja-JP" dirty="0" smtClean="0"/>
              <a:t>Gas-solid reaction and reactor design	3.5</a:t>
            </a:r>
          </a:p>
          <a:p>
            <a:endParaRPr lang="en-US" altLang="ja-JP" dirty="0"/>
          </a:p>
          <a:p>
            <a:endParaRPr kumimoji="1" lang="en-US" altLang="ja-JP" dirty="0" smtClean="0"/>
          </a:p>
          <a:p>
            <a:endParaRPr lang="en-US" altLang="ja-JP" dirty="0"/>
          </a:p>
          <a:p>
            <a:r>
              <a:rPr kumimoji="1" lang="en-US" altLang="ja-JP" dirty="0" smtClean="0"/>
              <a:t>Solid catalyst reaction and reactor design	3.5</a:t>
            </a:r>
            <a:endParaRPr kumimoji="1" lang="ja-JP" altLang="en-US" dirty="0"/>
          </a:p>
        </p:txBody>
      </p:sp>
      <p:sp>
        <p:nvSpPr>
          <p:cNvPr id="8" name="テキスト ボックス 7"/>
          <p:cNvSpPr txBox="1"/>
          <p:nvPr/>
        </p:nvSpPr>
        <p:spPr>
          <a:xfrm>
            <a:off x="6315076" y="2295364"/>
            <a:ext cx="5143500" cy="1754326"/>
          </a:xfrm>
          <a:prstGeom prst="rect">
            <a:avLst/>
          </a:prstGeom>
          <a:noFill/>
        </p:spPr>
        <p:txBody>
          <a:bodyPr wrap="square" rtlCol="0">
            <a:spAutoFit/>
          </a:bodyPr>
          <a:lstStyle/>
          <a:p>
            <a:r>
              <a:rPr kumimoji="1" lang="en-US" altLang="ja-JP" dirty="0" smtClean="0"/>
              <a:t>Overall reaction rate calculation by using unreacted core model, reactor design and application for coal combustion and gasification</a:t>
            </a:r>
          </a:p>
          <a:p>
            <a:endParaRPr lang="en-US" altLang="ja-JP" dirty="0"/>
          </a:p>
          <a:p>
            <a:r>
              <a:rPr kumimoji="1" lang="en-US" altLang="ja-JP" dirty="0" smtClean="0"/>
              <a:t>Estimation of effectiveness factor of catalyst reaction, fixed and fluidized bed reactor design</a:t>
            </a:r>
            <a:endParaRPr kumimoji="1" lang="ja-JP" altLang="en-US" dirty="0"/>
          </a:p>
        </p:txBody>
      </p:sp>
      <p:sp>
        <p:nvSpPr>
          <p:cNvPr id="9" name="テキスト ボックス 8"/>
          <p:cNvSpPr txBox="1"/>
          <p:nvPr/>
        </p:nvSpPr>
        <p:spPr>
          <a:xfrm>
            <a:off x="485775" y="4332574"/>
            <a:ext cx="9257471" cy="461665"/>
          </a:xfrm>
          <a:prstGeom prst="rect">
            <a:avLst/>
          </a:prstGeom>
          <a:noFill/>
        </p:spPr>
        <p:txBody>
          <a:bodyPr wrap="none" rtlCol="0">
            <a:spAutoFit/>
          </a:bodyPr>
          <a:lstStyle/>
          <a:p>
            <a:r>
              <a:rPr kumimoji="1" lang="en-US" altLang="ja-JP" sz="2400" dirty="0" smtClean="0"/>
              <a:t>“Transport phenomena” </a:t>
            </a:r>
            <a:r>
              <a:rPr lang="en-US" altLang="ja-JP" sz="2400" dirty="0"/>
              <a:t>for 3</a:t>
            </a:r>
            <a:r>
              <a:rPr lang="en-US" altLang="ja-JP" sz="2400" baseline="30000" dirty="0"/>
              <a:t>rd</a:t>
            </a:r>
            <a:r>
              <a:rPr lang="en-US" altLang="ja-JP" sz="2400" dirty="0"/>
              <a:t> year student, undergraduate course</a:t>
            </a:r>
            <a:endParaRPr kumimoji="1" lang="ja-JP" altLang="en-US" sz="2400" dirty="0"/>
          </a:p>
        </p:txBody>
      </p:sp>
      <p:sp>
        <p:nvSpPr>
          <p:cNvPr id="10" name="テキスト ボックス 9"/>
          <p:cNvSpPr txBox="1"/>
          <p:nvPr/>
        </p:nvSpPr>
        <p:spPr>
          <a:xfrm>
            <a:off x="485775" y="5077123"/>
            <a:ext cx="5121915" cy="369332"/>
          </a:xfrm>
          <a:prstGeom prst="rect">
            <a:avLst/>
          </a:prstGeom>
          <a:noFill/>
        </p:spPr>
        <p:txBody>
          <a:bodyPr wrap="none" rtlCol="0">
            <a:spAutoFit/>
          </a:bodyPr>
          <a:lstStyle/>
          <a:p>
            <a:r>
              <a:rPr kumimoji="1" lang="en-US" altLang="ja-JP" dirty="0" smtClean="0"/>
              <a:t>Heat transfer and diffusion on solid surface	3</a:t>
            </a:r>
            <a:endParaRPr kumimoji="1" lang="ja-JP" altLang="en-US" dirty="0"/>
          </a:p>
        </p:txBody>
      </p:sp>
    </p:spTree>
    <p:extLst>
      <p:ext uri="{BB962C8B-B14F-4D97-AF65-F5344CB8AC3E}">
        <p14:creationId xmlns:p14="http://schemas.microsoft.com/office/powerpoint/2010/main" val="1228962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85887" y="-14288"/>
            <a:ext cx="11001375" cy="942975"/>
          </a:xfrm>
        </p:spPr>
        <p:txBody>
          <a:bodyPr/>
          <a:lstStyle/>
          <a:p>
            <a:pPr algn="l"/>
            <a:r>
              <a:rPr lang="en-US" altLang="ja-JP" sz="2400" dirty="0" smtClean="0"/>
              <a:t>For under graduate students in Department of Chemical Engineering, TUAT</a:t>
            </a:r>
            <a:r>
              <a:rPr lang="en-US" altLang="ja-JP" dirty="0" smtClean="0"/>
              <a:t/>
            </a:r>
            <a:br>
              <a:rPr lang="en-US" altLang="ja-JP" dirty="0" smtClean="0"/>
            </a:br>
            <a:r>
              <a:rPr lang="en-US" altLang="ja-JP" dirty="0" smtClean="0"/>
              <a:t>“Particulate </a:t>
            </a:r>
            <a:r>
              <a:rPr lang="en-US" altLang="ja-JP" dirty="0"/>
              <a:t>Process </a:t>
            </a:r>
            <a:r>
              <a:rPr lang="en-US" altLang="ja-JP" dirty="0" smtClean="0"/>
              <a:t>Technology”</a:t>
            </a:r>
            <a:endParaRPr kumimoji="1" lang="ja-JP" altLang="en-US" dirty="0"/>
          </a:p>
        </p:txBody>
      </p:sp>
      <p:sp>
        <p:nvSpPr>
          <p:cNvPr id="3" name="コンテンツ プレースホルダー 2"/>
          <p:cNvSpPr>
            <a:spLocks noGrp="1"/>
          </p:cNvSpPr>
          <p:nvPr>
            <p:ph idx="1"/>
          </p:nvPr>
        </p:nvSpPr>
        <p:spPr>
          <a:xfrm>
            <a:off x="280987" y="1143001"/>
            <a:ext cx="11911013" cy="4525963"/>
          </a:xfrm>
        </p:spPr>
        <p:txBody>
          <a:bodyPr/>
          <a:lstStyle/>
          <a:p>
            <a:pPr marL="0" indent="0">
              <a:buNone/>
            </a:pPr>
            <a:r>
              <a:rPr lang="en-US" altLang="ja-JP" sz="2400" dirty="0"/>
              <a:t>Fundamentals of Powder and particles science and technology will be introduced. Some applications in the field of energy and environmental, material production process will be discussed based on fundamentals</a:t>
            </a:r>
            <a:r>
              <a:rPr lang="en-US" altLang="ja-JP" sz="2400" dirty="0" smtClean="0"/>
              <a:t>.</a:t>
            </a:r>
          </a:p>
          <a:p>
            <a:pPr marL="0" indent="0">
              <a:buNone/>
            </a:pPr>
            <a:r>
              <a:rPr lang="en-US" altLang="ja-JP" sz="2400" dirty="0" smtClean="0"/>
              <a:t>Chapter 1. Particle properties </a:t>
            </a:r>
          </a:p>
          <a:p>
            <a:pPr marL="0" indent="0">
              <a:buNone/>
            </a:pPr>
            <a:r>
              <a:rPr lang="en-US" altLang="ja-JP" sz="2400" dirty="0"/>
              <a:t>	</a:t>
            </a:r>
            <a:r>
              <a:rPr lang="en-US" altLang="ja-JP" sz="2400" dirty="0" smtClean="0"/>
              <a:t>/ </a:t>
            </a:r>
            <a:r>
              <a:rPr lang="en-US" altLang="ja-JP" sz="2000" dirty="0" smtClean="0"/>
              <a:t>Size and size distribution, shape, micro-structure, surface behavior, surface area</a:t>
            </a:r>
          </a:p>
          <a:p>
            <a:pPr marL="0" indent="0">
              <a:buNone/>
            </a:pPr>
            <a:r>
              <a:rPr lang="en-US" altLang="ja-JP" sz="2000" dirty="0"/>
              <a:t>	</a:t>
            </a:r>
            <a:r>
              <a:rPr lang="en-US" altLang="ja-JP" sz="2000" dirty="0" smtClean="0"/>
              <a:t>/ Particles </a:t>
            </a:r>
            <a:r>
              <a:rPr lang="en-US" altLang="ja-JP" sz="2000" dirty="0"/>
              <a:t>dynamics, Brownian motion, sedimentation </a:t>
            </a:r>
            <a:r>
              <a:rPr lang="en-US" altLang="ja-JP" sz="2000" dirty="0" smtClean="0"/>
              <a:t>behavior, interaction </a:t>
            </a:r>
            <a:r>
              <a:rPr lang="en-US" altLang="ja-JP" sz="2000" dirty="0"/>
              <a:t>between </a:t>
            </a:r>
            <a:r>
              <a:rPr lang="en-US" altLang="ja-JP" sz="2000" dirty="0" smtClean="0"/>
              <a:t>particles</a:t>
            </a:r>
            <a:endParaRPr lang="en-US" altLang="ja-JP" sz="2000" dirty="0"/>
          </a:p>
          <a:p>
            <a:pPr marL="0" indent="0">
              <a:buNone/>
            </a:pPr>
            <a:r>
              <a:rPr lang="en-US" altLang="ja-JP" sz="2000" dirty="0"/>
              <a:t>	</a:t>
            </a:r>
            <a:r>
              <a:rPr lang="en-US" altLang="ja-JP" sz="2000" dirty="0" smtClean="0"/>
              <a:t>/ Characterization, size distribution, surface area</a:t>
            </a:r>
          </a:p>
          <a:p>
            <a:pPr marL="900113" indent="-900113">
              <a:buNone/>
            </a:pPr>
            <a:r>
              <a:rPr lang="en-US" altLang="ja-JP" sz="2000" dirty="0"/>
              <a:t>	</a:t>
            </a:r>
            <a:r>
              <a:rPr lang="en-US" altLang="ja-JP" sz="2000" dirty="0" smtClean="0"/>
              <a:t>/ Packing structure, pore size distribution</a:t>
            </a:r>
            <a:endParaRPr lang="en-US" altLang="ja-JP" sz="2000" dirty="0"/>
          </a:p>
          <a:p>
            <a:pPr marL="900113" indent="-900113">
              <a:buNone/>
            </a:pPr>
            <a:r>
              <a:rPr lang="en-US" altLang="ja-JP" sz="2400" dirty="0" smtClean="0"/>
              <a:t>Chapter 2</a:t>
            </a:r>
            <a:r>
              <a:rPr lang="en-US" altLang="ja-JP" sz="2400" dirty="0"/>
              <a:t>. </a:t>
            </a:r>
            <a:r>
              <a:rPr lang="en-US" altLang="ja-JP" sz="2400" dirty="0" smtClean="0"/>
              <a:t>Fundamentals of powder </a:t>
            </a:r>
            <a:r>
              <a:rPr lang="en-US" altLang="ja-JP" sz="2400" dirty="0"/>
              <a:t>technology</a:t>
            </a:r>
            <a:br>
              <a:rPr lang="en-US" altLang="ja-JP" sz="2400" dirty="0"/>
            </a:br>
            <a:r>
              <a:rPr lang="en-US" altLang="ja-JP" sz="2000" dirty="0" smtClean="0"/>
              <a:t>/ Powder bed statics model, strength (</a:t>
            </a:r>
            <a:r>
              <a:rPr lang="en-US" altLang="ja-JP" sz="2000" dirty="0" err="1" smtClean="0"/>
              <a:t>Rumpf’s</a:t>
            </a:r>
            <a:r>
              <a:rPr lang="en-US" altLang="ja-JP" sz="2000" dirty="0" smtClean="0"/>
              <a:t> model), stress distribution (Janssen’s theory)</a:t>
            </a:r>
          </a:p>
          <a:p>
            <a:pPr marL="900113" indent="-900113">
              <a:buNone/>
            </a:pPr>
            <a:r>
              <a:rPr lang="en-US" altLang="ja-JP" sz="2000" dirty="0"/>
              <a:t>	</a:t>
            </a:r>
            <a:r>
              <a:rPr lang="en-US" altLang="ja-JP" sz="2000" dirty="0" smtClean="0"/>
              <a:t>/ Filtration, dust collection, pressure drop (</a:t>
            </a:r>
            <a:r>
              <a:rPr lang="en-US" altLang="ja-JP" sz="2000" dirty="0" err="1" smtClean="0"/>
              <a:t>Kozeny</a:t>
            </a:r>
            <a:r>
              <a:rPr lang="en-US" altLang="ja-JP" sz="2000" dirty="0" smtClean="0"/>
              <a:t>-Carman model)</a:t>
            </a:r>
            <a:endParaRPr lang="en-US" altLang="ja-JP" sz="2400" dirty="0" smtClean="0"/>
          </a:p>
          <a:p>
            <a:pPr marL="0" indent="0">
              <a:buNone/>
            </a:pPr>
            <a:r>
              <a:rPr lang="en-US" altLang="ja-JP" sz="2400" dirty="0" smtClean="0"/>
              <a:t>Chapter 3. Powder, particle design, and control of powder process</a:t>
            </a:r>
          </a:p>
          <a:p>
            <a:pPr marL="0" indent="0">
              <a:buNone/>
            </a:pPr>
            <a:r>
              <a:rPr kumimoji="1" lang="en-US" altLang="ja-JP" sz="2400" dirty="0"/>
              <a:t>	</a:t>
            </a:r>
            <a:r>
              <a:rPr kumimoji="1" lang="en-US" altLang="ja-JP" sz="2000" dirty="0" smtClean="0"/>
              <a:t>/ Particle preparation process, grinding, chemical and physical process</a:t>
            </a:r>
            <a:endParaRPr kumimoji="1" lang="ja-JP" altLang="en-US" sz="2000" dirty="0"/>
          </a:p>
        </p:txBody>
      </p:sp>
    </p:spTree>
    <p:extLst>
      <p:ext uri="{BB962C8B-B14F-4D97-AF65-F5344CB8AC3E}">
        <p14:creationId xmlns:p14="http://schemas.microsoft.com/office/powerpoint/2010/main" val="1708346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ssociation of Powder Process Industry and Engineering, JA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89" y="1623159"/>
            <a:ext cx="2857500" cy="99060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61690" y="2613760"/>
            <a:ext cx="4677682" cy="707886"/>
          </a:xfrm>
          <a:prstGeom prst="rect">
            <a:avLst/>
          </a:prstGeom>
        </p:spPr>
        <p:txBody>
          <a:bodyPr wrap="square">
            <a:spAutoFit/>
          </a:bodyPr>
          <a:lstStyle/>
          <a:p>
            <a:r>
              <a:rPr lang="en-US" altLang="ja-JP" sz="2000" b="1" dirty="0">
                <a:solidFill>
                  <a:srgbClr val="555555"/>
                </a:solidFill>
                <a:latin typeface="Arial" panose="020B0604020202020204" pitchFamily="34" charset="0"/>
              </a:rPr>
              <a:t> Association of Powder Process Industry and Engineering, JAPAN</a:t>
            </a:r>
            <a:endParaRPr lang="ja-JP" altLang="en-US" sz="2000" b="1" dirty="0"/>
          </a:p>
        </p:txBody>
      </p:sp>
      <p:pic>
        <p:nvPicPr>
          <p:cNvPr id="1032" name="Picture 8" descr="粉体工学会"/>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042" y="1035245"/>
            <a:ext cx="4577021" cy="81009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574906" y="51256"/>
            <a:ext cx="10200332" cy="954107"/>
          </a:xfrm>
          <a:prstGeom prst="rect">
            <a:avLst/>
          </a:prstGeom>
          <a:noFill/>
        </p:spPr>
        <p:txBody>
          <a:bodyPr wrap="square" rtlCol="0">
            <a:spAutoFit/>
          </a:bodyPr>
          <a:lstStyle/>
          <a:p>
            <a:pPr algn="ctr"/>
            <a:r>
              <a:rPr kumimoji="1" lang="en-US" altLang="ja-JP" sz="2800" dirty="0" smtClean="0">
                <a:solidFill>
                  <a:schemeClr val="bg1"/>
                </a:solidFill>
              </a:rPr>
              <a:t>Collaboration between industry and academia for powder and particle technology education in Japan </a:t>
            </a:r>
            <a:endParaRPr kumimoji="1" lang="ja-JP" altLang="en-US" sz="2800" dirty="0">
              <a:solidFill>
                <a:schemeClr val="bg1"/>
              </a:solidFill>
            </a:endParaRPr>
          </a:p>
        </p:txBody>
      </p:sp>
      <p:sp>
        <p:nvSpPr>
          <p:cNvPr id="4" name="テキスト ボックス 3"/>
          <p:cNvSpPr txBox="1"/>
          <p:nvPr/>
        </p:nvSpPr>
        <p:spPr>
          <a:xfrm>
            <a:off x="161689" y="1092858"/>
            <a:ext cx="2117053" cy="461665"/>
          </a:xfrm>
          <a:prstGeom prst="rect">
            <a:avLst/>
          </a:prstGeom>
          <a:solidFill>
            <a:srgbClr val="FFC000"/>
          </a:solidFill>
        </p:spPr>
        <p:txBody>
          <a:bodyPr wrap="square" rtlCol="0">
            <a:spAutoFit/>
          </a:bodyPr>
          <a:lstStyle/>
          <a:p>
            <a:r>
              <a:rPr kumimoji="1" lang="en-US" altLang="ja-JP" sz="2400" dirty="0" smtClean="0"/>
              <a:t>Industry side</a:t>
            </a:r>
            <a:endParaRPr kumimoji="1" lang="ja-JP" altLang="en-US" sz="2400" dirty="0"/>
          </a:p>
        </p:txBody>
      </p:sp>
      <p:sp>
        <p:nvSpPr>
          <p:cNvPr id="9" name="テキスト ボックス 8"/>
          <p:cNvSpPr txBox="1"/>
          <p:nvPr/>
        </p:nvSpPr>
        <p:spPr>
          <a:xfrm>
            <a:off x="5014913" y="1100328"/>
            <a:ext cx="2199351" cy="461665"/>
          </a:xfrm>
          <a:prstGeom prst="rect">
            <a:avLst/>
          </a:prstGeom>
          <a:solidFill>
            <a:schemeClr val="accent2">
              <a:lumMod val="40000"/>
              <a:lumOff val="60000"/>
            </a:schemeClr>
          </a:solidFill>
        </p:spPr>
        <p:txBody>
          <a:bodyPr wrap="square" rtlCol="0">
            <a:spAutoFit/>
          </a:bodyPr>
          <a:lstStyle/>
          <a:p>
            <a:r>
              <a:rPr lang="en-US" altLang="ja-JP" sz="2400" dirty="0" smtClean="0"/>
              <a:t>Academic</a:t>
            </a:r>
            <a:r>
              <a:rPr kumimoji="1" lang="en-US" altLang="ja-JP" sz="2400" dirty="0" smtClean="0"/>
              <a:t> side</a:t>
            </a:r>
            <a:endParaRPr kumimoji="1" lang="ja-JP" altLang="en-US" sz="2400" dirty="0"/>
          </a:p>
        </p:txBody>
      </p:sp>
      <p:sp>
        <p:nvSpPr>
          <p:cNvPr id="5" name="左右矢印 4"/>
          <p:cNvSpPr/>
          <p:nvPr/>
        </p:nvSpPr>
        <p:spPr>
          <a:xfrm>
            <a:off x="4627421" y="203428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775640767"/>
              </p:ext>
            </p:extLst>
          </p:nvPr>
        </p:nvGraphicFramePr>
        <p:xfrm>
          <a:off x="6862222" y="1905636"/>
          <a:ext cx="5105660" cy="1847850"/>
        </p:xfrm>
        <a:graphic>
          <a:graphicData uri="http://schemas.openxmlformats.org/drawingml/2006/table">
            <a:tbl>
              <a:tblPr/>
              <a:tblGrid>
                <a:gridCol w="4176972"/>
                <a:gridCol w="928688"/>
              </a:tblGrid>
              <a:tr h="0">
                <a:tc>
                  <a:txBody>
                    <a:bodyPr/>
                    <a:lstStyle/>
                    <a:p>
                      <a:pPr algn="l"/>
                      <a:r>
                        <a:rPr lang="en-US" b="0" dirty="0">
                          <a:solidFill>
                            <a:srgbClr val="000000"/>
                          </a:solidFill>
                          <a:effectLst/>
                        </a:rPr>
                        <a:t>Regular </a:t>
                      </a:r>
                      <a:r>
                        <a:rPr lang="en-US" b="0" dirty="0" smtClean="0">
                          <a:solidFill>
                            <a:srgbClr val="000000"/>
                          </a:solidFill>
                          <a:effectLst/>
                        </a:rPr>
                        <a:t>members (included industry)</a:t>
                      </a:r>
                      <a:endParaRPr lang="en-US" b="0" dirty="0">
                        <a:solidFill>
                          <a:srgbClr val="000000"/>
                        </a:solidFill>
                        <a:effectLst/>
                      </a:endParaRPr>
                    </a:p>
                  </a:txBody>
                  <a:tcPr marL="95250" marR="95250"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r" fontAlgn="t"/>
                      <a:r>
                        <a:rPr lang="en-US" altLang="ja-JP" dirty="0">
                          <a:effectLst/>
                        </a:rPr>
                        <a:t>575</a:t>
                      </a:r>
                    </a:p>
                  </a:txBody>
                  <a:tcPr marL="95250" marR="95250" marT="47625" marB="4762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0">
                <a:tc>
                  <a:txBody>
                    <a:bodyPr/>
                    <a:lstStyle/>
                    <a:p>
                      <a:pPr algn="l"/>
                      <a:r>
                        <a:rPr lang="en-US" b="0">
                          <a:solidFill>
                            <a:srgbClr val="000000"/>
                          </a:solidFill>
                          <a:effectLst/>
                        </a:rPr>
                        <a:t>Student members</a:t>
                      </a:r>
                    </a:p>
                  </a:txBody>
                  <a:tcPr marL="95250" marR="95250"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r" fontAlgn="t"/>
                      <a:r>
                        <a:rPr lang="en-US" altLang="ja-JP" dirty="0">
                          <a:effectLst/>
                        </a:rPr>
                        <a:t>151</a:t>
                      </a:r>
                    </a:p>
                  </a:txBody>
                  <a:tcPr marL="95250" marR="95250" marT="47625" marB="4762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0">
                <a:tc>
                  <a:txBody>
                    <a:bodyPr/>
                    <a:lstStyle/>
                    <a:p>
                      <a:pPr algn="l"/>
                      <a:r>
                        <a:rPr lang="en-US" b="0">
                          <a:solidFill>
                            <a:srgbClr val="000000"/>
                          </a:solidFill>
                          <a:effectLst/>
                        </a:rPr>
                        <a:t>Corporate members</a:t>
                      </a:r>
                    </a:p>
                  </a:txBody>
                  <a:tcPr marL="95250" marR="95250"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r" fontAlgn="t"/>
                      <a:r>
                        <a:rPr lang="en-US" altLang="ja-JP" dirty="0">
                          <a:effectLst/>
                        </a:rPr>
                        <a:t>294</a:t>
                      </a:r>
                    </a:p>
                  </a:txBody>
                  <a:tcPr marL="95250" marR="95250" marT="47625" marB="4762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0">
                <a:tc>
                  <a:txBody>
                    <a:bodyPr/>
                    <a:lstStyle/>
                    <a:p>
                      <a:pPr algn="l"/>
                      <a:r>
                        <a:rPr lang="en-US" b="0">
                          <a:solidFill>
                            <a:srgbClr val="000000"/>
                          </a:solidFill>
                          <a:effectLst/>
                        </a:rPr>
                        <a:t>Others(Library,overseas,honorable)</a:t>
                      </a:r>
                    </a:p>
                  </a:txBody>
                  <a:tcPr marL="95250" marR="95250"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r" fontAlgn="t"/>
                      <a:r>
                        <a:rPr lang="en-US" altLang="ja-JP" dirty="0">
                          <a:effectLst/>
                        </a:rPr>
                        <a:t>113</a:t>
                      </a:r>
                    </a:p>
                  </a:txBody>
                  <a:tcPr marL="95250" marR="95250" marT="47625" marB="4762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0">
                <a:tc>
                  <a:txBody>
                    <a:bodyPr/>
                    <a:lstStyle/>
                    <a:p>
                      <a:pPr algn="l"/>
                      <a:r>
                        <a:rPr lang="en-US" b="0" dirty="0">
                          <a:solidFill>
                            <a:srgbClr val="000000"/>
                          </a:solidFill>
                          <a:effectLst/>
                        </a:rPr>
                        <a:t>Total</a:t>
                      </a:r>
                    </a:p>
                  </a:txBody>
                  <a:tcPr marL="95250" marR="95250"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r" fontAlgn="t"/>
                      <a:r>
                        <a:rPr lang="en-US" altLang="ja-JP" dirty="0">
                          <a:effectLst/>
                        </a:rPr>
                        <a:t>1,133</a:t>
                      </a:r>
                    </a:p>
                  </a:txBody>
                  <a:tcPr marL="95250" marR="95250" marT="47625" marB="47625">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12" name="テキスト ボックス 11"/>
          <p:cNvSpPr txBox="1"/>
          <p:nvPr/>
        </p:nvSpPr>
        <p:spPr>
          <a:xfrm>
            <a:off x="547462" y="3691658"/>
            <a:ext cx="2585704" cy="461665"/>
          </a:xfrm>
          <a:prstGeom prst="rect">
            <a:avLst/>
          </a:prstGeom>
          <a:solidFill>
            <a:srgbClr val="92D050"/>
          </a:solidFill>
        </p:spPr>
        <p:txBody>
          <a:bodyPr wrap="square" rtlCol="0">
            <a:spAutoFit/>
          </a:bodyPr>
          <a:lstStyle/>
          <a:p>
            <a:r>
              <a:rPr lang="en-US" altLang="ja-JP" sz="2400" dirty="0" smtClean="0"/>
              <a:t>History of APPIE</a:t>
            </a:r>
            <a:endParaRPr kumimoji="1" lang="ja-JP" altLang="en-US" sz="2400" dirty="0"/>
          </a:p>
        </p:txBody>
      </p:sp>
      <p:sp>
        <p:nvSpPr>
          <p:cNvPr id="10" name="テキスト ボックス 9"/>
          <p:cNvSpPr txBox="1"/>
          <p:nvPr/>
        </p:nvSpPr>
        <p:spPr>
          <a:xfrm>
            <a:off x="161689" y="4175685"/>
            <a:ext cx="6188666" cy="2400657"/>
          </a:xfrm>
          <a:prstGeom prst="rect">
            <a:avLst/>
          </a:prstGeom>
          <a:noFill/>
        </p:spPr>
        <p:txBody>
          <a:bodyPr wrap="square" rtlCol="0">
            <a:spAutoFit/>
          </a:bodyPr>
          <a:lstStyle/>
          <a:p>
            <a:pPr marL="538163" indent="-538163">
              <a:lnSpc>
                <a:spcPct val="150000"/>
              </a:lnSpc>
            </a:pPr>
            <a:r>
              <a:rPr kumimoji="1" lang="en-US" altLang="ja-JP" sz="2000" dirty="0" smtClean="0"/>
              <a:t>1971 The Council of Powder Process Industry was founded as an informal organization in Nagoya</a:t>
            </a:r>
          </a:p>
          <a:p>
            <a:pPr>
              <a:lnSpc>
                <a:spcPct val="150000"/>
              </a:lnSpc>
            </a:pPr>
            <a:r>
              <a:rPr lang="en-US" altLang="ja-JP" sz="2000" dirty="0" smtClean="0"/>
              <a:t>1974 APPIE, the name of organization was changed.</a:t>
            </a:r>
          </a:p>
          <a:p>
            <a:pPr>
              <a:lnSpc>
                <a:spcPct val="150000"/>
              </a:lnSpc>
            </a:pPr>
            <a:r>
              <a:rPr lang="en-US" altLang="ja-JP" sz="2000" dirty="0" smtClean="0"/>
              <a:t>1976 First exhibition “POWTEX, Tokyo”</a:t>
            </a:r>
          </a:p>
          <a:p>
            <a:pPr>
              <a:lnSpc>
                <a:spcPct val="150000"/>
              </a:lnSpc>
            </a:pPr>
            <a:r>
              <a:rPr lang="en-US" altLang="ja-JP" sz="2000" dirty="0" smtClean="0"/>
              <a:t>1981 A legal corporation approved by MITI, Japan.</a:t>
            </a:r>
            <a:endParaRPr kumimoji="1" lang="ja-JP" altLang="en-US" sz="2000" dirty="0"/>
          </a:p>
        </p:txBody>
      </p:sp>
      <p:sp>
        <p:nvSpPr>
          <p:cNvPr id="7" name="テキスト ボックス 6"/>
          <p:cNvSpPr txBox="1"/>
          <p:nvPr/>
        </p:nvSpPr>
        <p:spPr>
          <a:xfrm>
            <a:off x="4627420" y="2622732"/>
            <a:ext cx="1925521" cy="1015663"/>
          </a:xfrm>
          <a:prstGeom prst="rect">
            <a:avLst/>
          </a:prstGeom>
          <a:solidFill>
            <a:srgbClr val="FFFF00"/>
          </a:solidFill>
        </p:spPr>
        <p:txBody>
          <a:bodyPr wrap="square" rtlCol="0">
            <a:spAutoFit/>
          </a:bodyPr>
          <a:lstStyle/>
          <a:p>
            <a:r>
              <a:rPr kumimoji="1" lang="en-US" altLang="ja-JP" sz="2000" dirty="0" smtClean="0"/>
              <a:t>Academia collaborate with industries</a:t>
            </a:r>
            <a:endParaRPr kumimoji="1" lang="ja-JP" altLang="en-US" sz="2000" dirty="0"/>
          </a:p>
        </p:txBody>
      </p:sp>
      <p:sp>
        <p:nvSpPr>
          <p:cNvPr id="8" name="正方形/長方形 7"/>
          <p:cNvSpPr/>
          <p:nvPr/>
        </p:nvSpPr>
        <p:spPr>
          <a:xfrm>
            <a:off x="6851697" y="3985997"/>
            <a:ext cx="1980029" cy="461665"/>
          </a:xfrm>
          <a:prstGeom prst="rect">
            <a:avLst/>
          </a:prstGeom>
          <a:solidFill>
            <a:srgbClr val="92D050"/>
          </a:solidFill>
        </p:spPr>
        <p:txBody>
          <a:bodyPr wrap="none">
            <a:spAutoFit/>
          </a:bodyPr>
          <a:lstStyle/>
          <a:p>
            <a:r>
              <a:rPr lang="en-US" altLang="ja-JP" sz="2400" dirty="0" smtClean="0"/>
              <a:t>History </a:t>
            </a:r>
            <a:r>
              <a:rPr lang="en-US" altLang="ja-JP" sz="2400" dirty="0"/>
              <a:t>SPTJ</a:t>
            </a:r>
            <a:endParaRPr lang="ja-JP" altLang="en-US" sz="2400" dirty="0"/>
          </a:p>
        </p:txBody>
      </p:sp>
      <p:sp>
        <p:nvSpPr>
          <p:cNvPr id="11" name="テキスト ボックス 10"/>
          <p:cNvSpPr txBox="1"/>
          <p:nvPr/>
        </p:nvSpPr>
        <p:spPr>
          <a:xfrm>
            <a:off x="6851697" y="4545017"/>
            <a:ext cx="4977934" cy="2031325"/>
          </a:xfrm>
          <a:prstGeom prst="rect">
            <a:avLst/>
          </a:prstGeom>
          <a:noFill/>
        </p:spPr>
        <p:txBody>
          <a:bodyPr wrap="square" rtlCol="0">
            <a:spAutoFit/>
          </a:bodyPr>
          <a:lstStyle/>
          <a:p>
            <a:pPr marL="538163" indent="-538163"/>
            <a:r>
              <a:rPr kumimoji="1" lang="en-US" altLang="ja-JP" dirty="0" smtClean="0"/>
              <a:t>1956 </a:t>
            </a:r>
            <a:r>
              <a:rPr lang="en-US" altLang="ja-JP" dirty="0"/>
              <a:t>Foundation of the Research Association of Powder </a:t>
            </a:r>
            <a:r>
              <a:rPr lang="en-US" altLang="ja-JP" dirty="0" smtClean="0"/>
              <a:t>Technology</a:t>
            </a:r>
          </a:p>
          <a:p>
            <a:pPr marL="538163" indent="-538163"/>
            <a:r>
              <a:rPr lang="en-US" altLang="ja-JP" dirty="0" smtClean="0"/>
              <a:t>1964 </a:t>
            </a:r>
            <a:r>
              <a:rPr lang="en-US" altLang="ja-JP" dirty="0"/>
              <a:t>Publication of Journal of the Research Association of Powder Technology, Japan (</a:t>
            </a:r>
            <a:r>
              <a:rPr lang="en-US" altLang="ja-JP" dirty="0" err="1"/>
              <a:t>biannualy</a:t>
            </a:r>
            <a:r>
              <a:rPr lang="en-US" altLang="ja-JP" dirty="0" smtClean="0"/>
              <a:t>)</a:t>
            </a:r>
            <a:endParaRPr lang="en-US" altLang="ja-JP" dirty="0"/>
          </a:p>
          <a:p>
            <a:pPr marL="538163" indent="-538163"/>
            <a:r>
              <a:rPr lang="en-US" altLang="ja-JP" dirty="0" smtClean="0"/>
              <a:t>1972 </a:t>
            </a:r>
            <a:r>
              <a:rPr lang="en-US" altLang="ja-JP" dirty="0"/>
              <a:t>The International Symposium on Powder Technology </a:t>
            </a:r>
            <a:r>
              <a:rPr lang="en-US" altLang="ja-JP" dirty="0" smtClean="0"/>
              <a:t></a:t>
            </a:r>
            <a:r>
              <a:rPr lang="en-US" altLang="ja-JP" dirty="0" err="1" smtClean="0"/>
              <a:t>Kyoto</a:t>
            </a:r>
            <a:r>
              <a:rPr lang="en-US" altLang="ja-JP" dirty="0" err="1"/>
              <a:t></a:t>
            </a:r>
            <a:r>
              <a:rPr lang="en-US" altLang="ja-JP" dirty="0" err="1" smtClean="0"/>
              <a:t>j</a:t>
            </a:r>
            <a:endParaRPr lang="en-US" altLang="ja-JP" dirty="0" smtClean="0"/>
          </a:p>
        </p:txBody>
      </p:sp>
    </p:spTree>
    <p:extLst>
      <p:ext uri="{BB962C8B-B14F-4D97-AF65-F5344CB8AC3E}">
        <p14:creationId xmlns:p14="http://schemas.microsoft.com/office/powerpoint/2010/main" val="881114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 y="1444280"/>
            <a:ext cx="6643396" cy="5151167"/>
          </a:xfrm>
          <a:prstGeom prst="rect">
            <a:avLst/>
          </a:prstGeom>
        </p:spPr>
      </p:pic>
      <p:pic>
        <p:nvPicPr>
          <p:cNvPr id="4" name="Picture 10" descr="gh_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242" y="1444280"/>
            <a:ext cx="5540468" cy="416145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589974" y="272535"/>
            <a:ext cx="3920945" cy="646331"/>
          </a:xfrm>
          <a:prstGeom prst="rect">
            <a:avLst/>
          </a:prstGeom>
        </p:spPr>
        <p:txBody>
          <a:bodyPr wrap="none">
            <a:spAutoFit/>
          </a:bodyPr>
          <a:lstStyle/>
          <a:p>
            <a:r>
              <a:rPr lang="en-US" altLang="ja-JP" sz="3600" dirty="0">
                <a:solidFill>
                  <a:schemeClr val="bg1"/>
                </a:solidFill>
              </a:rPr>
              <a:t>APPIE’s </a:t>
            </a:r>
            <a:r>
              <a:rPr lang="en-US" altLang="ja-JP" sz="3600" dirty="0" smtClean="0">
                <a:solidFill>
                  <a:schemeClr val="bg1"/>
                </a:solidFill>
              </a:rPr>
              <a:t>members</a:t>
            </a:r>
            <a:endParaRPr lang="ja-JP" altLang="en-US" sz="3600" dirty="0">
              <a:solidFill>
                <a:schemeClr val="bg1"/>
              </a:solidFill>
            </a:endParaRPr>
          </a:p>
        </p:txBody>
      </p:sp>
    </p:spTree>
    <p:extLst>
      <p:ext uri="{BB962C8B-B14F-4D97-AF65-F5344CB8AC3E}">
        <p14:creationId xmlns:p14="http://schemas.microsoft.com/office/powerpoint/2010/main" val="421281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221581" y="169362"/>
            <a:ext cx="8970863" cy="6688638"/>
          </a:xfrm>
          <a:prstGeom prst="rect">
            <a:avLst/>
          </a:prstGeom>
        </p:spPr>
      </p:pic>
      <p:sp>
        <p:nvSpPr>
          <p:cNvPr id="6" name="テキスト ボックス 5"/>
          <p:cNvSpPr txBox="1"/>
          <p:nvPr/>
        </p:nvSpPr>
        <p:spPr>
          <a:xfrm>
            <a:off x="6676571" y="931511"/>
            <a:ext cx="4388078" cy="461665"/>
          </a:xfrm>
          <a:prstGeom prst="rect">
            <a:avLst/>
          </a:prstGeom>
          <a:solidFill>
            <a:schemeClr val="accent5">
              <a:lumMod val="40000"/>
              <a:lumOff val="60000"/>
            </a:schemeClr>
          </a:solidFill>
        </p:spPr>
        <p:txBody>
          <a:bodyPr wrap="square" rtlCol="0">
            <a:spAutoFit/>
          </a:bodyPr>
          <a:lstStyle/>
          <a:p>
            <a:r>
              <a:rPr kumimoji="1" lang="en-US" altLang="ja-JP" sz="2400" dirty="0" smtClean="0"/>
              <a:t>APPIE operating organization</a:t>
            </a:r>
            <a:endParaRPr kumimoji="1" lang="ja-JP" altLang="en-US" sz="2400" dirty="0"/>
          </a:p>
        </p:txBody>
      </p:sp>
      <p:sp>
        <p:nvSpPr>
          <p:cNvPr id="7" name="正方形/長方形 6"/>
          <p:cNvSpPr/>
          <p:nvPr/>
        </p:nvSpPr>
        <p:spPr>
          <a:xfrm>
            <a:off x="7400926" y="2155325"/>
            <a:ext cx="2471737" cy="528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40044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0VAwkjwFtt5wojGnnRBVrr"/>
</p:tagLst>
</file>

<file path=ppt/tags/tag2.xml><?xml version="1.0" encoding="utf-8"?>
<p:tagLst xmlns:a="http://schemas.openxmlformats.org/drawingml/2006/main" xmlns:r="http://schemas.openxmlformats.org/officeDocument/2006/relationships" xmlns:p="http://schemas.openxmlformats.org/presentationml/2006/main">
  <p:tag name="DVSHAPEID" val="gl0nw5phRymD2OPiiKoprB"/>
</p:tagLst>
</file>

<file path=ppt/tags/tag3.xml><?xml version="1.0" encoding="utf-8"?>
<p:tagLst xmlns:a="http://schemas.openxmlformats.org/drawingml/2006/main" xmlns:r="http://schemas.openxmlformats.org/officeDocument/2006/relationships" xmlns:p="http://schemas.openxmlformats.org/presentationml/2006/main">
  <p:tag name="DVSHAPEID" val="S0JjF9TQ0lQ2nWHJv5PGF1"/>
</p:tagLst>
</file>

<file path=ppt/tags/tag4.xml><?xml version="1.0" encoding="utf-8"?>
<p:tagLst xmlns:a="http://schemas.openxmlformats.org/drawingml/2006/main" xmlns:r="http://schemas.openxmlformats.org/officeDocument/2006/relationships" xmlns:p="http://schemas.openxmlformats.org/presentationml/2006/main">
  <p:tag name="DVSHAPEID" val="0VAwkjwFtt5wojGnnRBVrr"/>
</p:tagLst>
</file>

<file path=ppt/tags/tag5.xml><?xml version="1.0" encoding="utf-8"?>
<p:tagLst xmlns:a="http://schemas.openxmlformats.org/drawingml/2006/main" xmlns:r="http://schemas.openxmlformats.org/officeDocument/2006/relationships" xmlns:p="http://schemas.openxmlformats.org/presentationml/2006/main">
  <p:tag name="DVSHAPEID" val="gl0nw5phRymD2OPiiKoprB"/>
</p:tagLst>
</file>

<file path=ppt/tags/tag6.xml><?xml version="1.0" encoding="utf-8"?>
<p:tagLst xmlns:a="http://schemas.openxmlformats.org/drawingml/2006/main" xmlns:r="http://schemas.openxmlformats.org/officeDocument/2006/relationships" xmlns:p="http://schemas.openxmlformats.org/presentationml/2006/main">
  <p:tag name="DVSHAPEID" val="S0JjF9TQ0lQ2nWHJv5PGF1"/>
</p:tagLst>
</file>

<file path=ppt/theme/theme1.xml><?xml version="1.0" encoding="utf-8"?>
<a:theme xmlns:a="http://schemas.openxmlformats.org/drawingml/2006/main" name="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7563</TotalTime>
  <Words>1794</Words>
  <Application>Microsoft Office PowerPoint</Application>
  <PresentationFormat>ワイド画面</PresentationFormat>
  <Paragraphs>338</Paragraphs>
  <Slides>30</Slides>
  <Notes>5</Notes>
  <HiddenSlides>0</HiddenSlides>
  <MMClips>0</MMClips>
  <ScaleCrop>false</ScaleCrop>
  <HeadingPairs>
    <vt:vector size="8" baseType="variant">
      <vt:variant>
        <vt:lpstr>使用されているフォント</vt:lpstr>
      </vt:variant>
      <vt:variant>
        <vt:i4>12</vt:i4>
      </vt:variant>
      <vt:variant>
        <vt:lpstr>テーマ</vt:lpstr>
      </vt:variant>
      <vt:variant>
        <vt:i4>2</vt:i4>
      </vt:variant>
      <vt:variant>
        <vt:lpstr>埋め込まれた OLE サーバー</vt:lpstr>
      </vt:variant>
      <vt:variant>
        <vt:i4>1</vt:i4>
      </vt:variant>
      <vt:variant>
        <vt:lpstr>スライド タイトル</vt:lpstr>
      </vt:variant>
      <vt:variant>
        <vt:i4>30</vt:i4>
      </vt:variant>
    </vt:vector>
  </HeadingPairs>
  <TitlesOfParts>
    <vt:vector size="45" baseType="lpstr">
      <vt:lpstr>Arial Unicode MS</vt:lpstr>
      <vt:lpstr>Lucida Grande</vt:lpstr>
      <vt:lpstr>ＭＳ Ｐゴシック</vt:lpstr>
      <vt:lpstr>ＭＳ ゴシック</vt:lpstr>
      <vt:lpstr>メイリオ</vt:lpstr>
      <vt:lpstr>Arial</vt:lpstr>
      <vt:lpstr>Calibri</vt:lpstr>
      <vt:lpstr>Segoe UI Semibold</vt:lpstr>
      <vt:lpstr>Segoe UI Symbol</vt:lpstr>
      <vt:lpstr>Tahoma</vt:lpstr>
      <vt:lpstr>Times New Roman</vt:lpstr>
      <vt:lpstr>Wingdings</vt:lpstr>
      <vt:lpstr>2_標準デザイン</vt:lpstr>
      <vt:lpstr>1_標準デザイン</vt:lpstr>
      <vt:lpstr>ワークシート</vt:lpstr>
      <vt:lpstr>PowerPoint プレゼンテーション</vt:lpstr>
      <vt:lpstr>Outline of this talk</vt:lpstr>
      <vt:lpstr>PowerPoint プレゼンテーション</vt:lpstr>
      <vt:lpstr>Course syllabus Dept. of Chemical Engineering, Kyoto University</vt:lpstr>
      <vt:lpstr>Course syllabus  Dept. of Chemical Engineering, Kyoto University</vt:lpstr>
      <vt:lpstr>For under graduate students in Department of Chemical Engineering, TUAT “Particulate Process Technology”</vt:lpstr>
      <vt:lpstr>PowerPoint プレゼンテーション</vt:lpstr>
      <vt:lpstr>PowerPoint プレゼンテーション</vt:lpstr>
      <vt:lpstr>PowerPoint プレゼンテーション</vt:lpstr>
      <vt:lpstr>Technical center of powder technology Education division activity</vt:lpstr>
      <vt:lpstr>Examples of seminar</vt:lpstr>
      <vt:lpstr>Professional course are organized by technical groups</vt:lpstr>
      <vt:lpstr>PowerPoint プレゼンテーション</vt:lpstr>
      <vt:lpstr>2017 AIMS Program Course List (Faculty of Engineering, TUAT) </vt:lpstr>
      <vt:lpstr>Topics for Research Internship in TUAT  (AIMS Program 2017) </vt:lpstr>
      <vt:lpstr>Development of collaboration with Malaysia university University Technology Mara , UTM</vt:lpstr>
      <vt:lpstr>Japan Powder Tech Forum in Indonesia 2012, 2013, 2015, 2017</vt:lpstr>
      <vt:lpstr>Why Particle/Powder Tech. in Indonesia ?</vt:lpstr>
      <vt:lpstr>Proyeksi Jumlah Mahasiswa 3 Bidang Ilmu 2030 Indonesia needs more engineering graduates in future  2009, 2014, 2030</vt:lpstr>
      <vt:lpstr>1st Japan Powder Tech Forum  in Jakarta 2012</vt:lpstr>
      <vt:lpstr>3rd Japan Powder Tech Forum in Indonesia (within PIPS 2015, Univ. Padjajaran, Bandung)</vt:lpstr>
      <vt:lpstr>Education method for innovative young students</vt:lpstr>
      <vt:lpstr>Conclusion</vt:lpstr>
      <vt:lpstr>PowerPoint プレゼンテーション</vt:lpstr>
      <vt:lpstr>Example :  Request to powder technology education from one company</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国立大学法人東京農工大学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神谷秀博</dc:creator>
  <cp:lastModifiedBy>神谷秀博</cp:lastModifiedBy>
  <cp:revision>95</cp:revision>
  <dcterms:created xsi:type="dcterms:W3CDTF">2017-04-01T04:59:46Z</dcterms:created>
  <dcterms:modified xsi:type="dcterms:W3CDTF">2017-04-10T13:00:52Z</dcterms:modified>
</cp:coreProperties>
</file>