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1" r:id="rId2"/>
  </p:sldMasterIdLst>
  <p:notesMasterIdLst>
    <p:notesMasterId r:id="rId20"/>
  </p:notesMasterIdLst>
  <p:handoutMasterIdLst>
    <p:handoutMasterId r:id="rId21"/>
  </p:handoutMasterIdLst>
  <p:sldIdLst>
    <p:sldId id="326" r:id="rId3"/>
    <p:sldId id="430" r:id="rId4"/>
    <p:sldId id="450" r:id="rId5"/>
    <p:sldId id="449" r:id="rId6"/>
    <p:sldId id="419" r:id="rId7"/>
    <p:sldId id="441" r:id="rId8"/>
    <p:sldId id="421" r:id="rId9"/>
    <p:sldId id="422" r:id="rId10"/>
    <p:sldId id="433" r:id="rId11"/>
    <p:sldId id="448" r:id="rId12"/>
    <p:sldId id="440" r:id="rId13"/>
    <p:sldId id="438" r:id="rId14"/>
    <p:sldId id="435" r:id="rId15"/>
    <p:sldId id="439" r:id="rId16"/>
    <p:sldId id="423" r:id="rId17"/>
    <p:sldId id="447" r:id="rId18"/>
    <p:sldId id="380" r:id="rId19"/>
  </p:sldIdLst>
  <p:sldSz cx="9144000" cy="6858000" type="screen4x3"/>
  <p:notesSz cx="6669088" cy="97536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anie Stanzel" initials="MS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  <a:srgbClr val="0A72B1"/>
    <a:srgbClr val="00005A"/>
    <a:srgbClr val="E39A2D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82" autoAdjust="0"/>
    <p:restoredTop sz="94645" autoAdjust="0"/>
  </p:normalViewPr>
  <p:slideViewPr>
    <p:cSldViewPr showGuides="1">
      <p:cViewPr>
        <p:scale>
          <a:sx n="60" d="100"/>
          <a:sy n="60" d="100"/>
        </p:scale>
        <p:origin x="-212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607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F1E6178-8F75-4C7A-9679-B1A572295FF8}" type="datetimeFigureOut">
              <a:rPr lang="en-US"/>
              <a:pPr/>
              <a:t>4/10/2017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64228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607" y="9264228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426A48E-A19D-4CE3-89EB-74B683D743B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1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7727ED7-DEE7-4930-9146-0E4EE3AFF426}" type="datetimeFigureOut">
              <a:rPr lang="en-US"/>
              <a:pPr/>
              <a:t>4/10/2017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1838"/>
            <a:ext cx="4875212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632960"/>
            <a:ext cx="533527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64228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264228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C9B864E-3993-4A78-8EFC-2696B03A0B0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4700" indent="-282577" defTabSz="926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8" indent="-226062" defTabSz="926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432" indent="-226062" defTabSz="926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4555" indent="-226062" defTabSz="926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86678" indent="-226062" defTabSz="926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38802" indent="-226062" defTabSz="926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90925" indent="-226062" defTabSz="926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43049" indent="-226062" defTabSz="926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52A1A4-E56E-414A-8404-5A7717D57284}" type="slidenum">
              <a:rPr lang="de-DE" altLang="de-DE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de-DE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D0200-B556-421A-B9A5-CBC8173AFD1A}" type="slidenum">
              <a:rPr lang="en-US"/>
              <a:pPr/>
              <a:t>10</a:t>
            </a:fld>
            <a:endParaRPr lang="en-US"/>
          </a:p>
        </p:txBody>
      </p:sp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611" y="4633983"/>
            <a:ext cx="5335867" cy="4388892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D0200-B556-421A-B9A5-CBC8173AFD1A}" type="slidenum">
              <a:rPr lang="en-US"/>
              <a:pPr/>
              <a:t>16</a:t>
            </a:fld>
            <a:endParaRPr lang="en-US"/>
          </a:p>
        </p:txBody>
      </p:sp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611" y="4633983"/>
            <a:ext cx="5335867" cy="4388892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Praesentation_Hea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2" descr="D:\Bilder\LFG-Logo\lfg-trans-klein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11125"/>
            <a:ext cx="11715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smtClean="0">
                <a:solidFill>
                  <a:srgbClr val="00005A"/>
                </a:solidFill>
              </a:defRPr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215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  <p:pic>
        <p:nvPicPr>
          <p:cNvPr id="8" name="Picture 7" descr="FAU_weiss"/>
          <p:cNvPicPr>
            <a:picLocks noChangeAspect="1" noChangeArrowheads="1"/>
          </p:cNvPicPr>
          <p:nvPr userDrawn="1"/>
        </p:nvPicPr>
        <p:blipFill>
          <a:blip r:embed="rId4"/>
          <a:srcRect t="-2" r="54181" b="-1067"/>
          <a:stretch>
            <a:fillRect/>
          </a:stretch>
        </p:blipFill>
        <p:spPr bwMode="auto">
          <a:xfrm>
            <a:off x="250825" y="152400"/>
            <a:ext cx="919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04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0FFB-88EA-4A47-94BF-C16F16DEE96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9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 txBox="1">
            <a:spLocks/>
          </p:cNvSpPr>
          <p:nvPr userDrawn="1"/>
        </p:nvSpPr>
        <p:spPr bwMode="auto">
          <a:xfrm>
            <a:off x="824388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D6093EFC-B365-4BDA-9312-F18DD5411891}" type="slidenum">
              <a:rPr lang="de-DE" smtClean="0">
                <a:cs typeface="+mn-cs"/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smtClean="0"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10"/>
          </p:nvPr>
        </p:nvSpPr>
        <p:spPr bwMode="auto">
          <a:xfrm>
            <a:off x="1547813" y="6597650"/>
            <a:ext cx="6049962" cy="2873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Cluster </a:t>
            </a:r>
            <a:r>
              <a:rPr lang="de-DE" err="1"/>
              <a:t>of</a:t>
            </a:r>
            <a:r>
              <a:rPr lang="de-DE"/>
              <a:t> Excellence: Engineering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Advanced</a:t>
            </a:r>
            <a:r>
              <a:rPr lang="de-DE"/>
              <a:t> Materials</a:t>
            </a:r>
          </a:p>
        </p:txBody>
      </p:sp>
    </p:spTree>
    <p:extLst>
      <p:ext uri="{BB962C8B-B14F-4D97-AF65-F5344CB8AC3E}">
        <p14:creationId xmlns:p14="http://schemas.microsoft.com/office/powerpoint/2010/main" val="1666711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8175" y="260350"/>
            <a:ext cx="6840538" cy="7064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80088" y="6237288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17825" y="6237288"/>
            <a:ext cx="253047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21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de-DE" altLang="de-DE" sz="1600" b="1" smtClean="0">
                <a:solidFill>
                  <a:srgbClr val="000000"/>
                </a:solidFill>
                <a:cs typeface="Arial" charset="0"/>
              </a:rPr>
              <a:t>YOUR LOGO</a:t>
            </a:r>
          </a:p>
        </p:txBody>
      </p:sp>
      <p:sp>
        <p:nvSpPr>
          <p:cNvPr id="12292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4435475"/>
            <a:ext cx="7485063" cy="960438"/>
          </a:xfr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430838"/>
            <a:ext cx="7510463" cy="66516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/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82769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DD65B6DF-B373-482F-BEA1-3D516736979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8742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65811C5C-247F-4D82-BC1B-3A7CFB5AF07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9200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5AA189BF-EC17-49D8-9DE2-95B12D8B72C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836447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5E12190D-D5C7-4053-8C6C-CA2C1B2A343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8336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84D3841E-4661-4DB9-83ED-4E3C5D47F3E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37470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6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356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D25C77DA-80CA-477F-8AC2-0CB35162DD1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16867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C1832B26-8C78-4B52-807A-55ABFD90C73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853089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4DBB66CA-B512-4075-A36F-BA41D5C136E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969905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18EF7E45-883C-45F3-A19F-1FA3F711C0F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2566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271463"/>
            <a:ext cx="2130425" cy="57340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271463"/>
            <a:ext cx="6242050" cy="57340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4FF3F212-E56F-448A-B9D8-E9839A33197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9997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142844" y="928670"/>
            <a:ext cx="8858312" cy="5500726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067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2844" y="928670"/>
            <a:ext cx="4352956" cy="55007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352956" cy="55007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546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2844" y="931850"/>
            <a:ext cx="43545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2844" y="1643050"/>
            <a:ext cx="4354544" cy="47863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928670"/>
            <a:ext cx="4356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43050"/>
            <a:ext cx="4356131" cy="47863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85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30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928671"/>
            <a:ext cx="5426106" cy="55007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2844" y="1983741"/>
            <a:ext cx="3322669" cy="44456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39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928669"/>
            <a:ext cx="5486400" cy="4000529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62337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54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8025" y="88900"/>
            <a:ext cx="5000625" cy="647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150938"/>
            <a:ext cx="8421688" cy="53260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50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Picture 25" descr="Praesentation_Hea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" descr="D:\Bilder\LFG-Logo\lfg-trans-klein.gif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11125"/>
            <a:ext cx="11715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88900"/>
            <a:ext cx="5000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Ich bin der Titel</a:t>
            </a:r>
          </a:p>
        </p:txBody>
      </p:sp>
      <p:sp>
        <p:nvSpPr>
          <p:cNvPr id="103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50938"/>
            <a:ext cx="8421688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1045" name="Text Box 21"/>
          <p:cNvSpPr txBox="1">
            <a:spLocks noChangeArrowheads="1"/>
          </p:cNvSpPr>
          <p:nvPr userDrawn="1"/>
        </p:nvSpPr>
        <p:spPr bwMode="auto">
          <a:xfrm>
            <a:off x="284163" y="65246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8748713" y="6610350"/>
            <a:ext cx="446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6BBBC767-EFC3-4521-9084-3DEE5A511A4D}" type="slidenum">
              <a:rPr lang="en-US" sz="1000" b="1">
                <a:solidFill>
                  <a:schemeClr val="tx1"/>
                </a:solidFill>
              </a:rPr>
              <a:pPr/>
              <a:t>‹Nr.›</a:t>
            </a:fld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047" name="Text Box 23"/>
          <p:cNvSpPr txBox="1">
            <a:spLocks noChangeArrowheads="1"/>
          </p:cNvSpPr>
          <p:nvPr userDrawn="1"/>
        </p:nvSpPr>
        <p:spPr bwMode="auto">
          <a:xfrm>
            <a:off x="0" y="6610350"/>
            <a:ext cx="78098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W. Peukert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1116013" y="6610350"/>
            <a:ext cx="691197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IFPRI Workshop Education 2017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7" descr="FAU_weiss"/>
          <p:cNvPicPr>
            <a:picLocks noChangeAspect="1" noChangeArrowheads="1"/>
          </p:cNvPicPr>
          <p:nvPr userDrawn="1"/>
        </p:nvPicPr>
        <p:blipFill>
          <a:blip r:embed="rId17"/>
          <a:srcRect t="-2" r="54181" b="-1067"/>
          <a:stretch>
            <a:fillRect/>
          </a:stretch>
        </p:blipFill>
        <p:spPr bwMode="auto">
          <a:xfrm>
            <a:off x="250825" y="152400"/>
            <a:ext cx="919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9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200" b="1" kern="1200">
          <a:solidFill>
            <a:schemeClr val="bg1"/>
          </a:solidFill>
          <a:latin typeface="Arial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800" kern="1200">
          <a:solidFill>
            <a:srgbClr val="4D4D4D"/>
          </a:solidFill>
          <a:latin typeface="Arial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800" kern="1200">
          <a:solidFill>
            <a:srgbClr val="4D4D4D"/>
          </a:solidFill>
          <a:latin typeface="Arial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800" kern="1200">
          <a:solidFill>
            <a:srgbClr val="4D4D4D"/>
          </a:solidFill>
          <a:latin typeface="Arial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800" kern="1200">
          <a:solidFill>
            <a:srgbClr val="4D4D4D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de-DE" sz="10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271463"/>
            <a:ext cx="56943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Page </a:t>
            </a:r>
            <a:r>
              <a:rPr lang="de-DE" altLang="de-DE">
                <a:sym typeface="Wingdings" pitchFamily="2" charset="2"/>
              </a:rPr>
              <a:t></a:t>
            </a:r>
            <a:r>
              <a:rPr lang="de-DE" altLang="de-DE"/>
              <a:t> </a:t>
            </a:r>
            <a:fld id="{C8DEC8BE-B288-4352-99AA-3330D09E4A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de-DE" altLang="de-DE" sz="1600" b="1" smtClean="0">
                <a:solidFill>
                  <a:srgbClr val="000000"/>
                </a:solidFill>
                <a:cs typeface="Arial" charset="0"/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31550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Untertitel 2"/>
          <p:cNvSpPr>
            <a:spLocks noGrp="1"/>
          </p:cNvSpPr>
          <p:nvPr>
            <p:ph type="subTitle" idx="1"/>
          </p:nvPr>
        </p:nvSpPr>
        <p:spPr>
          <a:xfrm>
            <a:off x="-10439" y="4941168"/>
            <a:ext cx="9143999" cy="174766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1600" dirty="0" smtClean="0"/>
              <a:t>Wolfgang Peukert</a:t>
            </a:r>
            <a:endParaRPr lang="en-GB" sz="1600" baseline="30000" dirty="0"/>
          </a:p>
          <a:p>
            <a:pPr>
              <a:spcBef>
                <a:spcPts val="300"/>
              </a:spcBef>
              <a:defRPr/>
            </a:pPr>
            <a:r>
              <a:rPr lang="en-GB" sz="1600" dirty="0" smtClean="0"/>
              <a:t>Institute of Particle Technology</a:t>
            </a:r>
          </a:p>
          <a:p>
            <a:pPr>
              <a:spcBef>
                <a:spcPts val="300"/>
              </a:spcBef>
              <a:defRPr/>
            </a:pPr>
            <a:r>
              <a:rPr lang="en-GB" sz="1600" dirty="0" err="1" smtClean="0"/>
              <a:t>Center</a:t>
            </a:r>
            <a:r>
              <a:rPr lang="en-GB" sz="1600" dirty="0" smtClean="0"/>
              <a:t> for Functional Particle Systems</a:t>
            </a:r>
          </a:p>
          <a:p>
            <a:pPr>
              <a:spcBef>
                <a:spcPts val="300"/>
              </a:spcBef>
              <a:defRPr/>
            </a:pPr>
            <a:r>
              <a:rPr lang="en-GB" sz="1600" dirty="0" smtClean="0"/>
              <a:t>Cluster of Excellence “Engineering of Advanced Materials”</a:t>
            </a:r>
          </a:p>
          <a:p>
            <a:pPr>
              <a:spcBef>
                <a:spcPts val="3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Friedrich-Alexander-University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Erlangen-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Nürnberg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Germany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36" name="Rectangle 4"/>
          <p:cNvSpPr txBox="1">
            <a:spLocks noChangeArrowheads="1"/>
          </p:cNvSpPr>
          <p:nvPr/>
        </p:nvSpPr>
        <p:spPr bwMode="gray">
          <a:xfrm>
            <a:off x="107504" y="1172418"/>
            <a:ext cx="892899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Concepts for  Particle Technology</a:t>
            </a:r>
            <a:endParaRPr lang="de-DE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lfg-bild2-lehrstuhlansic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68" y="2150124"/>
            <a:ext cx="3343664" cy="235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1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Text Box 2"/>
          <p:cNvSpPr txBox="1">
            <a:spLocks noChangeArrowheads="1"/>
          </p:cNvSpPr>
          <p:nvPr/>
        </p:nvSpPr>
        <p:spPr bwMode="auto">
          <a:xfrm>
            <a:off x="755576" y="116632"/>
            <a:ext cx="7056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de-DE" sz="2200" b="1" dirty="0" err="1" smtClean="0">
                <a:solidFill>
                  <a:schemeClr val="bg1"/>
                </a:solidFill>
                <a:latin typeface="Arial" charset="0"/>
              </a:rPr>
              <a:t>Particles</a:t>
            </a:r>
            <a:r>
              <a:rPr lang="de-DE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charset="0"/>
              </a:rPr>
              <a:t>as</a:t>
            </a:r>
            <a:r>
              <a:rPr lang="de-DE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charset="0"/>
              </a:rPr>
              <a:t>enabler</a:t>
            </a:r>
            <a:endParaRPr lang="de-DE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05891" name="Text Box 3"/>
          <p:cNvSpPr txBox="1">
            <a:spLocks noChangeArrowheads="1"/>
          </p:cNvSpPr>
          <p:nvPr/>
        </p:nvSpPr>
        <p:spPr bwMode="auto">
          <a:xfrm>
            <a:off x="157284" y="978817"/>
            <a:ext cx="898671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288925" indent="-2889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4794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e.g.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Additive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printing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powders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Batteries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electrolysis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solar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Life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Biotechnologies,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individualized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Nanotechnology: Transfer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lab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chains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e.g.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Electrified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e.g. in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batteries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Printable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solar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Formulation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innovative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disciplines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e.g.</a:t>
            </a: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PDEs,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solvers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Electronics,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Green,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/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diverse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interdisciplinary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/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de-DE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design)</a:t>
            </a:r>
            <a:endParaRPr lang="de-DE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"/>
          <a:stretch>
            <a:fillRect/>
          </a:stretch>
        </p:blipFill>
        <p:spPr bwMode="auto">
          <a:xfrm>
            <a:off x="3359252" y="1754596"/>
            <a:ext cx="2197922" cy="176998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0825" y="935038"/>
            <a:ext cx="6319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003399">
                    <a:lumMod val="75000"/>
                  </a:srgbClr>
                </a:solidFill>
              </a:rPr>
              <a:t>Structure – property functions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across all levels: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000000"/>
                </a:solidFill>
              </a:rPr>
              <a:t>Molecular, particulate, particle ensemble, final product</a:t>
            </a:r>
            <a:r>
              <a:rPr lang="en-US" sz="2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95838" y="188442"/>
            <a:ext cx="7524750" cy="5762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Product design</a:t>
            </a:r>
            <a:endParaRPr lang="en-US" b="0" dirty="0" smtClean="0"/>
          </a:p>
        </p:txBody>
      </p:sp>
      <p:grpSp>
        <p:nvGrpSpPr>
          <p:cNvPr id="7" name="Gruppieren 41"/>
          <p:cNvGrpSpPr>
            <a:grpSpLocks/>
          </p:cNvGrpSpPr>
          <p:nvPr/>
        </p:nvGrpSpPr>
        <p:grpSpPr bwMode="auto">
          <a:xfrm>
            <a:off x="107950" y="4149080"/>
            <a:ext cx="8985250" cy="2449512"/>
            <a:chOff x="107504" y="4221088"/>
            <a:chExt cx="8986471" cy="2449513"/>
          </a:xfrm>
        </p:grpSpPr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323433" y="4221088"/>
              <a:ext cx="8124342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1" dirty="0">
                  <a:solidFill>
                    <a:srgbClr val="003399">
                      <a:lumMod val="75000"/>
                    </a:srgbClr>
                  </a:solidFill>
                </a:rPr>
                <a:t>Process – structure functions</a:t>
              </a:r>
            </a:p>
            <a:p>
              <a:pPr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</a:rPr>
                <a:t>Process design and process variables determine structure formation of</a:t>
              </a:r>
            </a:p>
            <a:p>
              <a:pPr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</a:rPr>
                <a:t>molecules, particles, particle ensembles and final product.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1042988" y="6303888"/>
              <a:ext cx="6242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Process chain, e.g. for semiconductor formation/application </a:t>
              </a:r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502791" y="5302176"/>
              <a:ext cx="1728000" cy="574675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80000">
                  <a:srgbClr val="CCCC00"/>
                </a:gs>
              </a:gsLst>
            </a:gra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Synthesis</a:t>
              </a:r>
            </a:p>
            <a:p>
              <a:pPr algn="ctr" eaLnBrk="0" hangingPunct="0">
                <a:defRPr/>
              </a:pPr>
              <a:r>
                <a:rPr 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 A</a:t>
              </a:r>
            </a:p>
          </p:txBody>
        </p:sp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2663378" y="5302176"/>
              <a:ext cx="1728000" cy="574675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80000">
                  <a:srgbClr val="CCCC00"/>
                </a:gs>
              </a:gsLst>
            </a:gra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 transfer</a:t>
              </a:r>
            </a:p>
            <a:p>
              <a:pPr algn="ctr" eaLnBrk="0" hangingPunct="0">
                <a:defRPr/>
              </a:pPr>
              <a:r>
                <a:rPr 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 B</a:t>
              </a: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4823966" y="5302176"/>
              <a:ext cx="1728000" cy="574675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80000">
                  <a:srgbClr val="CCCC00"/>
                </a:gs>
              </a:gsLst>
            </a:gra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Formulation</a:t>
              </a:r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6568848" y="5589240"/>
              <a:ext cx="396653" cy="2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>
              <a:off x="4403285" y="5589240"/>
              <a:ext cx="396054" cy="2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>
              <a:off x="2267422" y="5589240"/>
              <a:ext cx="394370" cy="2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6984553" y="5302176"/>
              <a:ext cx="1728000" cy="574675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80000">
                  <a:srgbClr val="CCCC00"/>
                </a:gs>
              </a:gsLst>
            </a:gra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 film</a:t>
              </a:r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107504" y="5735564"/>
              <a:ext cx="395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8733612" y="5591101"/>
              <a:ext cx="360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Line 26"/>
            <p:cNvSpPr>
              <a:spLocks noChangeShapeType="1"/>
            </p:cNvSpPr>
            <p:nvPr/>
          </p:nvSpPr>
          <p:spPr bwMode="auto">
            <a:xfrm>
              <a:off x="107504" y="5446639"/>
              <a:ext cx="395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27"/>
            <p:cNvSpPr>
              <a:spLocks noChangeShapeType="1"/>
            </p:cNvSpPr>
            <p:nvPr/>
          </p:nvSpPr>
          <p:spPr bwMode="auto">
            <a:xfrm>
              <a:off x="1187004" y="5878439"/>
              <a:ext cx="0" cy="360363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Line 28"/>
            <p:cNvSpPr>
              <a:spLocks noChangeShapeType="1"/>
            </p:cNvSpPr>
            <p:nvPr/>
          </p:nvSpPr>
          <p:spPr bwMode="auto">
            <a:xfrm>
              <a:off x="3060254" y="5878439"/>
              <a:ext cx="0" cy="360363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8243442" y="5878439"/>
              <a:ext cx="0" cy="360363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3779392" y="5878439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5939979" y="5878439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Line 32"/>
            <p:cNvSpPr>
              <a:spLocks noChangeShapeType="1"/>
            </p:cNvSpPr>
            <p:nvPr/>
          </p:nvSpPr>
          <p:spPr bwMode="auto">
            <a:xfrm>
              <a:off x="5292279" y="5878439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Line 33"/>
            <p:cNvSpPr>
              <a:spLocks noChangeShapeType="1"/>
            </p:cNvSpPr>
            <p:nvPr/>
          </p:nvSpPr>
          <p:spPr bwMode="auto">
            <a:xfrm>
              <a:off x="7451279" y="5878439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 flipH="1">
              <a:off x="1187004" y="6238801"/>
              <a:ext cx="1873250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Line 35"/>
            <p:cNvSpPr>
              <a:spLocks noChangeShapeType="1"/>
            </p:cNvSpPr>
            <p:nvPr/>
          </p:nvSpPr>
          <p:spPr bwMode="auto">
            <a:xfrm flipH="1">
              <a:off x="3419029" y="6238801"/>
              <a:ext cx="4826000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Line 36"/>
            <p:cNvSpPr>
              <a:spLocks noChangeShapeType="1"/>
            </p:cNvSpPr>
            <p:nvPr/>
          </p:nvSpPr>
          <p:spPr bwMode="auto">
            <a:xfrm flipH="1">
              <a:off x="3779392" y="6094339"/>
              <a:ext cx="1512888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3419029" y="5878439"/>
              <a:ext cx="0" cy="360363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flipH="1">
              <a:off x="5939979" y="6094339"/>
              <a:ext cx="1512888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lIns="0" rIns="0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2713038" y="0"/>
            <a:ext cx="0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>
              <a:spcBef>
                <a:spcPct val="20000"/>
              </a:spcBef>
            </a:pPr>
            <a:endParaRPr lang="de-DE" sz="18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838825" y="3516313"/>
            <a:ext cx="28654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5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surface area &amp;</a:t>
            </a:r>
          </a:p>
          <a:p>
            <a:pPr algn="ctr" eaLnBrk="0" hangingPunct="0"/>
            <a:r>
              <a:rPr lang="en-US" sz="15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pressure drop &amp; catalytic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 l="2563" t="18251" r="5128"/>
          <a:stretch>
            <a:fillRect/>
          </a:stretch>
        </p:blipFill>
        <p:spPr bwMode="auto">
          <a:xfrm>
            <a:off x="5953869" y="1735138"/>
            <a:ext cx="2663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5" name="Textfeld 38"/>
          <p:cNvSpPr txBox="1">
            <a:spLocks noChangeArrowheads="1"/>
          </p:cNvSpPr>
          <p:nvPr/>
        </p:nvSpPr>
        <p:spPr bwMode="auto">
          <a:xfrm>
            <a:off x="3325813" y="3532188"/>
            <a:ext cx="2286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Transparent &amp; smooth </a:t>
            </a:r>
          </a:p>
          <a:p>
            <a:pPr algn="ctr"/>
            <a:r>
              <a:rPr lang="en-US" sz="15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&amp; very strong</a:t>
            </a:r>
          </a:p>
        </p:txBody>
      </p:sp>
      <p:sp>
        <p:nvSpPr>
          <p:cNvPr id="36" name="Rechteck 39"/>
          <p:cNvSpPr>
            <a:spLocks noChangeArrowheads="1"/>
          </p:cNvSpPr>
          <p:nvPr/>
        </p:nvSpPr>
        <p:spPr bwMode="auto">
          <a:xfrm>
            <a:off x="104775" y="3541713"/>
            <a:ext cx="315436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5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Free flowing &amp; easily dispersible</a:t>
            </a:r>
          </a:p>
          <a:p>
            <a:pPr algn="ctr"/>
            <a:r>
              <a:rPr lang="en-US" sz="15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&amp; controlled defect state</a:t>
            </a:r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286" y="1751300"/>
            <a:ext cx="2651938" cy="177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8" name="Textfeld 37"/>
          <p:cNvSpPr txBox="1"/>
          <p:nvPr/>
        </p:nvSpPr>
        <p:spPr>
          <a:xfrm>
            <a:off x="6225714" y="6554795"/>
            <a:ext cx="29392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i="1" dirty="0" smtClean="0"/>
              <a:t>W. Peukert, Adv. Chem. Eng. 2016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173454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755576" y="1812644"/>
            <a:ext cx="7361980" cy="2696476"/>
            <a:chOff x="810420" y="2149478"/>
            <a:chExt cx="7361980" cy="2696476"/>
          </a:xfrm>
        </p:grpSpPr>
        <p:sp>
          <p:nvSpPr>
            <p:cNvPr id="48" name="AutoShape 6"/>
            <p:cNvSpPr>
              <a:spLocks noChangeArrowheads="1"/>
            </p:cNvSpPr>
            <p:nvPr/>
          </p:nvSpPr>
          <p:spPr bwMode="auto">
            <a:xfrm rot="5400000">
              <a:off x="1848643" y="3174157"/>
              <a:ext cx="1884363" cy="377825"/>
            </a:xfrm>
            <a:prstGeom prst="rightArrow">
              <a:avLst>
                <a:gd name="adj1" fmla="val 50000"/>
                <a:gd name="adj2" fmla="val 19845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endParaRPr lang="de-DE"/>
            </a:p>
          </p:txBody>
        </p:sp>
        <p:sp>
          <p:nvSpPr>
            <p:cNvPr id="49" name="AutoShape 6"/>
            <p:cNvSpPr>
              <a:spLocks noChangeArrowheads="1"/>
            </p:cNvSpPr>
            <p:nvPr/>
          </p:nvSpPr>
          <p:spPr bwMode="auto">
            <a:xfrm rot="5400000">
              <a:off x="3599657" y="3182035"/>
              <a:ext cx="1884363" cy="377825"/>
            </a:xfrm>
            <a:prstGeom prst="rightArrow">
              <a:avLst>
                <a:gd name="adj1" fmla="val 50000"/>
                <a:gd name="adj2" fmla="val 19845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endParaRPr lang="de-DE"/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5400000">
              <a:off x="5241106" y="3207319"/>
              <a:ext cx="1884363" cy="377825"/>
            </a:xfrm>
            <a:prstGeom prst="rightArrow">
              <a:avLst>
                <a:gd name="adj1" fmla="val 50000"/>
                <a:gd name="adj2" fmla="val 19845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endParaRPr lang="de-DE"/>
            </a:p>
          </p:txBody>
        </p:sp>
        <p:grpSp>
          <p:nvGrpSpPr>
            <p:cNvPr id="1116223" name="Group 63"/>
            <p:cNvGrpSpPr>
              <a:grpSpLocks/>
            </p:cNvGrpSpPr>
            <p:nvPr/>
          </p:nvGrpSpPr>
          <p:grpSpPr bwMode="auto">
            <a:xfrm>
              <a:off x="810420" y="2149478"/>
              <a:ext cx="7300913" cy="2132013"/>
              <a:chOff x="499" y="1407"/>
              <a:chExt cx="4599" cy="1343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116166" name="AutoShape 6"/>
              <p:cNvSpPr>
                <a:spLocks noChangeArrowheads="1"/>
              </p:cNvSpPr>
              <p:nvPr/>
            </p:nvSpPr>
            <p:spPr bwMode="auto">
              <a:xfrm rot="5400000">
                <a:off x="24" y="2038"/>
                <a:ext cx="1187" cy="238"/>
              </a:xfrm>
              <a:prstGeom prst="rightArrow">
                <a:avLst>
                  <a:gd name="adj1" fmla="val 50000"/>
                  <a:gd name="adj2" fmla="val 198456"/>
                </a:avLst>
              </a:prstGeom>
              <a:grp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rIns="0" anchor="ctr"/>
              <a:lstStyle/>
              <a:p>
                <a:endParaRPr lang="de-DE"/>
              </a:p>
            </p:txBody>
          </p:sp>
          <p:sp>
            <p:nvSpPr>
              <p:cNvPr id="1116164" name="Rectangle 4"/>
              <p:cNvSpPr>
                <a:spLocks noChangeArrowheads="1"/>
              </p:cNvSpPr>
              <p:nvPr/>
            </p:nvSpPr>
            <p:spPr bwMode="auto">
              <a:xfrm>
                <a:off x="567" y="1407"/>
                <a:ext cx="4531" cy="182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rIns="0" anchor="ctr"/>
              <a:lstStyle/>
              <a:p>
                <a:endParaRPr lang="de-DE"/>
              </a:p>
            </p:txBody>
          </p:sp>
        </p:grpSp>
        <p:sp>
          <p:nvSpPr>
            <p:cNvPr id="43" name="Text Box 62"/>
            <p:cNvSpPr txBox="1">
              <a:spLocks noChangeArrowheads="1"/>
            </p:cNvSpPr>
            <p:nvPr/>
          </p:nvSpPr>
          <p:spPr bwMode="auto">
            <a:xfrm>
              <a:off x="2725735" y="4383991"/>
              <a:ext cx="3379097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0" rIns="0">
              <a:spAutoFit/>
            </a:bodyPr>
            <a:lstStyle/>
            <a:p>
              <a:pPr algn="ctr"/>
              <a:r>
                <a:rPr lang="de-DE" sz="2400" b="1" dirty="0" err="1">
                  <a:solidFill>
                    <a:srgbClr val="385D8A"/>
                  </a:solidFill>
                </a:rPr>
                <a:t>Enabling</a:t>
              </a:r>
              <a:r>
                <a:rPr lang="de-DE" sz="2400" b="1" dirty="0">
                  <a:solidFill>
                    <a:srgbClr val="385D8A"/>
                  </a:solidFill>
                </a:rPr>
                <a:t> </a:t>
              </a:r>
              <a:r>
                <a:rPr lang="de-DE" sz="2400" b="1" dirty="0" err="1">
                  <a:solidFill>
                    <a:srgbClr val="385D8A"/>
                  </a:solidFill>
                </a:rPr>
                <a:t>technologies</a:t>
              </a:r>
              <a:endParaRPr lang="de-DE" sz="2400" b="1" dirty="0">
                <a:solidFill>
                  <a:srgbClr val="385D8A"/>
                </a:solidFill>
              </a:endParaRPr>
            </a:p>
          </p:txBody>
        </p:sp>
        <p:sp>
          <p:nvSpPr>
            <p:cNvPr id="51" name="AutoShape 6"/>
            <p:cNvSpPr>
              <a:spLocks noChangeArrowheads="1"/>
            </p:cNvSpPr>
            <p:nvPr/>
          </p:nvSpPr>
          <p:spPr bwMode="auto">
            <a:xfrm rot="5400000">
              <a:off x="7041306" y="3191672"/>
              <a:ext cx="1884363" cy="377825"/>
            </a:xfrm>
            <a:prstGeom prst="rightArrow">
              <a:avLst>
                <a:gd name="adj1" fmla="val 50000"/>
                <a:gd name="adj2" fmla="val 19845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endParaRPr lang="de-DE"/>
            </a:p>
          </p:txBody>
        </p:sp>
      </p:grpSp>
      <p:sp>
        <p:nvSpPr>
          <p:cNvPr id="111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6797" y="189012"/>
            <a:ext cx="5000625" cy="647700"/>
          </a:xfrm>
        </p:spPr>
        <p:txBody>
          <a:bodyPr/>
          <a:lstStyle/>
          <a:p>
            <a:r>
              <a:rPr lang="de-DE" dirty="0" err="1" smtClean="0"/>
              <a:t>Unifying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design</a:t>
            </a:r>
          </a:p>
        </p:txBody>
      </p:sp>
      <p:sp>
        <p:nvSpPr>
          <p:cNvPr id="1116249" name="Line 89"/>
          <p:cNvSpPr>
            <a:spLocks noChangeShapeType="1"/>
          </p:cNvSpPr>
          <p:nvPr/>
        </p:nvSpPr>
        <p:spPr bwMode="auto">
          <a:xfrm>
            <a:off x="4067175" y="501588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de-DE"/>
          </a:p>
        </p:txBody>
      </p:sp>
      <p:sp>
        <p:nvSpPr>
          <p:cNvPr id="1116254" name="Rectangle 94"/>
          <p:cNvSpPr>
            <a:spLocks noChangeArrowheads="1"/>
          </p:cNvSpPr>
          <p:nvPr/>
        </p:nvSpPr>
        <p:spPr bwMode="auto">
          <a:xfrm>
            <a:off x="7164388" y="4799980"/>
            <a:ext cx="1584325" cy="7921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ctr"/>
            <a:r>
              <a:rPr lang="de-DE" sz="1800" dirty="0" err="1">
                <a:solidFill>
                  <a:schemeClr val="bg1"/>
                </a:solidFill>
              </a:rPr>
              <a:t>Modelling</a:t>
            </a:r>
            <a:r>
              <a:rPr lang="de-DE" sz="1800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de-DE" sz="1800" dirty="0">
                <a:solidFill>
                  <a:schemeClr val="bg1"/>
                </a:solidFill>
              </a:rPr>
              <a:t>Simulation</a:t>
            </a:r>
          </a:p>
        </p:txBody>
      </p:sp>
      <p:sp>
        <p:nvSpPr>
          <p:cNvPr id="1116255" name="Text Box 95"/>
          <p:cNvSpPr txBox="1">
            <a:spLocks noChangeArrowheads="1"/>
          </p:cNvSpPr>
          <p:nvPr/>
        </p:nvSpPr>
        <p:spPr bwMode="auto">
          <a:xfrm>
            <a:off x="462144" y="5609605"/>
            <a:ext cx="947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r>
              <a:rPr lang="de-DE" sz="1600" dirty="0"/>
              <a:t>Top-down</a:t>
            </a:r>
          </a:p>
          <a:p>
            <a:r>
              <a:rPr lang="de-DE" sz="1600" dirty="0" err="1"/>
              <a:t>Bottom-up</a:t>
            </a:r>
            <a:endParaRPr lang="de-DE" sz="1600" dirty="0"/>
          </a:p>
        </p:txBody>
      </p:sp>
      <p:sp>
        <p:nvSpPr>
          <p:cNvPr id="1116256" name="Text Box 96"/>
          <p:cNvSpPr txBox="1">
            <a:spLocks noChangeArrowheads="1"/>
          </p:cNvSpPr>
          <p:nvPr/>
        </p:nvSpPr>
        <p:spPr bwMode="auto">
          <a:xfrm>
            <a:off x="1972179" y="5592142"/>
            <a:ext cx="15372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r>
              <a:rPr lang="de-DE" sz="1600"/>
              <a:t>Intermolecular</a:t>
            </a:r>
          </a:p>
          <a:p>
            <a:r>
              <a:rPr lang="de-DE" sz="1600"/>
              <a:t>Interparticulate</a:t>
            </a:r>
          </a:p>
          <a:p>
            <a:r>
              <a:rPr lang="de-DE" sz="1600"/>
              <a:t>Phase behaviour</a:t>
            </a:r>
          </a:p>
          <a:p>
            <a:endParaRPr lang="de-DE" sz="1600"/>
          </a:p>
        </p:txBody>
      </p:sp>
      <p:sp>
        <p:nvSpPr>
          <p:cNvPr id="1116257" name="Text Box 97"/>
          <p:cNvSpPr txBox="1">
            <a:spLocks noChangeArrowheads="1"/>
          </p:cNvSpPr>
          <p:nvPr/>
        </p:nvSpPr>
        <p:spPr bwMode="auto">
          <a:xfrm>
            <a:off x="3699379" y="5592142"/>
            <a:ext cx="15372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r>
              <a:rPr lang="de-DE" sz="1600"/>
              <a:t>Transport </a:t>
            </a:r>
          </a:p>
          <a:p>
            <a:r>
              <a:rPr lang="de-DE" sz="1600"/>
              <a:t>phenomena</a:t>
            </a:r>
          </a:p>
          <a:p>
            <a:r>
              <a:rPr lang="de-DE" sz="1600"/>
              <a:t>Self-organization</a:t>
            </a:r>
          </a:p>
        </p:txBody>
      </p:sp>
      <p:sp>
        <p:nvSpPr>
          <p:cNvPr id="1116258" name="Text Box 98"/>
          <p:cNvSpPr txBox="1">
            <a:spLocks noChangeArrowheads="1"/>
          </p:cNvSpPr>
          <p:nvPr/>
        </p:nvSpPr>
        <p:spPr bwMode="auto">
          <a:xfrm>
            <a:off x="5724525" y="5663580"/>
            <a:ext cx="660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r>
              <a:rPr lang="de-DE" sz="1600" dirty="0"/>
              <a:t>Off-</a:t>
            </a:r>
            <a:r>
              <a:rPr lang="de-DE" sz="1600" dirty="0" err="1"/>
              <a:t>line</a:t>
            </a:r>
            <a:endParaRPr lang="de-DE" sz="1600" dirty="0"/>
          </a:p>
          <a:p>
            <a:r>
              <a:rPr lang="de-DE" sz="1600" dirty="0"/>
              <a:t>On-line</a:t>
            </a:r>
          </a:p>
          <a:p>
            <a:r>
              <a:rPr lang="de-DE" sz="1600" dirty="0"/>
              <a:t>In-</a:t>
            </a:r>
            <a:r>
              <a:rPr lang="de-DE" sz="1600" dirty="0" err="1"/>
              <a:t>line</a:t>
            </a:r>
            <a:endParaRPr lang="de-DE" sz="1600" dirty="0"/>
          </a:p>
        </p:txBody>
      </p:sp>
      <p:sp>
        <p:nvSpPr>
          <p:cNvPr id="1116259" name="Text Box 99"/>
          <p:cNvSpPr txBox="1">
            <a:spLocks noChangeArrowheads="1"/>
          </p:cNvSpPr>
          <p:nvPr/>
        </p:nvSpPr>
        <p:spPr bwMode="auto">
          <a:xfrm>
            <a:off x="7169605" y="5592142"/>
            <a:ext cx="18819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r>
              <a:rPr lang="de-DE" sz="1600" dirty="0" err="1"/>
              <a:t>Multiscale</a:t>
            </a:r>
            <a:endParaRPr lang="de-DE" sz="1600" dirty="0"/>
          </a:p>
          <a:p>
            <a:r>
              <a:rPr lang="de-DE" sz="1600" dirty="0"/>
              <a:t>Quantum </a:t>
            </a:r>
            <a:r>
              <a:rPr lang="de-DE" sz="1600" dirty="0" err="1"/>
              <a:t>mechanics</a:t>
            </a:r>
            <a:endParaRPr lang="de-DE" sz="1600" dirty="0"/>
          </a:p>
          <a:p>
            <a:r>
              <a:rPr lang="de-DE" sz="1600" dirty="0" err="1"/>
              <a:t>Discrete</a:t>
            </a:r>
            <a:r>
              <a:rPr lang="de-DE" sz="1600" dirty="0"/>
              <a:t> </a:t>
            </a:r>
            <a:r>
              <a:rPr lang="de-DE" sz="1600" dirty="0" err="1"/>
              <a:t>elements</a:t>
            </a:r>
            <a:endParaRPr lang="de-DE" sz="1600" dirty="0"/>
          </a:p>
          <a:p>
            <a:r>
              <a:rPr lang="de-DE" sz="1600" dirty="0" err="1"/>
              <a:t>Continuum</a:t>
            </a:r>
            <a:endParaRPr lang="de-DE" sz="1600" dirty="0"/>
          </a:p>
        </p:txBody>
      </p:sp>
      <p:sp>
        <p:nvSpPr>
          <p:cNvPr id="44" name="Rectangle 90"/>
          <p:cNvSpPr>
            <a:spLocks noChangeArrowheads="1"/>
          </p:cNvSpPr>
          <p:nvPr/>
        </p:nvSpPr>
        <p:spPr bwMode="auto">
          <a:xfrm>
            <a:off x="143668" y="4799074"/>
            <a:ext cx="1584325" cy="7921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ctr"/>
            <a:r>
              <a:rPr lang="de-DE" sz="1800" dirty="0" err="1">
                <a:solidFill>
                  <a:schemeClr val="bg1"/>
                </a:solidFill>
              </a:rPr>
              <a:t>Particle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800" dirty="0" err="1">
                <a:solidFill>
                  <a:schemeClr val="bg1"/>
                </a:solidFill>
              </a:rPr>
              <a:t>formation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45" name="Rectangle 91"/>
          <p:cNvSpPr>
            <a:spLocks noChangeArrowheads="1"/>
          </p:cNvSpPr>
          <p:nvPr/>
        </p:nvSpPr>
        <p:spPr bwMode="auto">
          <a:xfrm>
            <a:off x="1948656" y="4799074"/>
            <a:ext cx="1584325" cy="7921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ctr"/>
            <a:r>
              <a:rPr lang="de-DE" sz="1800" dirty="0">
                <a:solidFill>
                  <a:schemeClr val="bg1"/>
                </a:solidFill>
              </a:rPr>
              <a:t>Interactions</a:t>
            </a:r>
          </a:p>
        </p:txBody>
      </p:sp>
      <p:sp>
        <p:nvSpPr>
          <p:cNvPr id="46" name="Rectangle 92"/>
          <p:cNvSpPr>
            <a:spLocks noChangeArrowheads="1"/>
          </p:cNvSpPr>
          <p:nvPr/>
        </p:nvSpPr>
        <p:spPr bwMode="auto">
          <a:xfrm>
            <a:off x="3675856" y="4799074"/>
            <a:ext cx="1584325" cy="7921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ctr"/>
            <a:r>
              <a:rPr lang="de-DE" sz="1800">
                <a:solidFill>
                  <a:schemeClr val="bg1"/>
                </a:solidFill>
              </a:rPr>
              <a:t>Structure</a:t>
            </a:r>
          </a:p>
          <a:p>
            <a:pPr algn="ctr"/>
            <a:r>
              <a:rPr lang="de-DE" sz="1800">
                <a:solidFill>
                  <a:schemeClr val="bg1"/>
                </a:solidFill>
              </a:rPr>
              <a:t>formation</a:t>
            </a:r>
          </a:p>
        </p:txBody>
      </p:sp>
      <p:sp>
        <p:nvSpPr>
          <p:cNvPr id="47" name="Rectangle 93"/>
          <p:cNvSpPr>
            <a:spLocks noChangeArrowheads="1"/>
          </p:cNvSpPr>
          <p:nvPr/>
        </p:nvSpPr>
        <p:spPr bwMode="auto">
          <a:xfrm>
            <a:off x="5403056" y="4798394"/>
            <a:ext cx="1584325" cy="7921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ctr"/>
            <a:r>
              <a:rPr lang="de-DE" sz="1800" dirty="0" err="1">
                <a:solidFill>
                  <a:schemeClr val="bg1"/>
                </a:solidFill>
              </a:rPr>
              <a:t>Character</a:t>
            </a:r>
            <a:r>
              <a:rPr lang="de-DE" sz="1800" dirty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de-DE" sz="1800" dirty="0" err="1">
                <a:solidFill>
                  <a:schemeClr val="bg1"/>
                </a:solidFill>
              </a:rPr>
              <a:t>ization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70891" y="883549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Hierarchical</a:t>
            </a:r>
            <a:r>
              <a:rPr lang="de-DE" sz="1800" dirty="0" smtClean="0"/>
              <a:t> </a:t>
            </a:r>
            <a:r>
              <a:rPr lang="de-DE" sz="1800" dirty="0" err="1" smtClean="0"/>
              <a:t>structure</a:t>
            </a:r>
            <a:r>
              <a:rPr lang="de-DE" sz="1800" dirty="0" smtClean="0"/>
              <a:t> in </a:t>
            </a:r>
            <a:r>
              <a:rPr lang="de-DE" sz="1800" dirty="0" err="1" smtClean="0"/>
              <a:t>mesocrystals</a:t>
            </a:r>
            <a:endParaRPr lang="de-DE" sz="18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948656" y="1222103"/>
            <a:ext cx="5215731" cy="1837294"/>
            <a:chOff x="1948656" y="1222103"/>
            <a:chExt cx="5215731" cy="1837294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1948656" y="1222103"/>
              <a:ext cx="5215731" cy="1837294"/>
              <a:chOff x="152400" y="1219200"/>
              <a:chExt cx="8639175" cy="2895600"/>
            </a:xfrm>
          </p:grpSpPr>
          <p:pic>
            <p:nvPicPr>
              <p:cNvPr id="64" name="Picture 2" descr="D:\Study\FAU\MSC thesis\MSC thesis\MSC thesis\Presentation\pic for presentation\dry SEM-TEM\060612-Fe2O305-sc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1219200"/>
                <a:ext cx="2879725" cy="287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5" name="Group 18"/>
              <p:cNvGrpSpPr>
                <a:grpSpLocks/>
              </p:cNvGrpSpPr>
              <p:nvPr/>
            </p:nvGrpSpPr>
            <p:grpSpPr bwMode="auto">
              <a:xfrm>
                <a:off x="3048000" y="1219200"/>
                <a:ext cx="2879725" cy="2879725"/>
                <a:chOff x="2743200" y="1219200"/>
                <a:chExt cx="2880360" cy="2880360"/>
              </a:xfrm>
            </p:grpSpPr>
            <p:pic>
              <p:nvPicPr>
                <p:cNvPr id="72" name="Picture 2" descr="D:\Study\FAU\MSC thesis\MSC thesis\MSC thesis\Presentation\pic for presentation\dry SEM-TEM\AM_dried_013-sc.jp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743200" y="1219200"/>
                  <a:ext cx="2880360" cy="2880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" name="Picture 4" descr="D:\Study\FAU\MSC thesis\MSC thesis\MSC thesis\MSc thesis hard copy-Mohtasebi\pcs for MSc thesis\ch3\CH3-TEM-DRY\FFT of AM_dried_013-power spectra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743200" y="1219200"/>
                  <a:ext cx="549275" cy="54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6" name="Group 19"/>
              <p:cNvGrpSpPr>
                <a:grpSpLocks/>
              </p:cNvGrpSpPr>
              <p:nvPr/>
            </p:nvGrpSpPr>
            <p:grpSpPr bwMode="auto">
              <a:xfrm>
                <a:off x="5257800" y="1219200"/>
                <a:ext cx="3533775" cy="2895600"/>
                <a:chOff x="5257800" y="1219200"/>
                <a:chExt cx="3533977" cy="2895600"/>
              </a:xfrm>
            </p:grpSpPr>
            <p:pic>
              <p:nvPicPr>
                <p:cNvPr id="67" name="Picture 3" descr="D:\Study\FAU\MSC thesis\MSC thesis\MSC thesis\Presentation\pic for presentation\dry SEM-TEM\Presentation2sc.jp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943600" y="1219200"/>
                  <a:ext cx="2848177" cy="2880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68" name="Group 16"/>
                <p:cNvGrpSpPr>
                  <a:grpSpLocks/>
                </p:cNvGrpSpPr>
                <p:nvPr/>
              </p:nvGrpSpPr>
              <p:grpSpPr bwMode="auto">
                <a:xfrm>
                  <a:off x="5257800" y="1219200"/>
                  <a:ext cx="685800" cy="2895600"/>
                  <a:chOff x="5410200" y="1219200"/>
                  <a:chExt cx="685800" cy="2895600"/>
                </a:xfrm>
              </p:grpSpPr>
              <p:sp>
                <p:nvSpPr>
                  <p:cNvPr id="69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5410200" y="2895600"/>
                    <a:ext cx="533400" cy="5334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C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lIns="0" rIns="0"/>
                  <a:lstStyle/>
                  <a:p>
                    <a:pPr algn="ctr">
                      <a:spcBef>
                        <a:spcPct val="20000"/>
                      </a:spcBef>
                    </a:pPr>
                    <a:endParaRPr lang="en-US" sz="200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70" name="Straight Connector 23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5181600" y="1981200"/>
                    <a:ext cx="1676400" cy="1524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A91717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1" name="Straight Connector 2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5676900" y="3695700"/>
                    <a:ext cx="685800" cy="1524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A91717"/>
                    </a:solidFill>
                    <a:round/>
                    <a:headEnd/>
                    <a:tailEnd/>
                  </a:ln>
                </p:spPr>
              </p:cxnSp>
            </p:grpSp>
          </p:grpSp>
        </p:grpSp>
        <p:sp>
          <p:nvSpPr>
            <p:cNvPr id="10" name="Textfeld 9"/>
            <p:cNvSpPr txBox="1"/>
            <p:nvPr/>
          </p:nvSpPr>
          <p:spPr>
            <a:xfrm>
              <a:off x="2947250" y="2545159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bg1"/>
                  </a:solidFill>
                </a:rPr>
                <a:t>200nm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792212" y="2545159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bg1"/>
                  </a:solidFill>
                </a:rPr>
                <a:t>20nm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6611030" y="249289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bg1"/>
                  </a:solidFill>
                </a:rPr>
                <a:t>5nm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3256015" y="6550223"/>
            <a:ext cx="29392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i="1" dirty="0" smtClean="0"/>
              <a:t>W. Peukert, Adv. Chem. Eng. 2016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122281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49" grpId="0" animBg="1"/>
      <p:bldP spid="1116254" grpId="0" animBg="1"/>
      <p:bldP spid="1116255" grpId="0"/>
      <p:bldP spid="1116256" grpId="0"/>
      <p:bldP spid="1116257" grpId="0"/>
      <p:bldP spid="1116258" grpId="0"/>
      <p:bldP spid="1116259" grpId="0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1"/>
          <p:cNvSpPr txBox="1">
            <a:spLocks noChangeArrowheads="1"/>
          </p:cNvSpPr>
          <p:nvPr/>
        </p:nvSpPr>
        <p:spPr bwMode="auto">
          <a:xfrm>
            <a:off x="179512" y="923811"/>
            <a:ext cx="8846121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de-DE" altLang="de-DE" sz="1800" b="1" dirty="0" err="1" smtClean="0"/>
              <a:t>Particle</a:t>
            </a:r>
            <a:r>
              <a:rPr lang="de-DE" altLang="de-DE" sz="1800" b="1" dirty="0"/>
              <a:t> </a:t>
            </a:r>
            <a:r>
              <a:rPr lang="de-DE" altLang="de-DE" sz="1800" b="1" dirty="0" smtClean="0"/>
              <a:t>Technology II - </a:t>
            </a:r>
            <a:r>
              <a:rPr lang="de-DE" altLang="de-DE" sz="1800" b="1" dirty="0" err="1" smtClean="0"/>
              <a:t>Product</a:t>
            </a:r>
            <a:r>
              <a:rPr lang="de-DE" altLang="de-DE" sz="1800" b="1" dirty="0" smtClean="0"/>
              <a:t> Design </a:t>
            </a:r>
            <a:r>
              <a:rPr lang="de-DE" altLang="de-DE" sz="1800" dirty="0" smtClean="0"/>
              <a:t>(</a:t>
            </a:r>
            <a:r>
              <a:rPr lang="de-DE" altLang="de-DE" sz="1800" dirty="0" err="1" smtClean="0"/>
              <a:t>master</a:t>
            </a:r>
            <a:r>
              <a:rPr lang="de-DE" altLang="de-DE" sz="18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de-DE" altLang="de-DE" sz="1800" dirty="0" smtClean="0"/>
              <a:t>12 x 90 </a:t>
            </a:r>
            <a:r>
              <a:rPr lang="de-DE" altLang="de-DE" sz="1800" dirty="0" err="1" smtClean="0"/>
              <a:t>mins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lecture</a:t>
            </a:r>
            <a:r>
              <a:rPr lang="de-DE" altLang="de-DE" sz="1800" dirty="0" smtClean="0"/>
              <a:t>, 6 x 90 </a:t>
            </a:r>
            <a:r>
              <a:rPr lang="de-DE" altLang="de-DE" sz="1800" dirty="0" err="1" smtClean="0"/>
              <a:t>mins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excercise</a:t>
            </a:r>
            <a:r>
              <a:rPr lang="de-DE" altLang="de-DE" sz="1800" dirty="0" smtClean="0"/>
              <a:t>, lab </a:t>
            </a:r>
            <a:r>
              <a:rPr lang="de-DE" altLang="de-DE" sz="1800" dirty="0" err="1" smtClean="0"/>
              <a:t>experiments</a:t>
            </a:r>
            <a:endParaRPr lang="de-DE" altLang="de-DE" sz="1800" dirty="0"/>
          </a:p>
          <a:p>
            <a:pPr>
              <a:spcAft>
                <a:spcPts val="600"/>
              </a:spcAft>
            </a:pPr>
            <a:r>
              <a:rPr lang="de-DE" altLang="de-DE" sz="1800" dirty="0" smtClean="0"/>
              <a:t>&gt; 100 </a:t>
            </a:r>
            <a:r>
              <a:rPr lang="de-DE" altLang="de-DE" sz="1800" dirty="0" err="1" smtClean="0"/>
              <a:t>students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/ </a:t>
            </a:r>
            <a:r>
              <a:rPr lang="de-DE" altLang="de-DE" sz="1800" dirty="0" err="1" smtClean="0"/>
              <a:t>year</a:t>
            </a:r>
            <a:endParaRPr lang="de-DE" altLang="de-DE" sz="1800" dirty="0" smtClean="0"/>
          </a:p>
          <a:p>
            <a:pPr>
              <a:spcAft>
                <a:spcPts val="600"/>
              </a:spcAft>
            </a:pP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Property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process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functions</a:t>
            </a:r>
            <a:endParaRPr lang="de-DE" altLang="de-DE" sz="18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/>
              <a:t>Unifying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principles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product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design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Particle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formation</a:t>
            </a:r>
            <a:r>
              <a:rPr lang="de-DE" altLang="de-DE" sz="1800" dirty="0" smtClean="0"/>
              <a:t>:</a:t>
            </a:r>
          </a:p>
          <a:p>
            <a:pPr>
              <a:spcAft>
                <a:spcPts val="600"/>
              </a:spcAft>
            </a:pPr>
            <a:r>
              <a:rPr lang="de-DE" altLang="de-DE" sz="1800" dirty="0" smtClean="0"/>
              <a:t>	- top-down (</a:t>
            </a:r>
            <a:r>
              <a:rPr lang="de-DE" altLang="de-DE" sz="1800" dirty="0" err="1" smtClean="0"/>
              <a:t>comminution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emulsification</a:t>
            </a:r>
            <a:r>
              <a:rPr lang="de-DE" altLang="de-DE" sz="1800" dirty="0" smtClean="0"/>
              <a:t>) </a:t>
            </a:r>
          </a:p>
          <a:p>
            <a:pPr>
              <a:spcAft>
                <a:spcPts val="600"/>
              </a:spcAft>
            </a:pPr>
            <a:r>
              <a:rPr lang="de-DE" altLang="de-DE" sz="1800" dirty="0" smtClean="0"/>
              <a:t>	- </a:t>
            </a:r>
            <a:r>
              <a:rPr lang="de-DE" altLang="de-DE" sz="1800" dirty="0" err="1" smtClean="0"/>
              <a:t>bottom-up</a:t>
            </a:r>
            <a:r>
              <a:rPr lang="de-DE" altLang="de-DE" sz="1800" dirty="0" smtClean="0"/>
              <a:t> (</a:t>
            </a:r>
            <a:r>
              <a:rPr lang="de-DE" altLang="de-DE" sz="1800" dirty="0" err="1" smtClean="0"/>
              <a:t>precipitation</a:t>
            </a:r>
            <a:r>
              <a:rPr lang="de-DE" altLang="de-DE" sz="1800" dirty="0" smtClean="0"/>
              <a:t>, gas </a:t>
            </a:r>
            <a:r>
              <a:rPr lang="de-DE" altLang="de-DE" sz="1800" dirty="0" err="1" smtClean="0"/>
              <a:t>phase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processes</a:t>
            </a:r>
            <a:r>
              <a:rPr lang="de-DE" altLang="de-DE" sz="1800" dirty="0" smtClean="0"/>
              <a:t>)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Aspects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formulation</a:t>
            </a:r>
            <a:r>
              <a:rPr lang="de-DE" altLang="de-DE" sz="1800" dirty="0" smtClean="0"/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Aspects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structure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formation</a:t>
            </a:r>
            <a:r>
              <a:rPr lang="de-DE" altLang="de-DE" sz="1800" dirty="0" smtClean="0"/>
              <a:t> (e.g. </a:t>
            </a:r>
            <a:r>
              <a:rPr lang="de-DE" altLang="de-DE" sz="1800" dirty="0" err="1" smtClean="0"/>
              <a:t>thin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films</a:t>
            </a:r>
            <a:r>
              <a:rPr lang="de-DE" altLang="de-DE" sz="1800" dirty="0" smtClean="0"/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sz="1800" dirty="0"/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2195736" y="131763"/>
            <a:ext cx="42851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200" b="1" dirty="0" smtClean="0">
                <a:solidFill>
                  <a:schemeClr val="bg1"/>
                </a:solidFill>
              </a:rPr>
              <a:t>Courses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topics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-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Electives</a:t>
            </a:r>
            <a:endParaRPr lang="de-DE" altLang="de-DE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1"/>
          <p:cNvSpPr txBox="1">
            <a:spLocks noChangeArrowheads="1"/>
          </p:cNvSpPr>
          <p:nvPr/>
        </p:nvSpPr>
        <p:spPr bwMode="auto">
          <a:xfrm>
            <a:off x="166390" y="984785"/>
            <a:ext cx="8846121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de-DE" altLang="de-DE" sz="1800" b="1" dirty="0" err="1"/>
              <a:t>Product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development</a:t>
            </a:r>
            <a:r>
              <a:rPr lang="de-DE" altLang="de-DE" sz="1800" b="1" dirty="0"/>
              <a:t> </a:t>
            </a:r>
            <a:r>
              <a:rPr lang="de-DE" altLang="de-DE" sz="1800" dirty="0"/>
              <a:t>(12 x 90 </a:t>
            </a:r>
            <a:r>
              <a:rPr lang="de-DE" altLang="de-DE" sz="1800" dirty="0" err="1"/>
              <a:t>mins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taught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by</a:t>
            </a:r>
            <a:r>
              <a:rPr lang="de-DE" altLang="de-DE" sz="1800" dirty="0"/>
              <a:t> J. Uhlemann, Bayer)</a:t>
            </a:r>
          </a:p>
          <a:p>
            <a:pPr>
              <a:spcAft>
                <a:spcPts val="600"/>
              </a:spcAft>
            </a:pPr>
            <a:endParaRPr lang="de-DE" altLang="de-DE" sz="1800" b="1" dirty="0"/>
          </a:p>
          <a:p>
            <a:pPr>
              <a:spcAft>
                <a:spcPts val="600"/>
              </a:spcAft>
            </a:pPr>
            <a:r>
              <a:rPr lang="de-DE" altLang="de-DE" sz="1800" b="1" dirty="0" err="1" smtClean="0"/>
              <a:t>Characterisation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of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particulate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systems</a:t>
            </a:r>
            <a:r>
              <a:rPr lang="de-DE" altLang="de-DE" sz="1800" b="1" dirty="0" smtClean="0"/>
              <a:t> </a:t>
            </a:r>
            <a:r>
              <a:rPr lang="de-DE" altLang="de-DE" sz="1800" dirty="0" smtClean="0"/>
              <a:t>(14 x 90 </a:t>
            </a:r>
            <a:r>
              <a:rPr lang="de-DE" altLang="de-DE" sz="1800" dirty="0" err="1" smtClean="0"/>
              <a:t>mins</a:t>
            </a:r>
            <a:r>
              <a:rPr lang="de-DE" altLang="de-DE" sz="1800" dirty="0" smtClean="0"/>
              <a:t>)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sz="1800" i="1" dirty="0"/>
          </a:p>
          <a:p>
            <a:pPr>
              <a:spcAft>
                <a:spcPts val="600"/>
              </a:spcAft>
            </a:pPr>
            <a:r>
              <a:rPr lang="de-DE" altLang="de-DE" sz="1800" b="1" dirty="0"/>
              <a:t>Fluid-</a:t>
            </a:r>
            <a:r>
              <a:rPr lang="de-DE" altLang="de-DE" sz="1800" b="1" dirty="0" err="1"/>
              <a:t>particle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flows</a:t>
            </a:r>
            <a:r>
              <a:rPr lang="de-DE" altLang="de-DE" sz="1800" b="1" dirty="0"/>
              <a:t> </a:t>
            </a:r>
            <a:r>
              <a:rPr lang="de-DE" altLang="de-DE" sz="1800" dirty="0"/>
              <a:t>(14 x 90 </a:t>
            </a:r>
            <a:r>
              <a:rPr lang="de-DE" altLang="de-DE" sz="1800" dirty="0" err="1"/>
              <a:t>mins</a:t>
            </a:r>
            <a:r>
              <a:rPr lang="de-DE" altLang="de-DE" sz="1800" dirty="0"/>
              <a:t>) </a:t>
            </a:r>
            <a:endParaRPr lang="de-DE" altLang="de-DE" sz="1800" dirty="0" smtClean="0"/>
          </a:p>
          <a:p>
            <a:pPr>
              <a:spcAft>
                <a:spcPts val="600"/>
              </a:spcAft>
            </a:pPr>
            <a:endParaRPr lang="de-DE" altLang="de-DE" sz="1800" dirty="0"/>
          </a:p>
          <a:p>
            <a:pPr>
              <a:spcAft>
                <a:spcPts val="600"/>
              </a:spcAft>
            </a:pPr>
            <a:r>
              <a:rPr lang="de-DE" altLang="de-DE" sz="1800" b="1" dirty="0" err="1"/>
              <a:t>Modelling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of</a:t>
            </a:r>
            <a:r>
              <a:rPr lang="de-DE" altLang="de-DE" sz="1800" b="1" dirty="0"/>
              <a:t> disperse  </a:t>
            </a:r>
            <a:r>
              <a:rPr lang="de-DE" altLang="de-DE" sz="1800" b="1" dirty="0" err="1"/>
              <a:t>systems</a:t>
            </a:r>
            <a:r>
              <a:rPr lang="de-DE" altLang="de-DE" sz="1800" b="1" dirty="0"/>
              <a:t> </a:t>
            </a:r>
            <a:r>
              <a:rPr lang="de-DE" altLang="de-DE" sz="1800" dirty="0"/>
              <a:t>(12 x 90 </a:t>
            </a:r>
            <a:r>
              <a:rPr lang="de-DE" altLang="de-DE" sz="1800" dirty="0" err="1"/>
              <a:t>mins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lecture</a:t>
            </a:r>
            <a:r>
              <a:rPr lang="de-DE" altLang="de-DE" sz="1800" dirty="0"/>
              <a:t>, 6 x 90 </a:t>
            </a:r>
            <a:r>
              <a:rPr lang="de-DE" altLang="de-DE" sz="1800" dirty="0" err="1"/>
              <a:t>mins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comp.</a:t>
            </a:r>
            <a:r>
              <a:rPr lang="de-DE" altLang="de-DE" sz="1800" dirty="0"/>
              <a:t> Lab)</a:t>
            </a:r>
          </a:p>
          <a:p>
            <a:pPr>
              <a:spcAft>
                <a:spcPts val="600"/>
              </a:spcAft>
            </a:pPr>
            <a:endParaRPr lang="de-DE" altLang="de-DE" sz="1800" dirty="0"/>
          </a:p>
          <a:p>
            <a:pPr>
              <a:spcAft>
                <a:spcPts val="600"/>
              </a:spcAft>
            </a:pPr>
            <a:r>
              <a:rPr lang="de-DE" altLang="de-DE" sz="1800" b="1" dirty="0"/>
              <a:t>Nanotechnology </a:t>
            </a:r>
            <a:r>
              <a:rPr lang="de-DE" altLang="de-DE" sz="1800" b="1" dirty="0" err="1"/>
              <a:t>of</a:t>
            </a:r>
            <a:r>
              <a:rPr lang="de-DE" altLang="de-DE" sz="1800" b="1" dirty="0"/>
              <a:t> disperse </a:t>
            </a:r>
            <a:r>
              <a:rPr lang="de-DE" altLang="de-DE" sz="1800" b="1" dirty="0" err="1"/>
              <a:t>systems</a:t>
            </a:r>
            <a:r>
              <a:rPr lang="de-DE" altLang="de-DE" sz="1800" b="1" dirty="0"/>
              <a:t> </a:t>
            </a:r>
            <a:r>
              <a:rPr lang="de-DE" altLang="de-DE" sz="1800" dirty="0"/>
              <a:t>(12 x 90 </a:t>
            </a:r>
            <a:r>
              <a:rPr lang="de-DE" altLang="de-DE" sz="1800" dirty="0" err="1"/>
              <a:t>mins</a:t>
            </a:r>
            <a:r>
              <a:rPr lang="de-DE" altLang="de-DE" sz="1800" dirty="0"/>
              <a:t>)</a:t>
            </a:r>
          </a:p>
          <a:p>
            <a:pPr>
              <a:spcAft>
                <a:spcPts val="600"/>
              </a:spcAft>
            </a:pPr>
            <a:endParaRPr lang="de-DE" altLang="de-DE" sz="1800" b="1" dirty="0"/>
          </a:p>
          <a:p>
            <a:pPr>
              <a:spcAft>
                <a:spcPts val="600"/>
              </a:spcAft>
            </a:pPr>
            <a:r>
              <a:rPr lang="de-DE" altLang="de-DE" sz="1800" b="1" dirty="0" err="1"/>
              <a:t>Colloids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and</a:t>
            </a:r>
            <a:r>
              <a:rPr lang="de-DE" altLang="de-DE" sz="1800" b="1" dirty="0"/>
              <a:t> polymer </a:t>
            </a:r>
            <a:r>
              <a:rPr lang="de-DE" altLang="de-DE" sz="1800" b="1" dirty="0" err="1"/>
              <a:t>technologies</a:t>
            </a:r>
            <a:r>
              <a:rPr lang="de-DE" altLang="de-DE" sz="1800" b="1" dirty="0"/>
              <a:t> </a:t>
            </a:r>
            <a:r>
              <a:rPr lang="de-DE" altLang="de-DE" sz="1800" dirty="0"/>
              <a:t>(12 x 90 </a:t>
            </a:r>
            <a:r>
              <a:rPr lang="de-DE" altLang="de-DE" sz="1800" dirty="0" err="1"/>
              <a:t>mins</a:t>
            </a:r>
            <a:r>
              <a:rPr lang="de-DE" altLang="de-DE" sz="1800" dirty="0"/>
              <a:t>)</a:t>
            </a:r>
          </a:p>
          <a:p>
            <a:pPr>
              <a:spcAft>
                <a:spcPts val="600"/>
              </a:spcAft>
            </a:pPr>
            <a:endParaRPr lang="de-DE" altLang="de-DE" sz="1800" dirty="0" smtClean="0"/>
          </a:p>
          <a:p>
            <a:pPr>
              <a:spcAft>
                <a:spcPts val="600"/>
              </a:spcAft>
            </a:pPr>
            <a:r>
              <a:rPr lang="de-DE" altLang="de-DE" sz="1800" b="1" dirty="0" err="1" smtClean="0"/>
              <a:t>Defects</a:t>
            </a:r>
            <a:r>
              <a:rPr lang="de-DE" altLang="de-DE" sz="1800" b="1" dirty="0" smtClean="0"/>
              <a:t> in </a:t>
            </a:r>
            <a:r>
              <a:rPr lang="de-DE" altLang="de-DE" sz="1800" b="1" dirty="0" err="1" smtClean="0"/>
              <a:t>particles</a:t>
            </a:r>
            <a:r>
              <a:rPr lang="de-DE" altLang="de-DE" sz="1800" b="1" dirty="0" smtClean="0"/>
              <a:t> </a:t>
            </a:r>
            <a:r>
              <a:rPr lang="de-DE" altLang="de-DE" sz="1800" dirty="0" smtClean="0"/>
              <a:t>(12 x 90 </a:t>
            </a:r>
            <a:r>
              <a:rPr lang="de-DE" altLang="de-DE" sz="1800" dirty="0" err="1" smtClean="0"/>
              <a:t>mins</a:t>
            </a:r>
            <a:r>
              <a:rPr lang="de-DE" altLang="de-DE" sz="1800" dirty="0" smtClean="0"/>
              <a:t>)</a:t>
            </a:r>
          </a:p>
          <a:p>
            <a:pPr>
              <a:spcAft>
                <a:spcPts val="600"/>
              </a:spcAft>
            </a:pPr>
            <a:endParaRPr lang="de-DE" altLang="de-DE" sz="1800" dirty="0"/>
          </a:p>
          <a:p>
            <a:pPr>
              <a:spcAft>
                <a:spcPts val="600"/>
              </a:spcAft>
            </a:pPr>
            <a:r>
              <a:rPr lang="de-DE" altLang="de-DE" sz="1800" b="1" dirty="0" smtClean="0"/>
              <a:t>Project design </a:t>
            </a:r>
            <a:r>
              <a:rPr lang="de-DE" altLang="de-DE" sz="1800" dirty="0" smtClean="0"/>
              <a:t>(3 </a:t>
            </a:r>
            <a:r>
              <a:rPr lang="de-DE" altLang="de-DE" sz="1800" dirty="0" err="1" smtClean="0"/>
              <a:t>weeks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compulsory</a:t>
            </a:r>
            <a:r>
              <a:rPr lang="de-DE" altLang="de-DE" sz="1800" dirty="0" smtClean="0"/>
              <a:t>)</a:t>
            </a:r>
            <a:endParaRPr lang="de-DE" altLang="de-DE" sz="1800" dirty="0"/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2195736" y="131763"/>
            <a:ext cx="42851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200" b="1" dirty="0" smtClean="0">
                <a:solidFill>
                  <a:schemeClr val="bg1"/>
                </a:solidFill>
              </a:rPr>
              <a:t>Courses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topics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-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Electives</a:t>
            </a:r>
            <a:endParaRPr lang="de-DE" altLang="de-DE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148183"/>
            <a:ext cx="7181850" cy="544513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b="1" dirty="0" err="1" smtClean="0"/>
              <a:t>Towards</a:t>
            </a:r>
            <a:r>
              <a:rPr lang="de-DE" altLang="de-DE" b="1" dirty="0" smtClean="0"/>
              <a:t> an integral </a:t>
            </a:r>
            <a:r>
              <a:rPr lang="de-DE" altLang="de-DE" b="1" dirty="0" err="1" smtClean="0"/>
              <a:t>university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education</a:t>
            </a:r>
            <a:endParaRPr lang="de-DE" altLang="de-DE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11263"/>
            <a:ext cx="6808787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194425" y="6362700"/>
            <a:ext cx="277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i="1"/>
              <a:t>Peukert, Schmid CIT (2003), 177</a:t>
            </a:r>
          </a:p>
        </p:txBody>
      </p:sp>
    </p:spTree>
    <p:extLst>
      <p:ext uri="{BB962C8B-B14F-4D97-AF65-F5344CB8AC3E}">
        <p14:creationId xmlns:p14="http://schemas.microsoft.com/office/powerpoint/2010/main" val="21244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Text Box 2"/>
          <p:cNvSpPr txBox="1">
            <a:spLocks noChangeArrowheads="1"/>
          </p:cNvSpPr>
          <p:nvPr/>
        </p:nvSpPr>
        <p:spPr bwMode="auto">
          <a:xfrm>
            <a:off x="1403648" y="173979"/>
            <a:ext cx="64807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de-DE" sz="2400" b="1" dirty="0" smtClean="0">
                <a:solidFill>
                  <a:schemeClr val="bg1"/>
                </a:solidFill>
                <a:latin typeface="Arial" charset="0"/>
              </a:rPr>
              <a:t>Fine </a:t>
            </a:r>
            <a:r>
              <a:rPr lang="de-DE" sz="2400" b="1" dirty="0" err="1" smtClean="0">
                <a:solidFill>
                  <a:schemeClr val="bg1"/>
                </a:solidFill>
                <a:latin typeface="Arial" charset="0"/>
              </a:rPr>
              <a:t>Particles</a:t>
            </a:r>
            <a:endParaRPr lang="de-DE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05891" name="Text Box 3"/>
          <p:cNvSpPr txBox="1">
            <a:spLocks noChangeArrowheads="1"/>
          </p:cNvSpPr>
          <p:nvPr/>
        </p:nvSpPr>
        <p:spPr bwMode="auto">
          <a:xfrm>
            <a:off x="214713" y="821025"/>
            <a:ext cx="867727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8925" indent="-2889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4794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powder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(….)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Fluid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droplets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emulsions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Gaseous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bubbles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foams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Increasingly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innovative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disciplines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e.g.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microstructure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(electronic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defects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Life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(z.B.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nanomedicine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>
              <a:buFont typeface="Arial" pitchFamily="34" charset="0"/>
              <a:buChar char="•"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Nanoparticles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r>
              <a:rPr lang="de-DE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(„Lego“)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hierarchical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accordingly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high-end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HRTEM, SAXS/SANS, transient </a:t>
            </a:r>
            <a:r>
              <a:rPr lang="de-DE" sz="1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de-DE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endParaRPr lang="de-DE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knowledge-based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de-DE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626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68313" y="1125538"/>
            <a:ext cx="82296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>
              <a:spcBef>
                <a:spcPct val="20000"/>
              </a:spcBef>
              <a:defRPr/>
            </a:pPr>
            <a:endParaRPr lang="de-DE" sz="3200" b="1" dirty="0">
              <a:solidFill>
                <a:srgbClr val="0026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endParaRPr lang="de-DE" sz="3200" b="1" kern="0" dirty="0">
              <a:solidFill>
                <a:srgbClr val="0000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j-ea"/>
              <a:cs typeface="+mj-cs"/>
            </a:endParaRPr>
          </a:p>
          <a:p>
            <a:pPr algn="ctr">
              <a:spcBef>
                <a:spcPct val="20000"/>
              </a:spcBef>
              <a:defRPr/>
            </a:pPr>
            <a:r>
              <a:rPr lang="de-DE" sz="3200" b="1" dirty="0">
                <a:solidFill>
                  <a:srgbClr val="002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200" b="1" dirty="0">
                <a:solidFill>
                  <a:srgbClr val="002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b="1" dirty="0">
                <a:solidFill>
                  <a:srgbClr val="002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200" b="1" dirty="0">
                <a:solidFill>
                  <a:srgbClr val="002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b="1" dirty="0">
                <a:solidFill>
                  <a:srgbClr val="002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200" b="1" dirty="0">
                <a:solidFill>
                  <a:srgbClr val="002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3200" b="1" dirty="0">
              <a:solidFill>
                <a:srgbClr val="0026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436096" y="980728"/>
            <a:ext cx="363589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b="1" kern="0" dirty="0" smtClean="0">
                <a:latin typeface="+mn-lt"/>
              </a:rPr>
              <a:t>    </a:t>
            </a:r>
            <a:r>
              <a:rPr lang="de-DE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www.iceam2017.fau.de</a:t>
            </a:r>
            <a:endParaRPr lang="de-DE" sz="2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 smtClean="0"/>
          </a:p>
          <a:p>
            <a:pPr marL="342900" indent="-16192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/>
              <a:t>10 </a:t>
            </a:r>
            <a:r>
              <a:rPr lang="en-US" sz="2000" dirty="0"/>
              <a:t>years of interdisciplinary research </a:t>
            </a:r>
            <a:r>
              <a:rPr lang="en-US" sz="2000" dirty="0" smtClean="0"/>
              <a:t>at EAM </a:t>
            </a:r>
            <a:r>
              <a:rPr lang="en-US" sz="2000" dirty="0"/>
              <a:t>in the international context of state-of-the-art science and engineering </a:t>
            </a:r>
            <a:r>
              <a:rPr lang="en-US" sz="2000" dirty="0" smtClean="0"/>
              <a:t>research</a:t>
            </a:r>
          </a:p>
          <a:p>
            <a:pPr marL="342900" indent="-16192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/>
              <a:t>mix </a:t>
            </a:r>
            <a:r>
              <a:rPr lang="en-US" sz="2000" dirty="0"/>
              <a:t>of invited plenary, keynote and submitted talks and </a:t>
            </a:r>
            <a:r>
              <a:rPr lang="en-US" sz="2000" dirty="0" smtClean="0"/>
              <a:t>posters</a:t>
            </a:r>
          </a:p>
          <a:p>
            <a:pPr marL="342900" indent="-16192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 err="1" smtClean="0"/>
              <a:t>four</a:t>
            </a:r>
            <a:r>
              <a:rPr lang="de-DE" sz="2000" dirty="0" smtClean="0"/>
              <a:t> parallel </a:t>
            </a:r>
            <a:r>
              <a:rPr lang="de-DE" sz="2000" dirty="0" err="1" smtClean="0"/>
              <a:t>sessions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endParaRPr lang="de-DE" sz="2000" dirty="0" smtClean="0"/>
          </a:p>
          <a:p>
            <a:pPr marL="266700" indent="-266700" eaLnBrk="0" hangingPunct="0">
              <a:defRPr/>
            </a:pPr>
            <a:r>
              <a:rPr lang="de-DE" sz="2000" b="1" dirty="0" smtClean="0"/>
              <a:t>    Deadline </a:t>
            </a:r>
            <a:br>
              <a:rPr lang="de-DE" sz="2000" b="1" dirty="0" smtClean="0"/>
            </a:br>
            <a:r>
              <a:rPr lang="de-DE" sz="2000" b="1" dirty="0" smtClean="0"/>
              <a:t>Abstract Submission</a:t>
            </a:r>
            <a:br>
              <a:rPr lang="de-DE" sz="2000" b="1" dirty="0" smtClean="0"/>
            </a:br>
            <a:r>
              <a:rPr lang="de-DE" sz="2000" b="1" dirty="0" smtClean="0"/>
              <a:t>30 April 2017 </a:t>
            </a:r>
            <a:endParaRPr lang="de-DE" sz="2000" b="1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0" y="764704"/>
            <a:ext cx="5599289" cy="6093296"/>
            <a:chOff x="0" y="764704"/>
            <a:chExt cx="5599289" cy="609329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"/>
            <a:stretch/>
          </p:blipFill>
          <p:spPr bwMode="auto">
            <a:xfrm>
              <a:off x="0" y="764704"/>
              <a:ext cx="5599289" cy="609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FAU_weiss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59879" y="6093296"/>
              <a:ext cx="1972791" cy="386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8065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feld 1"/>
          <p:cNvSpPr txBox="1">
            <a:spLocks noChangeArrowheads="1"/>
          </p:cNvSpPr>
          <p:nvPr/>
        </p:nvSpPr>
        <p:spPr bwMode="auto">
          <a:xfrm>
            <a:off x="175320" y="836712"/>
            <a:ext cx="86804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altLang="de-DE" sz="1800" b="1" dirty="0" smtClean="0"/>
              <a:t>Germany</a:t>
            </a:r>
          </a:p>
          <a:p>
            <a:pPr>
              <a:lnSpc>
                <a:spcPct val="150000"/>
              </a:lnSpc>
            </a:pPr>
            <a:r>
              <a:rPr lang="de-DE" altLang="de-DE" sz="1800" dirty="0" err="1" smtClean="0"/>
              <a:t>Particle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technology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courses</a:t>
            </a:r>
            <a:r>
              <a:rPr lang="de-DE" altLang="de-DE" sz="1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altLang="de-DE" sz="1800" dirty="0" err="1" smtClean="0"/>
              <a:t>compulsory</a:t>
            </a:r>
            <a:r>
              <a:rPr lang="de-DE" altLang="de-DE" sz="1800" dirty="0" smtClean="0"/>
              <a:t> in </a:t>
            </a:r>
            <a:r>
              <a:rPr lang="de-DE" altLang="de-DE" sz="1800" dirty="0"/>
              <a:t>all </a:t>
            </a:r>
            <a:endParaRPr lang="de-DE" altLang="de-DE" sz="1800" dirty="0" smtClean="0"/>
          </a:p>
          <a:p>
            <a:pPr>
              <a:lnSpc>
                <a:spcPct val="150000"/>
              </a:lnSpc>
            </a:pPr>
            <a:r>
              <a:rPr lang="de-DE" altLang="de-DE" sz="1800" dirty="0" err="1" smtClean="0"/>
              <a:t>chemical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engineering</a:t>
            </a:r>
            <a:r>
              <a:rPr lang="de-DE" altLang="de-DE" sz="1800" dirty="0"/>
              <a:t> </a:t>
            </a:r>
            <a:r>
              <a:rPr lang="de-DE" altLang="de-DE" sz="1800" dirty="0" err="1" smtClean="0"/>
              <a:t>programs</a:t>
            </a:r>
            <a:endParaRPr lang="de-DE" altLang="de-DE" sz="1800" dirty="0"/>
          </a:p>
          <a:p>
            <a:pPr>
              <a:lnSpc>
                <a:spcPct val="150000"/>
              </a:lnSpc>
            </a:pPr>
            <a:r>
              <a:rPr lang="de-DE" altLang="de-DE" sz="1800" dirty="0" smtClean="0"/>
              <a:t>(</a:t>
            </a:r>
            <a:r>
              <a:rPr lang="de-DE" altLang="de-DE" sz="1800" dirty="0" err="1" smtClean="0"/>
              <a:t>bachelor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master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level</a:t>
            </a:r>
            <a:r>
              <a:rPr lang="de-DE" altLang="de-DE" sz="1800" dirty="0" smtClean="0"/>
              <a:t>) </a:t>
            </a:r>
          </a:p>
          <a:p>
            <a:pPr>
              <a:lnSpc>
                <a:spcPct val="150000"/>
              </a:lnSpc>
            </a:pPr>
            <a:endParaRPr lang="de-DE" altLang="de-DE" sz="1800" dirty="0"/>
          </a:p>
          <a:p>
            <a:pPr>
              <a:lnSpc>
                <a:spcPct val="150000"/>
              </a:lnSpc>
            </a:pPr>
            <a:r>
              <a:rPr lang="de-DE" altLang="de-DE" sz="1800" dirty="0" smtClean="0"/>
              <a:t>Topics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fundamentals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similar</a:t>
            </a:r>
            <a:endParaRPr lang="de-DE" altLang="de-DE" sz="1800" dirty="0" smtClean="0"/>
          </a:p>
          <a:p>
            <a:pPr>
              <a:lnSpc>
                <a:spcPct val="150000"/>
              </a:lnSpc>
            </a:pPr>
            <a:r>
              <a:rPr lang="de-DE" altLang="de-DE" sz="1800" dirty="0" err="1" smtClean="0"/>
              <a:t>with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local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specialities</a:t>
            </a:r>
            <a:endParaRPr lang="de-DE" altLang="de-DE" sz="1800" dirty="0" smtClean="0"/>
          </a:p>
          <a:p>
            <a:pPr>
              <a:lnSpc>
                <a:spcPct val="150000"/>
              </a:lnSpc>
            </a:pPr>
            <a:endParaRPr lang="de-DE" altLang="de-DE" sz="1800" b="1" dirty="0"/>
          </a:p>
          <a:p>
            <a:pPr>
              <a:lnSpc>
                <a:spcPct val="150000"/>
              </a:lnSpc>
            </a:pPr>
            <a:r>
              <a:rPr lang="de-DE" altLang="de-DE" sz="1800" dirty="0" err="1" smtClean="0"/>
              <a:t>Aspects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particle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technology</a:t>
            </a:r>
            <a:endParaRPr lang="de-DE" altLang="de-DE" sz="1800" dirty="0" smtClean="0"/>
          </a:p>
          <a:p>
            <a:pPr>
              <a:lnSpc>
                <a:spcPct val="150000"/>
              </a:lnSpc>
            </a:pPr>
            <a:r>
              <a:rPr lang="de-DE" altLang="de-DE" sz="1800" dirty="0" smtClean="0"/>
              <a:t>in </a:t>
            </a:r>
            <a:r>
              <a:rPr lang="de-DE" altLang="de-DE" sz="1800" dirty="0" err="1" smtClean="0"/>
              <a:t>programs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Material </a:t>
            </a:r>
            <a:r>
              <a:rPr lang="de-DE" altLang="de-DE" sz="1800" dirty="0" err="1" smtClean="0"/>
              <a:t>science</a:t>
            </a:r>
            <a:endParaRPr lang="de-DE" altLang="de-DE" sz="18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Chemistry (</a:t>
            </a:r>
            <a:r>
              <a:rPr lang="de-DE" altLang="de-DE" sz="1800" dirty="0" err="1" smtClean="0"/>
              <a:t>colloids</a:t>
            </a:r>
            <a:r>
              <a:rPr lang="de-DE" altLang="de-DE" sz="18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Nanotechnology </a:t>
            </a:r>
          </a:p>
        </p:txBody>
      </p:sp>
      <p:sp>
        <p:nvSpPr>
          <p:cNvPr id="8195" name="Textfeld 1"/>
          <p:cNvSpPr txBox="1">
            <a:spLocks noChangeArrowheads="1"/>
          </p:cNvSpPr>
          <p:nvPr/>
        </p:nvSpPr>
        <p:spPr bwMode="auto">
          <a:xfrm>
            <a:off x="2134528" y="121636"/>
            <a:ext cx="463928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200" b="1" dirty="0" err="1" smtClean="0">
                <a:solidFill>
                  <a:schemeClr val="bg1"/>
                </a:solidFill>
              </a:rPr>
              <a:t>Particle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Technology in Germany</a:t>
            </a:r>
            <a:endParaRPr lang="de-DE" altLang="de-DE" sz="2200" b="1" dirty="0">
              <a:solidFill>
                <a:schemeClr val="bg1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923929" y="836712"/>
            <a:ext cx="5220072" cy="6552728"/>
            <a:chOff x="3923929" y="836712"/>
            <a:chExt cx="5220072" cy="65527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9" y="836712"/>
              <a:ext cx="5220072" cy="6552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5635159" y="5453407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Ellipse 5"/>
            <p:cNvSpPr/>
            <p:nvPr/>
          </p:nvSpPr>
          <p:spPr>
            <a:xfrm>
              <a:off x="6659845" y="2881490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/>
            <p:cNvSpPr/>
            <p:nvPr/>
          </p:nvSpPr>
          <p:spPr>
            <a:xfrm>
              <a:off x="7220038" y="6013000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7"/>
            <p:cNvSpPr/>
            <p:nvPr/>
          </p:nvSpPr>
          <p:spPr>
            <a:xfrm>
              <a:off x="6918156" y="4932167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8251411" y="3871951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5245630" y="3519780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012511" y="5591603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436015" y="1999190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786100" y="3293985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3"/>
            <p:cNvSpPr/>
            <p:nvPr/>
          </p:nvSpPr>
          <p:spPr>
            <a:xfrm>
              <a:off x="8497226" y="3368448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8050212" y="2775815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892787" y="2361245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/>
            <p:cNvSpPr/>
            <p:nvPr/>
          </p:nvSpPr>
          <p:spPr>
            <a:xfrm>
              <a:off x="7144568" y="3048537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5031396" y="3677375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4499992" y="4015102"/>
              <a:ext cx="150941" cy="1489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8081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62858" y="160338"/>
            <a:ext cx="7200900" cy="706438"/>
          </a:xfrm>
        </p:spPr>
        <p:txBody>
          <a:bodyPr/>
          <a:lstStyle/>
          <a:p>
            <a:pPr algn="l" eaLnBrk="1" hangingPunct="1"/>
            <a:r>
              <a:rPr lang="en-US" altLang="de-DE" dirty="0" smtClean="0"/>
              <a:t>Mechanical Powder Processing ….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2759" y="836712"/>
            <a:ext cx="85208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… in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classical</a:t>
            </a:r>
            <a:r>
              <a:rPr lang="de-DE" sz="1800" dirty="0" smtClean="0"/>
              <a:t> </a:t>
            </a:r>
            <a:r>
              <a:rPr lang="de-DE" sz="1800" dirty="0" err="1" smtClean="0"/>
              <a:t>picture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 Hans Rumpf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particle</a:t>
            </a:r>
            <a:r>
              <a:rPr lang="de-DE" sz="1800" dirty="0" smtClean="0"/>
              <a:t> </a:t>
            </a:r>
            <a:r>
              <a:rPr lang="de-DE" sz="1800" dirty="0" err="1" smtClean="0"/>
              <a:t>systems</a:t>
            </a:r>
            <a:r>
              <a:rPr lang="de-DE" sz="1800" dirty="0" smtClean="0"/>
              <a:t> &gt; 1 </a:t>
            </a:r>
            <a:r>
              <a:rPr lang="de-DE" sz="1800" dirty="0"/>
              <a:t>µm</a:t>
            </a:r>
          </a:p>
          <a:p>
            <a:r>
              <a:rPr lang="de-DE" sz="1600" i="1" dirty="0" smtClean="0"/>
              <a:t>Chem. Ing. Techn. 33 (1961) 7, 502-509</a:t>
            </a:r>
          </a:p>
          <a:p>
            <a:endParaRPr lang="de-DE" sz="1600" i="1" dirty="0"/>
          </a:p>
          <a:p>
            <a:endParaRPr lang="de-DE" sz="1800" i="1" dirty="0"/>
          </a:p>
        </p:txBody>
      </p:sp>
      <p:sp>
        <p:nvSpPr>
          <p:cNvPr id="3" name="AutoShape 2" descr="Bildergebnis für hans rumpf"/>
          <p:cNvSpPr>
            <a:spLocks noChangeAspect="1" noChangeArrowheads="1"/>
          </p:cNvSpPr>
          <p:nvPr/>
        </p:nvSpPr>
        <p:spPr bwMode="auto">
          <a:xfrm>
            <a:off x="155575" y="-639763"/>
            <a:ext cx="8763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data:image/jpeg;base64,/9j/4AAQSkZJRgABAQAAAQABAAD/2wBDAAkGBwgHBgkIBwgKCgkLDRYPDQwMDRsUFRAWIB0iIiAdHx8kKDQsJCYxJx8fLT0tMTU3Ojo6Iys/RD84QzQ5Ojf/2wBDAQoKCg0MDRoPDxo3JR8lNzc3Nzc3Nzc3Nzc3Nzc3Nzc3Nzc3Nzc3Nzc3Nzc3Nzc3Nzc3Nzc3Nzc3Nzc3Nzc3Nzf/wAARCACgAGgDASIAAhEBAxEB/8QAHAAAAQUBAQEAAAAAAAAAAAAABgADBAUHAgEI/8QAOhAAAgEDAwIFAQYDBwUBAAAAAQIDAAQRBRIhBjETIkFRYXEHFDKBkaFCscEVIzNSYuHwJDRTcvHR/8QAFAEBAAAAAAAAAAAAAAAAAAAAAP/EABQRAQAAAAAAAAAAAAAAAAAAAAD/2gAMAwEAAhEDEQA/ALLb6E0tox3p3BHpSKZ9BQVt2gMi81HcbVzU25XEyrio12AkTO+FUDJJPYUDEK5XPauwozzVZF1Dpm4wxStK4P8AAhIryXqnSIwylpPEHoVxmgqOrdTuLC4jSGUqDzgVQjqO/wA4+8NTnU+q2WqXAe3Mq7R2dQQao/Db8WOMZ/Kguj1JqH/mNdp1Ne8Bn7VQA4OPmulcKcn19aAik6muQqgHkDzH35ryLqS4kkVW7ZxQ68hBII4+KctCWuI+BjdQFeqam1k0JX+MZ7UqrerPK1qAMDb796VBs6x+9erH3+KeAr1tqpliAAMkn0oKLV7i308NcXcgSNR+ZPsPegq7tuoOqnJgieHTy3kQ8Aj3PvUprhOpOpZLmbLafAdsSEcHHr+fetRsbqwtrVAjDIUACgxubpDVtPQDadrHlsYqsl6c1BZCZ0dt3IbOc1tt7P8AepcjBHpUc26k+ZAV9aDI7bo65fG5cE+9EGm9NG0SSKdN2VwDj0rRPu6bBhBkVxLb+XtxQYn1F05c6cWnhjLWx5OOdlUmzGCGB+lbtPZiQNle4wayzqjSU0nVg6Ji0uD2/wArUA80alSc5avbHi6jX13VbSaa2N8KgY7ivLexlNxFIkWBu54xQSusUINqVzjaOaVTesY38K3CcgAZpUGvhaGvtBvzYdPSpGSJLlhEOPQ8n9hROAazj7WLhfvOnW5f8Ks5X2yQB/I0Fb0+wtvDTnzCi2GVgoGTz2rPNPutsy5bNHWnyM6eY/Sgv7E7xz61cww8DjiqTTQcjLYI7iiCH8NB0sYzgLXskGEPanABkc/rXrEYwcH4oK2WLzYYZ9qEOuNKS906VAoLAZT0wRRw65BwKptYjDQspGeO9BlujWAm0mK4dm3Esh+CDipawFDHkkgt7V10ozx6pqWmjlA3iKvsex/pV3dW7IcGHncO1BVdRx7o4cAfNKre/t45UQuORgj4pUB7j4rG/tVkcdVbWB2rAm36c/1zWsaxdnT9LurwDcYYywHuawrqnX7rXriOe8WNZUXZ5FxkdxQRbWfa2eQfc1oeh3HjWSSZwRx3xWaW/HmY8H3qct9cXEvhQEheAoBxig2TR5UnwVVcj1z3oktiDgfrWDQ6rqGizqWkIDdwGNGnT3WEcxUTThXPoxxQaYcDBJrsbTjmh4am0kHiICV96Hde6sEEDKsr7vTZ70Bjqer6fpuTc3CqRxgHnPtVbJf22oWxltXLIfcYNZnpctvqd6Xvp3Ehbyo2Tkmiyyg8CUlGckjG3kAD6UFZ0pAj9XatlTjbnd7c0X6hbQi3LLnd8mhbQbPUY9enntyFtnuSspZeSAMjB/OjDVVKW/nIwfTFBRyw+IMDuFpV7dHw2QqQMrSoC66t0ubaW3lXKSqVYfB4r521i1Nrez27ABopChH04r6S2fFZB9qGk/dtcNzFGQlygZjjjd2P8qANitGeERkYLHn4qQukS4REZlkZsEjPArvTcLdxl19RnJrRdLtkvFxkBvTjtQCmjdHK9xv1G8WS07sqsQx4PrT1x0ZDa4mhvFcbuFHJINHcOjOXCyIirnllXmo+qRQWp8GIAcdz3oJ/R8Xi6EElILLkE+9Qdf0DTiniyo28ngKOMe1WXRuBaSR+gq7jSOVjHKoZCPUdqDPNK6L0Ub3MrO5XGGk/Dnvge9Een6ObSPYsrywKMJ4rFmX4zRANMhjclAMemRnFeTAIAF44oKBk+7IxiQnc5OB6nApmW4aQDx42259fSreOJRGJPV3JPxUHUY3yBnjPpQVOqzwwsm8UqWo/9yikAgj1pUB8F5oU+0XR5tR0lJbWIyyQNkoBklT3xRUDXpPGPX60HzzJa3FpKpngliD/AIfEUrnHfGaOOmrkYVgeeOKsftRsRPowvFB320oyf9LcH98Vn+i6nJbSLzhR3GaDaw/iQBh7UFdRySreRrFHmRslQT7U/puviWIIH5x2zQj1jqFw+o77aXaY12jB9+9Bo/RG6S03MuHYeb61a3M7WmZDtMeQG9wKybpPri605Da3EEkpJ8m0Ekmj63jvLuc3WouVRlG22B8q59T7mgKI7pJIwyMCD2NQ7ubAOT6cUOJcS2U0kK5MQOUx7V1NfSyHw2GN2AKCaLtgihsEAcbfSosjSNJkHK59a43sN2FAH0plZG3A7u7dqBrVCElDH24pU11A20LgZI5x70qA/B470q43ADJIA+tQb/VIrWM7GRnHzQRdfEM+n3NlKoY3Q8JV+T2/esXtIfBlcTj/AApdritFOqGXX7MyyDzXCA8/Pt7UF9ZQHTeor6DBEc3mTjgg8g0FvOsFjYQ3MceI3B3MooVe8t7q4YyOQd38XqKJulNZjm082VztJBwFamOpenYxGLyxiGR+JFXKmgn9P2tl4XixSwGRP42cErRHNrtvHEAkq3Up42xebPxxWeaXKquqtpFmz4xuZDz+VaD09AZGE88CJjkRom1f0oJOkStdss88DREAhkdeRTU2wXe49gDipWqXn3ZjyvmHpVUJiwzIOW5B9qCQ78k5yPY1G8TfdoOwB7YpppSASSfpTMDiW6jIByD3NB11Mx8aPnAxSpvqlgJkBznH5UqC2v8AVHkOyRzg9wBxVLPqIfcwA8p8uO5/5zUmWWW5DhBhIweSBzken7frUK604SRERkrIecHketBS6hezRzrKiIm1gwzx2Pf9asOt4v7VSOYDEyoJIW91Iztqnv7eSKXw5uFPckYJFFGilNQ0S38VQ3gExfkO1BmlvcPDcCVMrIp8w+a1rpPWba+sUjkKliPMD3ob6m6ODx/fNPyG7utB0E95ps5UbopQfpQboltpsTkGCLcexxT73FvBCRGoHHOKxlOoNTlKh5WyB+lFnRmnap1Hebbi4kFnEcyuB3+KC+v7GS7sLjU52K20ZCxgd5DnBP0FQLZhdwl5G8JkXPPYgetHfUEUVvoZgRAIkCqq/Gaz2BhC4DsoXOcMfzoO545Y1DbdyHsQOKYspS19GvAGaIbRgY186jy/h9x81EitoJM3LQeFMpPlA9AaCp6tA+8R5POKVP63YjUtkonEbAcAqcUqByw3G28RMoJCWU49CRgc05cKikyFcj+LP+9RtFuEvI0aOYhl8pjLf4bf/KuoASCzRlmwckDH86ChkjWeMwMpMRYLtX0HH/PzqV0lbLbahc6ZIAFlXxI8fH+1PzRkq5i/CG4QLj8jUrRBt1C1kWLaARnjsDQXcNo0RwT2qi66uuntN09RqNjFdXkozFCDtb/2JHYUe3Nr5D4agvjgnsKwTrvSr2x1+SS/mkmSVtwkPfB9P+e1BDs7m3LPc/2a728beZfH/bOM1uvRWraRquhRtosawRxeWS39Y2+ff6189Ay/3kNkZjDKdpAP4hnjOK2bprpSXpSCwurcs0zr/wBcv+cN8f6aC86wJNnFEufM+4kAHgUBNC33k/h3A91bHHYUa9aBmNsEz5gQMevP+1DE8QdkVpPClDbQSuCx9v0oPLdY0JfCxkHcTu5yBUyOYOismDI4wuR+oNQ5ESNWMhDyt+HccDt6Uop3iIiQlxIN2cdiKB6XzsVkAGPxE0q8kk/vDLGwG9VOMdvcc0qCju9OkS5F7ZTbZRy6dvEAPY/p3x61b2bu0KzSI0bEZ2E5I+te2sXijM4DbOBznd25NSHQCZHxH4ToVfzY2/nQO7Nzhiyq5UjJGe/x68/zqOhCyHPkIYkeIME4rpcI3hRoQFGOfUH1Of503MzeICCrRgEMME49j/8Av50GgaTKZLVWOfOofn3Pf96EvtTt7Ven5p7jghlCH1JJxirvpi5Z7aNHGCpaPGc8dx/Ws/8AtbvrnU9VGlW5Agso/Ekz/E5/2oA3pjVl0q/tXuQZLNbgSumByVr6SEkc8Mc0TBo5FDKfcHkGvmS2urvVbe10lVgChvKxGNoAPJP0znHet1+zq6nn6Qto7nma0Z7due+08ftigquop5W1iWITFhCMqCvAB5xVbMVYRuGYseAO/Px+9OX1wZ9c1FgmcSlFbd69h9O1N48iKOGUkMTx6980DRETNH4ylEA5Jzjj/wCHtXDGFp1mAJDKdhUHH1P1/rXdwzxkiVcKCQW259O+KYaZg22Fn8oDZblR6YxQNP4QXazNuQt2Uj4xSpyUmfa6jIA4Hv8AA96V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10950" name="Picture 6" descr="http://www.mvm.kit.edu/img/personen/Rumpf_Porta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096" y="1228557"/>
            <a:ext cx="1238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162759" y="1700808"/>
            <a:ext cx="7385595" cy="3844890"/>
            <a:chOff x="206562" y="2025473"/>
            <a:chExt cx="7385595" cy="3844890"/>
          </a:xfrm>
        </p:grpSpPr>
        <p:pic>
          <p:nvPicPr>
            <p:cNvPr id="21095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60" y="2025473"/>
              <a:ext cx="7153000" cy="110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95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562" y="3120981"/>
              <a:ext cx="7385595" cy="2749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hteck 5"/>
          <p:cNvSpPr/>
          <p:nvPr/>
        </p:nvSpPr>
        <p:spPr>
          <a:xfrm>
            <a:off x="274246" y="5545698"/>
            <a:ext cx="8739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dirty="0" err="1">
                <a:solidFill>
                  <a:schemeClr val="accent1"/>
                </a:solidFill>
              </a:rPr>
              <a:t>Powder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processing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as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scientific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discipline</a:t>
            </a:r>
            <a:r>
              <a:rPr lang="de-DE" sz="1800" b="1" dirty="0">
                <a:solidFill>
                  <a:schemeClr val="accent1"/>
                </a:solidFill>
              </a:rPr>
              <a:t> … </a:t>
            </a:r>
            <a:endParaRPr lang="de-DE" sz="1800" b="1" dirty="0" smtClean="0">
              <a:solidFill>
                <a:schemeClr val="accent1"/>
              </a:solidFill>
            </a:endParaRPr>
          </a:p>
          <a:p>
            <a:r>
              <a:rPr lang="de-DE" sz="1800" b="1" dirty="0" smtClean="0">
                <a:solidFill>
                  <a:schemeClr val="accent1"/>
                </a:solidFill>
              </a:rPr>
              <a:t>…. </a:t>
            </a:r>
            <a:r>
              <a:rPr lang="de-DE" sz="1800" b="1" dirty="0" err="1" smtClean="0">
                <a:solidFill>
                  <a:schemeClr val="accent1"/>
                </a:solidFill>
              </a:rPr>
              <a:t>unit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operations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with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and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without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change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of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particle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size</a:t>
            </a:r>
            <a:endParaRPr lang="de-DE" sz="1800" b="1" dirty="0">
              <a:solidFill>
                <a:schemeClr val="accent1"/>
              </a:solidFill>
            </a:endParaRPr>
          </a:p>
        </p:txBody>
      </p:sp>
      <p:sp>
        <p:nvSpPr>
          <p:cNvPr id="7" name="AutoShape 2" descr="Bildergebnis für kurt leschonsk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0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63879"/>
            <a:ext cx="7272808" cy="647700"/>
          </a:xfrm>
        </p:spPr>
        <p:txBody>
          <a:bodyPr/>
          <a:lstStyle/>
          <a:p>
            <a:r>
              <a:rPr lang="de-DE" dirty="0" smtClean="0"/>
              <a:t>Modern </a:t>
            </a:r>
            <a:r>
              <a:rPr lang="de-DE" dirty="0" err="1" smtClean="0"/>
              <a:t>view</a:t>
            </a:r>
            <a:r>
              <a:rPr lang="de-DE" dirty="0" smtClean="0"/>
              <a:t> on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&amp; </a:t>
            </a:r>
            <a:r>
              <a:rPr lang="de-DE" dirty="0" err="1" smtClean="0"/>
              <a:t>technology</a:t>
            </a:r>
            <a:endParaRPr lang="de-DE" dirty="0" smtClean="0"/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684213" y="981075"/>
            <a:ext cx="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de-DE" sz="1800"/>
          </a:p>
          <a:p>
            <a:pPr algn="l" eaLnBrk="1" hangingPunct="1"/>
            <a:endParaRPr lang="de-DE" sz="1800"/>
          </a:p>
        </p:txBody>
      </p:sp>
      <p:grpSp>
        <p:nvGrpSpPr>
          <p:cNvPr id="3" name="Gruppieren 2"/>
          <p:cNvGrpSpPr/>
          <p:nvPr/>
        </p:nvGrpSpPr>
        <p:grpSpPr>
          <a:xfrm>
            <a:off x="3040687" y="950079"/>
            <a:ext cx="3193182" cy="1504793"/>
            <a:chOff x="3057626" y="839856"/>
            <a:chExt cx="3193182" cy="1504793"/>
          </a:xfrm>
        </p:grpSpPr>
        <p:sp>
          <p:nvSpPr>
            <p:cNvPr id="35846" name="Text Box 14"/>
            <p:cNvSpPr txBox="1">
              <a:spLocks noChangeArrowheads="1"/>
            </p:cNvSpPr>
            <p:nvPr/>
          </p:nvSpPr>
          <p:spPr bwMode="auto">
            <a:xfrm>
              <a:off x="3057626" y="839856"/>
              <a:ext cx="319318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DE" sz="1800" b="1" dirty="0" err="1"/>
                <a:t>Particle</a:t>
              </a:r>
              <a:r>
                <a:rPr lang="de-DE" sz="1800" b="1" dirty="0"/>
                <a:t> </a:t>
              </a:r>
              <a:r>
                <a:rPr lang="de-DE" sz="1800" b="1" dirty="0" err="1"/>
                <a:t>systems</a:t>
              </a:r>
              <a:r>
                <a:rPr lang="de-DE" sz="1800" b="1" dirty="0"/>
                <a:t> </a:t>
              </a:r>
              <a:r>
                <a:rPr lang="de-DE" sz="1800" b="1" dirty="0" err="1"/>
                <a:t>engineering</a:t>
              </a:r>
              <a:endParaRPr lang="de-DE" sz="1800" b="1" dirty="0"/>
            </a:p>
            <a:p>
              <a:pPr algn="ctr" eaLnBrk="1" hangingPunct="1"/>
              <a:r>
                <a:rPr lang="de-DE" sz="1800" b="1" dirty="0"/>
                <a:t>Unit </a:t>
              </a:r>
              <a:r>
                <a:rPr lang="de-DE" sz="1800" b="1" dirty="0" err="1" smtClean="0"/>
                <a:t>operations</a:t>
              </a:r>
              <a:endParaRPr lang="de-DE" sz="1800" b="1" dirty="0"/>
            </a:p>
          </p:txBody>
        </p:sp>
        <p:sp>
          <p:nvSpPr>
            <p:cNvPr id="35849" name="Pfeil nach oben 1"/>
            <p:cNvSpPr>
              <a:spLocks noChangeArrowheads="1"/>
            </p:cNvSpPr>
            <p:nvPr/>
          </p:nvSpPr>
          <p:spPr bwMode="auto">
            <a:xfrm>
              <a:off x="4357373" y="1515809"/>
              <a:ext cx="296844" cy="828840"/>
            </a:xfrm>
            <a:prstGeom prst="upArrow">
              <a:avLst>
                <a:gd name="adj1" fmla="val 50000"/>
                <a:gd name="adj2" fmla="val 500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/>
            <a:lstStyle/>
            <a:p>
              <a:pPr algn="l"/>
              <a:endParaRPr lang="de-DE" sz="1300"/>
            </a:p>
          </p:txBody>
        </p:sp>
      </p:grp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540400"/>
              </p:ext>
            </p:extLst>
          </p:nvPr>
        </p:nvGraphicFramePr>
        <p:xfrm>
          <a:off x="3203100" y="2608544"/>
          <a:ext cx="2605390" cy="262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CorelPhotoPaint.Image.8" r:id="rId4" imgW="5376683" imgH="5931420" progId="CorelPhotoPaint.Image.8">
                  <p:embed/>
                </p:oleObj>
              </mc:Choice>
              <mc:Fallback>
                <p:oleObj name="CorelPhotoPaint.Image.8" r:id="rId4" imgW="5376683" imgH="5931420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100" y="2608544"/>
                        <a:ext cx="2605390" cy="2620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ieren 6"/>
          <p:cNvGrpSpPr/>
          <p:nvPr/>
        </p:nvGrpSpPr>
        <p:grpSpPr>
          <a:xfrm>
            <a:off x="5903400" y="2765152"/>
            <a:ext cx="2635520" cy="2032000"/>
            <a:chOff x="5903400" y="2641976"/>
            <a:chExt cx="2635520" cy="2032000"/>
          </a:xfrm>
        </p:grpSpPr>
        <p:sp>
          <p:nvSpPr>
            <p:cNvPr id="35845" name="Text Box 12"/>
            <p:cNvSpPr txBox="1">
              <a:spLocks noChangeArrowheads="1"/>
            </p:cNvSpPr>
            <p:nvPr/>
          </p:nvSpPr>
          <p:spPr bwMode="auto">
            <a:xfrm>
              <a:off x="7141920" y="2641976"/>
              <a:ext cx="1397000" cy="203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wrap="none" lIns="0" r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800" b="1" dirty="0" err="1"/>
                <a:t>Functions</a:t>
              </a:r>
              <a:r>
                <a:rPr lang="de-DE" sz="1800" b="1" dirty="0"/>
                <a:t> &amp; </a:t>
              </a:r>
            </a:p>
            <a:p>
              <a:pPr algn="l" eaLnBrk="1" hangingPunct="1"/>
              <a:r>
                <a:rPr lang="de-DE" sz="1800" b="1" dirty="0" err="1"/>
                <a:t>applications</a:t>
              </a:r>
              <a:endParaRPr lang="de-DE" sz="1800" b="1" dirty="0"/>
            </a:p>
            <a:p>
              <a:pPr algn="l" eaLnBrk="1" hangingPunct="1"/>
              <a:r>
                <a:rPr lang="de-DE" sz="1800" dirty="0"/>
                <a:t>Chemistry</a:t>
              </a:r>
            </a:p>
            <a:p>
              <a:pPr algn="l" eaLnBrk="1" hangingPunct="1"/>
              <a:r>
                <a:rPr lang="de-DE" sz="1800" dirty="0"/>
                <a:t>Life </a:t>
              </a:r>
              <a:r>
                <a:rPr lang="de-DE" sz="1800" dirty="0" err="1"/>
                <a:t>science</a:t>
              </a:r>
              <a:endParaRPr lang="de-DE" sz="1800" dirty="0"/>
            </a:p>
            <a:p>
              <a:pPr algn="l" eaLnBrk="1" hangingPunct="1"/>
              <a:r>
                <a:rPr lang="de-DE" sz="1800" dirty="0" err="1"/>
                <a:t>Physics</a:t>
              </a:r>
              <a:endParaRPr lang="de-DE" sz="1800" dirty="0"/>
            </a:p>
            <a:p>
              <a:pPr algn="l" eaLnBrk="1" hangingPunct="1"/>
              <a:r>
                <a:rPr lang="de-DE" sz="1800" dirty="0"/>
                <a:t>Technology</a:t>
              </a:r>
            </a:p>
          </p:txBody>
        </p:sp>
        <p:sp>
          <p:nvSpPr>
            <p:cNvPr id="26" name="Pfeil nach oben 1"/>
            <p:cNvSpPr>
              <a:spLocks noChangeArrowheads="1"/>
            </p:cNvSpPr>
            <p:nvPr/>
          </p:nvSpPr>
          <p:spPr bwMode="auto">
            <a:xfrm rot="5400000">
              <a:off x="6169398" y="3243556"/>
              <a:ext cx="296844" cy="828840"/>
            </a:xfrm>
            <a:prstGeom prst="upArrow">
              <a:avLst>
                <a:gd name="adj1" fmla="val 50000"/>
                <a:gd name="adj2" fmla="val 500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/>
            <a:lstStyle/>
            <a:p>
              <a:pPr algn="l"/>
              <a:endParaRPr lang="de-DE" sz="130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496548" y="2449919"/>
            <a:ext cx="2612704" cy="3139321"/>
            <a:chOff x="496548" y="2353112"/>
            <a:chExt cx="2612704" cy="3139321"/>
          </a:xfrm>
        </p:grpSpPr>
        <p:sp>
          <p:nvSpPr>
            <p:cNvPr id="35844" name="Text Box 11"/>
            <p:cNvSpPr txBox="1">
              <a:spLocks noChangeArrowheads="1"/>
            </p:cNvSpPr>
            <p:nvPr/>
          </p:nvSpPr>
          <p:spPr bwMode="auto">
            <a:xfrm>
              <a:off x="496548" y="2353112"/>
              <a:ext cx="1751013" cy="3139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800" b="1" dirty="0"/>
                <a:t>Properties</a:t>
              </a:r>
            </a:p>
            <a:p>
              <a:pPr algn="l" eaLnBrk="1" hangingPunct="1"/>
              <a:r>
                <a:rPr lang="de-DE" sz="1800" dirty="0"/>
                <a:t>Size</a:t>
              </a:r>
            </a:p>
            <a:p>
              <a:pPr algn="l" eaLnBrk="1" hangingPunct="1"/>
              <a:r>
                <a:rPr lang="de-DE" sz="1800" dirty="0" smtClean="0"/>
                <a:t>Shape</a:t>
              </a:r>
            </a:p>
            <a:p>
              <a:pPr eaLnBrk="1" hangingPunct="1"/>
              <a:r>
                <a:rPr lang="de-DE" sz="1800" dirty="0" err="1" smtClean="0"/>
                <a:t>Morphology</a:t>
              </a:r>
              <a:endParaRPr lang="de-DE" sz="1800" dirty="0"/>
            </a:p>
            <a:p>
              <a:pPr eaLnBrk="1" hangingPunct="1"/>
              <a:r>
                <a:rPr lang="de-DE" sz="1800" dirty="0" err="1" smtClean="0"/>
                <a:t>Structure</a:t>
              </a:r>
              <a:endParaRPr lang="de-DE" sz="1800" dirty="0"/>
            </a:p>
            <a:p>
              <a:pPr algn="l" eaLnBrk="1" hangingPunct="1"/>
              <a:r>
                <a:rPr lang="de-DE" sz="1800" dirty="0" err="1"/>
                <a:t>Surface</a:t>
              </a:r>
              <a:endParaRPr lang="de-DE" sz="1800" dirty="0"/>
            </a:p>
            <a:p>
              <a:pPr algn="l" eaLnBrk="1" hangingPunct="1"/>
              <a:r>
                <a:rPr lang="de-DE" sz="1800" dirty="0"/>
                <a:t>Interactions</a:t>
              </a:r>
            </a:p>
            <a:p>
              <a:pPr algn="l" eaLnBrk="1" hangingPunct="1"/>
              <a:r>
                <a:rPr lang="de-DE" sz="1800" dirty="0"/>
                <a:t>Electronic </a:t>
              </a:r>
              <a:r>
                <a:rPr lang="de-DE" sz="1800" dirty="0" smtClean="0"/>
                <a:t>&amp;</a:t>
              </a:r>
            </a:p>
            <a:p>
              <a:pPr algn="l" eaLnBrk="1" hangingPunct="1"/>
              <a:r>
                <a:rPr lang="de-DE" sz="1800" dirty="0" smtClean="0"/>
                <a:t>Optical </a:t>
              </a:r>
            </a:p>
            <a:p>
              <a:pPr algn="l" eaLnBrk="1" hangingPunct="1"/>
              <a:r>
                <a:rPr lang="de-DE" sz="1800" dirty="0" err="1" smtClean="0"/>
                <a:t>Reactivity</a:t>
              </a:r>
              <a:endParaRPr lang="de-DE" sz="1800" dirty="0" smtClean="0"/>
            </a:p>
            <a:p>
              <a:pPr algn="l" eaLnBrk="1" hangingPunct="1"/>
              <a:r>
                <a:rPr lang="de-DE" sz="1800" dirty="0" smtClean="0"/>
                <a:t> …..</a:t>
              </a:r>
              <a:endParaRPr lang="de-DE" sz="1800" dirty="0"/>
            </a:p>
          </p:txBody>
        </p:sp>
        <p:sp>
          <p:nvSpPr>
            <p:cNvPr id="27" name="Pfeil nach oben 1"/>
            <p:cNvSpPr>
              <a:spLocks noChangeArrowheads="1"/>
            </p:cNvSpPr>
            <p:nvPr/>
          </p:nvSpPr>
          <p:spPr bwMode="auto">
            <a:xfrm rot="16200000">
              <a:off x="2546410" y="3243477"/>
              <a:ext cx="296844" cy="828840"/>
            </a:xfrm>
            <a:prstGeom prst="upArrow">
              <a:avLst>
                <a:gd name="adj1" fmla="val 50000"/>
                <a:gd name="adj2" fmla="val 500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/>
            <a:lstStyle/>
            <a:p>
              <a:pPr algn="l"/>
              <a:endParaRPr lang="de-DE" sz="130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2747612" y="5344004"/>
            <a:ext cx="3570208" cy="1212770"/>
            <a:chOff x="2747612" y="5137272"/>
            <a:chExt cx="3570208" cy="1212770"/>
          </a:xfrm>
        </p:grpSpPr>
        <p:sp>
          <p:nvSpPr>
            <p:cNvPr id="35850" name="Pfeil nach oben 15"/>
            <p:cNvSpPr>
              <a:spLocks noChangeArrowheads="1"/>
            </p:cNvSpPr>
            <p:nvPr/>
          </p:nvSpPr>
          <p:spPr bwMode="auto">
            <a:xfrm flipV="1">
              <a:off x="4357373" y="5137272"/>
              <a:ext cx="296844" cy="827252"/>
            </a:xfrm>
            <a:prstGeom prst="upArrow">
              <a:avLst>
                <a:gd name="adj1" fmla="val 50000"/>
                <a:gd name="adj2" fmla="val 4996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/>
            <a:lstStyle/>
            <a:p>
              <a:pPr algn="l"/>
              <a:endParaRPr lang="de-DE" sz="1300"/>
            </a:p>
          </p:txBody>
        </p:sp>
        <p:sp>
          <p:nvSpPr>
            <p:cNvPr id="4" name="Rechteck 3"/>
            <p:cNvSpPr/>
            <p:nvPr/>
          </p:nvSpPr>
          <p:spPr>
            <a:xfrm>
              <a:off x="2747612" y="5980710"/>
              <a:ext cx="35702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sz="1800" b="1" dirty="0" err="1"/>
                <a:t>Particle</a:t>
              </a:r>
              <a:r>
                <a:rPr lang="de-DE" sz="1800" b="1" dirty="0"/>
                <a:t> </a:t>
              </a:r>
              <a:r>
                <a:rPr lang="de-DE" sz="1800" b="1" dirty="0" err="1"/>
                <a:t>physics</a:t>
              </a:r>
              <a:r>
                <a:rPr lang="de-DE" sz="1800" b="1" dirty="0"/>
                <a:t> </a:t>
              </a:r>
              <a:r>
                <a:rPr lang="de-DE" sz="1800" b="1" dirty="0" err="1"/>
                <a:t>and</a:t>
              </a:r>
              <a:r>
                <a:rPr lang="de-DE" sz="1800" b="1" dirty="0"/>
                <a:t> </a:t>
              </a:r>
              <a:r>
                <a:rPr lang="de-DE" sz="1800" b="1" dirty="0" err="1"/>
                <a:t>chemistry</a:t>
              </a:r>
              <a:endParaRPr lang="de-DE" sz="1800" b="1" dirty="0"/>
            </a:p>
          </p:txBody>
        </p:sp>
      </p:grpSp>
      <p:sp>
        <p:nvSpPr>
          <p:cNvPr id="8" name="Rechteck 7"/>
          <p:cNvSpPr/>
          <p:nvPr/>
        </p:nvSpPr>
        <p:spPr>
          <a:xfrm>
            <a:off x="351298" y="811579"/>
            <a:ext cx="2041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800" b="1" dirty="0" smtClean="0">
              <a:solidFill>
                <a:schemeClr val="accent1"/>
              </a:solidFill>
            </a:endParaRPr>
          </a:p>
          <a:p>
            <a:endParaRPr lang="de-DE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3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0" y="5448300"/>
            <a:ext cx="2341563" cy="8858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1" dirty="0" err="1">
                <a:solidFill>
                  <a:srgbClr val="002060"/>
                </a:solidFill>
              </a:rPr>
              <a:t>Fundamentals</a:t>
            </a:r>
            <a:endParaRPr lang="de-DE" altLang="de-DE" b="1" dirty="0">
              <a:solidFill>
                <a:srgbClr val="002060"/>
              </a:solidFill>
            </a:endParaRPr>
          </a:p>
          <a:p>
            <a:r>
              <a:rPr lang="de-DE" altLang="de-DE" sz="1600" dirty="0">
                <a:solidFill>
                  <a:srgbClr val="002060"/>
                </a:solidFill>
              </a:rPr>
              <a:t>(</a:t>
            </a:r>
            <a:r>
              <a:rPr lang="de-DE" altLang="de-DE" sz="1600" dirty="0" err="1">
                <a:solidFill>
                  <a:srgbClr val="002060"/>
                </a:solidFill>
              </a:rPr>
              <a:t>selection</a:t>
            </a:r>
            <a:r>
              <a:rPr lang="de-DE" altLang="de-DE" sz="1600" dirty="0">
                <a:solidFill>
                  <a:srgbClr val="002060"/>
                </a:solidFill>
              </a:rPr>
              <a:t> </a:t>
            </a:r>
            <a:r>
              <a:rPr lang="de-DE" altLang="de-DE" sz="1600" dirty="0" err="1">
                <a:solidFill>
                  <a:srgbClr val="002060"/>
                </a:solidFill>
              </a:rPr>
              <a:t>required</a:t>
            </a:r>
            <a:r>
              <a:rPr lang="de-DE" altLang="de-DE" sz="1600" dirty="0">
                <a:solidFill>
                  <a:srgbClr val="002060"/>
                </a:solidFill>
              </a:rPr>
              <a:t> </a:t>
            </a:r>
            <a:r>
              <a:rPr lang="de-DE" altLang="de-DE" sz="1600" dirty="0" err="1">
                <a:solidFill>
                  <a:srgbClr val="002060"/>
                </a:solidFill>
              </a:rPr>
              <a:t>acc</a:t>
            </a:r>
            <a:r>
              <a:rPr lang="de-DE" altLang="de-DE" sz="1600" dirty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de-DE" altLang="de-DE" sz="1600" dirty="0" err="1">
                <a:solidFill>
                  <a:srgbClr val="002060"/>
                </a:solidFill>
              </a:rPr>
              <a:t>to</a:t>
            </a:r>
            <a:r>
              <a:rPr lang="de-DE" altLang="de-DE" sz="1600" dirty="0">
                <a:solidFill>
                  <a:srgbClr val="002060"/>
                </a:solidFill>
              </a:rPr>
              <a:t> </a:t>
            </a:r>
            <a:r>
              <a:rPr lang="de-DE" altLang="de-DE" sz="1600" dirty="0" err="1">
                <a:solidFill>
                  <a:srgbClr val="002060"/>
                </a:solidFill>
              </a:rPr>
              <a:t>applications</a:t>
            </a:r>
            <a:r>
              <a:rPr lang="de-DE" altLang="de-DE" sz="16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075" name="Text Box 10"/>
          <p:cNvSpPr txBox="1">
            <a:spLocks noChangeArrowheads="1"/>
          </p:cNvSpPr>
          <p:nvPr/>
        </p:nvSpPr>
        <p:spPr bwMode="auto">
          <a:xfrm>
            <a:off x="0" y="4024313"/>
            <a:ext cx="2046288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1">
                <a:solidFill>
                  <a:srgbClr val="002060"/>
                </a:solidFill>
              </a:rPr>
              <a:t>Unit operations</a:t>
            </a:r>
          </a:p>
        </p:txBody>
      </p:sp>
      <p:sp>
        <p:nvSpPr>
          <p:cNvPr id="3076" name="Text Box 28"/>
          <p:cNvSpPr txBox="1">
            <a:spLocks noChangeArrowheads="1"/>
          </p:cNvSpPr>
          <p:nvPr/>
        </p:nvSpPr>
        <p:spPr bwMode="auto">
          <a:xfrm>
            <a:off x="0" y="1709738"/>
            <a:ext cx="209223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b="1" dirty="0" err="1">
                <a:solidFill>
                  <a:srgbClr val="002060"/>
                </a:solidFill>
              </a:rPr>
              <a:t>Applications</a:t>
            </a:r>
            <a:r>
              <a:rPr lang="de-DE" altLang="de-DE" b="1" dirty="0">
                <a:solidFill>
                  <a:srgbClr val="002060"/>
                </a:solidFill>
              </a:rPr>
              <a:t> in </a:t>
            </a:r>
          </a:p>
          <a:p>
            <a:pPr algn="ctr"/>
            <a:r>
              <a:rPr lang="de-DE" altLang="de-DE" b="1" dirty="0" err="1" smtClean="0">
                <a:solidFill>
                  <a:srgbClr val="002060"/>
                </a:solidFill>
              </a:rPr>
              <a:t>examples</a:t>
            </a:r>
            <a:endParaRPr lang="de-DE" altLang="de-DE" b="1" dirty="0">
              <a:solidFill>
                <a:srgbClr val="002060"/>
              </a:solidFill>
            </a:endParaRPr>
          </a:p>
        </p:txBody>
      </p:sp>
      <p:sp>
        <p:nvSpPr>
          <p:cNvPr id="3077" name="Text Box 29"/>
          <p:cNvSpPr txBox="1">
            <a:spLocks noChangeArrowheads="1"/>
          </p:cNvSpPr>
          <p:nvPr/>
        </p:nvSpPr>
        <p:spPr bwMode="auto">
          <a:xfrm>
            <a:off x="2196003" y="161924"/>
            <a:ext cx="45945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200" b="1" dirty="0">
                <a:solidFill>
                  <a:schemeClr val="bg1"/>
                </a:solidFill>
              </a:rPr>
              <a:t>Format </a:t>
            </a:r>
            <a:r>
              <a:rPr lang="de-DE" altLang="de-DE" sz="2200" b="1" dirty="0" err="1">
                <a:solidFill>
                  <a:schemeClr val="bg1"/>
                </a:solidFill>
              </a:rPr>
              <a:t>of</a:t>
            </a:r>
            <a:r>
              <a:rPr lang="de-DE" altLang="de-DE" sz="2200" b="1" dirty="0">
                <a:solidFill>
                  <a:schemeClr val="bg1"/>
                </a:solidFill>
              </a:rPr>
              <a:t>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curriculum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(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ChemEng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)</a:t>
            </a:r>
            <a:endParaRPr lang="de-DE" altLang="de-DE" sz="2200" b="1" dirty="0">
              <a:solidFill>
                <a:schemeClr val="bg1"/>
              </a:solidFill>
            </a:endParaRPr>
          </a:p>
        </p:txBody>
      </p:sp>
      <p:grpSp>
        <p:nvGrpSpPr>
          <p:cNvPr id="3078" name="Group 43"/>
          <p:cNvGrpSpPr>
            <a:grpSpLocks/>
          </p:cNvGrpSpPr>
          <p:nvPr/>
        </p:nvGrpSpPr>
        <p:grpSpPr bwMode="auto">
          <a:xfrm>
            <a:off x="1890713" y="1063625"/>
            <a:ext cx="7253287" cy="5568950"/>
            <a:chOff x="855" y="668"/>
            <a:chExt cx="4569" cy="3508"/>
          </a:xfrm>
        </p:grpSpPr>
        <p:sp>
          <p:nvSpPr>
            <p:cNvPr id="3079" name="Rectangle 4"/>
            <p:cNvSpPr>
              <a:spLocks noChangeArrowheads="1"/>
            </p:cNvSpPr>
            <p:nvPr/>
          </p:nvSpPr>
          <p:spPr bwMode="auto">
            <a:xfrm>
              <a:off x="1210" y="3326"/>
              <a:ext cx="1589" cy="59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800"/>
                <a:t>Biology, Chemistry</a:t>
              </a:r>
            </a:p>
            <a:p>
              <a:pPr algn="ctr"/>
              <a:r>
                <a:rPr lang="de-DE" altLang="de-DE" sz="1800"/>
                <a:t>Mathematics</a:t>
              </a:r>
            </a:p>
            <a:p>
              <a:pPr algn="ctr"/>
              <a:r>
                <a:rPr lang="de-DE" altLang="de-DE" sz="1800"/>
                <a:t>Physics</a:t>
              </a:r>
            </a:p>
          </p:txBody>
        </p:sp>
        <p:sp>
          <p:nvSpPr>
            <p:cNvPr id="3080" name="Rectangle 5"/>
            <p:cNvSpPr>
              <a:spLocks noChangeArrowheads="1"/>
            </p:cNvSpPr>
            <p:nvPr/>
          </p:nvSpPr>
          <p:spPr bwMode="auto">
            <a:xfrm>
              <a:off x="3147" y="3308"/>
              <a:ext cx="1589" cy="59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800"/>
                <a:t>Mechanics</a:t>
              </a:r>
            </a:p>
            <a:p>
              <a:pPr algn="ctr"/>
              <a:r>
                <a:rPr lang="de-DE" altLang="de-DE" sz="1800"/>
                <a:t>Materials / CAD</a:t>
              </a:r>
            </a:p>
            <a:p>
              <a:pPr algn="ctr"/>
              <a:r>
                <a:rPr lang="de-DE" altLang="de-DE" sz="1800"/>
                <a:t>Electronics/ Informatics</a:t>
              </a:r>
            </a:p>
          </p:txBody>
        </p:sp>
        <p:sp>
          <p:nvSpPr>
            <p:cNvPr id="3081" name="Rectangle 8"/>
            <p:cNvSpPr>
              <a:spLocks noChangeArrowheads="1"/>
            </p:cNvSpPr>
            <p:nvPr/>
          </p:nvSpPr>
          <p:spPr bwMode="auto">
            <a:xfrm>
              <a:off x="1786" y="2407"/>
              <a:ext cx="2508" cy="59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800" dirty="0"/>
                <a:t>Bio-, </a:t>
              </a:r>
              <a:r>
                <a:rPr lang="de-DE" altLang="de-DE" sz="1800" dirty="0" err="1"/>
                <a:t>chemical</a:t>
              </a:r>
              <a:r>
                <a:rPr lang="de-DE" altLang="de-DE" sz="1800" dirty="0"/>
                <a:t> &amp; thermal  </a:t>
              </a:r>
              <a:r>
                <a:rPr lang="de-DE" altLang="de-DE" sz="1800" dirty="0" err="1"/>
                <a:t>process</a:t>
              </a:r>
              <a:r>
                <a:rPr lang="de-DE" altLang="de-DE" sz="1800" dirty="0"/>
                <a:t> eng</a:t>
              </a:r>
            </a:p>
            <a:p>
              <a:pPr algn="ctr"/>
              <a:r>
                <a:rPr lang="de-DE" altLang="de-DE" sz="1800" dirty="0" err="1"/>
                <a:t>Particle</a:t>
              </a:r>
              <a:r>
                <a:rPr lang="de-DE" altLang="de-DE" sz="1800" dirty="0"/>
                <a:t> </a:t>
              </a:r>
              <a:r>
                <a:rPr lang="de-DE" altLang="de-DE" sz="1800" dirty="0" err="1" smtClean="0"/>
                <a:t>technology</a:t>
              </a:r>
              <a:endParaRPr lang="de-DE" altLang="de-DE" sz="1800" i="1" dirty="0"/>
            </a:p>
          </p:txBody>
        </p:sp>
        <p:sp>
          <p:nvSpPr>
            <p:cNvPr id="3082" name="Rectangle 11"/>
            <p:cNvSpPr>
              <a:spLocks noChangeArrowheads="1"/>
            </p:cNvSpPr>
            <p:nvPr/>
          </p:nvSpPr>
          <p:spPr bwMode="auto">
            <a:xfrm>
              <a:off x="875" y="1495"/>
              <a:ext cx="1283" cy="59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/>
                <a:t>Life sciences</a:t>
              </a:r>
            </a:p>
          </p:txBody>
        </p:sp>
        <p:sp>
          <p:nvSpPr>
            <p:cNvPr id="3083" name="Rectangle 12"/>
            <p:cNvSpPr>
              <a:spLocks noChangeArrowheads="1"/>
            </p:cNvSpPr>
            <p:nvPr/>
          </p:nvSpPr>
          <p:spPr bwMode="auto">
            <a:xfrm>
              <a:off x="2367" y="1500"/>
              <a:ext cx="1283" cy="59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/>
                <a:t>Chemical </a:t>
              </a:r>
            </a:p>
            <a:p>
              <a:pPr algn="ctr"/>
              <a:r>
                <a:rPr lang="de-DE" altLang="de-DE"/>
                <a:t>Technologies</a:t>
              </a:r>
            </a:p>
          </p:txBody>
        </p:sp>
        <p:sp>
          <p:nvSpPr>
            <p:cNvPr id="3084" name="Rectangle 13"/>
            <p:cNvSpPr>
              <a:spLocks noChangeArrowheads="1"/>
            </p:cNvSpPr>
            <p:nvPr/>
          </p:nvSpPr>
          <p:spPr bwMode="auto">
            <a:xfrm>
              <a:off x="3889" y="1497"/>
              <a:ext cx="1283" cy="59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/>
                <a:t>Physical</a:t>
              </a:r>
            </a:p>
            <a:p>
              <a:pPr algn="ctr"/>
              <a:r>
                <a:rPr lang="de-DE" altLang="de-DE"/>
                <a:t>Technologies</a:t>
              </a:r>
            </a:p>
          </p:txBody>
        </p:sp>
        <p:sp>
          <p:nvSpPr>
            <p:cNvPr id="3085" name="Line 17"/>
            <p:cNvSpPr>
              <a:spLocks noChangeShapeType="1"/>
            </p:cNvSpPr>
            <p:nvPr/>
          </p:nvSpPr>
          <p:spPr bwMode="auto">
            <a:xfrm flipV="1">
              <a:off x="2143" y="3011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" name="Line 18"/>
            <p:cNvSpPr>
              <a:spLocks noChangeShapeType="1"/>
            </p:cNvSpPr>
            <p:nvPr/>
          </p:nvSpPr>
          <p:spPr bwMode="auto">
            <a:xfrm flipV="1">
              <a:off x="4110" y="2091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" name="Line 19"/>
            <p:cNvSpPr>
              <a:spLocks noChangeShapeType="1"/>
            </p:cNvSpPr>
            <p:nvPr/>
          </p:nvSpPr>
          <p:spPr bwMode="auto">
            <a:xfrm flipV="1">
              <a:off x="2999" y="2088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" name="Line 20"/>
            <p:cNvSpPr>
              <a:spLocks noChangeShapeType="1"/>
            </p:cNvSpPr>
            <p:nvPr/>
          </p:nvSpPr>
          <p:spPr bwMode="auto">
            <a:xfrm flipV="1">
              <a:off x="1939" y="2092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" name="Line 21"/>
            <p:cNvSpPr>
              <a:spLocks noChangeShapeType="1"/>
            </p:cNvSpPr>
            <p:nvPr/>
          </p:nvSpPr>
          <p:spPr bwMode="auto">
            <a:xfrm flipV="1">
              <a:off x="3855" y="2994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" name="Line 22"/>
            <p:cNvSpPr>
              <a:spLocks noChangeShapeType="1"/>
            </p:cNvSpPr>
            <p:nvPr/>
          </p:nvSpPr>
          <p:spPr bwMode="auto">
            <a:xfrm flipV="1">
              <a:off x="1099" y="1193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" name="Line 23"/>
            <p:cNvSpPr>
              <a:spLocks noChangeShapeType="1"/>
            </p:cNvSpPr>
            <p:nvPr/>
          </p:nvSpPr>
          <p:spPr bwMode="auto">
            <a:xfrm flipV="1">
              <a:off x="4905" y="1186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" name="Line 24"/>
            <p:cNvSpPr>
              <a:spLocks noChangeShapeType="1"/>
            </p:cNvSpPr>
            <p:nvPr/>
          </p:nvSpPr>
          <p:spPr bwMode="auto">
            <a:xfrm flipV="1">
              <a:off x="4121" y="1176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" name="Line 25"/>
            <p:cNvSpPr>
              <a:spLocks noChangeShapeType="1"/>
            </p:cNvSpPr>
            <p:nvPr/>
          </p:nvSpPr>
          <p:spPr bwMode="auto">
            <a:xfrm flipV="1">
              <a:off x="3442" y="1182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" name="Line 26"/>
            <p:cNvSpPr>
              <a:spLocks noChangeShapeType="1"/>
            </p:cNvSpPr>
            <p:nvPr/>
          </p:nvSpPr>
          <p:spPr bwMode="auto">
            <a:xfrm flipV="1">
              <a:off x="2534" y="1186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" name="Line 27"/>
            <p:cNvSpPr>
              <a:spLocks noChangeShapeType="1"/>
            </p:cNvSpPr>
            <p:nvPr/>
          </p:nvSpPr>
          <p:spPr bwMode="auto">
            <a:xfrm flipV="1">
              <a:off x="2022" y="1184"/>
              <a:ext cx="0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" name="Text Box 30"/>
            <p:cNvSpPr txBox="1">
              <a:spLocks noChangeArrowheads="1"/>
            </p:cNvSpPr>
            <p:nvPr/>
          </p:nvSpPr>
          <p:spPr bwMode="auto">
            <a:xfrm>
              <a:off x="875" y="990"/>
              <a:ext cx="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800"/>
                <a:t>Food</a:t>
              </a:r>
            </a:p>
          </p:txBody>
        </p:sp>
        <p:sp>
          <p:nvSpPr>
            <p:cNvPr id="3097" name="Text Box 31"/>
            <p:cNvSpPr txBox="1">
              <a:spLocks noChangeArrowheads="1"/>
            </p:cNvSpPr>
            <p:nvPr/>
          </p:nvSpPr>
          <p:spPr bwMode="auto">
            <a:xfrm>
              <a:off x="855" y="668"/>
              <a:ext cx="14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800" dirty="0"/>
                <a:t>Medical </a:t>
              </a:r>
              <a:r>
                <a:rPr lang="de-DE" altLang="de-DE" sz="1800" dirty="0" err="1"/>
                <a:t>technologies</a:t>
              </a:r>
              <a:endParaRPr lang="de-DE" altLang="de-DE" sz="1800" dirty="0"/>
            </a:p>
          </p:txBody>
        </p:sp>
        <p:sp>
          <p:nvSpPr>
            <p:cNvPr id="3098" name="Text Box 32"/>
            <p:cNvSpPr txBox="1">
              <a:spLocks noChangeArrowheads="1"/>
            </p:cNvSpPr>
            <p:nvPr/>
          </p:nvSpPr>
          <p:spPr bwMode="auto">
            <a:xfrm>
              <a:off x="3147" y="982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800"/>
                <a:t>Energy</a:t>
              </a:r>
            </a:p>
          </p:txBody>
        </p:sp>
        <p:sp>
          <p:nvSpPr>
            <p:cNvPr id="3099" name="Text Box 33"/>
            <p:cNvSpPr txBox="1">
              <a:spLocks noChangeArrowheads="1"/>
            </p:cNvSpPr>
            <p:nvPr/>
          </p:nvSpPr>
          <p:spPr bwMode="auto">
            <a:xfrm>
              <a:off x="3944" y="670"/>
              <a:ext cx="1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800"/>
                <a:t>Materials science</a:t>
              </a:r>
            </a:p>
          </p:txBody>
        </p:sp>
        <p:sp>
          <p:nvSpPr>
            <p:cNvPr id="3100" name="Text Box 34"/>
            <p:cNvSpPr txBox="1">
              <a:spLocks noChangeArrowheads="1"/>
            </p:cNvSpPr>
            <p:nvPr/>
          </p:nvSpPr>
          <p:spPr bwMode="auto">
            <a:xfrm>
              <a:off x="3796" y="966"/>
              <a:ext cx="16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800"/>
                <a:t>Electronics &amp; Photonics</a:t>
              </a:r>
            </a:p>
          </p:txBody>
        </p:sp>
        <p:sp>
          <p:nvSpPr>
            <p:cNvPr id="3101" name="Text Box 35"/>
            <p:cNvSpPr txBox="1">
              <a:spLocks noChangeArrowheads="1"/>
            </p:cNvSpPr>
            <p:nvPr/>
          </p:nvSpPr>
          <p:spPr bwMode="auto">
            <a:xfrm>
              <a:off x="2276" y="982"/>
              <a:ext cx="9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800"/>
                <a:t>Environment</a:t>
              </a:r>
            </a:p>
          </p:txBody>
        </p:sp>
        <p:sp>
          <p:nvSpPr>
            <p:cNvPr id="3102" name="Text Box 37"/>
            <p:cNvSpPr txBox="1">
              <a:spLocks noChangeArrowheads="1"/>
            </p:cNvSpPr>
            <p:nvPr/>
          </p:nvSpPr>
          <p:spPr bwMode="auto">
            <a:xfrm>
              <a:off x="1516" y="3926"/>
              <a:ext cx="109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/>
                <a:t>Basic science</a:t>
              </a:r>
            </a:p>
          </p:txBody>
        </p:sp>
        <p:sp>
          <p:nvSpPr>
            <p:cNvPr id="3103" name="Text Box 38"/>
            <p:cNvSpPr txBox="1">
              <a:spLocks noChangeArrowheads="1"/>
            </p:cNvSpPr>
            <p:nvPr/>
          </p:nvSpPr>
          <p:spPr bwMode="auto">
            <a:xfrm>
              <a:off x="3471" y="3913"/>
              <a:ext cx="9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/>
                <a:t>Engineering</a:t>
              </a:r>
            </a:p>
          </p:txBody>
        </p:sp>
        <p:sp>
          <p:nvSpPr>
            <p:cNvPr id="3104" name="Text Box 40"/>
            <p:cNvSpPr txBox="1">
              <a:spLocks noChangeArrowheads="1"/>
            </p:cNvSpPr>
            <p:nvPr/>
          </p:nvSpPr>
          <p:spPr bwMode="auto">
            <a:xfrm>
              <a:off x="1656" y="982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800"/>
                <a:t>Pharma</a:t>
              </a:r>
            </a:p>
          </p:txBody>
        </p:sp>
        <p:sp>
          <p:nvSpPr>
            <p:cNvPr id="3105" name="Text Box 42"/>
            <p:cNvSpPr txBox="1">
              <a:spLocks noChangeArrowheads="1"/>
            </p:cNvSpPr>
            <p:nvPr/>
          </p:nvSpPr>
          <p:spPr bwMode="auto">
            <a:xfrm>
              <a:off x="2399" y="669"/>
              <a:ext cx="127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800" dirty="0"/>
                <a:t>Chemical </a:t>
              </a:r>
              <a:r>
                <a:rPr lang="de-DE" altLang="de-DE" sz="1800" dirty="0" err="1"/>
                <a:t>industry</a:t>
              </a:r>
              <a:endParaRPr lang="de-DE" altLang="de-DE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94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feld 1"/>
          <p:cNvSpPr txBox="1">
            <a:spLocks noChangeArrowheads="1"/>
          </p:cNvSpPr>
          <p:nvPr/>
        </p:nvSpPr>
        <p:spPr bwMode="auto">
          <a:xfrm>
            <a:off x="171450" y="1052736"/>
            <a:ext cx="8680450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de-DE" altLang="de-DE" sz="1800" b="1" dirty="0" err="1" smtClean="0"/>
              <a:t>Fundamentals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of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interface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science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and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technology</a:t>
            </a:r>
            <a:r>
              <a:rPr lang="de-DE" altLang="de-DE" sz="1800" b="1" dirty="0" smtClean="0"/>
              <a:t> </a:t>
            </a:r>
            <a:r>
              <a:rPr lang="de-DE" altLang="de-DE" sz="1800" dirty="0" smtClean="0"/>
              <a:t>(Bachelor)</a:t>
            </a:r>
          </a:p>
          <a:p>
            <a:pPr>
              <a:spcAft>
                <a:spcPts val="600"/>
              </a:spcAft>
            </a:pPr>
            <a:r>
              <a:rPr lang="de-DE" altLang="de-DE" sz="1800" dirty="0" smtClean="0"/>
              <a:t>4th </a:t>
            </a:r>
            <a:r>
              <a:rPr lang="de-DE" altLang="de-DE" sz="1800" dirty="0" err="1" smtClean="0"/>
              <a:t>semester</a:t>
            </a:r>
            <a:r>
              <a:rPr lang="de-DE" altLang="de-DE" sz="1800" dirty="0" smtClean="0"/>
              <a:t>: 12 x 90 </a:t>
            </a:r>
            <a:r>
              <a:rPr lang="de-DE" altLang="de-DE" sz="1800" dirty="0" err="1" smtClean="0"/>
              <a:t>mins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lecture</a:t>
            </a:r>
            <a:r>
              <a:rPr lang="de-DE" altLang="de-DE" sz="1800" dirty="0" smtClean="0"/>
              <a:t>, 6 x 90 </a:t>
            </a:r>
            <a:r>
              <a:rPr lang="de-DE" altLang="de-DE" sz="1800" dirty="0" err="1" smtClean="0"/>
              <a:t>mins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exercise</a:t>
            </a:r>
            <a:endParaRPr lang="de-DE" altLang="de-DE" sz="1800" dirty="0" smtClean="0"/>
          </a:p>
          <a:p>
            <a:pPr>
              <a:spcAft>
                <a:spcPts val="600"/>
              </a:spcAft>
            </a:pPr>
            <a:r>
              <a:rPr lang="de-DE" altLang="de-DE" sz="1800" dirty="0" smtClean="0"/>
              <a:t>Chemical </a:t>
            </a:r>
            <a:r>
              <a:rPr lang="de-DE" altLang="de-DE" sz="1800" dirty="0" err="1"/>
              <a:t>engineering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life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science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engineering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nanotechnology</a:t>
            </a:r>
            <a:endParaRPr lang="de-DE" altLang="de-DE" sz="1800" dirty="0"/>
          </a:p>
          <a:p>
            <a:pPr>
              <a:spcAft>
                <a:spcPts val="600"/>
              </a:spcAft>
            </a:pPr>
            <a:endParaRPr lang="de-DE" altLang="de-DE" sz="18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Interface </a:t>
            </a:r>
            <a:r>
              <a:rPr lang="de-DE" altLang="de-DE" sz="1800" dirty="0" err="1" smtClean="0"/>
              <a:t>thermodynamics</a:t>
            </a:r>
            <a:r>
              <a:rPr lang="de-DE" altLang="de-DE" sz="1800" dirty="0" smtClean="0"/>
              <a:t>: </a:t>
            </a:r>
            <a:r>
              <a:rPr lang="de-DE" altLang="de-DE" sz="1800" dirty="0" err="1" smtClean="0"/>
              <a:t>contact</a:t>
            </a:r>
            <a:r>
              <a:rPr lang="de-DE" altLang="de-DE" sz="1800" dirty="0" smtClean="0"/>
              <a:t> angle, </a:t>
            </a:r>
            <a:r>
              <a:rPr lang="de-DE" altLang="de-DE" sz="1800" dirty="0" err="1" smtClean="0"/>
              <a:t>wetting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capillary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effects</a:t>
            </a:r>
            <a:endParaRPr lang="de-DE" altLang="de-DE" sz="18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Nucleation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crystal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growth</a:t>
            </a:r>
            <a:r>
              <a:rPr lang="de-DE" altLang="de-DE" sz="1800" dirty="0" smtClean="0"/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Molecular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und </a:t>
            </a:r>
            <a:r>
              <a:rPr lang="de-DE" altLang="de-DE" sz="1800" dirty="0" err="1" smtClean="0"/>
              <a:t>particulate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interactions</a:t>
            </a:r>
            <a:r>
              <a:rPr lang="de-DE" altLang="de-DE" sz="1800" dirty="0" smtClean="0"/>
              <a:t>: </a:t>
            </a:r>
          </a:p>
          <a:p>
            <a:pPr>
              <a:spcAft>
                <a:spcPts val="600"/>
              </a:spcAft>
            </a:pPr>
            <a:r>
              <a:rPr lang="de-DE" altLang="de-DE" sz="1800" dirty="0" smtClean="0"/>
              <a:t>	- </a:t>
            </a:r>
            <a:r>
              <a:rPr lang="de-DE" altLang="de-DE" sz="1800" dirty="0" err="1" smtClean="0"/>
              <a:t>Intermolecular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forces</a:t>
            </a:r>
            <a:r>
              <a:rPr lang="de-DE" altLang="de-DE" sz="18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de-DE" altLang="de-DE" sz="1800" dirty="0"/>
              <a:t>	</a:t>
            </a:r>
            <a:r>
              <a:rPr lang="de-DE" altLang="de-DE" sz="1800" dirty="0" smtClean="0"/>
              <a:t>- Adsorption </a:t>
            </a:r>
          </a:p>
          <a:p>
            <a:pPr>
              <a:spcAft>
                <a:spcPts val="600"/>
              </a:spcAft>
            </a:pPr>
            <a:r>
              <a:rPr lang="de-DE" altLang="de-DE" sz="1800" dirty="0"/>
              <a:t>	</a:t>
            </a:r>
            <a:r>
              <a:rPr lang="de-DE" altLang="de-DE" sz="1800" dirty="0" smtClean="0"/>
              <a:t>- </a:t>
            </a:r>
            <a:r>
              <a:rPr lang="de-DE" altLang="de-DE" sz="1800" dirty="0" err="1" smtClean="0"/>
              <a:t>Adhesion</a:t>
            </a:r>
            <a:r>
              <a:rPr lang="de-DE" altLang="de-DE" sz="1800" dirty="0" smtClean="0"/>
              <a:t> (</a:t>
            </a:r>
            <a:r>
              <a:rPr lang="de-DE" altLang="de-DE" sz="1800" dirty="0" err="1" smtClean="0"/>
              <a:t>Hamaker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– </a:t>
            </a:r>
            <a:r>
              <a:rPr lang="de-DE" altLang="de-DE" sz="1800" dirty="0" err="1" smtClean="0"/>
              <a:t>additivity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forces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Lifshitz</a:t>
            </a:r>
            <a:r>
              <a:rPr lang="de-DE" altLang="de-DE" sz="1800" dirty="0" smtClean="0"/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Colloids</a:t>
            </a:r>
            <a:r>
              <a:rPr lang="de-DE" altLang="de-DE" sz="1800" dirty="0" smtClean="0"/>
              <a:t>: </a:t>
            </a:r>
            <a:r>
              <a:rPr lang="de-DE" altLang="de-DE" sz="1800" dirty="0" err="1" smtClean="0"/>
              <a:t>Charged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interfaces</a:t>
            </a:r>
            <a:r>
              <a:rPr lang="de-DE" altLang="de-DE" sz="1800" dirty="0" smtClean="0"/>
              <a:t>, double </a:t>
            </a:r>
            <a:r>
              <a:rPr lang="de-DE" altLang="de-DE" sz="1800" dirty="0" err="1" smtClean="0"/>
              <a:t>layers</a:t>
            </a:r>
            <a:r>
              <a:rPr lang="de-DE" altLang="de-DE" sz="1800" dirty="0" smtClean="0"/>
              <a:t>, DLVO </a:t>
            </a:r>
            <a:r>
              <a:rPr lang="de-DE" altLang="de-DE" sz="1800" dirty="0" err="1" smtClean="0"/>
              <a:t>theory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i="1" dirty="0" smtClean="0"/>
              <a:t>Fluid </a:t>
            </a:r>
            <a:r>
              <a:rPr lang="de-DE" altLang="de-DE" sz="1800" i="1" dirty="0" err="1" smtClean="0"/>
              <a:t>and</a:t>
            </a:r>
            <a:r>
              <a:rPr lang="de-DE" altLang="de-DE" sz="1800" i="1" dirty="0" smtClean="0"/>
              <a:t> soft </a:t>
            </a:r>
            <a:r>
              <a:rPr lang="de-DE" altLang="de-DE" sz="1800" i="1" dirty="0" err="1" smtClean="0"/>
              <a:t>interfaces</a:t>
            </a:r>
            <a:r>
              <a:rPr lang="de-DE" altLang="de-DE" sz="1800" i="1" dirty="0" smtClean="0"/>
              <a:t>: </a:t>
            </a:r>
            <a:r>
              <a:rPr lang="de-DE" altLang="de-DE" sz="1800" i="1" dirty="0" err="1" smtClean="0"/>
              <a:t>emulsions</a:t>
            </a:r>
            <a:r>
              <a:rPr lang="de-DE" altLang="de-DE" sz="1800" i="1" dirty="0" smtClean="0"/>
              <a:t>, </a:t>
            </a:r>
            <a:r>
              <a:rPr lang="de-DE" altLang="de-DE" sz="1800" i="1" dirty="0" err="1" smtClean="0"/>
              <a:t>foams</a:t>
            </a:r>
            <a:r>
              <a:rPr lang="de-DE" altLang="de-DE" sz="1800" i="1" dirty="0" smtClean="0"/>
              <a:t>, </a:t>
            </a:r>
            <a:r>
              <a:rPr lang="de-DE" altLang="de-DE" sz="1800" i="1" dirty="0" err="1" smtClean="0"/>
              <a:t>proteins</a:t>
            </a:r>
            <a:r>
              <a:rPr lang="de-DE" altLang="de-DE" sz="1800" i="1" dirty="0" smtClean="0"/>
              <a:t>, </a:t>
            </a:r>
            <a:r>
              <a:rPr lang="de-DE" altLang="de-DE" sz="1800" i="1" dirty="0" err="1" smtClean="0"/>
              <a:t>membranes</a:t>
            </a:r>
            <a:endParaRPr lang="de-DE" altLang="de-DE" sz="1800" i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sz="1800" dirty="0"/>
          </a:p>
          <a:p>
            <a:pPr>
              <a:spcAft>
                <a:spcPts val="600"/>
              </a:spcAft>
            </a:pPr>
            <a:endParaRPr lang="de-DE" altLang="de-DE" sz="1800" dirty="0"/>
          </a:p>
        </p:txBody>
      </p:sp>
      <p:sp>
        <p:nvSpPr>
          <p:cNvPr id="8195" name="Textfeld 1"/>
          <p:cNvSpPr txBox="1">
            <a:spLocks noChangeArrowheads="1"/>
          </p:cNvSpPr>
          <p:nvPr/>
        </p:nvSpPr>
        <p:spPr bwMode="auto">
          <a:xfrm>
            <a:off x="2824163" y="131763"/>
            <a:ext cx="28087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200" b="1" dirty="0" smtClean="0">
                <a:solidFill>
                  <a:schemeClr val="bg1"/>
                </a:solidFill>
              </a:rPr>
              <a:t>Courses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topics</a:t>
            </a:r>
            <a:endParaRPr lang="de-DE" altLang="de-DE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feld 13"/>
          <p:cNvSpPr txBox="1">
            <a:spLocks noChangeArrowheads="1"/>
          </p:cNvSpPr>
          <p:nvPr/>
        </p:nvSpPr>
        <p:spPr bwMode="auto">
          <a:xfrm>
            <a:off x="1551784" y="147145"/>
            <a:ext cx="49246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200" b="1" dirty="0" smtClean="0">
                <a:solidFill>
                  <a:schemeClr val="bg1"/>
                </a:solidFill>
              </a:rPr>
              <a:t>Key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aspects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</a:t>
            </a:r>
            <a:r>
              <a:rPr lang="de-DE" altLang="de-DE" sz="2200" b="1" dirty="0" err="1">
                <a:solidFill>
                  <a:schemeClr val="bg1"/>
                </a:solidFill>
              </a:rPr>
              <a:t>of</a:t>
            </a:r>
            <a:r>
              <a:rPr lang="de-DE" altLang="de-DE" sz="2200" b="1" dirty="0">
                <a:solidFill>
                  <a:schemeClr val="bg1"/>
                </a:solidFill>
              </a:rPr>
              <a:t> </a:t>
            </a:r>
            <a:r>
              <a:rPr lang="de-DE" altLang="de-DE" sz="2200" b="1" dirty="0" err="1">
                <a:solidFill>
                  <a:schemeClr val="bg1"/>
                </a:solidFill>
              </a:rPr>
              <a:t>P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article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</a:t>
            </a:r>
            <a:r>
              <a:rPr lang="de-DE" altLang="de-DE" sz="2200" b="1" dirty="0">
                <a:solidFill>
                  <a:schemeClr val="bg1"/>
                </a:solidFill>
              </a:rPr>
              <a:t>T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echnology</a:t>
            </a:r>
            <a:endParaRPr lang="de-DE" altLang="de-DE" sz="2200" b="1" dirty="0">
              <a:solidFill>
                <a:schemeClr val="bg1"/>
              </a:solidFill>
            </a:endParaRPr>
          </a:p>
        </p:txBody>
      </p:sp>
      <p:grpSp>
        <p:nvGrpSpPr>
          <p:cNvPr id="5123" name="Gruppieren 6"/>
          <p:cNvGrpSpPr>
            <a:grpSpLocks/>
          </p:cNvGrpSpPr>
          <p:nvPr/>
        </p:nvGrpSpPr>
        <p:grpSpPr bwMode="auto">
          <a:xfrm>
            <a:off x="1357623" y="970746"/>
            <a:ext cx="6094102" cy="5338574"/>
            <a:chOff x="1101725" y="809625"/>
            <a:chExt cx="6350000" cy="5589588"/>
          </a:xfrm>
        </p:grpSpPr>
        <p:sp>
          <p:nvSpPr>
            <p:cNvPr id="5129" name="Sechseck 2"/>
            <p:cNvSpPr>
              <a:spLocks noChangeArrowheads="1"/>
            </p:cNvSpPr>
            <p:nvPr/>
          </p:nvSpPr>
          <p:spPr bwMode="auto">
            <a:xfrm>
              <a:off x="3063725" y="1927544"/>
              <a:ext cx="2473350" cy="2235834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CC99">
                <a:alpha val="25098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 sz="1600" b="1" dirty="0" smtClean="0"/>
            </a:p>
            <a:p>
              <a:pPr algn="ctr"/>
              <a:r>
                <a:rPr lang="de-DE" altLang="de-DE" sz="1600" b="1" dirty="0" smtClean="0"/>
                <a:t>Properties </a:t>
              </a:r>
              <a:r>
                <a:rPr lang="de-DE" altLang="de-DE" sz="1600" b="1" dirty="0" err="1"/>
                <a:t>and</a:t>
              </a:r>
              <a:r>
                <a:rPr lang="de-DE" altLang="de-DE" sz="1600" b="1" dirty="0"/>
                <a:t> </a:t>
              </a:r>
              <a:r>
                <a:rPr lang="de-DE" altLang="de-DE" sz="1600" b="1" dirty="0" err="1" smtClean="0"/>
                <a:t>Processes</a:t>
              </a:r>
              <a:endParaRPr lang="de-DE" altLang="de-DE" sz="1600" b="1" dirty="0" smtClean="0"/>
            </a:p>
            <a:p>
              <a:pPr algn="ctr"/>
              <a:endParaRPr lang="de-DE" altLang="de-DE" sz="1600" b="1" dirty="0" smtClean="0"/>
            </a:p>
            <a:p>
              <a:pPr algn="ctr"/>
              <a:r>
                <a:rPr lang="de-DE" altLang="de-DE" sz="1600" b="1" dirty="0" err="1" smtClean="0"/>
                <a:t>Applications</a:t>
              </a:r>
              <a:endParaRPr lang="de-DE" altLang="de-DE" sz="1600" b="1" dirty="0"/>
            </a:p>
          </p:txBody>
        </p:sp>
        <p:sp>
          <p:nvSpPr>
            <p:cNvPr id="5130" name="Sechseck 3"/>
            <p:cNvSpPr>
              <a:spLocks noChangeArrowheads="1"/>
            </p:cNvSpPr>
            <p:nvPr/>
          </p:nvSpPr>
          <p:spPr bwMode="auto">
            <a:xfrm>
              <a:off x="1162741" y="3045459"/>
              <a:ext cx="2473350" cy="2235834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CC99">
                <a:alpha val="25098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 sz="1600"/>
            </a:p>
          </p:txBody>
        </p:sp>
        <p:sp>
          <p:nvSpPr>
            <p:cNvPr id="5131" name="Sechseck 4"/>
            <p:cNvSpPr>
              <a:spLocks noChangeArrowheads="1"/>
            </p:cNvSpPr>
            <p:nvPr/>
          </p:nvSpPr>
          <p:spPr bwMode="auto">
            <a:xfrm>
              <a:off x="4978375" y="3045460"/>
              <a:ext cx="2473350" cy="2235834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CC99">
                <a:alpha val="25098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 sz="1600"/>
            </a:p>
          </p:txBody>
        </p:sp>
        <p:sp>
          <p:nvSpPr>
            <p:cNvPr id="5132" name="Sechseck 5"/>
            <p:cNvSpPr>
              <a:spLocks noChangeArrowheads="1"/>
            </p:cNvSpPr>
            <p:nvPr/>
          </p:nvSpPr>
          <p:spPr bwMode="auto">
            <a:xfrm>
              <a:off x="4978375" y="809625"/>
              <a:ext cx="2473350" cy="2235834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CC99">
                <a:alpha val="25098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 sz="1600"/>
            </a:p>
          </p:txBody>
        </p:sp>
        <p:sp>
          <p:nvSpPr>
            <p:cNvPr id="5133" name="Sechseck 6"/>
            <p:cNvSpPr>
              <a:spLocks noChangeArrowheads="1"/>
            </p:cNvSpPr>
            <p:nvPr/>
          </p:nvSpPr>
          <p:spPr bwMode="auto">
            <a:xfrm>
              <a:off x="1162741" y="809626"/>
              <a:ext cx="2473350" cy="2235834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CC99">
                <a:alpha val="25098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 sz="1600"/>
            </a:p>
          </p:txBody>
        </p:sp>
        <p:sp>
          <p:nvSpPr>
            <p:cNvPr id="5134" name="Sechseck 7"/>
            <p:cNvSpPr>
              <a:spLocks noChangeArrowheads="1"/>
            </p:cNvSpPr>
            <p:nvPr/>
          </p:nvSpPr>
          <p:spPr bwMode="auto">
            <a:xfrm>
              <a:off x="3063725" y="4163379"/>
              <a:ext cx="2473350" cy="2235834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CC99">
                <a:alpha val="25098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 sz="1600"/>
            </a:p>
          </p:txBody>
        </p:sp>
        <p:sp>
          <p:nvSpPr>
            <p:cNvPr id="5135" name="Textfeld 8"/>
            <p:cNvSpPr txBox="1">
              <a:spLocks noChangeArrowheads="1"/>
            </p:cNvSpPr>
            <p:nvPr/>
          </p:nvSpPr>
          <p:spPr bwMode="auto">
            <a:xfrm>
              <a:off x="1101725" y="964432"/>
              <a:ext cx="2595381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600" b="1" dirty="0"/>
                <a:t>Statistical </a:t>
              </a:r>
              <a:endParaRPr lang="de-DE" altLang="de-DE" sz="1600" b="1" dirty="0" smtClean="0"/>
            </a:p>
            <a:p>
              <a:pPr algn="ctr"/>
              <a:r>
                <a:rPr lang="de-DE" altLang="de-DE" sz="1600" b="1" dirty="0" err="1" smtClean="0"/>
                <a:t>foundations</a:t>
              </a:r>
              <a:endParaRPr lang="de-DE" altLang="de-DE" sz="1600" dirty="0"/>
            </a:p>
            <a:p>
              <a:pPr algn="ctr"/>
              <a:r>
                <a:rPr lang="de-DE" altLang="de-DE" sz="1600" dirty="0"/>
                <a:t>Property </a:t>
              </a:r>
              <a:r>
                <a:rPr lang="de-DE" altLang="de-DE" sz="1600" dirty="0" err="1"/>
                <a:t>distributions</a:t>
              </a:r>
              <a:endParaRPr lang="de-DE" altLang="de-DE" sz="1600" dirty="0"/>
            </a:p>
            <a:p>
              <a:pPr algn="ctr"/>
              <a:r>
                <a:rPr lang="de-DE" altLang="de-DE" sz="1600" dirty="0"/>
                <a:t>Population </a:t>
              </a:r>
              <a:r>
                <a:rPr lang="de-DE" altLang="de-DE" sz="1600" dirty="0" err="1"/>
                <a:t>dynamics</a:t>
              </a:r>
              <a:r>
                <a:rPr lang="de-DE" altLang="de-DE" sz="1600" dirty="0"/>
                <a:t> </a:t>
              </a:r>
            </a:p>
            <a:p>
              <a:pPr algn="ctr"/>
              <a:r>
                <a:rPr lang="de-DE" altLang="de-DE" sz="1600" dirty="0"/>
                <a:t>Mixing</a:t>
              </a:r>
            </a:p>
            <a:p>
              <a:pPr algn="ctr"/>
              <a:r>
                <a:rPr lang="de-DE" altLang="de-DE" sz="1600" dirty="0"/>
                <a:t>Separation</a:t>
              </a:r>
            </a:p>
            <a:p>
              <a:pPr algn="ctr"/>
              <a:endParaRPr lang="de-DE" altLang="de-DE" sz="1600" dirty="0"/>
            </a:p>
          </p:txBody>
        </p:sp>
        <p:sp>
          <p:nvSpPr>
            <p:cNvPr id="5136" name="Textfeld 9"/>
            <p:cNvSpPr txBox="1">
              <a:spLocks noChangeArrowheads="1"/>
            </p:cNvSpPr>
            <p:nvPr/>
          </p:nvSpPr>
          <p:spPr bwMode="auto">
            <a:xfrm>
              <a:off x="5250682" y="924352"/>
              <a:ext cx="1928733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600" b="1" dirty="0"/>
                <a:t>Interfaces</a:t>
              </a:r>
              <a:endParaRPr lang="de-DE" altLang="de-DE" sz="1600" dirty="0"/>
            </a:p>
            <a:p>
              <a:pPr algn="ctr"/>
              <a:r>
                <a:rPr lang="de-DE" altLang="de-DE" sz="1600" dirty="0" err="1"/>
                <a:t>Intermolecular</a:t>
              </a:r>
              <a:r>
                <a:rPr lang="de-DE" altLang="de-DE" sz="1600" dirty="0"/>
                <a:t> &amp; </a:t>
              </a:r>
            </a:p>
            <a:p>
              <a:pPr algn="ctr"/>
              <a:r>
                <a:rPr lang="de-DE" altLang="de-DE" sz="1600" dirty="0" err="1"/>
                <a:t>interparticle</a:t>
              </a:r>
              <a:r>
                <a:rPr lang="de-DE" altLang="de-DE" sz="1600" dirty="0"/>
                <a:t> </a:t>
              </a:r>
              <a:r>
                <a:rPr lang="de-DE" altLang="de-DE" sz="1600" dirty="0" err="1"/>
                <a:t>forces</a:t>
              </a:r>
              <a:endParaRPr lang="de-DE" altLang="de-DE" sz="1600" dirty="0"/>
            </a:p>
            <a:p>
              <a:pPr algn="ctr"/>
              <a:r>
                <a:rPr lang="de-DE" altLang="de-DE" sz="1600" dirty="0" err="1"/>
                <a:t>Stabilization</a:t>
              </a:r>
              <a:r>
                <a:rPr lang="de-DE" altLang="de-DE" sz="1600" dirty="0"/>
                <a:t> &amp; </a:t>
              </a:r>
            </a:p>
            <a:p>
              <a:pPr algn="ctr"/>
              <a:r>
                <a:rPr lang="de-DE" altLang="de-DE" sz="1600" dirty="0" err="1"/>
                <a:t>functionalization</a:t>
              </a:r>
              <a:endParaRPr lang="de-DE" altLang="de-DE" sz="1600" dirty="0"/>
            </a:p>
            <a:p>
              <a:pPr algn="ctr"/>
              <a:r>
                <a:rPr lang="de-DE" altLang="de-DE" sz="1600" dirty="0"/>
                <a:t>Adsorption, </a:t>
              </a:r>
              <a:r>
                <a:rPr lang="de-DE" altLang="de-DE" sz="1600" dirty="0" err="1"/>
                <a:t>wetting</a:t>
              </a:r>
              <a:endParaRPr lang="de-DE" altLang="de-DE" sz="1600" dirty="0"/>
            </a:p>
            <a:p>
              <a:pPr algn="ctr"/>
              <a:r>
                <a:rPr lang="de-DE" altLang="de-DE" sz="1600" dirty="0" err="1"/>
                <a:t>nucleation</a:t>
              </a:r>
              <a:endParaRPr lang="de-DE" altLang="de-DE" sz="1600" dirty="0"/>
            </a:p>
            <a:p>
              <a:pPr algn="ctr"/>
              <a:endParaRPr lang="de-DE" altLang="de-DE" sz="1600" dirty="0"/>
            </a:p>
            <a:p>
              <a:pPr algn="ctr"/>
              <a:endParaRPr lang="de-DE" altLang="de-DE" sz="1600" dirty="0"/>
            </a:p>
          </p:txBody>
        </p:sp>
        <p:sp>
          <p:nvSpPr>
            <p:cNvPr id="5137" name="Textfeld 10"/>
            <p:cNvSpPr txBox="1">
              <a:spLocks noChangeArrowheads="1"/>
            </p:cNvSpPr>
            <p:nvPr/>
          </p:nvSpPr>
          <p:spPr bwMode="auto">
            <a:xfrm>
              <a:off x="6122684" y="3048013"/>
              <a:ext cx="18473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 sz="1600" b="1"/>
            </a:p>
            <a:p>
              <a:pPr algn="ctr"/>
              <a:endParaRPr lang="de-DE" altLang="de-DE" sz="1600" b="1"/>
            </a:p>
          </p:txBody>
        </p:sp>
        <p:sp>
          <p:nvSpPr>
            <p:cNvPr id="5138" name="Textfeld 11"/>
            <p:cNvSpPr txBox="1">
              <a:spLocks noChangeArrowheads="1"/>
            </p:cNvSpPr>
            <p:nvPr/>
          </p:nvSpPr>
          <p:spPr bwMode="auto">
            <a:xfrm>
              <a:off x="1357623" y="3058872"/>
              <a:ext cx="1928733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600" b="1" dirty="0"/>
                <a:t>Multiphase </a:t>
              </a:r>
            </a:p>
            <a:p>
              <a:pPr algn="ctr"/>
              <a:r>
                <a:rPr lang="de-DE" altLang="de-DE" sz="1600" b="1" dirty="0" err="1"/>
                <a:t>flow</a:t>
              </a:r>
              <a:endParaRPr lang="de-DE" altLang="de-DE" sz="1600" b="1" dirty="0"/>
            </a:p>
            <a:p>
              <a:pPr algn="ctr"/>
              <a:r>
                <a:rPr lang="de-DE" altLang="de-DE" sz="1600" dirty="0" err="1"/>
                <a:t>Particle</a:t>
              </a:r>
              <a:r>
                <a:rPr lang="de-DE" altLang="de-DE" sz="1600" dirty="0"/>
                <a:t> </a:t>
              </a:r>
              <a:r>
                <a:rPr lang="de-DE" altLang="de-DE" sz="1600" dirty="0" err="1"/>
                <a:t>trajectories</a:t>
              </a:r>
              <a:endParaRPr lang="de-DE" altLang="de-DE" sz="1600" dirty="0"/>
            </a:p>
            <a:p>
              <a:pPr algn="ctr"/>
              <a:r>
                <a:rPr lang="de-DE" altLang="de-DE" sz="1600" dirty="0"/>
                <a:t>Separation &amp;</a:t>
              </a:r>
            </a:p>
            <a:p>
              <a:pPr algn="ctr"/>
              <a:r>
                <a:rPr lang="de-DE" altLang="de-DE" sz="1600" dirty="0" err="1"/>
                <a:t>Classification</a:t>
              </a:r>
              <a:endParaRPr lang="de-DE" altLang="de-DE" sz="1600" dirty="0"/>
            </a:p>
            <a:p>
              <a:pPr algn="ctr"/>
              <a:r>
                <a:rPr lang="de-DE" altLang="de-DE" sz="1600" dirty="0"/>
                <a:t>Fixed &amp; </a:t>
              </a:r>
            </a:p>
            <a:p>
              <a:pPr algn="ctr"/>
              <a:r>
                <a:rPr lang="de-DE" altLang="de-DE" sz="1600" dirty="0" err="1"/>
                <a:t>fluidized</a:t>
              </a:r>
              <a:r>
                <a:rPr lang="de-DE" altLang="de-DE" sz="1600" dirty="0"/>
                <a:t> </a:t>
              </a:r>
              <a:r>
                <a:rPr lang="de-DE" altLang="de-DE" sz="1600" dirty="0" err="1"/>
                <a:t>beds</a:t>
              </a:r>
              <a:endParaRPr lang="de-DE" altLang="de-DE" sz="1600" dirty="0"/>
            </a:p>
            <a:p>
              <a:pPr algn="ctr"/>
              <a:r>
                <a:rPr lang="de-DE" altLang="de-DE" sz="1600" dirty="0" err="1"/>
                <a:t>Powder</a:t>
              </a:r>
              <a:r>
                <a:rPr lang="de-DE" altLang="de-DE" sz="1600" dirty="0"/>
                <a:t> </a:t>
              </a:r>
              <a:r>
                <a:rPr lang="de-DE" altLang="de-DE" sz="1600" dirty="0" err="1"/>
                <a:t>flow</a:t>
              </a:r>
              <a:endParaRPr lang="de-DE" altLang="de-DE" sz="1600" dirty="0"/>
            </a:p>
            <a:p>
              <a:pPr algn="ctr"/>
              <a:endParaRPr lang="de-DE" altLang="de-DE" sz="1600" dirty="0"/>
            </a:p>
            <a:p>
              <a:pPr algn="ctr"/>
              <a:endParaRPr lang="de-DE" altLang="de-DE" sz="1600" dirty="0"/>
            </a:p>
          </p:txBody>
        </p:sp>
        <p:sp>
          <p:nvSpPr>
            <p:cNvPr id="5139" name="Textfeld 12"/>
            <p:cNvSpPr txBox="1">
              <a:spLocks noChangeArrowheads="1"/>
            </p:cNvSpPr>
            <p:nvPr/>
          </p:nvSpPr>
          <p:spPr bwMode="auto">
            <a:xfrm>
              <a:off x="3366526" y="4514370"/>
              <a:ext cx="1867746" cy="1643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600" b="1" dirty="0" err="1"/>
                <a:t>Characterization</a:t>
              </a:r>
              <a:endParaRPr lang="de-DE" altLang="de-DE" sz="1600" b="1" dirty="0"/>
            </a:p>
            <a:p>
              <a:pPr algn="ctr"/>
              <a:r>
                <a:rPr lang="de-DE" altLang="de-DE" sz="1600" dirty="0"/>
                <a:t>Interactions </a:t>
              </a:r>
              <a:r>
                <a:rPr lang="de-DE" altLang="de-DE" sz="1600" dirty="0" err="1"/>
                <a:t>with</a:t>
              </a:r>
              <a:r>
                <a:rPr lang="de-DE" altLang="de-DE" sz="1600" dirty="0"/>
                <a:t> </a:t>
              </a:r>
            </a:p>
            <a:p>
              <a:pPr algn="ctr"/>
              <a:r>
                <a:rPr lang="de-DE" altLang="de-DE" sz="1600" dirty="0" err="1" smtClean="0"/>
                <a:t>fields</a:t>
              </a:r>
              <a:endParaRPr lang="de-DE" altLang="de-DE" sz="1600" dirty="0"/>
            </a:p>
            <a:p>
              <a:pPr algn="ctr"/>
              <a:r>
                <a:rPr lang="de-DE" altLang="de-DE" sz="1600" dirty="0"/>
                <a:t>Properties </a:t>
              </a:r>
              <a:r>
                <a:rPr lang="de-DE" altLang="de-DE" sz="1600" dirty="0" err="1"/>
                <a:t>of</a:t>
              </a:r>
              <a:endParaRPr lang="de-DE" altLang="de-DE" sz="1600" dirty="0"/>
            </a:p>
            <a:p>
              <a:pPr algn="ctr"/>
              <a:r>
                <a:rPr lang="de-DE" altLang="de-DE" sz="1600" dirty="0" err="1"/>
                <a:t>particles</a:t>
              </a:r>
              <a:r>
                <a:rPr lang="de-DE" altLang="de-DE" sz="1600" dirty="0"/>
                <a:t> &amp; </a:t>
              </a:r>
            </a:p>
            <a:p>
              <a:pPr algn="ctr"/>
              <a:r>
                <a:rPr lang="de-DE" altLang="de-DE" sz="1600" dirty="0" err="1"/>
                <a:t>particle</a:t>
              </a:r>
              <a:r>
                <a:rPr lang="de-DE" altLang="de-DE" sz="1600" dirty="0"/>
                <a:t> </a:t>
              </a:r>
              <a:r>
                <a:rPr lang="de-DE" altLang="de-DE" sz="1600" dirty="0" err="1"/>
                <a:t>systems</a:t>
              </a:r>
              <a:r>
                <a:rPr lang="de-DE" altLang="de-DE" sz="1600" dirty="0"/>
                <a:t> </a:t>
              </a:r>
            </a:p>
          </p:txBody>
        </p:sp>
        <p:sp>
          <p:nvSpPr>
            <p:cNvPr id="5140" name="Rechteck 16"/>
            <p:cNvSpPr>
              <a:spLocks noChangeArrowheads="1"/>
            </p:cNvSpPr>
            <p:nvPr/>
          </p:nvSpPr>
          <p:spPr bwMode="auto">
            <a:xfrm>
              <a:off x="4978375" y="3193787"/>
              <a:ext cx="2473350" cy="2616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600" b="1"/>
                <a:t>Formation &amp;</a:t>
              </a:r>
            </a:p>
            <a:p>
              <a:pPr algn="ctr"/>
              <a:r>
                <a:rPr lang="de-DE" altLang="de-DE" sz="1600" b="1"/>
                <a:t>Formulation</a:t>
              </a:r>
            </a:p>
            <a:p>
              <a:pPr algn="ctr"/>
              <a:r>
                <a:rPr lang="de-DE" altLang="de-DE" sz="1600"/>
                <a:t>Synthesis</a:t>
              </a:r>
            </a:p>
            <a:p>
              <a:pPr algn="ctr"/>
              <a:r>
                <a:rPr lang="de-DE" altLang="de-DE" sz="1600"/>
                <a:t>Comminution</a:t>
              </a:r>
            </a:p>
            <a:p>
              <a:pPr algn="ctr"/>
              <a:r>
                <a:rPr lang="de-DE" altLang="de-DE" sz="1600"/>
                <a:t>Sprays</a:t>
              </a:r>
            </a:p>
            <a:p>
              <a:pPr algn="ctr"/>
              <a:r>
                <a:rPr lang="de-DE" altLang="de-DE" sz="1600"/>
                <a:t>Dispersions &amp;</a:t>
              </a:r>
            </a:p>
            <a:p>
              <a:pPr algn="ctr"/>
              <a:r>
                <a:rPr lang="de-DE" altLang="de-DE" sz="1600"/>
                <a:t>Colloids</a:t>
              </a:r>
            </a:p>
            <a:p>
              <a:pPr algn="ctr"/>
              <a:endParaRPr lang="de-DE" altLang="de-DE" sz="1600"/>
            </a:p>
            <a:p>
              <a:pPr algn="ctr"/>
              <a:endParaRPr lang="de-DE" altLang="de-DE" sz="1600"/>
            </a:p>
            <a:p>
              <a:pPr algn="ctr"/>
              <a:endParaRPr lang="de-DE" altLang="de-DE" sz="1600"/>
            </a:p>
          </p:txBody>
        </p:sp>
      </p:grp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0" y="960438"/>
            <a:ext cx="149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Mathematics</a:t>
            </a: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19063" y="5378450"/>
            <a:ext cx="200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(Fluid)Mechanics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063725" y="6397625"/>
            <a:ext cx="29670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 dirty="0" err="1"/>
              <a:t>Physics</a:t>
            </a:r>
            <a:r>
              <a:rPr lang="de-DE" altLang="de-DE" sz="1800" dirty="0"/>
              <a:t> (</a:t>
            </a:r>
            <a:r>
              <a:rPr lang="de-DE" altLang="de-DE" sz="1800" dirty="0" err="1"/>
              <a:t>optics</a:t>
            </a:r>
            <a:r>
              <a:rPr lang="de-DE" altLang="de-DE" sz="1800" dirty="0"/>
              <a:t>, solid </a:t>
            </a:r>
            <a:r>
              <a:rPr lang="de-DE" altLang="de-DE" sz="1800" dirty="0" err="1"/>
              <a:t>state</a:t>
            </a:r>
            <a:r>
              <a:rPr lang="de-DE" altLang="de-DE" sz="1800" dirty="0"/>
              <a:t>)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7434263" y="4957763"/>
            <a:ext cx="1223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800"/>
              <a:t>Chemistry</a:t>
            </a:r>
          </a:p>
          <a:p>
            <a:pPr algn="ctr"/>
            <a:r>
              <a:rPr lang="de-DE" altLang="de-DE" sz="1800"/>
              <a:t>(Biology)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6992938" y="849313"/>
            <a:ext cx="195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Thermodynamics</a:t>
            </a:r>
          </a:p>
        </p:txBody>
      </p:sp>
    </p:spTree>
    <p:extLst>
      <p:ext uri="{BB962C8B-B14F-4D97-AF65-F5344CB8AC3E}">
        <p14:creationId xmlns:p14="http://schemas.microsoft.com/office/powerpoint/2010/main" val="35927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116632"/>
            <a:ext cx="6511925" cy="690563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b="1" dirty="0" smtClean="0">
                <a:latin typeface="Arial" charset="0"/>
              </a:rPr>
              <a:t>Teaching </a:t>
            </a:r>
            <a:r>
              <a:rPr lang="de-DE" altLang="de-DE" b="1" dirty="0" err="1" smtClean="0">
                <a:latin typeface="Arial" charset="0"/>
              </a:rPr>
              <a:t>Particle</a:t>
            </a:r>
            <a:r>
              <a:rPr lang="de-DE" altLang="de-DE" b="1" dirty="0" smtClean="0">
                <a:latin typeface="Arial" charset="0"/>
              </a:rPr>
              <a:t> Technology</a:t>
            </a:r>
            <a:endParaRPr lang="de-DE" altLang="de-DE" dirty="0" smtClean="0">
              <a:latin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475538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219700" y="6335713"/>
            <a:ext cx="3671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i="1" dirty="0"/>
              <a:t>Peukert et al., Chem. Eng. </a:t>
            </a:r>
            <a:r>
              <a:rPr lang="de-DE" altLang="de-DE" sz="1400" i="1" dirty="0" err="1"/>
              <a:t>Educ</a:t>
            </a:r>
            <a:r>
              <a:rPr lang="de-DE" altLang="de-DE" sz="1400" i="1" dirty="0"/>
              <a:t>. (2002) 272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834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feld 1"/>
          <p:cNvSpPr txBox="1">
            <a:spLocks noChangeArrowheads="1"/>
          </p:cNvSpPr>
          <p:nvPr/>
        </p:nvSpPr>
        <p:spPr bwMode="auto">
          <a:xfrm>
            <a:off x="175320" y="1052736"/>
            <a:ext cx="8680450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de-DE" altLang="de-DE" sz="1800" b="1" dirty="0" err="1" smtClean="0"/>
              <a:t>Fundamentals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of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 smtClean="0"/>
              <a:t>Particle</a:t>
            </a:r>
            <a:r>
              <a:rPr lang="de-DE" altLang="de-DE" sz="1800" b="1" dirty="0" smtClean="0"/>
              <a:t> Technology </a:t>
            </a:r>
            <a:r>
              <a:rPr lang="de-DE" altLang="de-DE" sz="1800" dirty="0" smtClean="0"/>
              <a:t>(Bachelor) </a:t>
            </a:r>
          </a:p>
          <a:p>
            <a:pPr>
              <a:spcAft>
                <a:spcPts val="600"/>
              </a:spcAft>
            </a:pPr>
            <a:r>
              <a:rPr lang="de-DE" altLang="de-DE" sz="1800" dirty="0" smtClean="0"/>
              <a:t>5th </a:t>
            </a:r>
            <a:r>
              <a:rPr lang="de-DE" altLang="de-DE" sz="1800" dirty="0" err="1"/>
              <a:t>semester</a:t>
            </a:r>
            <a:r>
              <a:rPr lang="de-DE" altLang="de-DE" sz="1800" dirty="0"/>
              <a:t>: </a:t>
            </a:r>
            <a:r>
              <a:rPr lang="de-DE" altLang="de-DE" sz="1800" dirty="0" smtClean="0"/>
              <a:t>14 </a:t>
            </a:r>
            <a:r>
              <a:rPr lang="de-DE" altLang="de-DE" sz="1800" dirty="0"/>
              <a:t>x 90 </a:t>
            </a:r>
            <a:r>
              <a:rPr lang="de-DE" altLang="de-DE" sz="1800" dirty="0" err="1"/>
              <a:t>mins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lecture</a:t>
            </a:r>
            <a:r>
              <a:rPr lang="de-DE" altLang="de-DE" sz="1800" dirty="0"/>
              <a:t>, 6 x 90 </a:t>
            </a:r>
            <a:r>
              <a:rPr lang="de-DE" altLang="de-DE" sz="1800" dirty="0" err="1"/>
              <a:t>mins</a:t>
            </a:r>
            <a:r>
              <a:rPr lang="de-DE" altLang="de-DE" sz="1800" dirty="0"/>
              <a:t> </a:t>
            </a:r>
            <a:r>
              <a:rPr lang="de-DE" altLang="de-DE" sz="1800" dirty="0" err="1" smtClean="0"/>
              <a:t>exercise</a:t>
            </a:r>
            <a:r>
              <a:rPr lang="de-DE" altLang="de-DE" sz="1800" dirty="0"/>
              <a:t>, lab </a:t>
            </a:r>
            <a:r>
              <a:rPr lang="de-DE" altLang="de-DE" sz="1800" dirty="0" err="1"/>
              <a:t>experiments</a:t>
            </a:r>
            <a:endParaRPr lang="de-DE" altLang="de-DE" sz="1800" dirty="0"/>
          </a:p>
          <a:p>
            <a:pPr>
              <a:spcAft>
                <a:spcPts val="600"/>
              </a:spcAft>
            </a:pPr>
            <a:r>
              <a:rPr lang="de-DE" altLang="de-DE" sz="1800" dirty="0"/>
              <a:t>Chemical </a:t>
            </a:r>
            <a:r>
              <a:rPr lang="de-DE" altLang="de-DE" sz="1800" dirty="0" err="1"/>
              <a:t>engineering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life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science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engineering</a:t>
            </a:r>
            <a:r>
              <a:rPr lang="de-DE" altLang="de-DE" sz="1800" dirty="0"/>
              <a:t>, </a:t>
            </a:r>
            <a:r>
              <a:rPr lang="de-DE" altLang="de-DE" sz="1800" dirty="0" err="1" smtClean="0"/>
              <a:t>nanotechnology</a:t>
            </a:r>
            <a:r>
              <a:rPr lang="de-DE" altLang="de-DE" sz="1800" dirty="0" smtClean="0"/>
              <a:t>, </a:t>
            </a:r>
          </a:p>
          <a:p>
            <a:pPr>
              <a:spcAft>
                <a:spcPts val="600"/>
              </a:spcAft>
            </a:pPr>
            <a:r>
              <a:rPr lang="de-DE" altLang="de-DE" sz="1800" dirty="0" err="1" smtClean="0"/>
              <a:t>new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materials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processes</a:t>
            </a:r>
            <a:r>
              <a:rPr lang="de-DE" altLang="de-DE" sz="1800" dirty="0" smtClean="0"/>
              <a:t> (7th </a:t>
            </a:r>
            <a:r>
              <a:rPr lang="de-DE" altLang="de-DE" sz="1800" dirty="0" err="1" smtClean="0"/>
              <a:t>semester</a:t>
            </a:r>
            <a:r>
              <a:rPr lang="de-DE" altLang="de-DE" sz="1800" dirty="0" smtClean="0"/>
              <a:t>), </a:t>
            </a:r>
            <a:r>
              <a:rPr lang="de-DE" altLang="de-DE" sz="1800" dirty="0" err="1" smtClean="0"/>
              <a:t>energy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technology</a:t>
            </a:r>
            <a:r>
              <a:rPr lang="de-DE" altLang="de-DE" sz="1800" dirty="0" smtClean="0"/>
              <a:t> (7th </a:t>
            </a:r>
            <a:r>
              <a:rPr lang="de-DE" altLang="de-DE" sz="1800" dirty="0" err="1" smtClean="0"/>
              <a:t>semester</a:t>
            </a:r>
            <a:r>
              <a:rPr lang="de-DE" altLang="de-DE" sz="1800" dirty="0" smtClean="0"/>
              <a:t>)</a:t>
            </a:r>
            <a:endParaRPr lang="de-DE" altLang="de-DE" sz="1800" dirty="0"/>
          </a:p>
          <a:p>
            <a:pPr>
              <a:spcAft>
                <a:spcPts val="600"/>
              </a:spcAft>
            </a:pP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Size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shape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particles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Particle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motion</a:t>
            </a:r>
            <a:r>
              <a:rPr lang="de-DE" altLang="de-DE" sz="1800" dirty="0" smtClean="0"/>
              <a:t> in </a:t>
            </a:r>
            <a:r>
              <a:rPr lang="de-DE" altLang="de-DE" sz="1800" dirty="0" err="1" smtClean="0"/>
              <a:t>fluids</a:t>
            </a:r>
            <a:r>
              <a:rPr lang="de-DE" altLang="de-DE" sz="1800" dirty="0" smtClean="0"/>
              <a:t>: </a:t>
            </a:r>
            <a:r>
              <a:rPr lang="de-DE" altLang="de-DE" sz="1800" dirty="0" err="1" smtClean="0"/>
              <a:t>deterministic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stochastic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Particle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size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distributions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Separation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Mixing </a:t>
            </a:r>
            <a:r>
              <a:rPr lang="de-DE" altLang="de-DE" sz="1800" dirty="0" err="1" smtClean="0"/>
              <a:t>including</a:t>
            </a:r>
            <a:r>
              <a:rPr lang="de-DE" altLang="de-DE" sz="1800" dirty="0" smtClean="0"/>
              <a:t> a </a:t>
            </a:r>
            <a:r>
              <a:rPr lang="de-DE" altLang="de-DE" sz="1800" dirty="0" err="1" smtClean="0"/>
              <a:t>few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statistical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fundamentals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err="1" smtClean="0"/>
              <a:t>Pressure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loss</a:t>
            </a:r>
            <a:r>
              <a:rPr lang="de-DE" altLang="de-DE" sz="1800" dirty="0" smtClean="0"/>
              <a:t> in </a:t>
            </a:r>
            <a:r>
              <a:rPr lang="de-DE" altLang="de-DE" sz="1800" dirty="0" err="1" smtClean="0"/>
              <a:t>fixed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beds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fluidization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transport</a:t>
            </a:r>
            <a:endParaRPr lang="de-DE" altLang="de-DE" sz="18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Population </a:t>
            </a:r>
            <a:r>
              <a:rPr lang="de-DE" altLang="de-DE" sz="1800" dirty="0" err="1" smtClean="0"/>
              <a:t>balances</a:t>
            </a:r>
            <a:r>
              <a:rPr lang="de-DE" altLang="de-DE" sz="1800" dirty="0" smtClean="0"/>
              <a:t> – </a:t>
            </a:r>
            <a:r>
              <a:rPr lang="de-DE" altLang="de-DE" sz="1800" dirty="0" err="1" smtClean="0"/>
              <a:t>basic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equations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dirty="0" smtClean="0"/>
              <a:t>Size </a:t>
            </a:r>
            <a:r>
              <a:rPr lang="de-DE" altLang="de-DE" sz="1800" dirty="0" err="1" smtClean="0"/>
              <a:t>reduction</a:t>
            </a:r>
            <a:endParaRPr lang="de-DE" altLang="de-DE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800" i="1" dirty="0" err="1" smtClean="0"/>
              <a:t>Powder</a:t>
            </a:r>
            <a:r>
              <a:rPr lang="de-DE" altLang="de-DE" sz="1800" i="1" dirty="0" smtClean="0"/>
              <a:t> </a:t>
            </a:r>
            <a:r>
              <a:rPr lang="de-DE" altLang="de-DE" sz="1800" i="1" dirty="0" err="1" smtClean="0"/>
              <a:t>mechanics</a:t>
            </a:r>
            <a:endParaRPr lang="de-DE" altLang="de-DE" sz="1800" i="1" dirty="0"/>
          </a:p>
        </p:txBody>
      </p:sp>
      <p:sp>
        <p:nvSpPr>
          <p:cNvPr id="8195" name="Textfeld 1"/>
          <p:cNvSpPr txBox="1">
            <a:spLocks noChangeArrowheads="1"/>
          </p:cNvSpPr>
          <p:nvPr/>
        </p:nvSpPr>
        <p:spPr bwMode="auto">
          <a:xfrm>
            <a:off x="2824163" y="131763"/>
            <a:ext cx="28087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200" b="1" dirty="0" smtClean="0">
                <a:solidFill>
                  <a:schemeClr val="bg1"/>
                </a:solidFill>
              </a:rPr>
              <a:t>Courses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2200" b="1" dirty="0" smtClean="0">
                <a:solidFill>
                  <a:schemeClr val="bg1"/>
                </a:solidFill>
              </a:rPr>
              <a:t> </a:t>
            </a:r>
            <a:r>
              <a:rPr lang="de-DE" altLang="de-DE" sz="2200" b="1" dirty="0" err="1" smtClean="0">
                <a:solidFill>
                  <a:schemeClr val="bg1"/>
                </a:solidFill>
              </a:rPr>
              <a:t>topics</a:t>
            </a:r>
            <a:endParaRPr lang="de-DE" altLang="de-DE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1061</Words>
  <Application>Microsoft Office PowerPoint</Application>
  <PresentationFormat>Bildschirmpräsentation (4:3)</PresentationFormat>
  <Paragraphs>288</Paragraphs>
  <Slides>17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Benutzerdefiniertes Design</vt:lpstr>
      <vt:lpstr>PresentationLoad</vt:lpstr>
      <vt:lpstr>CorelPhotoPaint.Image.8</vt:lpstr>
      <vt:lpstr>PowerPoint-Präsentation</vt:lpstr>
      <vt:lpstr>PowerPoint-Präsentation</vt:lpstr>
      <vt:lpstr>Mechanical Powder Processing ….</vt:lpstr>
      <vt:lpstr>Modern view on particle science &amp; technology</vt:lpstr>
      <vt:lpstr>PowerPoint-Präsentation</vt:lpstr>
      <vt:lpstr>PowerPoint-Präsentation</vt:lpstr>
      <vt:lpstr>PowerPoint-Präsentation</vt:lpstr>
      <vt:lpstr>Teaching Particle Technology</vt:lpstr>
      <vt:lpstr>PowerPoint-Präsentation</vt:lpstr>
      <vt:lpstr>PowerPoint-Präsentation</vt:lpstr>
      <vt:lpstr>Product design</vt:lpstr>
      <vt:lpstr>Unifying concepts of product design</vt:lpstr>
      <vt:lpstr>PowerPoint-Präsentation</vt:lpstr>
      <vt:lpstr>PowerPoint-Präsentation</vt:lpstr>
      <vt:lpstr>Towards an integral university education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SMaerz</dc:creator>
  <cp:lastModifiedBy>Wolfgang Peukert</cp:lastModifiedBy>
  <cp:revision>1771</cp:revision>
  <cp:lastPrinted>2014-02-25T16:03:46Z</cp:lastPrinted>
  <dcterms:created xsi:type="dcterms:W3CDTF">2009-08-06T06:17:57Z</dcterms:created>
  <dcterms:modified xsi:type="dcterms:W3CDTF">2017-04-10T12:35:39Z</dcterms:modified>
</cp:coreProperties>
</file>