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3"/>
  </p:notesMasterIdLst>
  <p:sldIdLst>
    <p:sldId id="284" r:id="rId5"/>
    <p:sldId id="548" r:id="rId6"/>
    <p:sldId id="285" r:id="rId7"/>
    <p:sldId id="551" r:id="rId8"/>
    <p:sldId id="292" r:id="rId9"/>
    <p:sldId id="555" r:id="rId10"/>
    <p:sldId id="556" r:id="rId11"/>
    <p:sldId id="561" r:id="rId12"/>
  </p:sldIdLst>
  <p:sldSz cx="12192000" cy="6858000"/>
  <p:notesSz cx="6858000" cy="9144000"/>
  <p:embeddedFontLst>
    <p:embeddedFont>
      <p:font typeface="Barlow Light" panose="00000400000000000000" pitchFamily="2" charset="0"/>
      <p:regular r:id="rId14"/>
      <p:italic r:id="rId15"/>
    </p:embeddedFont>
    <p:embeddedFont>
      <p:font typeface="Barlow SemiBold" panose="00000700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DIN 2014 Demi" panose="020B0604020202020204" charset="0"/>
      <p:regular r:id="rId26"/>
      <p:bold r:id="rId27"/>
      <p:italic r:id="rId28"/>
      <p:boldItalic r:id="rId29"/>
    </p:embeddedFont>
    <p:embeddedFont>
      <p:font typeface="DIN 2014 Light" panose="020B060402020202020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Light" panose="020B0306030504020204" pitchFamily="34" charset="0"/>
      <p:regular r:id="rId38"/>
      <p:italic r:id="rId39"/>
    </p:embeddedFont>
    <p:embeddedFont>
      <p:font typeface="Open Sans Semibold" panose="020B0706030804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E2DF6A-1AE8-021B-E830-31174E96B0CE}" name="Neema Cucinotta" initials="NC" userId="S::ncucinotta@swin.edu.au::6f2efd17-331f-4f94-a9c1-383fa5e3f639" providerId="AD"/>
  <p188:author id="{772E0992-3FBF-C173-D627-9B9373ACF30D}" name="Douglas Proctor" initials="DP" userId="S::dproctor@swin.edu.au::c5e9b71c-62f2-4da5-ba15-3ea693338b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37CB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E7BD3-842F-4BA2-A61D-7BCFEC77B120}" v="180" dt="2023-06-13T12:54:01.891"/>
    <p1510:client id="{F56DD21B-1218-4A0E-B553-D8B51075F26F}" v="1" dt="2023-06-13T12:58:03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theme" Target="theme/theme1.xml"/><Relationship Id="rId20" Type="http://schemas.openxmlformats.org/officeDocument/2006/relationships/font" Target="fonts/font7.fntdata"/><Relationship Id="rId41" Type="http://schemas.openxmlformats.org/officeDocument/2006/relationships/font" Target="fonts/font2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Hapgood" userId="f983e73e-99a6-4d8f-86b7-6ce3340ee8bb" providerId="ADAL" clId="{F56DD21B-1218-4A0E-B553-D8B51075F26F}"/>
    <pc:docChg chg="delSld modSld">
      <pc:chgData name="Karen Hapgood" userId="f983e73e-99a6-4d8f-86b7-6ce3340ee8bb" providerId="ADAL" clId="{F56DD21B-1218-4A0E-B553-D8B51075F26F}" dt="2023-06-13T12:59:24.695" v="11" actId="47"/>
      <pc:docMkLst>
        <pc:docMk/>
      </pc:docMkLst>
      <pc:sldChg chg="modSp del mod">
        <pc:chgData name="Karen Hapgood" userId="f983e73e-99a6-4d8f-86b7-6ce3340ee8bb" providerId="ADAL" clId="{F56DD21B-1218-4A0E-B553-D8B51075F26F}" dt="2023-06-13T12:59:24.695" v="11" actId="47"/>
        <pc:sldMkLst>
          <pc:docMk/>
          <pc:sldMk cId="3749302314" sldId="552"/>
        </pc:sldMkLst>
        <pc:spChg chg="mod">
          <ac:chgData name="Karen Hapgood" userId="f983e73e-99a6-4d8f-86b7-6ce3340ee8bb" providerId="ADAL" clId="{F56DD21B-1218-4A0E-B553-D8B51075F26F}" dt="2023-06-13T12:59:01.385" v="10" actId="1076"/>
          <ac:spMkLst>
            <pc:docMk/>
            <pc:sldMk cId="3749302314" sldId="552"/>
            <ac:spMk id="2" creationId="{785F5AEC-B219-5D37-3E36-8FF778AAC409}"/>
          </ac:spMkLst>
        </pc:spChg>
      </pc:sldChg>
      <pc:sldChg chg="del">
        <pc:chgData name="Karen Hapgood" userId="f983e73e-99a6-4d8f-86b7-6ce3340ee8bb" providerId="ADAL" clId="{F56DD21B-1218-4A0E-B553-D8B51075F26F}" dt="2023-06-13T12:59:24.695" v="11" actId="47"/>
        <pc:sldMkLst>
          <pc:docMk/>
          <pc:sldMk cId="3950944883" sldId="553"/>
        </pc:sldMkLst>
      </pc:sldChg>
      <pc:sldChg chg="del">
        <pc:chgData name="Karen Hapgood" userId="f983e73e-99a6-4d8f-86b7-6ce3340ee8bb" providerId="ADAL" clId="{F56DD21B-1218-4A0E-B553-D8B51075F26F}" dt="2023-06-13T12:59:24.695" v="11" actId="47"/>
        <pc:sldMkLst>
          <pc:docMk/>
          <pc:sldMk cId="2969399842" sldId="557"/>
        </pc:sldMkLst>
      </pc:sldChg>
      <pc:sldChg chg="del">
        <pc:chgData name="Karen Hapgood" userId="f983e73e-99a6-4d8f-86b7-6ce3340ee8bb" providerId="ADAL" clId="{F56DD21B-1218-4A0E-B553-D8B51075F26F}" dt="2023-06-13T12:59:24.695" v="11" actId="47"/>
        <pc:sldMkLst>
          <pc:docMk/>
          <pc:sldMk cId="3638534936" sldId="558"/>
        </pc:sldMkLst>
      </pc:sldChg>
      <pc:sldChg chg="del">
        <pc:chgData name="Karen Hapgood" userId="f983e73e-99a6-4d8f-86b7-6ce3340ee8bb" providerId="ADAL" clId="{F56DD21B-1218-4A0E-B553-D8B51075F26F}" dt="2023-06-13T12:59:24.695" v="11" actId="47"/>
        <pc:sldMkLst>
          <pc:docMk/>
          <pc:sldMk cId="3203772245" sldId="5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CC0F-9473-0047-886D-57B7E191AF4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D582C-B91B-2B4F-BB3D-6012B562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D582C-B91B-2B4F-BB3D-6012B5620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89EEF8-F59E-404A-ADC6-4CDB12047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686" y="422097"/>
            <a:ext cx="1762621" cy="855390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267267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143AD1-9D72-DE4B-8F1E-2D6B178E5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A5ACD-3A97-B149-B36C-5AA415250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26" t="68124" r="1" b="10595"/>
          <a:stretch/>
        </p:blipFill>
        <p:spPr>
          <a:xfrm>
            <a:off x="10260623" y="211344"/>
            <a:ext cx="1615638" cy="33007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E6306D7-3A2F-F940-9F7B-15EB392CA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9687755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DCA242E-7F41-D547-A34B-ECAD02B740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247150"/>
            <a:ext cx="9687754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body copy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5544B2-7476-044A-821A-71516FF0B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9687754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BA71D75-C832-624C-ADF5-2477EC244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6335873"/>
            <a:ext cx="5049837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/>
              <a:t>Footnotes can go here</a:t>
            </a:r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681E8C7-0CB0-4A4F-BB45-0FAB1687B7C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30213" y="2852738"/>
            <a:ext cx="9688512" cy="2882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9" y="2445781"/>
            <a:ext cx="7152861" cy="93705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5A7696-ECE8-C940-A4FE-4B77CA605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929" y="4114378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 i="0">
                <a:solidFill>
                  <a:srgbClr val="000000"/>
                </a:solidFill>
                <a:latin typeface="DIN 2014 Demi" panose="020B0504020202020204" pitchFamily="34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Presented by Name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DC6E18F-FA4E-DF49-843E-38F72D48BA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929" y="4442370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Day 00 Month,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93312-AFF4-D84D-99E7-98D4D7B28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09" t="68124" r="2" b="10595"/>
          <a:stretch/>
        </p:blipFill>
        <p:spPr>
          <a:xfrm>
            <a:off x="8102009" y="3233854"/>
            <a:ext cx="3662391" cy="3300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2F9E7-BC4A-CD44-9374-3963AC3F1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686" y="422097"/>
            <a:ext cx="1762621" cy="855390"/>
          </a:xfrm>
          <a:prstGeom prst="rect">
            <a:avLst/>
          </a:prstGeom>
          <a:ln w="63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7B3FD-0E2F-1A45-9E15-2CEF5BB47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4" t="49360" r="52758" b="42026"/>
          <a:stretch/>
        </p:blipFill>
        <p:spPr>
          <a:xfrm>
            <a:off x="271667" y="323388"/>
            <a:ext cx="3372988" cy="13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2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9B950-D9DF-7541-A266-CE79D0A98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11258-8550-6F40-BB50-693D1D067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55804"/>
            <a:ext cx="608979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5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Swinburne life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A16839-F903-C14A-8C23-60C27B9AD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85430"/>
            <a:ext cx="6089790" cy="464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It’s what you make it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E5CB6-B6EB-C044-A141-32611B898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3748813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DIN 2014 Demi" panose="020B0504020202020204" pitchFamily="34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Presented by Sam Sample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4B6657-AB48-D24C-8CD9-DFE2033AD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4076805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23 April,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0B6F8-8E52-F940-BA78-A0A2B78F1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80" t="84250" r="-4719" b="9263"/>
          <a:stretch/>
        </p:blipFill>
        <p:spPr>
          <a:xfrm>
            <a:off x="5557919" y="5734878"/>
            <a:ext cx="5618375" cy="1006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95770-577E-2F4F-90B8-2401D9014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A2690-5A04-4048-8F01-F3EEC9A22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4"/>
          <a:stretch/>
        </p:blipFill>
        <p:spPr>
          <a:xfrm>
            <a:off x="6894485" y="404038"/>
            <a:ext cx="4834735" cy="5198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8A8EC-9FB9-444F-A69E-63E5196ED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80" t="77968" r="52977" b="15545"/>
          <a:stretch/>
        </p:blipFill>
        <p:spPr>
          <a:xfrm>
            <a:off x="5557920" y="4760536"/>
            <a:ext cx="1131116" cy="10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5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A883F-D7EF-994A-8C0A-250C680E9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9E8C4A-1C6F-0847-BF94-B8F6F086A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5"/>
            <a:ext cx="7671729" cy="178125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5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Facilities </a:t>
            </a:r>
            <a:br>
              <a:rPr lang="en-US"/>
            </a:br>
            <a:r>
              <a:rPr lang="en-US"/>
              <a:t>and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D039F9-380A-5F48-ABDE-D1BB830CB1F3}"/>
              </a:ext>
            </a:extLst>
          </p:cNvPr>
          <p:cNvSpPr/>
          <p:nvPr userDrawn="1"/>
        </p:nvSpPr>
        <p:spPr>
          <a:xfrm>
            <a:off x="8287473" y="6445667"/>
            <a:ext cx="3476927" cy="412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B0E58-519D-1C4A-9758-18D74E94D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09" t="68124" r="2" b="12204"/>
          <a:stretch/>
        </p:blipFill>
        <p:spPr>
          <a:xfrm>
            <a:off x="8102009" y="3233854"/>
            <a:ext cx="3662391" cy="3051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B9D3D-C254-FE4D-B97F-D0D03F4FA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4" t="49360" r="52758" b="42026"/>
          <a:stretch/>
        </p:blipFill>
        <p:spPr>
          <a:xfrm>
            <a:off x="271667" y="323388"/>
            <a:ext cx="3372988" cy="13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Body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9687754" cy="107721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Swinburne empowers you to </a:t>
            </a:r>
            <a:br>
              <a:rPr lang="en-US"/>
            </a:br>
            <a:r>
              <a:rPr lang="en-US"/>
              <a:t>make the most of your experience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93312-AFF4-D84D-99E7-98D4D7B28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26" t="68124" r="1" b="10595"/>
          <a:stretch/>
        </p:blipFill>
        <p:spPr>
          <a:xfrm>
            <a:off x="10260623" y="211344"/>
            <a:ext cx="1615638" cy="3300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4273B4-A5A6-EE41-BD37-13F7331B8F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611B57F-60E4-BF40-AC95-C9DB86A26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48903"/>
            <a:ext cx="5125694" cy="95923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Get free access to the Adobe Creative Cloud anywhere, on any device, for the entire time you’re studying at Swinburne.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There’s wi-fi across campus and the on-campus library and computer labs provide you with the space and resources for study outside class.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1E3A5E-99C3-A248-9BD6-51A7C5B929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832144"/>
            <a:ext cx="9687754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Swinburne has a wide range of facilities and support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6A7B8-4845-3E40-8EAC-1D0EE36D1758}"/>
              </a:ext>
            </a:extLst>
          </p:cNvPr>
          <p:cNvSpPr/>
          <p:nvPr userDrawn="1"/>
        </p:nvSpPr>
        <p:spPr>
          <a:xfrm>
            <a:off x="2708688" y="4492041"/>
            <a:ext cx="207065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financial advice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learning and study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advocacy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legal advice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child care.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673CDE-F199-3547-BE20-677BD8EB6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1" y="4173566"/>
            <a:ext cx="5125693" cy="19348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There’s also a range of services to support your wellbeing: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57D64A-FE0A-D746-AE99-F9CC2874B138}"/>
              </a:ext>
            </a:extLst>
          </p:cNvPr>
          <p:cNvSpPr/>
          <p:nvPr userDrawn="1"/>
        </p:nvSpPr>
        <p:spPr>
          <a:xfrm>
            <a:off x="430280" y="4492041"/>
            <a:ext cx="207065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careers and employment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counselling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housing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disability support</a:t>
            </a:r>
          </a:p>
        </p:txBody>
      </p:sp>
    </p:spTree>
    <p:extLst>
      <p:ext uri="{BB962C8B-B14F-4D97-AF65-F5344CB8AC3E}">
        <p14:creationId xmlns:p14="http://schemas.microsoft.com/office/powerpoint/2010/main" val="244787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Body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7152861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Safety on campus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273B4-A5A6-EE41-BD37-13F7331B8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611B57F-60E4-BF40-AC95-C9DB86A26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280" y="2247150"/>
            <a:ext cx="5831372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6A50B-0CED-5E4D-BA45-B1ED01FB7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7" t="78866" r="2" b="14827"/>
          <a:stretch/>
        </p:blipFill>
        <p:spPr>
          <a:xfrm>
            <a:off x="7683335" y="4899991"/>
            <a:ext cx="4081066" cy="978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E3578-F027-5B4D-83F4-839CF5EF7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014" y="452487"/>
            <a:ext cx="4315985" cy="4270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02A27-667D-AA40-96C8-9498B305E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015" y="449927"/>
            <a:ext cx="4315985" cy="427034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A92E0E6-1027-8048-A325-503E10C0E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7152861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Swinburne takes safety and security very seriously.</a:t>
            </a:r>
          </a:p>
        </p:txBody>
      </p:sp>
    </p:spTree>
    <p:extLst>
      <p:ext uri="{BB962C8B-B14F-4D97-AF65-F5344CB8AC3E}">
        <p14:creationId xmlns:p14="http://schemas.microsoft.com/office/powerpoint/2010/main" val="247141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Body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10681668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How a table slide can appear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273B4-A5A6-EE41-BD37-13F7331B8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611B57F-60E4-BF40-AC95-C9DB86A26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79" y="2247150"/>
            <a:ext cx="10681667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You may been to add some body text to explain your table.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5F4FA02-6105-5846-8A42-B61A2B8DB316}"/>
              </a:ext>
            </a:extLst>
          </p:cNvPr>
          <p:cNvSpPr txBox="1">
            <a:spLocks/>
          </p:cNvSpPr>
          <p:nvPr userDrawn="1"/>
        </p:nvSpPr>
        <p:spPr>
          <a:xfrm>
            <a:off x="430280" y="6344365"/>
            <a:ext cx="5125694" cy="21544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800"/>
              <a:t>*Taken from lorem ipsum </a:t>
            </a:r>
            <a:r>
              <a:rPr lang="en-GB" sz="800" err="1"/>
              <a:t>dolor</a:t>
            </a:r>
            <a:r>
              <a:rPr lang="en-GB" sz="800"/>
              <a:t> </a:t>
            </a:r>
            <a:r>
              <a:rPr lang="en-GB" sz="800" err="1"/>
              <a:t>ici</a:t>
            </a:r>
            <a:r>
              <a:rPr lang="en-GB" sz="800"/>
              <a:t>.</a:t>
            </a:r>
          </a:p>
        </p:txBody>
      </p: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0239C837-DB29-AE4F-A638-B3DBCEE3F9A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4552931"/>
              </p:ext>
            </p:extLst>
          </p:nvPr>
        </p:nvGraphicFramePr>
        <p:xfrm>
          <a:off x="430280" y="3078071"/>
          <a:ext cx="10681666" cy="228363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72987">
                  <a:extLst>
                    <a:ext uri="{9D8B030D-6E8A-4147-A177-3AD203B41FA5}">
                      <a16:colId xmlns:a16="http://schemas.microsoft.com/office/drawing/2014/main" val="2714025671"/>
                    </a:ext>
                  </a:extLst>
                </a:gridCol>
                <a:gridCol w="4842395">
                  <a:extLst>
                    <a:ext uri="{9D8B030D-6E8A-4147-A177-3AD203B41FA5}">
                      <a16:colId xmlns:a16="http://schemas.microsoft.com/office/drawing/2014/main" val="1169452662"/>
                    </a:ext>
                  </a:extLst>
                </a:gridCol>
                <a:gridCol w="1056498">
                  <a:extLst>
                    <a:ext uri="{9D8B030D-6E8A-4147-A177-3AD203B41FA5}">
                      <a16:colId xmlns:a16="http://schemas.microsoft.com/office/drawing/2014/main" val="3333213151"/>
                    </a:ext>
                  </a:extLst>
                </a:gridCol>
                <a:gridCol w="2709786">
                  <a:extLst>
                    <a:ext uri="{9D8B030D-6E8A-4147-A177-3AD203B41FA5}">
                      <a16:colId xmlns:a16="http://schemas.microsoft.com/office/drawing/2014/main" val="2856025246"/>
                    </a:ext>
                  </a:extLst>
                </a:gridCol>
              </a:tblGrid>
              <a:tr h="707389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Table copy here</a:t>
                      </a:r>
                      <a:endParaRPr lang="en-US" sz="14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IN 2014 Demi" panose="020B0504020202020204" pitchFamily="34" charset="77"/>
                        <a:ea typeface="DIN 2014 Demi" panose="020B0504020202020204" pitchFamily="34" charset="77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Second column copy</a:t>
                      </a:r>
                      <a:endParaRPr lang="en-US" sz="14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IN 2014 Demi" panose="020B0504020202020204" pitchFamily="34" charset="77"/>
                        <a:ea typeface="DIN 2014 Demi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Numbers</a:t>
                      </a:r>
                      <a:endParaRPr lang="en-US" sz="14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IN 2014 Demi" panose="020B0504020202020204" pitchFamily="34" charset="77"/>
                        <a:ea typeface="DIN 2014 Demi" panose="020B05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Fourth column copy</a:t>
                      </a:r>
                      <a:endParaRPr lang="en-US" sz="1400" b="1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DIN 2014 Demi" panose="020B0504020202020204" pitchFamily="34" charset="77"/>
                        <a:ea typeface="DIN 2014 Demi" panose="020B0504020202020204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611054"/>
                  </a:ext>
                </a:extLst>
              </a:tr>
              <a:tr h="707389">
                <a:tc>
                  <a:txBody>
                    <a:bodyPr/>
                    <a:lstStyle/>
                    <a:p>
                      <a:r>
                        <a:rPr lang="en-US" sz="1200" b="1"/>
                        <a:t>  Table Content 1</a:t>
                      </a:r>
                      <a:endParaRPr lang="en-US" sz="1200" b="1" i="0">
                        <a:latin typeface="DIN 2014 Demi" panose="020B0504020202020204" pitchFamily="34" charset="77"/>
                        <a:ea typeface="DIN 2014 Demi" panose="020B0504020202020204" pitchFamily="34" charset="77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Table Content 1. Sentence copy can go here and also statistics or data. Lorem ipsum dolor </a:t>
                      </a:r>
                      <a:r>
                        <a:rPr lang="en-US" sz="1200" b="0" err="1"/>
                        <a:t>ici</a:t>
                      </a:r>
                      <a:r>
                        <a:rPr lang="en-US" sz="1200" b="0"/>
                        <a:t>.</a:t>
                      </a:r>
                      <a:endParaRPr lang="en-US" b="0" i="0">
                        <a:latin typeface="DIN 2014 Light" panose="020B0404020202020204" pitchFamily="34" charset="77"/>
                        <a:ea typeface="DIN 2014 Light" panose="020B04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5</a:t>
                      </a:r>
                      <a:endParaRPr lang="en-US" sz="1200" b="0" i="0">
                        <a:latin typeface="DIN 2014 Light" panose="020B0404020202020204" pitchFamily="34" charset="77"/>
                        <a:ea typeface="DIN 2014 Light" panose="020B04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Lorem ipsum dolor </a:t>
                      </a:r>
                      <a:r>
                        <a:rPr lang="en-US" sz="1200" b="0" err="1"/>
                        <a:t>ici</a:t>
                      </a:r>
                      <a:r>
                        <a:rPr lang="en-US" sz="1200" b="0"/>
                        <a:t>.</a:t>
                      </a:r>
                      <a:endParaRPr lang="en-US" sz="1200" b="0" i="0">
                        <a:latin typeface="DIN 2014 Light" panose="020B0404020202020204" pitchFamily="34" charset="77"/>
                        <a:ea typeface="DIN 2014 Light" panose="020B0404020202020204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120388"/>
                  </a:ext>
                </a:extLst>
              </a:tr>
              <a:tr h="868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  Table Content 1</a:t>
                      </a:r>
                    </a:p>
                    <a:p>
                      <a:endParaRPr lang="en-US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Table Content 1. Sentence copy can go here and also statistics or data. Lorem ipsum dolor </a:t>
                      </a:r>
                      <a:r>
                        <a:rPr lang="en-US" sz="1200" b="0" err="1"/>
                        <a:t>ici</a:t>
                      </a:r>
                      <a:r>
                        <a:rPr lang="en-US" sz="1200" b="0"/>
                        <a:t>.</a:t>
                      </a:r>
                    </a:p>
                    <a:p>
                      <a:endParaRPr lang="en-US" sz="1200" b="0" i="0">
                        <a:latin typeface="DIN 2014 Light" panose="020B0404020202020204" pitchFamily="34" charset="77"/>
                        <a:ea typeface="DIN 2014 Light" panose="020B04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5</a:t>
                      </a:r>
                      <a:endParaRPr lang="en-US" sz="1200" b="0" i="0">
                        <a:latin typeface="DIN 2014 Light" panose="020B0404020202020204" pitchFamily="34" charset="77"/>
                        <a:ea typeface="DIN 2014 Light" panose="020B0404020202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Lorem ipsum dolor </a:t>
                      </a:r>
                      <a:r>
                        <a:rPr lang="en-US" sz="1200" b="0" err="1"/>
                        <a:t>ici</a:t>
                      </a:r>
                      <a:r>
                        <a:rPr lang="en-US" sz="1200" b="0"/>
                        <a:t>.</a:t>
                      </a:r>
                    </a:p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147674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10E51DE-39B6-CC4B-BA98-3ABC1461CE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10681668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These can be useful for displaying statistics and timelines</a:t>
            </a:r>
          </a:p>
        </p:txBody>
      </p:sp>
    </p:spTree>
    <p:extLst>
      <p:ext uri="{BB962C8B-B14F-4D97-AF65-F5344CB8AC3E}">
        <p14:creationId xmlns:p14="http://schemas.microsoft.com/office/powerpoint/2010/main" val="66309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9B950-D9DF-7541-A266-CE79D0A98A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11258-8550-6F40-BB50-693D1D067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5"/>
            <a:ext cx="5618375" cy="8656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A16839-F903-C14A-8C23-60C27B9AD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06063"/>
            <a:ext cx="5618375" cy="43281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E5CB6-B6EB-C044-A141-32611B898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3537942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Barlow SemiBold" pitchFamily="2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Presented by Name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4B6657-AB48-D24C-8CD9-DFE2033AD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3865934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Barlow Light" pitchFamily="2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Day 00 Month,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95770-577E-2F4F-90B8-2401D9014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3BEE6D-49FB-440F-98D5-CB1C44202049}"/>
              </a:ext>
            </a:extLst>
          </p:cNvPr>
          <p:cNvGrpSpPr/>
          <p:nvPr userDrawn="1"/>
        </p:nvGrpSpPr>
        <p:grpSpPr>
          <a:xfrm>
            <a:off x="5557919" y="4760536"/>
            <a:ext cx="5618375" cy="1980506"/>
            <a:chOff x="5557919" y="4760536"/>
            <a:chExt cx="5618375" cy="19805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20B6F8-8E52-F940-BA78-A0A2B78F1B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480" t="77968" r="-4719" b="9263"/>
            <a:stretch/>
          </p:blipFill>
          <p:spPr>
            <a:xfrm>
              <a:off x="5557919" y="4760536"/>
              <a:ext cx="5618375" cy="198050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37A5EF-1CCA-4630-996C-77608B56F8B3}"/>
                </a:ext>
              </a:extLst>
            </p:cNvPr>
            <p:cNvSpPr/>
            <p:nvPr userDrawn="1"/>
          </p:nvSpPr>
          <p:spPr>
            <a:xfrm>
              <a:off x="6748272" y="4837176"/>
              <a:ext cx="4361688" cy="996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B6C16E-6CB1-4D84-B65E-7BE162FA3C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3175" y="404813"/>
            <a:ext cx="4833937" cy="51974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53005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421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27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9D304B-F131-D04E-9BB2-C234FACCF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137223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9" y="2445781"/>
            <a:ext cx="7152861" cy="93705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9EECD76-5546-394C-A08F-DB8E115F00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8929" y="3382499"/>
            <a:ext cx="7152861" cy="464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5A7696-ECE8-C940-A4FE-4B77CA605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929" y="4114378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DIN 2014 Demi" panose="020B0504020202020204" pitchFamily="34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Presented by Name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DC6E18F-FA4E-DF49-843E-38F72D48BA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929" y="4442370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Day 00 Month,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93312-AFF4-D84D-99E7-98D4D7B28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09" t="68124" r="2" b="10595"/>
          <a:stretch/>
        </p:blipFill>
        <p:spPr>
          <a:xfrm>
            <a:off x="8102009" y="3233854"/>
            <a:ext cx="3662391" cy="3300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2F9E7-BC4A-CD44-9374-3963AC3F1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686" y="422097"/>
            <a:ext cx="1762621" cy="855390"/>
          </a:xfrm>
          <a:prstGeom prst="rect">
            <a:avLst/>
          </a:prstGeom>
          <a:ln w="63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7B3FD-0E2F-1A45-9E15-2CEF5BB47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4" t="49360" r="52758" b="42026"/>
          <a:stretch/>
        </p:blipFill>
        <p:spPr>
          <a:xfrm>
            <a:off x="271667" y="323388"/>
            <a:ext cx="3372988" cy="13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9B950-D9DF-7541-A266-CE79D0A98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11258-8550-6F40-BB50-693D1D067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5"/>
            <a:ext cx="5618375" cy="93705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A16839-F903-C14A-8C23-60C27B9AD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06063"/>
            <a:ext cx="5618375" cy="464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E5CB6-B6EB-C044-A141-32611B898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3537942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DIN 2014 Demi" panose="020B0504020202020204" pitchFamily="34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Presented by Name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4B6657-AB48-D24C-8CD9-DFE2033AD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3865934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Day 00 Month,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0B6F8-8E52-F940-BA78-A0A2B78F1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80" t="77968" r="-4719" b="9263"/>
          <a:stretch/>
        </p:blipFill>
        <p:spPr>
          <a:xfrm>
            <a:off x="5557919" y="4760536"/>
            <a:ext cx="5618375" cy="1980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95770-577E-2F4F-90B8-2401D9014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A2690-5A04-4048-8F01-F3EEC9A22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4485" y="404038"/>
            <a:ext cx="4834735" cy="51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4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9B950-D9DF-7541-A266-CE79D0A98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311258-8550-6F40-BB50-693D1D067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5"/>
            <a:ext cx="6506097" cy="93705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6620"/>
              </a:lnSpc>
              <a:defRPr sz="5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A16839-F903-C14A-8C23-60C27B9AD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806063"/>
            <a:ext cx="6506097" cy="464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ts val="2860"/>
              </a:lnSpc>
              <a:spcAft>
                <a:spcPts val="0"/>
              </a:spcAft>
              <a:buNone/>
              <a:defRPr sz="2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E5CB6-B6EB-C044-A141-32611B898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3537942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0000"/>
                </a:solidFill>
                <a:latin typeface="DIN 2014 Demi" panose="020B0504020202020204" pitchFamily="34" charset="77"/>
                <a:ea typeface="DIN 2014 Demi" panose="020B05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Presented by Name </a:t>
            </a:r>
            <a:r>
              <a:rPr lang="en-GB" err="1"/>
              <a:t>Lastname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4B6657-AB48-D24C-8CD9-DFE2033AD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3865934"/>
            <a:ext cx="3497815" cy="284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Day 00 Month,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95770-577E-2F4F-90B8-2401D9014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B7D4E7-3C73-7A4A-946D-63804544E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34" t="78297" r="1" b="10595"/>
          <a:stretch/>
        </p:blipFill>
        <p:spPr>
          <a:xfrm>
            <a:off x="8080513" y="4811775"/>
            <a:ext cx="3683888" cy="1722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56A9A7-BA5D-8F4F-87A5-52E81EF7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014" y="452487"/>
            <a:ext cx="4315985" cy="4270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A55381-D824-1843-9E81-B6C7DD2761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463" y="4722829"/>
            <a:ext cx="2153551" cy="1722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0CDDDD-6F87-BF44-8B03-FC4E347C6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23" t="71919" r="51711" b="23057"/>
          <a:stretch/>
        </p:blipFill>
        <p:spPr>
          <a:xfrm>
            <a:off x="6936377" y="3822520"/>
            <a:ext cx="806206" cy="7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6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301E3A-AEBD-1049-9450-8220EE1A2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98" t="84569" r="1" b="10595"/>
          <a:stretch/>
        </p:blipFill>
        <p:spPr>
          <a:xfrm>
            <a:off x="6358878" y="5784573"/>
            <a:ext cx="5405523" cy="750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0B0078-646E-0A42-AFBD-3E03F4912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06" t="49360" r="68851" b="45400"/>
          <a:stretch/>
        </p:blipFill>
        <p:spPr>
          <a:xfrm>
            <a:off x="131977" y="323389"/>
            <a:ext cx="2780907" cy="812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021D86-4D96-E542-A7AA-52E138A56A16}"/>
              </a:ext>
            </a:extLst>
          </p:cNvPr>
          <p:cNvSpPr txBox="1"/>
          <p:nvPr userDrawn="1"/>
        </p:nvSpPr>
        <p:spPr>
          <a:xfrm>
            <a:off x="427599" y="2792273"/>
            <a:ext cx="459280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respectfully acknowledge the </a:t>
            </a:r>
            <a:r>
              <a:rPr lang="en-GB" sz="1000" b="0" i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Wurundjeri</a:t>
            </a:r>
            <a:r>
              <a:rPr lang="en-GB"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People of the Kulin Nation, who are the Traditional Owners of the land on which Swinburne’s Australian campuses are located in Melbourne’s east and outer-east, and pay our respect to their Elders past, present and emerging.</a:t>
            </a:r>
          </a:p>
          <a:p>
            <a:endParaRPr lang="en-GB" sz="1000" b="0" i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are honoured to recognise our connection to </a:t>
            </a:r>
            <a:r>
              <a:rPr lang="en-GB" sz="1000" b="0" i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Wurundjeri</a:t>
            </a:r>
            <a:r>
              <a:rPr lang="en-GB"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Country, history, culture, and spirituality through these locations, and strive to ensure that we operate in a manner that respects and honours the Elders and Ancestors of these lands.</a:t>
            </a:r>
          </a:p>
          <a:p>
            <a:endParaRPr lang="en-GB" sz="1000" b="0" i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also respectfully acknowledge Swinburne’s Aboriginal and Torres Strait Islander staff, students, alumni, partners and visitors.</a:t>
            </a:r>
          </a:p>
          <a:p>
            <a:endParaRPr lang="en-GB" sz="1000" b="0" i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1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also acknowledge and respect the Traditional Owners of lands across Australia, their Elders, Ancestors, cultures, and heritage, and recognise the continuing sovereignties of all Aboriginal and Torres Strait Islander Nations.</a:t>
            </a:r>
          </a:p>
          <a:p>
            <a:endParaRPr lang="en-US" sz="1000" b="0" i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F0F09-72F3-3441-9402-E373F8E5EB3F}"/>
              </a:ext>
            </a:extLst>
          </p:cNvPr>
          <p:cNvSpPr txBox="1"/>
          <p:nvPr userDrawn="1"/>
        </p:nvSpPr>
        <p:spPr>
          <a:xfrm>
            <a:off x="434508" y="1858410"/>
            <a:ext cx="566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latin typeface="DIN 2014 Light" panose="020B0404020202020204" pitchFamily="34" charset="77"/>
                <a:ea typeface="DIN 2014 Light" panose="020B0404020202020204" pitchFamily="34" charset="77"/>
              </a:rPr>
              <a:t>Acknowledgement of Country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067CD-E520-DC4D-B83A-C56E5FCC5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4470" y="404038"/>
            <a:ext cx="4757530" cy="5198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5ED88-E76B-A544-B183-904F87143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98" t="79189" r="57973" b="15495"/>
          <a:stretch/>
        </p:blipFill>
        <p:spPr>
          <a:xfrm>
            <a:off x="6358878" y="4950069"/>
            <a:ext cx="896687" cy="8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A883F-D7EF-994A-8C0A-250C680E9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0" y="5565272"/>
            <a:ext cx="1814147" cy="880395"/>
          </a:xfrm>
          <a:prstGeom prst="rect">
            <a:avLst/>
          </a:prstGeom>
          <a:ln w="63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9E8C4A-1C6F-0847-BF94-B8F6F086A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1869344"/>
            <a:ext cx="5413929" cy="178125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54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D039F9-380A-5F48-ABDE-D1BB830CB1F3}"/>
              </a:ext>
            </a:extLst>
          </p:cNvPr>
          <p:cNvSpPr/>
          <p:nvPr userDrawn="1"/>
        </p:nvSpPr>
        <p:spPr>
          <a:xfrm>
            <a:off x="8287473" y="6445667"/>
            <a:ext cx="3476927" cy="412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B0E58-519D-1C4A-9758-18D74E94D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09" t="68124" r="2" b="12204"/>
          <a:stretch/>
        </p:blipFill>
        <p:spPr>
          <a:xfrm>
            <a:off x="8102009" y="3233854"/>
            <a:ext cx="3662391" cy="3051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B9D3D-C254-FE4D-B97F-D0D03F4FA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4" t="49360" r="52758" b="42026"/>
          <a:stretch/>
        </p:blipFill>
        <p:spPr>
          <a:xfrm>
            <a:off x="271667" y="323388"/>
            <a:ext cx="3372988" cy="13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093C11-A994-E549-B042-382B089866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9687755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93312-AFF4-D84D-99E7-98D4D7B28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26" t="68124" r="1" b="10595"/>
          <a:stretch/>
        </p:blipFill>
        <p:spPr>
          <a:xfrm>
            <a:off x="10260623" y="211344"/>
            <a:ext cx="1615638" cy="3300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4273B4-A5A6-EE41-BD37-13F7331B8F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611B57F-60E4-BF40-AC95-C9DB86A26E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247150"/>
            <a:ext cx="9687754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body copy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1AB50-6DF5-0046-88B5-CCF309E40D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9687754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9D4BD1-E32E-4B45-9EE2-0025BDBB56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6335873"/>
            <a:ext cx="5049837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/>
              <a:t>Footnotes can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143AD1-9D72-DE4B-8F1E-2D6B178E5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515" y="6104792"/>
            <a:ext cx="989746" cy="480318"/>
          </a:xfrm>
          <a:prstGeom prst="rect">
            <a:avLst/>
          </a:prstGeom>
          <a:ln w="635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2117D9-7D31-CF43-ADFD-F98B62BD9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7" t="78481" r="2" b="14827"/>
          <a:stretch/>
        </p:blipFill>
        <p:spPr>
          <a:xfrm>
            <a:off x="7683335" y="4840357"/>
            <a:ext cx="4081066" cy="1037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8C08E2-E96E-2D43-82EF-DF58EADFD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014" y="452487"/>
            <a:ext cx="4315985" cy="42703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86E4EA-34C8-E244-8CAB-C02FEF4020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280" y="449927"/>
            <a:ext cx="690479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000000"/>
                </a:solidFill>
                <a:latin typeface="DIN 2014 Light" panose="020B0404020202020204" pitchFamily="34" charset="77"/>
                <a:ea typeface="DIN 2014 Light" panose="020B0404020202020204" pitchFamily="34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AE31527-290E-A24C-AA95-FA74345F0F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280" y="2247150"/>
            <a:ext cx="6904798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 i="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body copy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259A720-FEE8-5141-B4A1-A0D410B4C3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80" y="1508852"/>
            <a:ext cx="6904798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98469BC-0212-0841-B9E2-4583B2ABE9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80" y="6335873"/>
            <a:ext cx="5049837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/>
              <a:t>Footnotes can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70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7" r:id="rId7"/>
    <p:sldLayoutId id="2147483656" r:id="rId8"/>
    <p:sldLayoutId id="2147483659" r:id="rId9"/>
    <p:sldLayoutId id="2147483658" r:id="rId10"/>
    <p:sldLayoutId id="2147483655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76BA70-87C0-4E2A-AC9D-9B076E2CE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80" y="4158942"/>
            <a:ext cx="5733756" cy="771168"/>
          </a:xfrm>
        </p:spPr>
        <p:txBody>
          <a:bodyPr>
            <a:normAutofit/>
          </a:bodyPr>
          <a:lstStyle/>
          <a:p>
            <a:r>
              <a:rPr lang="en-US" sz="1800" dirty="0"/>
              <a:t>Professor Karen Hapgood</a:t>
            </a:r>
          </a:p>
          <a:p>
            <a:r>
              <a:rPr lang="en-US" sz="1800" dirty="0"/>
              <a:t>Deputy Vice Chancellor, Research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3891FF-46EB-2A4E-C017-47A457AAF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80" y="1869345"/>
            <a:ext cx="5618375" cy="1712007"/>
          </a:xfrm>
        </p:spPr>
        <p:txBody>
          <a:bodyPr/>
          <a:lstStyle/>
          <a:p>
            <a:r>
              <a:rPr lang="en-AU" dirty="0"/>
              <a:t>Particle Formation 2023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72F9BE-A3D0-6CBF-3AA3-C2DC13A5CA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819" y="332104"/>
            <a:ext cx="4383405" cy="184721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6CED73-8BB3-2753-CEA7-042E7283239F}"/>
              </a:ext>
            </a:extLst>
          </p:cNvPr>
          <p:cNvSpPr txBox="1"/>
          <p:nvPr/>
        </p:nvSpPr>
        <p:spPr>
          <a:xfrm>
            <a:off x="7307317" y="2916621"/>
            <a:ext cx="4710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New analytical technique AFM-IR</a:t>
            </a:r>
          </a:p>
          <a:p>
            <a:pPr marL="342900" indent="-342900">
              <a:buAutoNum type="arabicPeriod"/>
            </a:pPr>
            <a:r>
              <a:rPr lang="en-AU" dirty="0"/>
              <a:t>Possible researchers for future IPFRI projects</a:t>
            </a:r>
          </a:p>
          <a:p>
            <a:pPr marL="342900" indent="-342900">
              <a:buAutoNum type="arabicPeriod"/>
            </a:pPr>
            <a:r>
              <a:rPr lang="en-AU" dirty="0"/>
              <a:t>Future casting…</a:t>
            </a:r>
          </a:p>
          <a:p>
            <a:pPr marL="342900" indent="-3429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648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6574E-EC69-AE0E-2475-B478139ADC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4" y="1169582"/>
            <a:ext cx="5642486" cy="3985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D3AE8-870C-65D9-848B-C2F338C93F27}"/>
              </a:ext>
            </a:extLst>
          </p:cNvPr>
          <p:cNvSpPr txBox="1"/>
          <p:nvPr/>
        </p:nvSpPr>
        <p:spPr>
          <a:xfrm>
            <a:off x="317436" y="61587"/>
            <a:ext cx="8293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Shine a pulsed-tunable IR laser at an AFM tip ??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B18E57-A638-96BD-F9F9-130A167171AB}"/>
              </a:ext>
            </a:extLst>
          </p:cNvPr>
          <p:cNvGrpSpPr/>
          <p:nvPr/>
        </p:nvGrpSpPr>
        <p:grpSpPr>
          <a:xfrm>
            <a:off x="6096258" y="980304"/>
            <a:ext cx="5029717" cy="3882461"/>
            <a:chOff x="6629400" y="1736224"/>
            <a:chExt cx="5029717" cy="38824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5D1A7A-7A23-3715-0CC1-2A35B35A5205}"/>
                </a:ext>
              </a:extLst>
            </p:cNvPr>
            <p:cNvSpPr txBox="1"/>
            <p:nvPr/>
          </p:nvSpPr>
          <p:spPr>
            <a:xfrm>
              <a:off x="8483159" y="1736224"/>
              <a:ext cx="1059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Is it?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37CC2-B645-D8FB-1F50-BA5FE3010F9F}"/>
                </a:ext>
              </a:extLst>
            </p:cNvPr>
            <p:cNvSpPr txBox="1"/>
            <p:nvPr/>
          </p:nvSpPr>
          <p:spPr>
            <a:xfrm>
              <a:off x="6629400" y="2571697"/>
              <a:ext cx="502971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lphaLcParenR"/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Crazy – everyone knows you must avoid heat sources to avoid thermal drift in an AFM image</a:t>
              </a:r>
            </a:p>
            <a:p>
              <a:pPr marL="342900" indent="-342900">
                <a:buFont typeface="+mj-lt"/>
                <a:buAutoNum type="alphaLcParenR"/>
              </a:pP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+mj-lt"/>
                <a:buAutoNum type="alphaLcParenR"/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Genius –AFM can finally move beyond phrenology by combining topography with direct information on chemical content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D5C498-BDCD-B4DE-D1C8-8E48661DC845}"/>
              </a:ext>
            </a:extLst>
          </p:cNvPr>
          <p:cNvSpPr txBox="1"/>
          <p:nvPr/>
        </p:nvSpPr>
        <p:spPr>
          <a:xfrm>
            <a:off x="5563117" y="580372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en-AU" sz="1800" dirty="0" err="1">
                <a:latin typeface="Calibri" panose="020F0502020204030204" pitchFamily="34" charset="0"/>
              </a:rPr>
              <a:t>Dazzi</a:t>
            </a:r>
            <a:r>
              <a:rPr lang="en-AU" sz="1800" dirty="0">
                <a:latin typeface="Calibri" panose="020F0502020204030204" pitchFamily="34" charset="0"/>
              </a:rPr>
              <a:t>, A. and C. B. </a:t>
            </a:r>
            <a:r>
              <a:rPr lang="en-AU" sz="1800" dirty="0" err="1">
                <a:latin typeface="Calibri" panose="020F0502020204030204" pitchFamily="34" charset="0"/>
              </a:rPr>
              <a:t>Prater</a:t>
            </a:r>
            <a:r>
              <a:rPr lang="en-AU" sz="1800" dirty="0">
                <a:latin typeface="Calibri" panose="020F0502020204030204" pitchFamily="34" charset="0"/>
              </a:rPr>
              <a:t> (2017). "AFM-IR: Technology and Applications in Nanoscale Infrared Spectroscopy and Chemical Imaging." </a:t>
            </a:r>
            <a:r>
              <a:rPr lang="en-AU" sz="1800" u="sng" dirty="0">
                <a:latin typeface="Calibri" panose="020F0502020204030204" pitchFamily="34" charset="0"/>
              </a:rPr>
              <a:t>Chemical Reviews </a:t>
            </a:r>
            <a:r>
              <a:rPr lang="en-AU" sz="1800" b="1" u="sng" dirty="0">
                <a:latin typeface="Calibri" panose="020F0502020204030204" pitchFamily="34" charset="0"/>
              </a:rPr>
              <a:t>117(7): 5146-5173.</a:t>
            </a:r>
          </a:p>
        </p:txBody>
      </p:sp>
      <p:pic>
        <p:nvPicPr>
          <p:cNvPr id="8" name="Google Shape;100;p1">
            <a:extLst>
              <a:ext uri="{FF2B5EF4-FFF2-40B4-BE49-F238E27FC236}">
                <a16:creationId xmlns:a16="http://schemas.microsoft.com/office/drawing/2014/main" id="{909A6791-74FE-43ED-81E2-E4F5DC21B6E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57210"/>
            <a:ext cx="4353169" cy="1100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F7CE6-EE48-48DF-A327-46D2AD6F3CC8}"/>
              </a:ext>
            </a:extLst>
          </p:cNvPr>
          <p:cNvSpPr txBox="1"/>
          <p:nvPr/>
        </p:nvSpPr>
        <p:spPr>
          <a:xfrm>
            <a:off x="-1378227" y="55037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Prof Mark Banaszak Holl</a:t>
            </a:r>
            <a:endParaRPr lang="en-US" sz="1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5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EA0D45-984C-0829-DB2B-BD5F907F9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AFM-IR for drug delivery characterization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270B2F8-FA33-ACEE-DD73-FAEAAE83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687CD3-9373-B6AF-80BF-585BE1E6D0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53E22B-1431-0667-8682-E9ADBA3586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7F8A2-37C4-8805-D729-450494F6C593}"/>
              </a:ext>
            </a:extLst>
          </p:cNvPr>
          <p:cNvSpPr txBox="1"/>
          <p:nvPr/>
        </p:nvSpPr>
        <p:spPr>
          <a:xfrm>
            <a:off x="160373" y="5992574"/>
            <a:ext cx="10587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en-AU" sz="1600" dirty="0">
                <a:latin typeface="Calibri" panose="020F0502020204030204" pitchFamily="34" charset="0"/>
              </a:rPr>
              <a:t>Zhang, J., D. </a:t>
            </a:r>
            <a:r>
              <a:rPr lang="en-AU" sz="1600" dirty="0" err="1">
                <a:latin typeface="Calibri" panose="020F0502020204030204" pitchFamily="34" charset="0"/>
              </a:rPr>
              <a:t>Khanal</a:t>
            </a:r>
            <a:r>
              <a:rPr lang="en-AU" sz="1600" dirty="0">
                <a:latin typeface="Calibri" panose="020F0502020204030204" pitchFamily="34" charset="0"/>
              </a:rPr>
              <a:t> and M. M. Banaszak Holl (2023). "Applications of AFM-IR for drug delivery vector characterization: infrared, thermal, and mechanical characterization at the nanoscale." </a:t>
            </a:r>
            <a:r>
              <a:rPr lang="en-AU" sz="1600" u="sng" dirty="0">
                <a:latin typeface="Calibri" panose="020F0502020204030204" pitchFamily="34" charset="0"/>
              </a:rPr>
              <a:t>Advanced Drug Delivery Reviews </a:t>
            </a:r>
            <a:r>
              <a:rPr lang="en-AU" sz="1600" b="1" u="sng" dirty="0">
                <a:latin typeface="Calibri" panose="020F0502020204030204" pitchFamily="34" charset="0"/>
              </a:rPr>
              <a:t>192: 114646.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86B96B-0085-4316-3E30-1F67C59DD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52" y="1106557"/>
            <a:ext cx="7766188" cy="47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5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19FA-B6AC-1DDE-935B-954C9131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175" y="92973"/>
            <a:ext cx="8243129" cy="7937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Photothermal Infrared Applications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727726-A210-8CA7-FF05-B4D4395CC277}"/>
              </a:ext>
            </a:extLst>
          </p:cNvPr>
          <p:cNvGrpSpPr/>
          <p:nvPr/>
        </p:nvGrpSpPr>
        <p:grpSpPr>
          <a:xfrm>
            <a:off x="231913" y="1003643"/>
            <a:ext cx="5138504" cy="4899893"/>
            <a:chOff x="217848" y="-300567"/>
            <a:chExt cx="5101107" cy="48998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29ED52-9D7E-5A5F-0013-F44AF3F0E024}"/>
                </a:ext>
              </a:extLst>
            </p:cNvPr>
            <p:cNvSpPr txBox="1"/>
            <p:nvPr/>
          </p:nvSpPr>
          <p:spPr>
            <a:xfrm>
              <a:off x="476069" y="-275371"/>
              <a:ext cx="2642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Drug Delivery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946CAE-5E2A-E262-EA32-8810496CB771}"/>
                </a:ext>
              </a:extLst>
            </p:cNvPr>
            <p:cNvSpPr txBox="1"/>
            <p:nvPr/>
          </p:nvSpPr>
          <p:spPr>
            <a:xfrm>
              <a:off x="394255" y="3860662"/>
              <a:ext cx="443539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Advanced Drug Delivery Reviews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2023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192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, 114646</a:t>
              </a:r>
            </a:p>
            <a:p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International Journal of Pharmaceutics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2023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632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, 122563</a:t>
              </a:r>
            </a:p>
            <a:p>
              <a:r>
                <a:rPr lang="en-AU" sz="14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Analytical Chemistry</a:t>
              </a:r>
              <a:r>
                <a:rPr lang="en-A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AU" sz="1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2020</a:t>
              </a:r>
              <a:r>
                <a:rPr lang="en-A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AU" sz="14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92</a:t>
              </a:r>
              <a:r>
                <a:rPr lang="en-A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8328-8322</a:t>
              </a:r>
              <a:endPara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F1BFD0E-4981-552C-E188-7CC106EB2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848" y="382997"/>
              <a:ext cx="5101107" cy="34776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D400FC-0440-8618-0C94-B1BF7C372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2246" y="-300567"/>
              <a:ext cx="1170878" cy="77863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E1CD710-38FC-1636-B3EC-626BC2B7FFAA}"/>
              </a:ext>
            </a:extLst>
          </p:cNvPr>
          <p:cNvSpPr txBox="1"/>
          <p:nvPr/>
        </p:nvSpPr>
        <p:spPr>
          <a:xfrm>
            <a:off x="5968201" y="1692168"/>
            <a:ext cx="446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Microplastics, Materials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Environmental Aerosols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D5FB9-EC13-9FCD-4AC9-E8C8A66FE484}"/>
              </a:ext>
            </a:extLst>
          </p:cNvPr>
          <p:cNvSpPr txBox="1"/>
          <p:nvPr/>
        </p:nvSpPr>
        <p:spPr>
          <a:xfrm>
            <a:off x="5731561" y="4456751"/>
            <a:ext cx="3604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Analytical Chemistry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94, 11973</a:t>
            </a:r>
          </a:p>
          <a:p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Macromolecules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55, 5301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ACS Earth and Space Chemistry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6, 871</a:t>
            </a:r>
          </a:p>
          <a:p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Chemical Engineering Journal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428, 132614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ACS Applied Materials &amp; Interfaces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46033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6D9DBD-4709-3D5A-91DF-B65497FEE21E}"/>
              </a:ext>
            </a:extLst>
          </p:cNvPr>
          <p:cNvSpPr txBox="1"/>
          <p:nvPr/>
        </p:nvSpPr>
        <p:spPr>
          <a:xfrm>
            <a:off x="9551733" y="4383290"/>
            <a:ext cx="3031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ACS Nano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13721</a:t>
            </a:r>
          </a:p>
          <a:p>
            <a:r>
              <a:rPr lang="en-US" sz="12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ChemPhotoChem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571</a:t>
            </a:r>
          </a:p>
          <a:p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Polymer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222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123643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AU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Frontiers in Marine Science</a:t>
            </a:r>
            <a:r>
              <a:rPr lang="en-A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2020</a:t>
            </a:r>
            <a:r>
              <a:rPr lang="en-A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AU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n-A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576170</a:t>
            </a:r>
          </a:p>
          <a:p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 Challenges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2019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1800104</a:t>
            </a:r>
          </a:p>
          <a:p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Analytical Chemistry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2017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89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8594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BDEEDB-E6F9-245B-750F-FD36EAB2F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337" y="3012155"/>
            <a:ext cx="2283569" cy="11906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6FA5FF-A820-62C4-CFE7-828555B2EF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906" y="2766612"/>
            <a:ext cx="3221871" cy="1436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BE2080-9BDE-53B4-9DB2-DD04FE1624AB}"/>
              </a:ext>
            </a:extLst>
          </p:cNvPr>
          <p:cNvSpPr txBox="1"/>
          <p:nvPr/>
        </p:nvSpPr>
        <p:spPr>
          <a:xfrm>
            <a:off x="5375237" y="874272"/>
            <a:ext cx="5367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From Banaszak Holl Laboratory</a:t>
            </a:r>
          </a:p>
        </p:txBody>
      </p:sp>
    </p:spTree>
    <p:extLst>
      <p:ext uri="{BB962C8B-B14F-4D97-AF65-F5344CB8AC3E}">
        <p14:creationId xmlns:p14="http://schemas.microsoft.com/office/powerpoint/2010/main" val="71812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7"/>
          <p:cNvSpPr txBox="1">
            <a:spLocks noGrp="1"/>
          </p:cNvSpPr>
          <p:nvPr>
            <p:ph type="title"/>
          </p:nvPr>
        </p:nvSpPr>
        <p:spPr>
          <a:xfrm>
            <a:off x="4365153" y="121281"/>
            <a:ext cx="3822537" cy="76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Summary</a:t>
            </a:r>
            <a:endParaRPr dirty="0"/>
          </a:p>
        </p:txBody>
      </p:sp>
      <p:grpSp>
        <p:nvGrpSpPr>
          <p:cNvPr id="748" name="Google Shape;748;p37"/>
          <p:cNvGrpSpPr/>
          <p:nvPr/>
        </p:nvGrpSpPr>
        <p:grpSpPr>
          <a:xfrm>
            <a:off x="1048407" y="792768"/>
            <a:ext cx="10271234" cy="4093803"/>
            <a:chOff x="-109862" y="1671012"/>
            <a:chExt cx="11893302" cy="4524047"/>
          </a:xfrm>
        </p:grpSpPr>
        <p:pic>
          <p:nvPicPr>
            <p:cNvPr id="749" name="Google Shape;749;p3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559" y="1671012"/>
              <a:ext cx="11374881" cy="4524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0" name="Google Shape;750;p37"/>
            <p:cNvSpPr txBox="1"/>
            <p:nvPr/>
          </p:nvSpPr>
          <p:spPr>
            <a:xfrm>
              <a:off x="-109862" y="5299574"/>
              <a:ext cx="2108207" cy="517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“Name Brand”</a:t>
              </a:r>
              <a:endParaRPr dirty="0"/>
            </a:p>
          </p:txBody>
        </p:sp>
        <p:sp>
          <p:nvSpPr>
            <p:cNvPr id="751" name="Google Shape;751;p37"/>
            <p:cNvSpPr txBox="1"/>
            <p:nvPr/>
          </p:nvSpPr>
          <p:spPr>
            <a:xfrm>
              <a:off x="240618" y="2020966"/>
              <a:ext cx="1540869" cy="517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“Generic”</a:t>
              </a:r>
              <a:endParaRPr dirty="0"/>
            </a:p>
          </p:txBody>
        </p:sp>
      </p:grpSp>
      <p:sp>
        <p:nvSpPr>
          <p:cNvPr id="752" name="Google Shape;752;p37"/>
          <p:cNvSpPr txBox="1"/>
          <p:nvPr/>
        </p:nvSpPr>
        <p:spPr>
          <a:xfrm>
            <a:off x="1185093" y="5259432"/>
            <a:ext cx="982181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Ongoing collaboration between HK (Kim) Chan at U Sydney and Mark </a:t>
            </a: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Basanak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Holl (U Alabama)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Ongoing 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study for FDA using combination of Spectroscopic, Thermal, and Mechanical data to evaluate Generic vs Name Brand aerosol drug formulations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53" name="Google Shape;753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792"/>
            <a:ext cx="2768904" cy="79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3939" y="121281"/>
            <a:ext cx="1943242" cy="6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37"/>
          <p:cNvSpPr txBox="1"/>
          <p:nvPr/>
        </p:nvSpPr>
        <p:spPr>
          <a:xfrm>
            <a:off x="66965" y="792768"/>
            <a:ext cx="240963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Division of Pulmonology, Allergy, and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Care Medicine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CC0F-4BE0-2EE7-8B7D-C693D1FFD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80" y="239887"/>
            <a:ext cx="9155154" cy="1569660"/>
          </a:xfrm>
        </p:spPr>
        <p:txBody>
          <a:bodyPr/>
          <a:lstStyle/>
          <a:p>
            <a:r>
              <a:rPr lang="en-AU" dirty="0"/>
              <a:t>Talent – potential researchers and hiring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6390F-838F-491D-5991-00E481262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165" y="3904125"/>
            <a:ext cx="2113722" cy="2308324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D3138"/>
                </a:solidFill>
                <a:effectLst/>
                <a:latin typeface="Helvetica Neue"/>
              </a:rPr>
              <a:t>Multiphase systems.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D3138"/>
                </a:solidFill>
                <a:latin typeface="Helvetica Neue"/>
              </a:rPr>
              <a:t>H</a:t>
            </a:r>
            <a:r>
              <a:rPr lang="en-AU" b="0" i="0" dirty="0">
                <a:solidFill>
                  <a:srgbClr val="2D3138"/>
                </a:solidFill>
                <a:effectLst/>
                <a:latin typeface="Helvetica Neue"/>
              </a:rPr>
              <a:t>ydrodynamics of fluidized beds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D3138"/>
                </a:solidFill>
                <a:effectLst/>
                <a:latin typeface="Helvetica Neue"/>
              </a:rPr>
              <a:t>Solid particle, droplet and bubble motion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D3138"/>
                </a:solidFill>
                <a:latin typeface="Helvetica Neue"/>
              </a:rPr>
              <a:t>Minerals but other areas</a:t>
            </a:r>
            <a:endParaRPr lang="en-AU" b="0" i="0" dirty="0">
              <a:solidFill>
                <a:srgbClr val="2D3138"/>
              </a:solidFill>
              <a:effectLst/>
              <a:latin typeface="Helvetica Neue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0" i="0" dirty="0" err="1">
                <a:solidFill>
                  <a:srgbClr val="2D3138"/>
                </a:solidFill>
                <a:effectLst/>
                <a:latin typeface="Helvetica Neue"/>
              </a:rPr>
              <a:t>Expts</a:t>
            </a:r>
            <a:r>
              <a:rPr lang="en-AU" b="0" i="0" dirty="0">
                <a:solidFill>
                  <a:srgbClr val="2D3138"/>
                </a:solidFill>
                <a:effectLst/>
                <a:latin typeface="Helvetica Neue"/>
              </a:rPr>
              <a:t> + modelling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D3138"/>
                </a:solidFill>
                <a:latin typeface="Helvetica Neue"/>
              </a:rPr>
              <a:t>Very industry focussed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D3138"/>
                </a:solidFill>
                <a:latin typeface="Helvetica Neue"/>
              </a:rPr>
              <a:t>PhD U Newcastle (Aust)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D3138"/>
                </a:solidFill>
                <a:latin typeface="Helvetica Neue"/>
              </a:rPr>
              <a:t>Chemical Engineering, University of Newcastle (Australia)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F0844-7E49-134A-65FB-5E55702A1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514" y="1288414"/>
            <a:ext cx="1444904" cy="73796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Assoc Prof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Elham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dirty="0" err="1"/>
              <a:t>Doroodchi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95EFB-6412-3767-1579-720194214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7FE4CE-B420-903E-37DC-439AB39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65" y="2026377"/>
            <a:ext cx="1582367" cy="17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82060C6-406D-BF0C-2CB8-06DE5F493F0F}"/>
              </a:ext>
            </a:extLst>
          </p:cNvPr>
          <p:cNvSpPr txBox="1">
            <a:spLocks/>
          </p:cNvSpPr>
          <p:nvPr/>
        </p:nvSpPr>
        <p:spPr>
          <a:xfrm>
            <a:off x="2471323" y="3835726"/>
            <a:ext cx="2113722" cy="212365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D3138"/>
                </a:solidFill>
                <a:effectLst/>
                <a:latin typeface="Helvetica Neue"/>
              </a:rPr>
              <a:t>Interfacial interactions in multiphase flows (froth/foams/emulsions, bubble coalescence, thin liquid films) 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0" i="0" dirty="0" err="1">
                <a:solidFill>
                  <a:srgbClr val="2D3138"/>
                </a:solidFill>
                <a:effectLst/>
                <a:latin typeface="Helvetica Neue"/>
              </a:rPr>
              <a:t>Expts</a:t>
            </a:r>
            <a:r>
              <a:rPr lang="en-AU" b="0" i="0" dirty="0">
                <a:solidFill>
                  <a:srgbClr val="2D3138"/>
                </a:solidFill>
                <a:effectLst/>
                <a:latin typeface="Helvetica Neue"/>
              </a:rPr>
              <a:t> + modelling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D3138"/>
                </a:solidFill>
                <a:latin typeface="Helvetica Neue"/>
              </a:rPr>
              <a:t>PhD UQ Chem Eng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D3138"/>
                </a:solidFill>
                <a:latin typeface="Helvetica Neue"/>
              </a:rPr>
              <a:t>Senior Lecturer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D3138"/>
                </a:solidFill>
                <a:latin typeface="Helvetica Neue"/>
              </a:rPr>
              <a:t>Chemical Engineering, University of Newcastle (Australia)</a:t>
            </a:r>
            <a:endParaRPr lang="en-A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5A8B80B-3EBB-F440-8F56-E94DDDF7F812}"/>
              </a:ext>
            </a:extLst>
          </p:cNvPr>
          <p:cNvSpPr txBox="1">
            <a:spLocks/>
          </p:cNvSpPr>
          <p:nvPr/>
        </p:nvSpPr>
        <p:spPr>
          <a:xfrm>
            <a:off x="2696610" y="1220015"/>
            <a:ext cx="1444904" cy="737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Dr </a:t>
            </a:r>
            <a:r>
              <a:rPr lang="en-AU" dirty="0" err="1"/>
              <a:t>Madshid</a:t>
            </a:r>
            <a:r>
              <a:rPr lang="en-AU" dirty="0"/>
              <a:t> </a:t>
            </a:r>
            <a:r>
              <a:rPr lang="en-AU" dirty="0" err="1"/>
              <a:t>Firouzi</a:t>
            </a:r>
            <a:endParaRPr lang="en-A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00C5041-9638-3D75-3722-CE0A79B7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7462" y="2153109"/>
            <a:ext cx="2113722" cy="164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168D03B-AD71-6292-E7D5-24D561E4C5E1}"/>
              </a:ext>
            </a:extLst>
          </p:cNvPr>
          <p:cNvSpPr txBox="1">
            <a:spLocks/>
          </p:cNvSpPr>
          <p:nvPr/>
        </p:nvSpPr>
        <p:spPr>
          <a:xfrm>
            <a:off x="4803704" y="3769468"/>
            <a:ext cx="2113722" cy="249299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92625"/>
                </a:solidFill>
                <a:effectLst/>
                <a:latin typeface="Open Sans" panose="020B0606030504020204" pitchFamily="34" charset="0"/>
              </a:rPr>
              <a:t>Metallic, ceramic and ceramic-metal composite (carbide-based) thermal spray, cold spray coatings and laser metal deposition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Mechanical Engineering /Ceramics background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Aero-space applications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Industry focussed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PhD Ceramics NUS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Senior Lecturer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Swinburne University</a:t>
            </a:r>
            <a:endParaRPr lang="en-A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8E5BFB-6EA5-BC5C-9937-6C0DCA5F727A}"/>
              </a:ext>
            </a:extLst>
          </p:cNvPr>
          <p:cNvSpPr txBox="1">
            <a:spLocks/>
          </p:cNvSpPr>
          <p:nvPr/>
        </p:nvSpPr>
        <p:spPr>
          <a:xfrm>
            <a:off x="5028991" y="1153757"/>
            <a:ext cx="1444904" cy="737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Dr Andrew Ang</a:t>
            </a:r>
          </a:p>
        </p:txBody>
      </p:sp>
      <p:pic>
        <p:nvPicPr>
          <p:cNvPr id="4102" name="Picture 6" descr="Profile image for Andrew Ang">
            <a:extLst>
              <a:ext uri="{FF2B5EF4-FFF2-40B4-BE49-F238E27FC236}">
                <a16:creationId xmlns:a16="http://schemas.microsoft.com/office/drawing/2014/main" id="{34D09324-D830-7995-39F4-292CD02A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991" y="2071502"/>
            <a:ext cx="1634613" cy="16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AB9E768-E4F7-4B54-1D97-AC2D80CC3833}"/>
              </a:ext>
            </a:extLst>
          </p:cNvPr>
          <p:cNvSpPr txBox="1">
            <a:spLocks/>
          </p:cNvSpPr>
          <p:nvPr/>
        </p:nvSpPr>
        <p:spPr>
          <a:xfrm>
            <a:off x="7116001" y="3722788"/>
            <a:ext cx="1835634" cy="28623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92625"/>
                </a:solidFill>
                <a:effectLst/>
                <a:latin typeface="Open Sans" panose="020B0606030504020204" pitchFamily="34" charset="0"/>
              </a:rPr>
              <a:t>DEM modelling – especially with heat/mass transfer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Blast furnaces &amp; fluidised beds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Industry focussed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President Australasian Particle Tech Society.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PhD UNSW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Postdoc w </a:t>
            </a:r>
            <a:r>
              <a:rPr lang="en-AU" dirty="0" err="1">
                <a:solidFill>
                  <a:srgbClr val="292625"/>
                </a:solidFill>
                <a:latin typeface="Open Sans" panose="020B0606030504020204" pitchFamily="34" charset="0"/>
              </a:rPr>
              <a:t>Aibing</a:t>
            </a: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 Yu (UNSW/Monash)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Uni New South Wales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3085CF-28B2-CD88-25BD-CB71C66E6A2C}"/>
              </a:ext>
            </a:extLst>
          </p:cNvPr>
          <p:cNvSpPr txBox="1">
            <a:spLocks/>
          </p:cNvSpPr>
          <p:nvPr/>
        </p:nvSpPr>
        <p:spPr>
          <a:xfrm>
            <a:off x="7341288" y="1107077"/>
            <a:ext cx="1444904" cy="737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Prof </a:t>
            </a:r>
            <a:r>
              <a:rPr lang="en-AU" dirty="0" err="1"/>
              <a:t>Yansong</a:t>
            </a:r>
            <a:r>
              <a:rPr lang="en-AU" dirty="0"/>
              <a:t> Shen</a:t>
            </a:r>
          </a:p>
        </p:txBody>
      </p:sp>
      <p:pic>
        <p:nvPicPr>
          <p:cNvPr id="4104" name="Picture 8" descr="Professor Yansong Shen">
            <a:extLst>
              <a:ext uri="{FF2B5EF4-FFF2-40B4-BE49-F238E27FC236}">
                <a16:creationId xmlns:a16="http://schemas.microsoft.com/office/drawing/2014/main" id="{0E05F714-EE48-F5E8-4FB7-B71555BD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3466" y="2071502"/>
            <a:ext cx="1313208" cy="16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rent Young - IChemE">
            <a:extLst>
              <a:ext uri="{FF2B5EF4-FFF2-40B4-BE49-F238E27FC236}">
                <a16:creationId xmlns:a16="http://schemas.microsoft.com/office/drawing/2014/main" id="{F9631088-AB75-612F-D632-4883D56D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29100" y="2040056"/>
            <a:ext cx="1795670" cy="17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E61B90A-BF88-A323-25AF-B332D42B2356}"/>
              </a:ext>
            </a:extLst>
          </p:cNvPr>
          <p:cNvSpPr txBox="1">
            <a:spLocks/>
          </p:cNvSpPr>
          <p:nvPr/>
        </p:nvSpPr>
        <p:spPr>
          <a:xfrm>
            <a:off x="9189136" y="3835726"/>
            <a:ext cx="183563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 kern="1200" cap="none" baseline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92625"/>
                </a:solidFill>
                <a:effectLst/>
                <a:latin typeface="Open Sans" panose="020B0606030504020204" pitchFamily="34" charset="0"/>
              </a:rPr>
              <a:t>Industrial Process control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Dairy industry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Particles consulting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Systems engineering and control options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92625"/>
                </a:solidFill>
                <a:latin typeface="Open Sans" panose="020B0606030504020204" pitchFamily="34" charset="0"/>
              </a:rPr>
              <a:t>Uni Auckland, NZ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00A1097-8A34-81F3-D38B-1B3C9214D3B2}"/>
              </a:ext>
            </a:extLst>
          </p:cNvPr>
          <p:cNvSpPr txBox="1">
            <a:spLocks/>
          </p:cNvSpPr>
          <p:nvPr/>
        </p:nvSpPr>
        <p:spPr>
          <a:xfrm>
            <a:off x="9229100" y="1220015"/>
            <a:ext cx="1444904" cy="737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Prof Brent Young</a:t>
            </a: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179EB0A6-6199-62E6-C7A9-D2A226B0CE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029" y="84677"/>
            <a:ext cx="2536906" cy="106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34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F210-1468-0BCD-BCE0-285CE3099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Astrophysics = Data Science (plus physics)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A847-0DBC-D906-3910-2992F7C31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B5133-9CE0-7982-016F-A75F9D03C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010" y="4690429"/>
            <a:ext cx="9687754" cy="1894681"/>
          </a:xfrm>
        </p:spPr>
        <p:txBody>
          <a:bodyPr/>
          <a:lstStyle/>
          <a:p>
            <a:r>
              <a:rPr lang="en-AU" dirty="0"/>
              <a:t>Big astronomy = big data </a:t>
            </a:r>
          </a:p>
          <a:p>
            <a:r>
              <a:rPr lang="en-AU" dirty="0"/>
              <a:t>Astrophysicists are data scientists = AI/ML, coding, supercomputing with a physics background</a:t>
            </a:r>
          </a:p>
          <a:p>
            <a:r>
              <a:rPr lang="en-AU" dirty="0"/>
              <a:t>More PhDs than academic jobs – think broadly!</a:t>
            </a:r>
          </a:p>
          <a:p>
            <a:r>
              <a:rPr lang="en-AU" dirty="0"/>
              <a:t>Data science and modelling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2A879-2452-F177-900C-86F538CF75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66CF4C6-DBCE-7BE9-4A01-2A209ED6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61" y="1121866"/>
            <a:ext cx="9329532" cy="33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F95192E-283F-5D2A-1391-9CAF069B1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702" y="5846948"/>
            <a:ext cx="1976982" cy="833122"/>
          </a:xfrm>
          <a:prstGeom prst="rect">
            <a:avLst/>
          </a:prstGeom>
          <a:noFill/>
        </p:spPr>
      </p:pic>
      <p:pic>
        <p:nvPicPr>
          <p:cNvPr id="5124" name="Picture 4" descr="The James Webb Space Telescope will be astrochemists' newest and most  powerful tool">
            <a:extLst>
              <a:ext uri="{FF2B5EF4-FFF2-40B4-BE49-F238E27FC236}">
                <a16:creationId xmlns:a16="http://schemas.microsoft.com/office/drawing/2014/main" id="{F70F3D78-7DDE-C6BF-06CA-93361F53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5868" y="191739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2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7AF5-D2D3-4FD3-A980-B341B3283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7F2EE-F317-FD48-58C4-402FA7384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C0B42-2416-9C5A-E14E-DBE7224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6347D-959B-A169-FDF6-4CF396189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3C2AA-B133-458D-DBF9-4009AC316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" y="157655"/>
            <a:ext cx="9410882" cy="6858000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A30A7A55-46DA-68BC-8516-56597CD2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0224" y="3354067"/>
            <a:ext cx="2884329" cy="22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7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B3D646E235046B1F3B6FC4F82BB26" ma:contentTypeVersion="13" ma:contentTypeDescription="Create a new document." ma:contentTypeScope="" ma:versionID="ee0b896309fddba587ee95917246ac1b">
  <xsd:schema xmlns:xsd="http://www.w3.org/2001/XMLSchema" xmlns:xs="http://www.w3.org/2001/XMLSchema" xmlns:p="http://schemas.microsoft.com/office/2006/metadata/properties" xmlns:ns2="0024556a-9f28-42a8-a3a1-e1fc4d74af61" xmlns:ns3="66bccee2-e168-4062-85b0-e85a17b22c9c" targetNamespace="http://schemas.microsoft.com/office/2006/metadata/properties" ma:root="true" ma:fieldsID="0132f4d1449e79307e0a64dbc4de4d2d" ns2:_="" ns3:_="">
    <xsd:import namespace="0024556a-9f28-42a8-a3a1-e1fc4d74af61"/>
    <xsd:import namespace="66bccee2-e168-4062-85b0-e85a17b22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4556a-9f28-42a8-a3a1-e1fc4d74a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ccee2-e168-4062-85b0-e85a17b22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74B873-F45E-4660-88F5-34E7CE175C66}">
  <ds:schemaRefs>
    <ds:schemaRef ds:uri="0024556a-9f28-42a8-a3a1-e1fc4d74af61"/>
    <ds:schemaRef ds:uri="66bccee2-e168-4062-85b0-e85a17b22c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4C5A5F-5895-4E78-BACE-B717DFEC29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8B5A9C-D132-4FCF-951F-362122C708F1}">
  <ds:schemaRefs>
    <ds:schemaRef ds:uri="0024556a-9f28-42a8-a3a1-e1fc4d74af61"/>
    <ds:schemaRef ds:uri="66bccee2-e168-4062-85b0-e85a17b22c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570</Words>
  <Application>Microsoft Office PowerPoint</Application>
  <PresentationFormat>Widescreen</PresentationFormat>
  <Paragraphs>88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Calibri</vt:lpstr>
      <vt:lpstr>DIN 2014 Light</vt:lpstr>
      <vt:lpstr>Open Sans Light</vt:lpstr>
      <vt:lpstr>Barlow Light</vt:lpstr>
      <vt:lpstr>Calibri Light</vt:lpstr>
      <vt:lpstr>Arial</vt:lpstr>
      <vt:lpstr>Open Sans</vt:lpstr>
      <vt:lpstr>Helvetica Neue</vt:lpstr>
      <vt:lpstr>DIN 2014 Demi</vt:lpstr>
      <vt:lpstr>Barlow SemiBold</vt:lpstr>
      <vt:lpstr>Open Sans Semibold</vt:lpstr>
      <vt:lpstr>Office Theme</vt:lpstr>
      <vt:lpstr>Particle Formation 2023</vt:lpstr>
      <vt:lpstr>PowerPoint Presentation</vt:lpstr>
      <vt:lpstr>AFM-IR for drug delivery characterization</vt:lpstr>
      <vt:lpstr>Photothermal Infrared Applications</vt:lpstr>
      <vt:lpstr>Summary</vt:lpstr>
      <vt:lpstr>Talent – potential researchers and hiring skills</vt:lpstr>
      <vt:lpstr>Astrophysics = Data Science (plus physics)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 Walsh</dc:creator>
  <cp:lastModifiedBy>Karen Hapgood</cp:lastModifiedBy>
  <cp:revision>6</cp:revision>
  <dcterms:created xsi:type="dcterms:W3CDTF">2021-04-21T06:12:21Z</dcterms:created>
  <dcterms:modified xsi:type="dcterms:W3CDTF">2023-06-13T12:59:28Z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0x0101001CCB3D646E235046B1F3B6FC4F82BB26</vt:lpwstr>
  </property>
</Properties>
</file>