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7" r:id="rId4"/>
    <p:sldId id="259" r:id="rId5"/>
    <p:sldId id="262" r:id="rId6"/>
    <p:sldId id="261" r:id="rId7"/>
    <p:sldId id="268" r:id="rId8"/>
    <p:sldId id="863" r:id="rId9"/>
    <p:sldId id="864" r:id="rId10"/>
    <p:sldId id="263" r:id="rId11"/>
    <p:sldId id="264" r:id="rId12"/>
    <p:sldId id="265" r:id="rId13"/>
    <p:sldId id="294" r:id="rId14"/>
    <p:sldId id="874" r:id="rId15"/>
    <p:sldId id="267" r:id="rId16"/>
    <p:sldId id="266" r:id="rId17"/>
    <p:sldId id="269" r:id="rId18"/>
    <p:sldId id="270" r:id="rId19"/>
    <p:sldId id="271" r:id="rId20"/>
    <p:sldId id="272" r:id="rId21"/>
    <p:sldId id="274" r:id="rId22"/>
    <p:sldId id="273" r:id="rId23"/>
    <p:sldId id="865" r:id="rId24"/>
    <p:sldId id="866" r:id="rId25"/>
    <p:sldId id="276" r:id="rId26"/>
    <p:sldId id="867" r:id="rId27"/>
    <p:sldId id="868" r:id="rId28"/>
    <p:sldId id="869" r:id="rId29"/>
    <p:sldId id="870" r:id="rId30"/>
    <p:sldId id="875" r:id="rId31"/>
    <p:sldId id="876" r:id="rId32"/>
    <p:sldId id="877" r:id="rId33"/>
    <p:sldId id="871" r:id="rId34"/>
    <p:sldId id="872" r:id="rId35"/>
    <p:sldId id="873" r:id="rId36"/>
    <p:sldId id="878" r:id="rId37"/>
    <p:sldId id="2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F8EAED"/>
    <a:srgbClr val="404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42F01-4AB8-4109-8D0D-24AA712CAA4E}" v="1" dt="2025-09-09T23:56:48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517" autoAdjust="0"/>
  </p:normalViewPr>
  <p:slideViewPr>
    <p:cSldViewPr snapToGrid="0">
      <p:cViewPr varScale="1">
        <p:scale>
          <a:sx n="51" d="100"/>
          <a:sy n="51" d="100"/>
        </p:scale>
        <p:origin x="528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2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Francqui" userId="1321bf6d-7d0f-4c44-a625-a8c88fb7a46b" providerId="ADAL" clId="{25E42F01-4AB8-4109-8D0D-24AA712CAA4E}"/>
    <pc:docChg chg="addSld modSld sldOrd">
      <pc:chgData name="Filip Francqui" userId="1321bf6d-7d0f-4c44-a625-a8c88fb7a46b" providerId="ADAL" clId="{25E42F01-4AB8-4109-8D0D-24AA712CAA4E}" dt="2025-09-09T23:57:01.830" v="17" actId="20577"/>
      <pc:docMkLst>
        <pc:docMk/>
      </pc:docMkLst>
      <pc:sldChg chg="ord">
        <pc:chgData name="Filip Francqui" userId="1321bf6d-7d0f-4c44-a625-a8c88fb7a46b" providerId="ADAL" clId="{25E42F01-4AB8-4109-8D0D-24AA712CAA4E}" dt="2025-09-09T23:55:42.586" v="1"/>
        <pc:sldMkLst>
          <pc:docMk/>
          <pc:sldMk cId="338194735" sldId="262"/>
        </pc:sldMkLst>
      </pc:sldChg>
      <pc:sldChg chg="modSp add mod">
        <pc:chgData name="Filip Francqui" userId="1321bf6d-7d0f-4c44-a625-a8c88fb7a46b" providerId="ADAL" clId="{25E42F01-4AB8-4109-8D0D-24AA712CAA4E}" dt="2025-09-09T23:57:01.830" v="17" actId="20577"/>
        <pc:sldMkLst>
          <pc:docMk/>
          <pc:sldMk cId="31724620" sldId="878"/>
        </pc:sldMkLst>
        <pc:spChg chg="mod">
          <ac:chgData name="Filip Francqui" userId="1321bf6d-7d0f-4c44-a625-a8c88fb7a46b" providerId="ADAL" clId="{25E42F01-4AB8-4109-8D0D-24AA712CAA4E}" dt="2025-09-09T23:56:55.450" v="14" actId="20577"/>
          <ac:spMkLst>
            <pc:docMk/>
            <pc:sldMk cId="31724620" sldId="878"/>
            <ac:spMk id="2" creationId="{2EC4F6FF-2744-A2F9-5D78-9E73E3A4ECD1}"/>
          </ac:spMkLst>
        </pc:spChg>
        <pc:spChg chg="mod">
          <ac:chgData name="Filip Francqui" userId="1321bf6d-7d0f-4c44-a625-a8c88fb7a46b" providerId="ADAL" clId="{25E42F01-4AB8-4109-8D0D-24AA712CAA4E}" dt="2025-09-09T23:57:01.830" v="17" actId="20577"/>
          <ac:spMkLst>
            <pc:docMk/>
            <pc:sldMk cId="31724620" sldId="878"/>
            <ac:spMk id="3" creationId="{8DFE92F8-CF63-B227-D6B9-4BDCF65D80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C5655-8E45-451A-9E69-AFD5AFD8D67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B41A-6F15-4488-AC3D-67027D07B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CEF85-E891-4DC7-8771-6C1F4286B03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2E2AE-FC21-45F4-AD97-127B4BE7C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1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C335642-1040-4A14-6798-BE780D94F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9DE51-9B80-4D78-BA07-F78115777CA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D13EF73-1821-18EA-6675-F9FBC7265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61E778F-C96F-DDEB-C130-89808D69A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B499AE-3B36-8D0B-4D0E-0DC239760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1267D-7628-4D76-A9E6-972C35C5DDC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DE02B37-F831-3A07-42E0-180A635FF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EB70594-66AD-C8E5-2650-F6F79DED3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76A1E1-1978-0A8E-3071-B37FFE733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92D6E-1559-4730-8BA3-75A844DCA00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D204CF6-8A7B-99BD-EAB6-39C42298F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F6602F3-46B2-6EEE-0140-EE96A0300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1764A9-D6A3-40B8-9958-61E5DDED3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B968F-0A9E-4CE6-8671-6A85732922E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4F87AA0-6BB3-E652-4BE7-6BF945DB5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FC22E5B-6529-50E1-3E3A-0ABA3280F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7527E5-8CA2-4205-1717-2C92AA83F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7A628-2C10-40EB-A66A-A5EB5DF6145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82454E5-ABE0-7A59-94F3-0D791F64A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20228C-3A99-1641-7221-CAF9F46F9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92" y="-9097587"/>
            <a:ext cx="5281534" cy="110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5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7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8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7A2E-1C72-4988-B1F6-83F8D305B7E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7629"/>
            <a:ext cx="10515600" cy="102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International Fine Particles Research Institute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B919-F366-4FB3-B3E2-6D5831A18A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999" y="4902155"/>
            <a:ext cx="3869998" cy="36386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43677" y="6277302"/>
            <a:ext cx="196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pperplate Gothic Bold" panose="020E0705020206020404" pitchFamily="34" charset="0"/>
              </a:rPr>
              <a:t>IFPRI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7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6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 baseline="0">
          <a:solidFill>
            <a:srgbClr val="0070C0"/>
          </a:solidFill>
          <a:latin typeface="Arabic Typesetting" panose="03020402040406030203" pitchFamily="66" charset="-78"/>
          <a:ea typeface="BatangChe" panose="02030609000101010101" pitchFamily="49" charset="-127"/>
          <a:cs typeface="Arabic Typesetting" panose="03020402040406030203" pitchFamily="66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abic Typesetting" panose="03020402040406030203" pitchFamily="66" charset="-78"/>
          <a:ea typeface="Arial Unicode MS" panose="020B0604020202020204" pitchFamily="34" charset="-128"/>
          <a:cs typeface="Arabic Typesetting" panose="03020402040406030203" pitchFamily="66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abic Typesetting" panose="03020402040406030203" pitchFamily="66" charset="-78"/>
          <a:ea typeface="Arial Unicode MS" panose="020B0604020202020204" pitchFamily="34" charset="-128"/>
          <a:cs typeface="Arabic Typesetting" panose="03020402040406030203" pitchFamily="66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abic Typesetting" panose="03020402040406030203" pitchFamily="66" charset="-78"/>
          <a:ea typeface="Arial Unicode MS" panose="020B0604020202020204" pitchFamily="34" charset="-128"/>
          <a:cs typeface="Arabic Typesetting" panose="03020402040406030203" pitchFamily="66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abic Typesetting" panose="03020402040406030203" pitchFamily="66" charset="-78"/>
          <a:ea typeface="Arial Unicode MS" panose="020B0604020202020204" pitchFamily="34" charset="-128"/>
          <a:cs typeface="Arabic Typesetting" panose="03020402040406030203" pitchFamily="66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abic Typesetting" panose="03020402040406030203" pitchFamily="66" charset="-78"/>
          <a:ea typeface="Arial Unicode MS" panose="020B0604020202020204" pitchFamily="34" charset="-128"/>
          <a:cs typeface="Arabic Typesetting" panose="03020402040406030203" pitchFamily="66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713" y="1290806"/>
            <a:ext cx="11463454" cy="1609686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International Fine Particles Research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518" y="2729645"/>
            <a:ext cx="10359484" cy="1655762"/>
          </a:xfrm>
        </p:spPr>
        <p:txBody>
          <a:bodyPr>
            <a:normAutofit/>
          </a:bodyPr>
          <a:lstStyle/>
          <a:p>
            <a:r>
              <a:rPr lang="en-US" sz="3200" dirty="0"/>
              <a:t>The Conversion of Fundamental Particle Science and Technology Understandings  into Practical Manufacturing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7327" y="4335999"/>
            <a:ext cx="681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Filip Francqui</a:t>
            </a: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IFPRI President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17327" y="4335515"/>
            <a:ext cx="6813395" cy="48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51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Technical Program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17697" y="1153377"/>
            <a:ext cx="8532813" cy="5307013"/>
            <a:chOff x="295" y="981"/>
            <a:chExt cx="5216" cy="322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95" y="981"/>
              <a:ext cx="5216" cy="322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rot="10953701" flipH="1" flipV="1">
              <a:off x="700" y="2233"/>
              <a:ext cx="273" cy="476"/>
            </a:xfrm>
            <a:custGeom>
              <a:avLst/>
              <a:gdLst>
                <a:gd name="T0" fmla="*/ 0 w 363"/>
                <a:gd name="T1" fmla="*/ 2147483646 h 362"/>
                <a:gd name="T2" fmla="*/ 2 w 363"/>
                <a:gd name="T3" fmla="*/ 2147483646 h 362"/>
                <a:gd name="T4" fmla="*/ 2 w 363"/>
                <a:gd name="T5" fmla="*/ 2147483646 h 362"/>
                <a:gd name="T6" fmla="*/ 2 w 363"/>
                <a:gd name="T7" fmla="*/ 1285080178 h 362"/>
                <a:gd name="T8" fmla="*/ 2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10646299" flipH="1">
              <a:off x="649" y="3099"/>
              <a:ext cx="328" cy="514"/>
            </a:xfrm>
            <a:custGeom>
              <a:avLst/>
              <a:gdLst>
                <a:gd name="T0" fmla="*/ 0 w 363"/>
                <a:gd name="T1" fmla="*/ 2147483646 h 362"/>
                <a:gd name="T2" fmla="*/ 2 w 363"/>
                <a:gd name="T3" fmla="*/ 2147483646 h 362"/>
                <a:gd name="T4" fmla="*/ 2 w 363"/>
                <a:gd name="T5" fmla="*/ 2147483646 h 362"/>
                <a:gd name="T6" fmla="*/ 2 w 363"/>
                <a:gd name="T7" fmla="*/ 1285080178 h 362"/>
                <a:gd name="T8" fmla="*/ 2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2336" y="2251"/>
              <a:ext cx="409" cy="407"/>
            </a:xfrm>
            <a:custGeom>
              <a:avLst/>
              <a:gdLst>
                <a:gd name="T0" fmla="*/ 0 w 363"/>
                <a:gd name="T1" fmla="*/ 21867 h 362"/>
                <a:gd name="T2" fmla="*/ 1550 w 363"/>
                <a:gd name="T3" fmla="*/ 15102 h 362"/>
                <a:gd name="T4" fmla="*/ 5990 w 363"/>
                <a:gd name="T5" fmla="*/ 9536 h 362"/>
                <a:gd name="T6" fmla="*/ 13026 w 363"/>
                <a:gd name="T7" fmla="*/ 5086 h 362"/>
                <a:gd name="T8" fmla="*/ 23654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 flipV="1">
              <a:off x="2336" y="3158"/>
              <a:ext cx="409" cy="407"/>
            </a:xfrm>
            <a:custGeom>
              <a:avLst/>
              <a:gdLst>
                <a:gd name="T0" fmla="*/ 0 w 363"/>
                <a:gd name="T1" fmla="*/ 21867 h 362"/>
                <a:gd name="T2" fmla="*/ 1550 w 363"/>
                <a:gd name="T3" fmla="*/ 15102 h 362"/>
                <a:gd name="T4" fmla="*/ 5990 w 363"/>
                <a:gd name="T5" fmla="*/ 9536 h 362"/>
                <a:gd name="T6" fmla="*/ 13026 w 363"/>
                <a:gd name="T7" fmla="*/ 5086 h 362"/>
                <a:gd name="T8" fmla="*/ 23654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V="1">
              <a:off x="2789" y="3158"/>
              <a:ext cx="409" cy="407"/>
            </a:xfrm>
            <a:custGeom>
              <a:avLst/>
              <a:gdLst>
                <a:gd name="T0" fmla="*/ 0 w 363"/>
                <a:gd name="T1" fmla="*/ 21867 h 362"/>
                <a:gd name="T2" fmla="*/ 1550 w 363"/>
                <a:gd name="T3" fmla="*/ 15102 h 362"/>
                <a:gd name="T4" fmla="*/ 5990 w 363"/>
                <a:gd name="T5" fmla="*/ 9536 h 362"/>
                <a:gd name="T6" fmla="*/ 13026 w 363"/>
                <a:gd name="T7" fmla="*/ 5086 h 362"/>
                <a:gd name="T8" fmla="*/ 23654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789" y="2251"/>
              <a:ext cx="409" cy="407"/>
            </a:xfrm>
            <a:custGeom>
              <a:avLst/>
              <a:gdLst>
                <a:gd name="T0" fmla="*/ 0 w 363"/>
                <a:gd name="T1" fmla="*/ 21867 h 362"/>
                <a:gd name="T2" fmla="*/ 1550 w 363"/>
                <a:gd name="T3" fmla="*/ 15102 h 362"/>
                <a:gd name="T4" fmla="*/ 5990 w 363"/>
                <a:gd name="T5" fmla="*/ 9536 h 362"/>
                <a:gd name="T6" fmla="*/ 13026 w 363"/>
                <a:gd name="T7" fmla="*/ 5086 h 362"/>
                <a:gd name="T8" fmla="*/ 23654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7" y="1046"/>
              <a:ext cx="485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</a:rPr>
                <a:t>Dynamic - responds to Member Company needs</a:t>
              </a:r>
            </a:p>
            <a:p>
              <a:pPr algn="ctr" eaLnBrk="1" hangingPunct="1"/>
              <a:r>
                <a:rPr lang="en-US" altLang="en-US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</a:rPr>
                <a:t>Managed within 7 Subject Areas which have strong interactions and weak boundaries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20" y="2024"/>
              <a:ext cx="3516" cy="1769"/>
              <a:chOff x="1020" y="2024"/>
              <a:chExt cx="3516" cy="1769"/>
            </a:xfrm>
          </p:grpSpPr>
          <p:grpSp>
            <p:nvGrpSpPr>
              <p:cNvPr id="25" name="Group 14"/>
              <p:cNvGrpSpPr>
                <a:grpSpLocks/>
              </p:cNvGrpSpPr>
              <p:nvPr/>
            </p:nvGrpSpPr>
            <p:grpSpPr bwMode="auto">
              <a:xfrm>
                <a:off x="1020" y="2024"/>
                <a:ext cx="3516" cy="499"/>
                <a:chOff x="861" y="1661"/>
                <a:chExt cx="3516" cy="499"/>
              </a:xfrm>
            </p:grpSpPr>
            <p:sp>
              <p:nvSpPr>
                <p:cNvPr id="30" name="AutoShape 15"/>
                <p:cNvSpPr>
                  <a:spLocks noChangeArrowheads="1"/>
                </p:cNvSpPr>
                <p:nvPr/>
              </p:nvSpPr>
              <p:spPr bwMode="auto">
                <a:xfrm>
                  <a:off x="861" y="1661"/>
                  <a:ext cx="1271" cy="499"/>
                </a:xfrm>
                <a:prstGeom prst="flowChartAlternateProcess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0" dirty="0">
                      <a:solidFill>
                        <a:schemeClr val="bg1">
                          <a:lumMod val="50000"/>
                        </a:schemeClr>
                      </a:solidFill>
                      <a:latin typeface="Tahoma" panose="020B0604030504040204" pitchFamily="34" charset="0"/>
                    </a:rPr>
                    <a:t>Sols &amp; Dispersions</a:t>
                  </a:r>
                </a:p>
                <a:p>
                  <a:pPr algn="ctr" eaLnBrk="1" hangingPunct="1"/>
                  <a:r>
                    <a:rPr lang="en-US" altLang="en-US" b="0" dirty="0">
                      <a:solidFill>
                        <a:schemeClr val="bg1">
                          <a:lumMod val="50000"/>
                        </a:schemeClr>
                      </a:solidFill>
                      <a:latin typeface="Tahoma" panose="020B0604030504040204" pitchFamily="34" charset="0"/>
                    </a:rPr>
                    <a:t>Flow / Separations</a:t>
                  </a:r>
                  <a:r>
                    <a:rPr lang="en-US" altLang="en-US" b="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  <p:sp>
              <p:nvSpPr>
                <p:cNvPr id="31" name="AutoShape 16"/>
                <p:cNvSpPr>
                  <a:spLocks noChangeArrowheads="1"/>
                </p:cNvSpPr>
                <p:nvPr/>
              </p:nvSpPr>
              <p:spPr bwMode="auto">
                <a:xfrm>
                  <a:off x="3061" y="1661"/>
                  <a:ext cx="1316" cy="499"/>
                </a:xfrm>
                <a:prstGeom prst="flowChartAlternateProcess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0" dirty="0">
                      <a:solidFill>
                        <a:schemeClr val="bg1">
                          <a:lumMod val="50000"/>
                        </a:schemeClr>
                      </a:solidFill>
                      <a:latin typeface="Tahoma" panose="020B0604030504040204" pitchFamily="34" charset="0"/>
                    </a:rPr>
                    <a:t>Dry Powder Flow</a:t>
                  </a:r>
                </a:p>
                <a:p>
                  <a:pPr algn="ctr" eaLnBrk="1" hangingPunct="1"/>
                  <a:endParaRPr lang="en-US" altLang="en-US" b="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6" name="AutoShape 17"/>
              <p:cNvSpPr>
                <a:spLocks noChangeArrowheads="1"/>
              </p:cNvSpPr>
              <p:nvPr/>
            </p:nvSpPr>
            <p:spPr bwMode="auto">
              <a:xfrm>
                <a:off x="2097" y="2659"/>
                <a:ext cx="1361" cy="499"/>
              </a:xfrm>
              <a:prstGeom prst="flowChartAlternateProcess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0" dirty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</a:rPr>
                  <a:t>Characterization &amp;</a:t>
                </a:r>
              </a:p>
              <a:p>
                <a:pPr algn="ctr" eaLnBrk="1" hangingPunct="1"/>
                <a:r>
                  <a:rPr lang="en-US" altLang="en-US" b="0" dirty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</a:rPr>
                  <a:t>Measurement </a:t>
                </a:r>
              </a:p>
            </p:txBody>
          </p:sp>
          <p:grpSp>
            <p:nvGrpSpPr>
              <p:cNvPr id="27" name="Group 18"/>
              <p:cNvGrpSpPr>
                <a:grpSpLocks/>
              </p:cNvGrpSpPr>
              <p:nvPr/>
            </p:nvGrpSpPr>
            <p:grpSpPr bwMode="auto">
              <a:xfrm>
                <a:off x="1043" y="3294"/>
                <a:ext cx="3469" cy="499"/>
                <a:chOff x="862" y="3113"/>
                <a:chExt cx="3469" cy="499"/>
              </a:xfrm>
            </p:grpSpPr>
            <p:sp>
              <p:nvSpPr>
                <p:cNvPr id="28" name="AutoShape 19"/>
                <p:cNvSpPr>
                  <a:spLocks noChangeArrowheads="1"/>
                </p:cNvSpPr>
                <p:nvPr/>
              </p:nvSpPr>
              <p:spPr bwMode="auto">
                <a:xfrm>
                  <a:off x="862" y="3113"/>
                  <a:ext cx="1270" cy="499"/>
                </a:xfrm>
                <a:prstGeom prst="flowChartAlternateProcess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0" dirty="0">
                      <a:solidFill>
                        <a:schemeClr val="bg1">
                          <a:lumMod val="50000"/>
                        </a:schemeClr>
                      </a:solidFill>
                      <a:latin typeface="Tahoma" panose="020B0604030504040204" pitchFamily="34" charset="0"/>
                    </a:rPr>
                    <a:t>Particle Formation</a:t>
                  </a:r>
                  <a:r>
                    <a:rPr lang="en-US" altLang="en-US" b="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  <p:sp>
              <p:nvSpPr>
                <p:cNvPr id="29" name="AutoShape 20"/>
                <p:cNvSpPr>
                  <a:spLocks noChangeArrowheads="1"/>
                </p:cNvSpPr>
                <p:nvPr/>
              </p:nvSpPr>
              <p:spPr bwMode="auto">
                <a:xfrm>
                  <a:off x="3107" y="3113"/>
                  <a:ext cx="1224" cy="499"/>
                </a:xfrm>
                <a:prstGeom prst="flowChartAlternateProcess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0" dirty="0">
                      <a:solidFill>
                        <a:schemeClr val="bg1">
                          <a:lumMod val="50000"/>
                        </a:schemeClr>
                      </a:solidFill>
                      <a:latin typeface="Tahoma" panose="020B0604030504040204" pitchFamily="34" charset="0"/>
                    </a:rPr>
                    <a:t>Size Reduction </a:t>
                  </a:r>
                </a:p>
              </p:txBody>
            </p:sp>
          </p:grpSp>
        </p:grp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865" y="1608"/>
              <a:ext cx="18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</a:rPr>
                <a:t>Transition from wet to dry 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047" y="3923"/>
              <a:ext cx="1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</a:rPr>
                <a:t>Engineered Products</a:t>
              </a:r>
              <a:r>
                <a:rPr lang="en-US" altLang="en-US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4558" y="2790"/>
              <a:ext cx="6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</a:rPr>
                <a:t>Attrition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95" y="2703"/>
              <a:ext cx="8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0" dirty="0" err="1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</a:rPr>
                <a:t>Interparticle</a:t>
              </a:r>
              <a:endParaRPr lang="en-US" altLang="en-US" b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endParaRPr>
            </a:p>
            <a:p>
              <a:pPr algn="ctr" eaLnBrk="1" hangingPunct="1"/>
              <a:r>
                <a:rPr lang="en-US" altLang="en-US" b="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</a:rPr>
                <a:t>Forces</a:t>
              </a: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 rot="5400000">
              <a:off x="3773" y="1581"/>
              <a:ext cx="273" cy="581"/>
            </a:xfrm>
            <a:custGeom>
              <a:avLst/>
              <a:gdLst>
                <a:gd name="T0" fmla="*/ 0 w 363"/>
                <a:gd name="T1" fmla="*/ 2147483646 h 362"/>
                <a:gd name="T2" fmla="*/ 2 w 363"/>
                <a:gd name="T3" fmla="*/ 2147483646 h 362"/>
                <a:gd name="T4" fmla="*/ 2 w 363"/>
                <a:gd name="T5" fmla="*/ 2147483646 h 362"/>
                <a:gd name="T6" fmla="*/ 2 w 363"/>
                <a:gd name="T7" fmla="*/ 1285080178 h 362"/>
                <a:gd name="T8" fmla="*/ 2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 rot="16200000" flipH="1">
              <a:off x="1463" y="1582"/>
              <a:ext cx="273" cy="581"/>
            </a:xfrm>
            <a:custGeom>
              <a:avLst/>
              <a:gdLst>
                <a:gd name="T0" fmla="*/ 0 w 363"/>
                <a:gd name="T1" fmla="*/ 2147483646 h 362"/>
                <a:gd name="T2" fmla="*/ 2 w 363"/>
                <a:gd name="T3" fmla="*/ 2147483646 h 362"/>
                <a:gd name="T4" fmla="*/ 2 w 363"/>
                <a:gd name="T5" fmla="*/ 2147483646 h 362"/>
                <a:gd name="T6" fmla="*/ 2 w 363"/>
                <a:gd name="T7" fmla="*/ 1285080178 h 362"/>
                <a:gd name="T8" fmla="*/ 2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 rot="16200000" flipV="1">
              <a:off x="3756" y="3637"/>
              <a:ext cx="273" cy="581"/>
            </a:xfrm>
            <a:custGeom>
              <a:avLst/>
              <a:gdLst>
                <a:gd name="T0" fmla="*/ 0 w 363"/>
                <a:gd name="T1" fmla="*/ 2147483646 h 362"/>
                <a:gd name="T2" fmla="*/ 2 w 363"/>
                <a:gd name="T3" fmla="*/ 2147483646 h 362"/>
                <a:gd name="T4" fmla="*/ 2 w 363"/>
                <a:gd name="T5" fmla="*/ 2147483646 h 362"/>
                <a:gd name="T6" fmla="*/ 2 w 363"/>
                <a:gd name="T7" fmla="*/ 1285080178 h 362"/>
                <a:gd name="T8" fmla="*/ 2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 rot="5400000" flipH="1" flipV="1">
              <a:off x="1446" y="3638"/>
              <a:ext cx="273" cy="581"/>
            </a:xfrm>
            <a:custGeom>
              <a:avLst/>
              <a:gdLst>
                <a:gd name="T0" fmla="*/ 0 w 363"/>
                <a:gd name="T1" fmla="*/ 2147483646 h 362"/>
                <a:gd name="T2" fmla="*/ 2 w 363"/>
                <a:gd name="T3" fmla="*/ 2147483646 h 362"/>
                <a:gd name="T4" fmla="*/ 2 w 363"/>
                <a:gd name="T5" fmla="*/ 2147483646 h 362"/>
                <a:gd name="T6" fmla="*/ 2 w 363"/>
                <a:gd name="T7" fmla="*/ 1285080178 h 362"/>
                <a:gd name="T8" fmla="*/ 2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 rot="10646299" flipV="1">
              <a:off x="4574" y="2233"/>
              <a:ext cx="273" cy="581"/>
            </a:xfrm>
            <a:custGeom>
              <a:avLst/>
              <a:gdLst>
                <a:gd name="T0" fmla="*/ 0 w 363"/>
                <a:gd name="T1" fmla="*/ 2147483646 h 362"/>
                <a:gd name="T2" fmla="*/ 2 w 363"/>
                <a:gd name="T3" fmla="*/ 2147483646 h 362"/>
                <a:gd name="T4" fmla="*/ 2 w 363"/>
                <a:gd name="T5" fmla="*/ 2147483646 h 362"/>
                <a:gd name="T6" fmla="*/ 2 w 363"/>
                <a:gd name="T7" fmla="*/ 1285080178 h 362"/>
                <a:gd name="T8" fmla="*/ 2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 rot="-10646299">
              <a:off x="4579" y="3031"/>
              <a:ext cx="273" cy="581"/>
            </a:xfrm>
            <a:custGeom>
              <a:avLst/>
              <a:gdLst>
                <a:gd name="T0" fmla="*/ 0 w 363"/>
                <a:gd name="T1" fmla="*/ 2147483646 h 362"/>
                <a:gd name="T2" fmla="*/ 2 w 363"/>
                <a:gd name="T3" fmla="*/ 2147483646 h 362"/>
                <a:gd name="T4" fmla="*/ 2 w 363"/>
                <a:gd name="T5" fmla="*/ 2147483646 h 362"/>
                <a:gd name="T6" fmla="*/ 2 w 363"/>
                <a:gd name="T7" fmla="*/ 1285080178 h 362"/>
                <a:gd name="T8" fmla="*/ 2 w 363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62"/>
                <a:gd name="T17" fmla="*/ 363 w 36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62">
                  <a:moveTo>
                    <a:pt x="0" y="362"/>
                  </a:moveTo>
                  <a:cubicBezTo>
                    <a:pt x="4" y="343"/>
                    <a:pt x="9" y="284"/>
                    <a:pt x="24" y="250"/>
                  </a:cubicBezTo>
                  <a:cubicBezTo>
                    <a:pt x="39" y="216"/>
                    <a:pt x="62" y="186"/>
                    <a:pt x="91" y="158"/>
                  </a:cubicBezTo>
                  <a:cubicBezTo>
                    <a:pt x="120" y="130"/>
                    <a:pt x="155" y="109"/>
                    <a:pt x="200" y="83"/>
                  </a:cubicBezTo>
                  <a:lnTo>
                    <a:pt x="363" y="0"/>
                  </a:lnTo>
                </a:path>
              </a:pathLst>
            </a:custGeom>
            <a:noFill/>
            <a:ln w="1016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44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2025-2026 Projects (17)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8DF135-1F37-3B1A-7D2A-650C821AA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92154"/>
              </p:ext>
            </p:extLst>
          </p:nvPr>
        </p:nvGraphicFramePr>
        <p:xfrm>
          <a:off x="1537855" y="1297112"/>
          <a:ext cx="9414163" cy="474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436">
                  <a:extLst>
                    <a:ext uri="{9D8B030D-6E8A-4147-A177-3AD203B41FA5}">
                      <a16:colId xmlns:a16="http://schemas.microsoft.com/office/drawing/2014/main" val="812916028"/>
                    </a:ext>
                  </a:extLst>
                </a:gridCol>
                <a:gridCol w="1717559">
                  <a:extLst>
                    <a:ext uri="{9D8B030D-6E8A-4147-A177-3AD203B41FA5}">
                      <a16:colId xmlns:a16="http://schemas.microsoft.com/office/drawing/2014/main" val="1956742959"/>
                    </a:ext>
                  </a:extLst>
                </a:gridCol>
                <a:gridCol w="1409694">
                  <a:extLst>
                    <a:ext uri="{9D8B030D-6E8A-4147-A177-3AD203B41FA5}">
                      <a16:colId xmlns:a16="http://schemas.microsoft.com/office/drawing/2014/main" val="71712234"/>
                    </a:ext>
                  </a:extLst>
                </a:gridCol>
                <a:gridCol w="1312474">
                  <a:extLst>
                    <a:ext uri="{9D8B030D-6E8A-4147-A177-3AD203B41FA5}">
                      <a16:colId xmlns:a16="http://schemas.microsoft.com/office/drawing/2014/main" val="2825528586"/>
                    </a:ext>
                  </a:extLst>
                </a:gridCol>
              </a:tblGrid>
              <a:tr h="2845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Model-based Design of Granular Products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R. Smith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U. Sheffield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England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6035430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Simplified Industrial Formulations of Colloidal Dispersions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J. Vermant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ETH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Switzerland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0498242"/>
                  </a:ext>
                </a:extLst>
              </a:tr>
              <a:tr h="498663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A Systems Engineering Approach to Dry-Milling with Grinding Aid Additives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A. Kwade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TU Braunschweig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7181235"/>
                  </a:ext>
                </a:extLst>
              </a:tr>
              <a:tr h="2601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Precision powder feeding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P. Nott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IISc Bangalore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3272679"/>
                  </a:ext>
                </a:extLst>
              </a:tr>
              <a:tr h="2601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Predicting Powder Flow from Flexible-Wall Containers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M. Jones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U. Newcastle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Australia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1655668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Porosity </a:t>
                      </a:r>
                      <a:r>
                        <a:rPr lang="en-US" sz="1400" u="none" strike="noStrike" dirty="0" err="1">
                          <a:effectLst/>
                        </a:rPr>
                        <a:t>Developent</a:t>
                      </a:r>
                      <a:r>
                        <a:rPr lang="en-US" sz="1400" u="none" strike="noStrike" dirty="0">
                          <a:effectLst/>
                        </a:rPr>
                        <a:t> During Drying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Reza Kharagani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OVGU Magdeburg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4714425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Understanding Accelerated Aging of Gels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Lilian Hsiao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NCSU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859913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Selection of Flow Aids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Raj Dave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NJIT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2973463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Air-Induced Defect Formation During Compaction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Ken Kamrin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M.I.T.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07985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Segregation of Cohesive Powders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Rich Lueptow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Northwestern U.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860944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Syneresis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Emanuela Del Gado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Georgetown U.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7735820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Aeration &amp; Deaeration of Geldart C Powders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Olivier Pouliquen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Aix Marseille U.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France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1888918"/>
                  </a:ext>
                </a:extLst>
              </a:tr>
              <a:tr h="2981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Numerical Modeling of Spray Droplet Formation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Olivier Desjardins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Cornell U.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501592"/>
                  </a:ext>
                </a:extLst>
              </a:tr>
              <a:tr h="2981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Wetting of Heterogeneous Particles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Lucio Isa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ETH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Switzerland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6800128"/>
                  </a:ext>
                </a:extLst>
              </a:tr>
              <a:tr h="2981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High-Throughput Measurement of Jamming Fraction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Daniel Hodgson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U. Edinburgh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Scotland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2841510"/>
                  </a:ext>
                </a:extLst>
              </a:tr>
              <a:tr h="2981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Mechanism of Fisheye Formation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Patrick Spicer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UNSW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Australia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2145510"/>
                  </a:ext>
                </a:extLst>
              </a:tr>
              <a:tr h="2493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Model-based Control of Granule Porosity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Johannes Khinast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TU Graz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Austria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764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63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2025-2026 Collaborations (2)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15DD1E-9F77-068D-6C50-24E3A0EF5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040507"/>
              </p:ext>
            </p:extLst>
          </p:nvPr>
        </p:nvGraphicFramePr>
        <p:xfrm>
          <a:off x="1187667" y="1952243"/>
          <a:ext cx="10166134" cy="1136917"/>
        </p:xfrm>
        <a:graphic>
          <a:graphicData uri="http://schemas.openxmlformats.org/drawingml/2006/table">
            <a:tbl>
              <a:tblPr/>
              <a:tblGrid>
                <a:gridCol w="5388458">
                  <a:extLst>
                    <a:ext uri="{9D8B030D-6E8A-4147-A177-3AD203B41FA5}">
                      <a16:colId xmlns:a16="http://schemas.microsoft.com/office/drawing/2014/main" val="2956504526"/>
                    </a:ext>
                  </a:extLst>
                </a:gridCol>
                <a:gridCol w="1845920">
                  <a:extLst>
                    <a:ext uri="{9D8B030D-6E8A-4147-A177-3AD203B41FA5}">
                      <a16:colId xmlns:a16="http://schemas.microsoft.com/office/drawing/2014/main" val="247298872"/>
                    </a:ext>
                  </a:extLst>
                </a:gridCol>
                <a:gridCol w="1520170">
                  <a:extLst>
                    <a:ext uri="{9D8B030D-6E8A-4147-A177-3AD203B41FA5}">
                      <a16:colId xmlns:a16="http://schemas.microsoft.com/office/drawing/2014/main" val="2397108990"/>
                    </a:ext>
                  </a:extLst>
                </a:gridCol>
                <a:gridCol w="1411586">
                  <a:extLst>
                    <a:ext uri="{9D8B030D-6E8A-4147-A177-3AD203B41FA5}">
                      <a16:colId xmlns:a16="http://schemas.microsoft.com/office/drawing/2014/main" val="4242285247"/>
                    </a:ext>
                  </a:extLst>
                </a:gridCol>
              </a:tblGrid>
              <a:tr h="58827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Simplex Atomizer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Olivier Desjardins</a:t>
                      </a:r>
                      <a:b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Vince McDonnell</a:t>
                      </a:r>
                    </a:p>
                  </a:txBody>
                  <a:tcPr marL="19050" marR="19050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Cornell U.</a:t>
                      </a:r>
                      <a:b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 Irvine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  <a:b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37607"/>
                  </a:ext>
                </a:extLst>
              </a:tr>
              <a:tr h="4412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Continuum Flow Modeling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 Kamrin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 Vonk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M.I.T.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Envalior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9577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305802-0BBC-83B4-2FD5-5A658932F9CF}"/>
              </a:ext>
            </a:extLst>
          </p:cNvPr>
          <p:cNvSpPr txBox="1">
            <a:spLocks/>
          </p:cNvSpPr>
          <p:nvPr/>
        </p:nvSpPr>
        <p:spPr>
          <a:xfrm>
            <a:off x="1187667" y="3566786"/>
            <a:ext cx="10515600" cy="15313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500" b="1" dirty="0">
                <a:solidFill>
                  <a:srgbClr val="0070C0"/>
                </a:solidFill>
                <a:ea typeface="BatangChe" panose="02030609000101010101" pitchFamily="49" charset="-127"/>
              </a:rPr>
              <a:t>Workshops – one per year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4600" dirty="0"/>
              <a:t>January 2026 - Adhesion</a:t>
            </a:r>
          </a:p>
          <a:p>
            <a:pPr marL="0" indent="0">
              <a:buNone/>
            </a:pPr>
            <a:r>
              <a:rPr lang="en-US" sz="4600" dirty="0"/>
              <a:t>	January 2027 - Triboelectricity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288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2025-2026 Reviews (5)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4EAF01-495D-B70D-0DC6-08126F9E3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11154"/>
              </p:ext>
            </p:extLst>
          </p:nvPr>
        </p:nvGraphicFramePr>
        <p:xfrm>
          <a:off x="519832" y="1331560"/>
          <a:ext cx="10515599" cy="2097439"/>
        </p:xfrm>
        <a:graphic>
          <a:graphicData uri="http://schemas.openxmlformats.org/drawingml/2006/table">
            <a:tbl>
              <a:tblPr/>
              <a:tblGrid>
                <a:gridCol w="5573689">
                  <a:extLst>
                    <a:ext uri="{9D8B030D-6E8A-4147-A177-3AD203B41FA5}">
                      <a16:colId xmlns:a16="http://schemas.microsoft.com/office/drawing/2014/main" val="4068976030"/>
                    </a:ext>
                  </a:extLst>
                </a:gridCol>
                <a:gridCol w="1909374">
                  <a:extLst>
                    <a:ext uri="{9D8B030D-6E8A-4147-A177-3AD203B41FA5}">
                      <a16:colId xmlns:a16="http://schemas.microsoft.com/office/drawing/2014/main" val="1978830504"/>
                    </a:ext>
                  </a:extLst>
                </a:gridCol>
                <a:gridCol w="1572426">
                  <a:extLst>
                    <a:ext uri="{9D8B030D-6E8A-4147-A177-3AD203B41FA5}">
                      <a16:colId xmlns:a16="http://schemas.microsoft.com/office/drawing/2014/main" val="2944666387"/>
                    </a:ext>
                  </a:extLst>
                </a:gridCol>
                <a:gridCol w="1460110">
                  <a:extLst>
                    <a:ext uri="{9D8B030D-6E8A-4147-A177-3AD203B41FA5}">
                      <a16:colId xmlns:a16="http://schemas.microsoft.com/office/drawing/2014/main" val="1847037314"/>
                    </a:ext>
                  </a:extLst>
                </a:gridCol>
              </a:tblGrid>
              <a:tr h="34957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Dust Emission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Yaping Shao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U. Cologne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72169"/>
                  </a:ext>
                </a:extLst>
              </a:tr>
              <a:tr h="34957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Atomic Layer Deposition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Ruud van Ommen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 Delft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674"/>
                  </a:ext>
                </a:extLst>
              </a:tr>
              <a:tr h="34957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Sampling Equipment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 Esbenson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KHE Consulting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44895"/>
                  </a:ext>
                </a:extLst>
              </a:tr>
              <a:tr h="34957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Granulation Scaleup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 Mort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Purdue U.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29779"/>
                  </a:ext>
                </a:extLst>
              </a:tr>
              <a:tr h="69914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Correlative microscopy for filled multi-components complex systems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6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6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19A9B-2DBF-B54E-B583-C8DCF59B4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E83C-6849-EF95-B545-B3C39CED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538E-5EE6-98C6-9F51-E4DB08C31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2878" y="1528948"/>
            <a:ext cx="5181600" cy="47491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n-US" sz="4600" dirty="0"/>
              <a:t>Full Membership (32)</a:t>
            </a:r>
            <a:endParaRPr lang="en-US" sz="3400" dirty="0"/>
          </a:p>
          <a:p>
            <a:pPr lvl="1">
              <a:defRPr/>
            </a:pPr>
            <a:r>
              <a:rPr lang="en-US" sz="3400" dirty="0"/>
              <a:t>Alkermes</a:t>
            </a:r>
          </a:p>
          <a:p>
            <a:pPr lvl="1">
              <a:defRPr/>
            </a:pPr>
            <a:r>
              <a:rPr lang="en-US" sz="3400" dirty="0"/>
              <a:t>ArcelorMittal</a:t>
            </a:r>
          </a:p>
          <a:p>
            <a:pPr lvl="1">
              <a:defRPr/>
            </a:pPr>
            <a:r>
              <a:rPr lang="en-US" sz="3400" dirty="0"/>
              <a:t>AVEKA</a:t>
            </a:r>
          </a:p>
          <a:p>
            <a:pPr lvl="1">
              <a:defRPr/>
            </a:pPr>
            <a:r>
              <a:rPr lang="en-US" sz="3400" dirty="0"/>
              <a:t>BASF</a:t>
            </a:r>
          </a:p>
          <a:p>
            <a:pPr lvl="1">
              <a:defRPr/>
            </a:pPr>
            <a:r>
              <a:rPr lang="en-US" sz="3400" dirty="0"/>
              <a:t>Cargill</a:t>
            </a:r>
          </a:p>
          <a:p>
            <a:pPr lvl="1">
              <a:defRPr/>
            </a:pPr>
            <a:r>
              <a:rPr lang="en-US" sz="3400" dirty="0"/>
              <a:t>Chemours</a:t>
            </a:r>
          </a:p>
          <a:p>
            <a:pPr lvl="1">
              <a:defRPr/>
            </a:pPr>
            <a:r>
              <a:rPr lang="en-US" sz="3400" dirty="0"/>
              <a:t>Corning</a:t>
            </a:r>
          </a:p>
          <a:p>
            <a:pPr lvl="1">
              <a:defRPr/>
            </a:pPr>
            <a:r>
              <a:rPr lang="en-US" sz="3400" dirty="0"/>
              <a:t>Corteva</a:t>
            </a:r>
          </a:p>
          <a:p>
            <a:pPr lvl="1">
              <a:defRPr/>
            </a:pPr>
            <a:r>
              <a:rPr lang="en-US" sz="3400" dirty="0"/>
              <a:t>Danone</a:t>
            </a:r>
          </a:p>
          <a:p>
            <a:pPr lvl="1">
              <a:defRPr/>
            </a:pPr>
            <a:r>
              <a:rPr lang="en-US" sz="3400" dirty="0"/>
              <a:t>Dow</a:t>
            </a:r>
          </a:p>
          <a:p>
            <a:pPr lvl="1">
              <a:defRPr/>
            </a:pPr>
            <a:r>
              <a:rPr lang="en-US" sz="3400" dirty="0"/>
              <a:t>Ecolab</a:t>
            </a:r>
          </a:p>
          <a:p>
            <a:pPr lvl="1">
              <a:defRPr/>
            </a:pPr>
            <a:r>
              <a:rPr lang="en-US" sz="3400" dirty="0" err="1"/>
              <a:t>Envalior</a:t>
            </a:r>
            <a:endParaRPr lang="en-US" sz="3400" dirty="0"/>
          </a:p>
          <a:p>
            <a:pPr lvl="1">
              <a:defRPr/>
            </a:pPr>
            <a:r>
              <a:rPr lang="en-US" sz="3400" dirty="0"/>
              <a:t>FMC</a:t>
            </a:r>
          </a:p>
          <a:p>
            <a:pPr lvl="1">
              <a:defRPr/>
            </a:pPr>
            <a:r>
              <a:rPr lang="en-US" sz="3400" dirty="0"/>
              <a:t>Hoffman LaRoche</a:t>
            </a:r>
          </a:p>
          <a:p>
            <a:pPr lvl="1">
              <a:defRPr/>
            </a:pPr>
            <a:r>
              <a:rPr lang="en-US" sz="3400" dirty="0" err="1"/>
              <a:t>Imerys</a:t>
            </a:r>
            <a:endParaRPr lang="en-US" sz="3400" dirty="0"/>
          </a:p>
          <a:p>
            <a:pPr lvl="1">
              <a:defRPr/>
            </a:pPr>
            <a:r>
              <a:rPr lang="en-US" sz="3400" dirty="0"/>
              <a:t>Janssen Pharmaceutical</a:t>
            </a:r>
          </a:p>
          <a:p>
            <a:pPr marL="457200" lvl="1" indent="0">
              <a:buNone/>
              <a:defRPr/>
            </a:pPr>
            <a:endParaRPr lang="en-US" sz="3400" dirty="0"/>
          </a:p>
          <a:p>
            <a:pPr marL="457200" lvl="1" indent="0">
              <a:buNone/>
              <a:defRPr/>
            </a:pPr>
            <a:endParaRPr lang="en-US" sz="3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D3581-2D6F-59D2-9908-A11DAE23E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941" y="1760783"/>
            <a:ext cx="5181600" cy="4749187"/>
          </a:xfrm>
        </p:spPr>
        <p:txBody>
          <a:bodyPr>
            <a:normAutofit fontScale="55000" lnSpcReduction="20000"/>
          </a:bodyPr>
          <a:lstStyle/>
          <a:p>
            <a:pPr lvl="1">
              <a:defRPr/>
            </a:pPr>
            <a:r>
              <a:rPr lang="en-US" sz="3400" dirty="0"/>
              <a:t>Johnson Matthey</a:t>
            </a:r>
          </a:p>
          <a:p>
            <a:pPr lvl="1">
              <a:defRPr/>
            </a:pPr>
            <a:r>
              <a:rPr lang="en-US" sz="3400" dirty="0"/>
              <a:t>Keurig Dr Pepper</a:t>
            </a:r>
          </a:p>
          <a:p>
            <a:pPr lvl="1">
              <a:defRPr/>
            </a:pPr>
            <a:r>
              <a:rPr lang="en-US" sz="3400" dirty="0"/>
              <a:t>Lincoln Electric</a:t>
            </a:r>
          </a:p>
          <a:p>
            <a:pPr lvl="1">
              <a:defRPr/>
            </a:pPr>
            <a:r>
              <a:rPr lang="en-US" sz="3400" dirty="0"/>
              <a:t>Merck</a:t>
            </a:r>
          </a:p>
          <a:p>
            <a:pPr lvl="1">
              <a:defRPr/>
            </a:pPr>
            <a:r>
              <a:rPr lang="en-US" sz="3400" dirty="0"/>
              <a:t>Nestle</a:t>
            </a:r>
          </a:p>
          <a:p>
            <a:pPr lvl="1">
              <a:defRPr/>
            </a:pPr>
            <a:r>
              <a:rPr lang="en-US" sz="3400" dirty="0"/>
              <a:t>Novartis</a:t>
            </a:r>
          </a:p>
          <a:p>
            <a:pPr lvl="1">
              <a:defRPr/>
            </a:pPr>
            <a:r>
              <a:rPr lang="en-US" sz="3400" dirty="0"/>
              <a:t>Novo Nordisk</a:t>
            </a:r>
          </a:p>
          <a:p>
            <a:pPr lvl="1">
              <a:defRPr/>
            </a:pPr>
            <a:r>
              <a:rPr lang="en-US" sz="3400" dirty="0" err="1"/>
              <a:t>Novonesis</a:t>
            </a:r>
            <a:endParaRPr lang="en-US" sz="3400" dirty="0"/>
          </a:p>
          <a:p>
            <a:pPr lvl="1">
              <a:defRPr/>
            </a:pPr>
            <a:r>
              <a:rPr lang="en-US" sz="3400" dirty="0"/>
              <a:t>Pfizer</a:t>
            </a:r>
          </a:p>
          <a:p>
            <a:pPr lvl="1">
              <a:defRPr/>
            </a:pPr>
            <a:r>
              <a:rPr lang="en-US" sz="3400" dirty="0"/>
              <a:t>Procter &amp; Gamble</a:t>
            </a:r>
          </a:p>
          <a:p>
            <a:pPr lvl="1">
              <a:defRPr/>
            </a:pPr>
            <a:r>
              <a:rPr lang="en-US" sz="3400" dirty="0"/>
              <a:t>Sandia National Laboratories</a:t>
            </a:r>
          </a:p>
          <a:p>
            <a:pPr lvl="1">
              <a:defRPr/>
            </a:pPr>
            <a:r>
              <a:rPr lang="en-US" sz="3400" dirty="0"/>
              <a:t>Sherwin-Williams</a:t>
            </a:r>
          </a:p>
          <a:p>
            <a:pPr lvl="1">
              <a:defRPr/>
            </a:pPr>
            <a:r>
              <a:rPr lang="en-US" sz="3400" dirty="0"/>
              <a:t>Syngenta</a:t>
            </a:r>
          </a:p>
          <a:p>
            <a:pPr lvl="1">
              <a:defRPr/>
            </a:pPr>
            <a:r>
              <a:rPr lang="en-US" sz="3400" dirty="0"/>
              <a:t>Topsoe</a:t>
            </a:r>
          </a:p>
          <a:p>
            <a:pPr lvl="1">
              <a:defRPr/>
            </a:pPr>
            <a:r>
              <a:rPr lang="en-US" sz="3400" dirty="0"/>
              <a:t>USG</a:t>
            </a:r>
          </a:p>
          <a:p>
            <a:pPr lvl="1">
              <a:defRPr/>
            </a:pPr>
            <a:r>
              <a:rPr lang="en-US" sz="3400" dirty="0"/>
              <a:t>Vertex Pharmaceutical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2741" y="1106497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/>
              <a:t>Associate Members (8)</a:t>
            </a:r>
            <a:endParaRPr lang="en-US" altLang="en-US" sz="2800" dirty="0"/>
          </a:p>
          <a:p>
            <a:pPr lvl="1"/>
            <a:r>
              <a:rPr lang="en-US" altLang="en-US" sz="2800" dirty="0" err="1"/>
              <a:t>Granutools</a:t>
            </a:r>
            <a:endParaRPr lang="en-US" altLang="en-US" sz="2800" dirty="0"/>
          </a:p>
          <a:p>
            <a:pPr lvl="1"/>
            <a:r>
              <a:rPr lang="en-US" altLang="en-US" sz="2800" dirty="0"/>
              <a:t>Horiba</a:t>
            </a:r>
          </a:p>
          <a:p>
            <a:pPr lvl="1"/>
            <a:r>
              <a:rPr lang="en-US" altLang="en-US" sz="2800" dirty="0"/>
              <a:t>JM Canty</a:t>
            </a:r>
          </a:p>
          <a:p>
            <a:pPr lvl="1"/>
            <a:r>
              <a:rPr lang="en-US" altLang="en-US" sz="2800" dirty="0"/>
              <a:t>Origin Materials</a:t>
            </a:r>
          </a:p>
          <a:p>
            <a:pPr lvl="1"/>
            <a:r>
              <a:rPr lang="en-US" altLang="en-US" sz="2800" dirty="0"/>
              <a:t>Paul O. Abbe</a:t>
            </a:r>
          </a:p>
          <a:p>
            <a:pPr lvl="1"/>
            <a:r>
              <a:rPr lang="en-US" altLang="en-US" sz="2800" dirty="0"/>
              <a:t>PSE</a:t>
            </a:r>
          </a:p>
          <a:p>
            <a:pPr lvl="1"/>
            <a:r>
              <a:rPr lang="en-US" altLang="en-US" sz="2800" dirty="0"/>
              <a:t>Schenck Process</a:t>
            </a:r>
          </a:p>
          <a:p>
            <a:pPr lvl="1"/>
            <a:r>
              <a:rPr lang="en-US" altLang="en-US" sz="2800" dirty="0" err="1"/>
              <a:t>Silanano</a:t>
            </a:r>
            <a:r>
              <a:rPr lang="en-US" altLang="en-US" sz="2800" dirty="0"/>
              <a:t> Technologies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271" y="1106497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dirty="0"/>
              <a:t>40 Total Members</a:t>
            </a:r>
          </a:p>
          <a:p>
            <a:pPr lvl="1"/>
            <a:r>
              <a:rPr lang="en-US" altLang="en-US" sz="2800" dirty="0"/>
              <a:t>Pharma</a:t>
            </a:r>
          </a:p>
          <a:p>
            <a:pPr lvl="1"/>
            <a:r>
              <a:rPr lang="en-US" altLang="en-US" sz="2800" dirty="0"/>
              <a:t>Chemical</a:t>
            </a:r>
          </a:p>
          <a:p>
            <a:pPr lvl="1"/>
            <a:r>
              <a:rPr lang="en-US" altLang="en-US" sz="2800" dirty="0"/>
              <a:t>Food</a:t>
            </a:r>
          </a:p>
          <a:p>
            <a:pPr lvl="1"/>
            <a:r>
              <a:rPr lang="en-US" altLang="en-US" sz="2800" dirty="0"/>
              <a:t>Consumer</a:t>
            </a:r>
          </a:p>
          <a:p>
            <a:pPr lvl="1"/>
            <a:r>
              <a:rPr lang="en-US" altLang="en-US" sz="2800" dirty="0"/>
              <a:t>Government Labs</a:t>
            </a:r>
          </a:p>
          <a:p>
            <a:pPr lvl="1"/>
            <a:r>
              <a:rPr lang="en-US" altLang="en-US" sz="2800" dirty="0"/>
              <a:t>Ceramics</a:t>
            </a:r>
          </a:p>
          <a:p>
            <a:pPr lvl="1"/>
            <a:r>
              <a:rPr lang="en-US" altLang="en-US" sz="2800" dirty="0"/>
              <a:t>Agriculture</a:t>
            </a:r>
          </a:p>
          <a:p>
            <a:pPr lvl="1"/>
            <a:r>
              <a:rPr lang="en-US" altLang="en-US" sz="2800" dirty="0"/>
              <a:t>Equipment</a:t>
            </a:r>
          </a:p>
          <a:p>
            <a:pPr lvl="1"/>
            <a:r>
              <a:rPr lang="en-US" altLang="en-US" sz="2800" dirty="0"/>
              <a:t>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2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4600" dirty="0"/>
              <a:t>Members are powder companies with products in various markets</a:t>
            </a:r>
          </a:p>
          <a:p>
            <a:pPr marL="0" indent="0">
              <a:buNone/>
              <a:defRPr/>
            </a:pPr>
            <a:r>
              <a:rPr lang="en-US" sz="4600" dirty="0"/>
              <a:t>Examples</a:t>
            </a:r>
          </a:p>
          <a:p>
            <a:pPr marL="0" indent="0">
              <a:buNone/>
              <a:defRPr/>
            </a:pPr>
            <a:r>
              <a:rPr lang="en-US" sz="4600" dirty="0"/>
              <a:t>	Pharma company active in small molecules </a:t>
            </a:r>
          </a:p>
          <a:p>
            <a:pPr marL="0" indent="0">
              <a:buNone/>
              <a:defRPr/>
            </a:pPr>
            <a:r>
              <a:rPr lang="en-US" sz="4600" dirty="0"/>
              <a:t>	Battery/cell manufacturer</a:t>
            </a:r>
          </a:p>
          <a:p>
            <a:pPr marL="0" indent="0">
              <a:buNone/>
              <a:defRPr/>
            </a:pPr>
            <a:r>
              <a:rPr lang="en-US" sz="4600" dirty="0"/>
              <a:t>	Welding rods manufacturer</a:t>
            </a:r>
          </a:p>
          <a:p>
            <a:pPr marL="0" indent="0">
              <a:buNone/>
              <a:defRPr/>
            </a:pPr>
            <a:r>
              <a:rPr lang="en-US" sz="4600" dirty="0"/>
              <a:t>	Washing powder manufacturer</a:t>
            </a:r>
          </a:p>
          <a:p>
            <a:pPr marL="0" indent="0">
              <a:buNone/>
              <a:defRPr/>
            </a:pPr>
            <a:r>
              <a:rPr lang="en-US" sz="4600" dirty="0"/>
              <a:t>	All the ingredients thereof from extraction to final products</a:t>
            </a:r>
            <a:endParaRPr lang="en-US" sz="3400" dirty="0"/>
          </a:p>
          <a:p>
            <a:pPr marL="457200" lvl="1" indent="0">
              <a:buNone/>
              <a:defRPr/>
            </a:pPr>
            <a:endParaRPr lang="en-US" sz="3400" dirty="0"/>
          </a:p>
          <a:p>
            <a:pPr marL="457200" lvl="1" indent="0">
              <a:buNone/>
              <a:defRPr/>
            </a:pPr>
            <a:endParaRPr lang="en-US" sz="3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8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Workshops as a Model for Strategic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dirty="0"/>
              <a:t>2 Day Format</a:t>
            </a:r>
          </a:p>
          <a:p>
            <a:pPr lvl="1"/>
            <a:r>
              <a:rPr lang="en-US" altLang="en-US" sz="3200" dirty="0"/>
              <a:t>2-3 Core questions posed for discussion</a:t>
            </a:r>
          </a:p>
          <a:p>
            <a:pPr lvl="1"/>
            <a:r>
              <a:rPr lang="en-US" altLang="en-US" sz="3200" dirty="0"/>
              <a:t>4-8 Presentations on state of industrial and academic field in defined area</a:t>
            </a:r>
          </a:p>
          <a:p>
            <a:pPr marL="0" indent="0">
              <a:buNone/>
            </a:pPr>
            <a:r>
              <a:rPr lang="en-US" altLang="en-US" sz="4000" dirty="0"/>
              <a:t>30-60 Attendees</a:t>
            </a:r>
          </a:p>
          <a:p>
            <a:pPr lvl="1"/>
            <a:r>
              <a:rPr lang="en-US" altLang="en-US" sz="3200" dirty="0"/>
              <a:t>Worldwide distribution</a:t>
            </a:r>
          </a:p>
          <a:p>
            <a:pPr lvl="1"/>
            <a:r>
              <a:rPr lang="en-US" altLang="en-US" sz="3200" dirty="0"/>
              <a:t>Approximately equal industrial and academic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9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Workshops as a Model for Strategic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dirty="0"/>
              <a:t>The two days are spent in breakout discussions followed by development of: </a:t>
            </a:r>
          </a:p>
          <a:p>
            <a:pPr lvl="1"/>
            <a:r>
              <a:rPr lang="en-US" altLang="en-US" sz="3200" dirty="0"/>
              <a:t>Action Items</a:t>
            </a:r>
          </a:p>
          <a:p>
            <a:pPr lvl="1"/>
            <a:r>
              <a:rPr lang="en-US" altLang="en-US" sz="3200" dirty="0"/>
              <a:t>Recommended Programs</a:t>
            </a:r>
          </a:p>
          <a:p>
            <a:pPr lvl="1"/>
            <a:r>
              <a:rPr lang="en-US" altLang="en-US" sz="3200" dirty="0"/>
              <a:t>Written Internal IFPRI Report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5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Workshops as a Model for Strategic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407"/>
            <a:ext cx="10515600" cy="499655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IFPRI has Sponsored 11 Workshops in Past 15 Years Including:</a:t>
            </a:r>
          </a:p>
          <a:p>
            <a:pPr lvl="1"/>
            <a:r>
              <a:rPr lang="en-US" altLang="en-US" dirty="0"/>
              <a:t>Powder Flow 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NSF Sponsored Collaboration</a:t>
            </a:r>
          </a:p>
          <a:p>
            <a:pPr lvl="1"/>
            <a:r>
              <a:rPr lang="en-US" altLang="en-US" dirty="0"/>
              <a:t>Grinding	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IFPRI Project on Nanotechnology</a:t>
            </a:r>
          </a:p>
          <a:p>
            <a:pPr lvl="1"/>
            <a:r>
              <a:rPr lang="en-US" altLang="en-US" dirty="0"/>
              <a:t>Gel Formation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Lead to Second Workshop</a:t>
            </a:r>
          </a:p>
          <a:p>
            <a:pPr lvl="1"/>
            <a:r>
              <a:rPr lang="en-US" altLang="en-US" dirty="0"/>
              <a:t>Colloidal Gels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IFPRI Project on Structure and Characterization on Colloidal Gels</a:t>
            </a:r>
          </a:p>
          <a:p>
            <a:pPr lvl="1"/>
            <a:r>
              <a:rPr lang="en-US" altLang="en-US" dirty="0"/>
              <a:t>Particle Formation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IFPRI Project on 3D Printing of Uniform Particles</a:t>
            </a:r>
          </a:p>
          <a:p>
            <a:pPr lvl="1"/>
            <a:r>
              <a:rPr lang="en-US" altLang="en-US" dirty="0"/>
              <a:t>Crystallization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IFPRI Project on Control of Crystal Morphology </a:t>
            </a:r>
          </a:p>
          <a:p>
            <a:pPr lvl="1"/>
            <a:r>
              <a:rPr lang="en-US" altLang="en-US" dirty="0"/>
              <a:t>Powder Flow	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IFPRI Project on Powder Mixing</a:t>
            </a:r>
          </a:p>
          <a:p>
            <a:pPr lvl="1"/>
            <a:r>
              <a:rPr lang="en-US" altLang="en-US" dirty="0"/>
              <a:t>Education in Particle Technology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Education Sub-Committee to Present at Next AGM</a:t>
            </a:r>
          </a:p>
          <a:p>
            <a:pPr lvl="1"/>
            <a:r>
              <a:rPr lang="en-US" altLang="en-US" dirty="0"/>
              <a:t>Dense Phase Rheology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IFPRI Project on Slurry and Paste Rheology</a:t>
            </a:r>
          </a:p>
          <a:p>
            <a:pPr lvl="1"/>
            <a:r>
              <a:rPr lang="en-US" altLang="en-US" dirty="0"/>
              <a:t>Cohesion	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Workshop held in January 2020</a:t>
            </a:r>
          </a:p>
          <a:p>
            <a:pPr lvl="1"/>
            <a:r>
              <a:rPr lang="en-US" altLang="en-US" dirty="0"/>
              <a:t>Modeling of Powder Flow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	Workshop held in June 2023 </a:t>
            </a:r>
            <a:r>
              <a:rPr lang="en-US" altLang="en-US" dirty="0"/>
              <a:t>	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0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Particle Science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36568" cy="43513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800" dirty="0"/>
              <a:t>Particles are present in all industrial manufacturing but overlooked. 70% of raw materials are at one point in time in bulk</a:t>
            </a:r>
          </a:p>
          <a:p>
            <a:pPr>
              <a:defRPr/>
            </a:pPr>
            <a:r>
              <a:rPr lang="en-US" sz="3800" dirty="0"/>
              <a:t>Powders are misunderstood with terrible consequences</a:t>
            </a:r>
          </a:p>
          <a:p>
            <a:pPr>
              <a:defRPr/>
            </a:pPr>
            <a:r>
              <a:rPr lang="en-US" sz="3800" dirty="0"/>
              <a:t>Small changes in particle related processes and properties can have huge effects on productivity and profitability  </a:t>
            </a:r>
          </a:p>
          <a:p>
            <a:pPr>
              <a:defRPr/>
            </a:pPr>
            <a:r>
              <a:rPr lang="en-US" sz="3800" dirty="0"/>
              <a:t>~40% of value added to chemical industry is linked to particle technology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16491" r="11170" b="14035"/>
          <a:stretch/>
        </p:blipFill>
        <p:spPr>
          <a:xfrm>
            <a:off x="8795086" y="1825625"/>
            <a:ext cx="2995862" cy="27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4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Roundtable Discussions for Strategic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370" y="1825625"/>
            <a:ext cx="9335429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/>
              <a:t>2-5 Hour Format</a:t>
            </a:r>
          </a:p>
          <a:p>
            <a:pPr lvl="1"/>
            <a:r>
              <a:rPr lang="en-US" altLang="en-US" sz="3200" dirty="0"/>
              <a:t>Teleconference or Informal Meeting</a:t>
            </a:r>
          </a:p>
          <a:p>
            <a:pPr lvl="1"/>
            <a:r>
              <a:rPr lang="en-US" altLang="en-US" sz="3200" dirty="0"/>
              <a:t>Industrial Best Practices Discussed</a:t>
            </a:r>
          </a:p>
          <a:p>
            <a:pPr marL="0" indent="0">
              <a:buNone/>
            </a:pPr>
            <a:r>
              <a:rPr lang="en-US" altLang="en-US" sz="4000" dirty="0"/>
              <a:t>5-80 Attendees</a:t>
            </a:r>
          </a:p>
          <a:p>
            <a:pPr lvl="1"/>
            <a:r>
              <a:rPr lang="en-US" altLang="en-US" sz="3200" dirty="0"/>
              <a:t>All Industrial Participants</a:t>
            </a:r>
          </a:p>
          <a:p>
            <a:pPr lvl="1"/>
            <a:r>
              <a:rPr lang="en-US" altLang="en-US" sz="3200" dirty="0"/>
              <a:t>Non-member Participants Welcomed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32" y="2225842"/>
            <a:ext cx="3249586" cy="2437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879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Roundtable Discussions for Strategic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312" y="1825625"/>
            <a:ext cx="9413488" cy="4351338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New Format for IFPRI</a:t>
            </a:r>
          </a:p>
          <a:p>
            <a:r>
              <a:rPr lang="en-US" altLang="en-US" sz="4000" dirty="0"/>
              <a:t>Started in 2015</a:t>
            </a:r>
          </a:p>
          <a:p>
            <a:pPr lvl="1"/>
            <a:r>
              <a:rPr lang="en-US" altLang="en-US" sz="3200" dirty="0"/>
              <a:t>Powder Flow Measurements</a:t>
            </a:r>
          </a:p>
          <a:p>
            <a:pPr lvl="1"/>
            <a:r>
              <a:rPr lang="en-US" altLang="en-US" sz="3200" dirty="0"/>
              <a:t>DEM </a:t>
            </a:r>
          </a:p>
          <a:p>
            <a:pPr lvl="1"/>
            <a:r>
              <a:rPr lang="en-US" altLang="en-US" sz="3200" dirty="0"/>
              <a:t>Characterization</a:t>
            </a:r>
          </a:p>
          <a:p>
            <a:pPr lvl="1"/>
            <a:r>
              <a:rPr lang="en-US" altLang="en-US" sz="3200" dirty="0"/>
              <a:t>Education  </a:t>
            </a:r>
          </a:p>
          <a:p>
            <a:r>
              <a:rPr lang="en-US" altLang="en-US" sz="4000" dirty="0"/>
              <a:t>Called by members to investigate specific 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6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 Testing Round Table Discussion (2015)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4000" dirty="0"/>
              <a:t>Intent of flowability measurements</a:t>
            </a:r>
          </a:p>
          <a:p>
            <a:r>
              <a:rPr lang="en-US" altLang="en-US" sz="4000" dirty="0"/>
              <a:t>What devices or methods employed?</a:t>
            </a:r>
          </a:p>
          <a:p>
            <a:r>
              <a:rPr lang="en-US" altLang="en-US" sz="4000" dirty="0"/>
              <a:t>Number of samples measured</a:t>
            </a:r>
          </a:p>
          <a:p>
            <a:r>
              <a:rPr lang="en-US" altLang="en-US" sz="4000" dirty="0"/>
              <a:t>Who conducts the tests?</a:t>
            </a:r>
          </a:p>
          <a:p>
            <a:r>
              <a:rPr lang="en-US" altLang="en-US" sz="4000" dirty="0"/>
              <a:t>What problems are encountered?</a:t>
            </a:r>
          </a:p>
          <a:p>
            <a:r>
              <a:rPr lang="en-US" altLang="en-US" sz="4000" dirty="0"/>
              <a:t>Unmet needs</a:t>
            </a:r>
          </a:p>
          <a:p>
            <a:r>
              <a:rPr lang="en-US" altLang="en-US" sz="4000" dirty="0"/>
              <a:t>Is this a topic for further IFPRI sponsored R&amp;D?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5244" r="8974" b="8392"/>
          <a:stretch/>
        </p:blipFill>
        <p:spPr>
          <a:xfrm>
            <a:off x="7977306" y="1728591"/>
            <a:ext cx="2774970" cy="31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5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663B-3552-4696-8F50-70BFB8B9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 Roundtable Discussion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947C-F4FE-4623-ADF7-B76AEEBFC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attendees to the first 2 hour session</a:t>
            </a:r>
          </a:p>
          <a:p>
            <a:pPr lvl="1"/>
            <a:r>
              <a:rPr lang="en-US" dirty="0"/>
              <a:t>Defined areas that need more training and education</a:t>
            </a:r>
          </a:p>
          <a:p>
            <a:pPr lvl="1"/>
            <a:r>
              <a:rPr lang="en-US" dirty="0"/>
              <a:t>Defined need for operator and engineer level courses</a:t>
            </a:r>
          </a:p>
          <a:p>
            <a:r>
              <a:rPr lang="en-US" dirty="0"/>
              <a:t>Small Subgroup Formed </a:t>
            </a:r>
          </a:p>
          <a:p>
            <a:pPr lvl="1"/>
            <a:r>
              <a:rPr lang="en-US" dirty="0"/>
              <a:t>Further refinement and development of example short video library</a:t>
            </a:r>
          </a:p>
          <a:p>
            <a:pPr lvl="1"/>
            <a:r>
              <a:rPr lang="en-US" dirty="0"/>
              <a:t>Looking to continue the discussion at the upcoming AGM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96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24BE2-D256-4CF2-8258-68A87E40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Programs at IFPRI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6184A1-23B3-4DC7-BACC-0BA29FFD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 Robins </a:t>
            </a:r>
          </a:p>
          <a:p>
            <a:pPr lvl="1"/>
            <a:r>
              <a:rPr lang="en-US" dirty="0"/>
              <a:t>Evaluation of DEM Modeling with University of Birmingham and IFPRI members</a:t>
            </a:r>
          </a:p>
          <a:p>
            <a:r>
              <a:rPr lang="en-US" dirty="0"/>
              <a:t>Promotional Outreach for Particle Science and Technology </a:t>
            </a:r>
          </a:p>
          <a:p>
            <a:pPr lvl="1"/>
            <a:r>
              <a:rPr lang="en-US" dirty="0"/>
              <a:t>Merrow Report</a:t>
            </a:r>
          </a:p>
          <a:p>
            <a:r>
              <a:rPr lang="en-US" dirty="0"/>
              <a:t>Collaboration with other groups and conferences</a:t>
            </a:r>
          </a:p>
          <a:p>
            <a:pPr lvl="1"/>
            <a:r>
              <a:rPr lang="en-US" dirty="0"/>
              <a:t>Gordon Conference on Granular Flow  		</a:t>
            </a:r>
          </a:p>
          <a:p>
            <a:pPr lvl="1"/>
            <a:r>
              <a:rPr lang="en-US" dirty="0"/>
              <a:t>World Congress on Particle Technology  	  </a:t>
            </a:r>
          </a:p>
          <a:p>
            <a:pPr lvl="1"/>
            <a:r>
              <a:rPr lang="en-US" dirty="0" err="1"/>
              <a:t>AIChE</a:t>
            </a:r>
            <a:r>
              <a:rPr lang="en-US" dirty="0"/>
              <a:t> Particle Technology Forum</a:t>
            </a:r>
          </a:p>
        </p:txBody>
      </p:sp>
    </p:spTree>
    <p:extLst>
      <p:ext uri="{BB962C8B-B14F-4D97-AF65-F5344CB8AC3E}">
        <p14:creationId xmlns:p14="http://schemas.microsoft.com/office/powerpoint/2010/main" val="83780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IFPRI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/>
              <a:t>IFPRI academic associates are world-class authorities providing a unique global network and forum in Particle Technology to help IFPRI Members develop a strategic plan in particle technology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dirty="0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/>
              <a:t>Full profit of IFPRI membership is based on an active participation among members and contractors in meetings, workshops and roundtable discussions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31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4F6941-7AC4-5276-5ABC-67CF4FF9B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Realizing the Benefits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1C66D11-BD20-7436-0416-B1A8400CE4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/>
              <a:t>Participate actively</a:t>
            </a:r>
          </a:p>
          <a:p>
            <a:pPr lvl="1">
              <a:lnSpc>
                <a:spcPct val="80000"/>
              </a:lnSpc>
            </a:pPr>
            <a:r>
              <a:rPr lang="en-US" altLang="en-US" sz="3600" dirty="0"/>
              <a:t>AGM attendance is crucial; winter meeting is important</a:t>
            </a:r>
          </a:p>
          <a:p>
            <a:pPr lvl="1">
              <a:lnSpc>
                <a:spcPct val="80000"/>
              </a:lnSpc>
            </a:pPr>
            <a:r>
              <a:rPr lang="en-US" altLang="en-US" sz="3600" dirty="0"/>
              <a:t>Continuity is important: try to send the same representatives each year</a:t>
            </a:r>
          </a:p>
          <a:p>
            <a:pPr lvl="1">
              <a:lnSpc>
                <a:spcPct val="80000"/>
              </a:lnSpc>
            </a:pPr>
            <a:r>
              <a:rPr lang="en-US" altLang="en-US" sz="3600" dirty="0"/>
              <a:t>Be vocal in research program planning sessions: bring your companies interests; be flexible and creative in merging them with those of other members</a:t>
            </a:r>
          </a:p>
          <a:p>
            <a:pPr>
              <a:lnSpc>
                <a:spcPct val="80000"/>
              </a:lnSpc>
            </a:pPr>
            <a:r>
              <a:rPr lang="en-US" altLang="en-US" sz="3600" dirty="0"/>
              <a:t>Make use of deliverables</a:t>
            </a:r>
          </a:p>
          <a:p>
            <a:pPr lvl="1">
              <a:lnSpc>
                <a:spcPct val="80000"/>
              </a:lnSpc>
            </a:pPr>
            <a:r>
              <a:rPr lang="en-US" altLang="en-US" sz="3600" dirty="0"/>
              <a:t>Get reports and reviews to people in your company who need (or should need) them</a:t>
            </a:r>
          </a:p>
          <a:p>
            <a:pPr>
              <a:lnSpc>
                <a:spcPct val="80000"/>
              </a:lnSpc>
            </a:pPr>
            <a:r>
              <a:rPr lang="en-US" altLang="en-US" sz="3600" dirty="0"/>
              <a:t>Make use of the network</a:t>
            </a:r>
          </a:p>
          <a:p>
            <a:pPr lvl="1">
              <a:lnSpc>
                <a:spcPct val="80000"/>
              </a:lnSpc>
            </a:pPr>
            <a:r>
              <a:rPr lang="en-US" altLang="en-US" sz="3600" dirty="0"/>
              <a:t>Don’t hesitate to contact IFPRI members and academic associates for:</a:t>
            </a:r>
          </a:p>
          <a:p>
            <a:pPr lvl="2">
              <a:lnSpc>
                <a:spcPct val="80000"/>
              </a:lnSpc>
            </a:pPr>
            <a:r>
              <a:rPr lang="en-US" altLang="en-US" sz="3600" dirty="0"/>
              <a:t>Answers to questions</a:t>
            </a:r>
          </a:p>
          <a:p>
            <a:pPr lvl="2">
              <a:lnSpc>
                <a:spcPct val="80000"/>
              </a:lnSpc>
            </a:pPr>
            <a:r>
              <a:rPr lang="en-US" altLang="en-US" sz="3600" dirty="0"/>
              <a:t>Sources of information</a:t>
            </a:r>
          </a:p>
          <a:p>
            <a:pPr lvl="2">
              <a:lnSpc>
                <a:spcPct val="80000"/>
              </a:lnSpc>
            </a:pPr>
            <a:r>
              <a:rPr lang="en-US" altLang="en-US" sz="3600" dirty="0"/>
              <a:t>New recruits</a:t>
            </a:r>
          </a:p>
        </p:txBody>
      </p:sp>
    </p:spTree>
    <p:extLst>
      <p:ext uri="{BB962C8B-B14F-4D97-AF65-F5344CB8AC3E}">
        <p14:creationId xmlns:p14="http://schemas.microsoft.com/office/powerpoint/2010/main" val="263479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8E7442-8A61-B1EE-9A42-A7C8A52AF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Value of the Network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CFD9FB0-E6A6-01C9-3404-A3F49FB8E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/>
              <a:t>Global recruiting (no cost)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Used EU academic contacts to staff groups in Netherlands &amp; Switzerland</a:t>
            </a:r>
          </a:p>
          <a:p>
            <a:pPr>
              <a:lnSpc>
                <a:spcPct val="80000"/>
              </a:lnSpc>
            </a:pPr>
            <a:r>
              <a:rPr lang="en-US" altLang="en-US" sz="3600" dirty="0"/>
              <a:t>Informal consulting (no cost)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w/ academics: neutron scattering (U. Del); interparticle force measurement (Purdue)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w/ industrial members: many “quick questions”; visits by DuPont &amp; Dow</a:t>
            </a:r>
          </a:p>
          <a:p>
            <a:pPr>
              <a:lnSpc>
                <a:spcPct val="80000"/>
              </a:lnSpc>
            </a:pPr>
            <a:r>
              <a:rPr lang="en-US" altLang="en-US" sz="3600" dirty="0"/>
              <a:t>Research contracts, sabbaticals, courses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4 sabbaticals: granulation, compaction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Internal short courses: particle design, granulation, powder flow</a:t>
            </a:r>
          </a:p>
        </p:txBody>
      </p:sp>
    </p:spTree>
    <p:extLst>
      <p:ext uri="{BB962C8B-B14F-4D97-AF65-F5344CB8AC3E}">
        <p14:creationId xmlns:p14="http://schemas.microsoft.com/office/powerpoint/2010/main" val="2202475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BEA3B57-82BB-3462-93C1-C196C3E9B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Benefit 1: Projects &amp; Deliverables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C222190-3578-33A3-513F-01A48C4B9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Full Projects ($42K/yr)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3-year duration with one renewal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Typically leveraged against other funding sources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Annual reports and comprehensive final report after 3 and 6 years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Collaboration Grants ($10-20K)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1-year duration, $10K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Final report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Reviews ($8K)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Comprehensive critical review, either to introduce membership to new technology area (state-of-the-art) or as instruction tool</a:t>
            </a:r>
          </a:p>
        </p:txBody>
      </p:sp>
    </p:spTree>
    <p:extLst>
      <p:ext uri="{BB962C8B-B14F-4D97-AF65-F5344CB8AC3E}">
        <p14:creationId xmlns:p14="http://schemas.microsoft.com/office/powerpoint/2010/main" val="2668843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C37F5539-BC97-8B34-63B4-DE1048901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Benefit 2: Technical Program Definition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7E62B2-2E77-69B8-F220-592039930BD0}"/>
              </a:ext>
            </a:extLst>
          </p:cNvPr>
          <p:cNvGrpSpPr/>
          <p:nvPr/>
        </p:nvGrpSpPr>
        <p:grpSpPr>
          <a:xfrm>
            <a:off x="2116898" y="1503122"/>
            <a:ext cx="7828768" cy="4509371"/>
            <a:chOff x="2057400" y="1600200"/>
            <a:chExt cx="7772400" cy="4648200"/>
          </a:xfrm>
        </p:grpSpPr>
        <p:sp>
          <p:nvSpPr>
            <p:cNvPr id="17413" name="Rectangle 5">
              <a:extLst>
                <a:ext uri="{FF2B5EF4-FFF2-40B4-BE49-F238E27FC236}">
                  <a16:creationId xmlns:a16="http://schemas.microsoft.com/office/drawing/2014/main" id="{815BA6B2-87FB-E809-E46D-9733A55AE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00200"/>
              <a:ext cx="1600200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Develop Briefs</a:t>
              </a:r>
            </a:p>
          </p:txBody>
        </p:sp>
        <p:sp>
          <p:nvSpPr>
            <p:cNvPr id="17414" name="Rectangle 6">
              <a:extLst>
                <a:ext uri="{FF2B5EF4-FFF2-40B4-BE49-F238E27FC236}">
                  <a16:creationId xmlns:a16="http://schemas.microsoft.com/office/drawing/2014/main" id="{9033F6B1-7638-9C58-9851-02BF30E0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3429000"/>
              <a:ext cx="1600200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Solicit </a:t>
              </a:r>
              <a:r>
                <a:rPr lang="en-US" altLang="en-US" u="sng" dirty="0"/>
                <a:t>2</a:t>
              </a:r>
            </a:p>
            <a:p>
              <a:pPr algn="ctr"/>
              <a:r>
                <a:rPr lang="en-US" altLang="en-US" dirty="0"/>
                <a:t>Proposals</a:t>
              </a:r>
            </a:p>
          </p:txBody>
        </p:sp>
        <p:sp>
          <p:nvSpPr>
            <p:cNvPr id="17415" name="Rectangle 7">
              <a:extLst>
                <a:ext uri="{FF2B5EF4-FFF2-40B4-BE49-F238E27FC236}">
                  <a16:creationId xmlns:a16="http://schemas.microsoft.com/office/drawing/2014/main" id="{B47C28B6-2989-EAE1-EB53-9964D822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4495800"/>
              <a:ext cx="1600200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Review &amp; </a:t>
              </a:r>
            </a:p>
            <a:p>
              <a:pPr algn="ctr"/>
              <a:r>
                <a:rPr lang="en-US" altLang="en-US"/>
                <a:t>Comment</a:t>
              </a:r>
            </a:p>
          </p:txBody>
        </p:sp>
        <p:sp>
          <p:nvSpPr>
            <p:cNvPr id="17416" name="Rectangle 8">
              <a:extLst>
                <a:ext uri="{FF2B5EF4-FFF2-40B4-BE49-F238E27FC236}">
                  <a16:creationId xmlns:a16="http://schemas.microsoft.com/office/drawing/2014/main" id="{0CF0D117-BBA0-D0A4-F2A9-4D97E99A0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5562600"/>
              <a:ext cx="1600200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Select Grantee</a:t>
              </a:r>
            </a:p>
          </p:txBody>
        </p:sp>
        <p:sp>
          <p:nvSpPr>
            <p:cNvPr id="17417" name="Rectangle 9">
              <a:extLst>
                <a:ext uri="{FF2B5EF4-FFF2-40B4-BE49-F238E27FC236}">
                  <a16:creationId xmlns:a16="http://schemas.microsoft.com/office/drawing/2014/main" id="{BB19ED75-2510-A813-189B-122EB1527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514600"/>
              <a:ext cx="1600200" cy="685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Prioritize Briefs</a:t>
              </a:r>
            </a:p>
          </p:txBody>
        </p:sp>
        <p:sp>
          <p:nvSpPr>
            <p:cNvPr id="17418" name="Line 10">
              <a:extLst>
                <a:ext uri="{FF2B5EF4-FFF2-40B4-BE49-F238E27FC236}">
                  <a16:creationId xmlns:a16="http://schemas.microsoft.com/office/drawing/2014/main" id="{206B1A12-0FED-D468-91A9-05B9E22C7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22860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1">
              <a:extLst>
                <a:ext uri="{FF2B5EF4-FFF2-40B4-BE49-F238E27FC236}">
                  <a16:creationId xmlns:a16="http://schemas.microsoft.com/office/drawing/2014/main" id="{3B501287-D743-ED3F-BFA5-19562A804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32004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3">
              <a:extLst>
                <a:ext uri="{FF2B5EF4-FFF2-40B4-BE49-F238E27FC236}">
                  <a16:creationId xmlns:a16="http://schemas.microsoft.com/office/drawing/2014/main" id="{9931636B-B082-CEDB-BE9B-30779D57C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4600" y="41148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4">
              <a:extLst>
                <a:ext uri="{FF2B5EF4-FFF2-40B4-BE49-F238E27FC236}">
                  <a16:creationId xmlns:a16="http://schemas.microsoft.com/office/drawing/2014/main" id="{4C10D589-4722-BE83-E928-93EBA21D9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1000" y="51816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5">
              <a:extLst>
                <a:ext uri="{FF2B5EF4-FFF2-40B4-BE49-F238E27FC236}">
                  <a16:creationId xmlns:a16="http://schemas.microsoft.com/office/drawing/2014/main" id="{AA054777-C643-4E77-8E82-99F674DB2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1712913"/>
              <a:ext cx="3194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/>
                <a:t>Members, consultants, &amp; RAs</a:t>
              </a:r>
            </a:p>
          </p:txBody>
        </p:sp>
        <p:sp>
          <p:nvSpPr>
            <p:cNvPr id="17424" name="Text Box 16">
              <a:extLst>
                <a:ext uri="{FF2B5EF4-FFF2-40B4-BE49-F238E27FC236}">
                  <a16:creationId xmlns:a16="http://schemas.microsoft.com/office/drawing/2014/main" id="{7B16FEC7-7972-7591-F70F-518CC06BE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2627313"/>
              <a:ext cx="1136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/>
                <a:t>Members</a:t>
              </a:r>
            </a:p>
          </p:txBody>
        </p:sp>
        <p:sp>
          <p:nvSpPr>
            <p:cNvPr id="17425" name="Text Box 17">
              <a:extLst>
                <a:ext uri="{FF2B5EF4-FFF2-40B4-BE49-F238E27FC236}">
                  <a16:creationId xmlns:a16="http://schemas.microsoft.com/office/drawing/2014/main" id="{1E8B2D0A-7035-E6EE-0220-217AC08B3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3505201"/>
              <a:ext cx="184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altLang="en-US"/>
            </a:p>
          </p:txBody>
        </p:sp>
        <p:sp>
          <p:nvSpPr>
            <p:cNvPr id="17426" name="Text Box 18">
              <a:extLst>
                <a:ext uri="{FF2B5EF4-FFF2-40B4-BE49-F238E27FC236}">
                  <a16:creationId xmlns:a16="http://schemas.microsoft.com/office/drawing/2014/main" id="{C102986C-30C3-638A-B870-127C98119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6050" y="3541713"/>
              <a:ext cx="2571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/>
                <a:t>Members &amp; consultants</a:t>
              </a:r>
            </a:p>
          </p:txBody>
        </p:sp>
        <p:sp>
          <p:nvSpPr>
            <p:cNvPr id="17427" name="Text Box 19">
              <a:extLst>
                <a:ext uri="{FF2B5EF4-FFF2-40B4-BE49-F238E27FC236}">
                  <a16:creationId xmlns:a16="http://schemas.microsoft.com/office/drawing/2014/main" id="{7B1CEE4F-3652-5F68-6EA6-E0C711D21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608513"/>
              <a:ext cx="1136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/>
                <a:t>Members</a:t>
              </a:r>
            </a:p>
          </p:txBody>
        </p:sp>
        <p:sp>
          <p:nvSpPr>
            <p:cNvPr id="17428" name="Text Box 20">
              <a:extLst>
                <a:ext uri="{FF2B5EF4-FFF2-40B4-BE49-F238E27FC236}">
                  <a16:creationId xmlns:a16="http://schemas.microsoft.com/office/drawing/2014/main" id="{981003BE-F835-8B97-F9CA-94A7CA6F0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550" y="5751513"/>
              <a:ext cx="1136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/>
                <a:t>Members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14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Overview of Particle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Prior to 1970’s individual schools in US, Europe and Japan (Pfeffer, Austin, </a:t>
            </a:r>
            <a:r>
              <a:rPr lang="en-US" altLang="en-US" sz="3200" dirty="0" err="1"/>
              <a:t>Rumpf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Iinoya</a:t>
            </a:r>
            <a:r>
              <a:rPr lang="en-US" altLang="en-US" sz="3200" dirty="0"/>
              <a:t>, Scarlett)</a:t>
            </a:r>
          </a:p>
          <a:p>
            <a:r>
              <a:rPr lang="en-US" altLang="en-US" dirty="0"/>
              <a:t>1970’s </a:t>
            </a:r>
            <a:r>
              <a:rPr lang="en-US" altLang="en-US" dirty="0" err="1"/>
              <a:t>Franhoffer</a:t>
            </a:r>
            <a:r>
              <a:rPr lang="en-US" altLang="en-US" dirty="0"/>
              <a:t> laser diffraction methods for particle size determination commercialized</a:t>
            </a:r>
          </a:p>
          <a:p>
            <a:r>
              <a:rPr lang="en-US" altLang="en-US" sz="3200" dirty="0"/>
              <a:t>1974 Stan </a:t>
            </a:r>
            <a:r>
              <a:rPr lang="en-US" altLang="en-US" sz="3200" dirty="0" err="1"/>
              <a:t>Sadin</a:t>
            </a:r>
            <a:r>
              <a:rPr lang="en-US" altLang="en-US" sz="3200" dirty="0"/>
              <a:t> at NA</a:t>
            </a:r>
            <a:r>
              <a:rPr lang="en-US" altLang="en-US" dirty="0"/>
              <a:t>SA conceived of the Technology Readiness Levels (TRL)</a:t>
            </a:r>
            <a:endParaRPr lang="en-US" altLang="en-US" sz="3200" dirty="0"/>
          </a:p>
          <a:p>
            <a:r>
              <a:rPr lang="en-US" altLang="en-US" sz="3200" dirty="0"/>
              <a:t>1979 IFPRI founded to promote industrial particle technology strategy</a:t>
            </a:r>
          </a:p>
          <a:p>
            <a:r>
              <a:rPr lang="en-US" altLang="en-US" sz="3200" dirty="0"/>
              <a:t>1994 NSF sponsored workshop on particle technology</a:t>
            </a:r>
          </a:p>
          <a:p>
            <a:r>
              <a:rPr lang="en-US" altLang="en-US" sz="3200" dirty="0"/>
              <a:t>Mid 1990’s PTF in AICHE and ERC in FL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46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584-BB31-F9C3-F449-4E733DCF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Example of a brief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D9A9E-CDB2-9AC9-5336-DF07A200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75" y="1053978"/>
            <a:ext cx="5848651" cy="4750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F1B19-7ED0-4CA5-B9F3-A2FCBCCD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4048"/>
            <a:ext cx="4349974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7398-312A-C25C-98ED-D6D2E3161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1C9F-5DD1-91CF-56C6-709E08A0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Why academics love us 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CF725-FB2C-735D-B459-DE2868AC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80" y="1095509"/>
            <a:ext cx="4464279" cy="3264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7ABF6-CAC4-618A-122A-787AD02E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28" y="1472796"/>
            <a:ext cx="5304666" cy="3925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E5866E-0E81-342F-025B-FA26D32F9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66" y="1459283"/>
            <a:ext cx="3511431" cy="5227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A379D-394C-812A-85E8-AA6F2FBBE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686" y="1095509"/>
            <a:ext cx="3585176" cy="4874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317D29-9089-34AE-71DB-8752F00A2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806" y="2504030"/>
            <a:ext cx="8277194" cy="43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BCDA-A1CE-0E2B-2A08-E5480611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91F-6D6D-E75D-2D23-4938F249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… &amp; why it is not a conference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86511-8034-C28E-B58B-A66EB892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89" y="1116130"/>
            <a:ext cx="6133647" cy="3543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69D62-38B9-5603-FBE1-80DD8FAC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19" y="1116130"/>
            <a:ext cx="4489905" cy="5420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7AD48-A4A2-EE6D-D7DB-24DBFE27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307" y="1116130"/>
            <a:ext cx="3601605" cy="4894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1DE5A-92D8-1731-C124-19D1A11D4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921" y="1116129"/>
            <a:ext cx="6247530" cy="32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35929B-B907-AF69-5FE8-CD8D42822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525" y="1947429"/>
            <a:ext cx="3985476" cy="48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0B0DC16-0035-76E1-E702-4DBB91D87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Benefit 3: Globally Distributed Network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060AA40-9A0B-07DF-AF1E-BC40A4AB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38300"/>
            <a:ext cx="84582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Oval 9">
            <a:extLst>
              <a:ext uri="{FF2B5EF4-FFF2-40B4-BE49-F238E27FC236}">
                <a16:creationId xmlns:a16="http://schemas.microsoft.com/office/drawing/2014/main" id="{8F655776-5E2B-C184-7087-633D8DED7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275" y="45148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Oval 10">
            <a:extLst>
              <a:ext uri="{FF2B5EF4-FFF2-40B4-BE49-F238E27FC236}">
                <a16:creationId xmlns:a16="http://schemas.microsoft.com/office/drawing/2014/main" id="{1A8A51C8-68AD-E734-8A93-FE927C6CE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09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Oval 11">
            <a:extLst>
              <a:ext uri="{FF2B5EF4-FFF2-40B4-BE49-F238E27FC236}">
                <a16:creationId xmlns:a16="http://schemas.microsoft.com/office/drawing/2014/main" id="{0ABA14A5-BFE4-540F-AB7A-91A5029E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Oval 12">
            <a:extLst>
              <a:ext uri="{FF2B5EF4-FFF2-40B4-BE49-F238E27FC236}">
                <a16:creationId xmlns:a16="http://schemas.microsoft.com/office/drawing/2014/main" id="{BA53C4D4-1A9A-C54C-68F7-AE903000F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Oval 13">
            <a:extLst>
              <a:ext uri="{FF2B5EF4-FFF2-40B4-BE49-F238E27FC236}">
                <a16:creationId xmlns:a16="http://schemas.microsoft.com/office/drawing/2014/main" id="{A0086086-A821-B70B-7C7F-44C175C1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14">
            <a:extLst>
              <a:ext uri="{FF2B5EF4-FFF2-40B4-BE49-F238E27FC236}">
                <a16:creationId xmlns:a16="http://schemas.microsoft.com/office/drawing/2014/main" id="{7097E90B-5B80-97D0-5A1B-9FC3D4B8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43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Oval 15">
            <a:extLst>
              <a:ext uri="{FF2B5EF4-FFF2-40B4-BE49-F238E27FC236}">
                <a16:creationId xmlns:a16="http://schemas.microsoft.com/office/drawing/2014/main" id="{EC199E41-7DF6-8801-686A-C00096B2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956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Oval 16">
            <a:extLst>
              <a:ext uri="{FF2B5EF4-FFF2-40B4-BE49-F238E27FC236}">
                <a16:creationId xmlns:a16="http://schemas.microsoft.com/office/drawing/2014/main" id="{1DF3672D-E9F0-FC5F-2899-83EBDB8F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Oval 17">
            <a:extLst>
              <a:ext uri="{FF2B5EF4-FFF2-40B4-BE49-F238E27FC236}">
                <a16:creationId xmlns:a16="http://schemas.microsoft.com/office/drawing/2014/main" id="{A16FEC3D-8456-6B09-7C9C-414FD73B1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Oval 18">
            <a:extLst>
              <a:ext uri="{FF2B5EF4-FFF2-40B4-BE49-F238E27FC236}">
                <a16:creationId xmlns:a16="http://schemas.microsoft.com/office/drawing/2014/main" id="{6F50DEC8-B87F-C045-086A-D345FAA07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Oval 19">
            <a:extLst>
              <a:ext uri="{FF2B5EF4-FFF2-40B4-BE49-F238E27FC236}">
                <a16:creationId xmlns:a16="http://schemas.microsoft.com/office/drawing/2014/main" id="{862320DB-8D6C-26B6-51A0-B4AEA1C62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Oval 20">
            <a:extLst>
              <a:ext uri="{FF2B5EF4-FFF2-40B4-BE49-F238E27FC236}">
                <a16:creationId xmlns:a16="http://schemas.microsoft.com/office/drawing/2014/main" id="{66658131-BF89-DCBE-046B-CEF41EC0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2962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Oval 21">
            <a:extLst>
              <a:ext uri="{FF2B5EF4-FFF2-40B4-BE49-F238E27FC236}">
                <a16:creationId xmlns:a16="http://schemas.microsoft.com/office/drawing/2014/main" id="{D376E1BA-2AE7-3EB3-43A9-6572896D3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Oval 22">
            <a:extLst>
              <a:ext uri="{FF2B5EF4-FFF2-40B4-BE49-F238E27FC236}">
                <a16:creationId xmlns:a16="http://schemas.microsoft.com/office/drawing/2014/main" id="{E7611523-6071-D6BC-3A92-198BF77F6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Oval 23">
            <a:extLst>
              <a:ext uri="{FF2B5EF4-FFF2-40B4-BE49-F238E27FC236}">
                <a16:creationId xmlns:a16="http://schemas.microsoft.com/office/drawing/2014/main" id="{46B305BC-6523-4593-9708-D7BE1A068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Oval 24">
            <a:extLst>
              <a:ext uri="{FF2B5EF4-FFF2-40B4-BE49-F238E27FC236}">
                <a16:creationId xmlns:a16="http://schemas.microsoft.com/office/drawing/2014/main" id="{AC8A2473-88AE-F5EE-4A4F-3D03EFE5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30765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Oval 25">
            <a:extLst>
              <a:ext uri="{FF2B5EF4-FFF2-40B4-BE49-F238E27FC236}">
                <a16:creationId xmlns:a16="http://schemas.microsoft.com/office/drawing/2014/main" id="{1933BCD7-C6DB-1E72-96A7-93F1B37E7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Oval 26">
            <a:extLst>
              <a:ext uri="{FF2B5EF4-FFF2-40B4-BE49-F238E27FC236}">
                <a16:creationId xmlns:a16="http://schemas.microsoft.com/office/drawing/2014/main" id="{F6D4E773-DD90-7440-F021-2FED94FC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9908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Oval 27">
            <a:extLst>
              <a:ext uri="{FF2B5EF4-FFF2-40B4-BE49-F238E27FC236}">
                <a16:creationId xmlns:a16="http://schemas.microsoft.com/office/drawing/2014/main" id="{4C826CE7-0F17-86CB-1B97-A011C14E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Oval 28">
            <a:extLst>
              <a:ext uri="{FF2B5EF4-FFF2-40B4-BE49-F238E27FC236}">
                <a16:creationId xmlns:a16="http://schemas.microsoft.com/office/drawing/2014/main" id="{1C40FF98-E862-A30D-B9BB-885D8606F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Oval 29">
            <a:extLst>
              <a:ext uri="{FF2B5EF4-FFF2-40B4-BE49-F238E27FC236}">
                <a16:creationId xmlns:a16="http://schemas.microsoft.com/office/drawing/2014/main" id="{DC0FC036-53C1-F33F-CBF9-655EC1B6D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Oval 30">
            <a:extLst>
              <a:ext uri="{FF2B5EF4-FFF2-40B4-BE49-F238E27FC236}">
                <a16:creationId xmlns:a16="http://schemas.microsoft.com/office/drawing/2014/main" id="{66640C66-D6BF-885A-3222-D9D3E54CF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Oval 31">
            <a:extLst>
              <a:ext uri="{FF2B5EF4-FFF2-40B4-BE49-F238E27FC236}">
                <a16:creationId xmlns:a16="http://schemas.microsoft.com/office/drawing/2014/main" id="{E431DC8C-396C-1733-B945-91FD5008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Oval 32">
            <a:extLst>
              <a:ext uri="{FF2B5EF4-FFF2-40B4-BE49-F238E27FC236}">
                <a16:creationId xmlns:a16="http://schemas.microsoft.com/office/drawing/2014/main" id="{4255DC7E-D579-572A-E557-30782AAB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7825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Oval 33">
            <a:extLst>
              <a:ext uri="{FF2B5EF4-FFF2-40B4-BE49-F238E27FC236}">
                <a16:creationId xmlns:a16="http://schemas.microsoft.com/office/drawing/2014/main" id="{40443399-7F5A-B971-1F3C-30F6EB63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Oval 34">
            <a:extLst>
              <a:ext uri="{FF2B5EF4-FFF2-40B4-BE49-F238E27FC236}">
                <a16:creationId xmlns:a16="http://schemas.microsoft.com/office/drawing/2014/main" id="{689BBDBB-7C09-AF03-D07A-DF08C4A2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Oval 35">
            <a:extLst>
              <a:ext uri="{FF2B5EF4-FFF2-40B4-BE49-F238E27FC236}">
                <a16:creationId xmlns:a16="http://schemas.microsoft.com/office/drawing/2014/main" id="{34FBD508-3FCC-40B7-6C44-B95206D8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Oval 36">
            <a:extLst>
              <a:ext uri="{FF2B5EF4-FFF2-40B4-BE49-F238E27FC236}">
                <a16:creationId xmlns:a16="http://schemas.microsoft.com/office/drawing/2014/main" id="{32C61539-A630-C4B6-815A-13D0B611A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Oval 37">
            <a:extLst>
              <a:ext uri="{FF2B5EF4-FFF2-40B4-BE49-F238E27FC236}">
                <a16:creationId xmlns:a16="http://schemas.microsoft.com/office/drawing/2014/main" id="{6F176183-3BE6-5D70-4F5C-895C4389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Oval 38">
            <a:extLst>
              <a:ext uri="{FF2B5EF4-FFF2-40B4-BE49-F238E27FC236}">
                <a16:creationId xmlns:a16="http://schemas.microsoft.com/office/drawing/2014/main" id="{0A32B2ED-BF63-794C-32E3-CDF615AE0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Oval 39">
            <a:extLst>
              <a:ext uri="{FF2B5EF4-FFF2-40B4-BE49-F238E27FC236}">
                <a16:creationId xmlns:a16="http://schemas.microsoft.com/office/drawing/2014/main" id="{4E705E3D-B786-F2AC-AD14-CC4C32081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342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Oval 40">
            <a:extLst>
              <a:ext uri="{FF2B5EF4-FFF2-40B4-BE49-F238E27FC236}">
                <a16:creationId xmlns:a16="http://schemas.microsoft.com/office/drawing/2014/main" id="{F246D173-BAFB-543A-1FD7-58783E24A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Oval 41">
            <a:extLst>
              <a:ext uri="{FF2B5EF4-FFF2-40B4-BE49-F238E27FC236}">
                <a16:creationId xmlns:a16="http://schemas.microsoft.com/office/drawing/2014/main" id="{15640CAF-5A52-408E-FFB1-69A5E7181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Oval 42">
            <a:extLst>
              <a:ext uri="{FF2B5EF4-FFF2-40B4-BE49-F238E27FC236}">
                <a16:creationId xmlns:a16="http://schemas.microsoft.com/office/drawing/2014/main" id="{91D83081-75C0-6D22-CF45-73F534F4E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390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Oval 43">
            <a:extLst>
              <a:ext uri="{FF2B5EF4-FFF2-40B4-BE49-F238E27FC236}">
                <a16:creationId xmlns:a16="http://schemas.microsoft.com/office/drawing/2014/main" id="{18C07D2C-77B9-F8A4-1C43-719A5316A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Oval 44">
            <a:extLst>
              <a:ext uri="{FF2B5EF4-FFF2-40B4-BE49-F238E27FC236}">
                <a16:creationId xmlns:a16="http://schemas.microsoft.com/office/drawing/2014/main" id="{732DFBA0-11E5-DD12-86F6-DF8ACAF4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56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68C4EC83-6062-3668-6C4B-76EB38D7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5219700"/>
            <a:ext cx="1644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/>
              <a:t>Projects &amp; reviews</a:t>
            </a:r>
          </a:p>
        </p:txBody>
      </p:sp>
      <p:sp>
        <p:nvSpPr>
          <p:cNvPr id="2094" name="Text Box 46">
            <a:extLst>
              <a:ext uri="{FF2B5EF4-FFF2-40B4-BE49-F238E27FC236}">
                <a16:creationId xmlns:a16="http://schemas.microsoft.com/office/drawing/2014/main" id="{190E8267-CE54-F3D3-B82C-8506B7BD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6" y="5448300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/>
              <a:t>Consultants</a:t>
            </a:r>
          </a:p>
        </p:txBody>
      </p:sp>
      <p:sp>
        <p:nvSpPr>
          <p:cNvPr id="2095" name="Oval 47">
            <a:extLst>
              <a:ext uri="{FF2B5EF4-FFF2-40B4-BE49-F238E27FC236}">
                <a16:creationId xmlns:a16="http://schemas.microsoft.com/office/drawing/2014/main" id="{9CA6A32E-B511-BA0E-7836-4E15EB9D8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30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5D81-9EAE-EFEA-4A7F-B38F382E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– you pay 33-99k$ and you </a:t>
            </a:r>
            <a:r>
              <a:rPr lang="en-US"/>
              <a:t>get 86-339k</a:t>
            </a:r>
            <a:r>
              <a:rPr lang="en-US" dirty="0"/>
              <a:t>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DDDE-FD64-5ECA-CA0E-9D063BE76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Short term ROI (the same year) 86k$</a:t>
            </a:r>
          </a:p>
          <a:p>
            <a:pPr lvl="1"/>
            <a:r>
              <a:rPr lang="en-US" dirty="0"/>
              <a:t>Two projects relevant for your company = 2x42k$ = 84k$</a:t>
            </a:r>
          </a:p>
          <a:p>
            <a:pPr lvl="1"/>
            <a:r>
              <a:rPr lang="en-US" dirty="0"/>
              <a:t>Review 2k$</a:t>
            </a:r>
          </a:p>
          <a:p>
            <a:endParaRPr lang="en-US" dirty="0"/>
          </a:p>
          <a:p>
            <a:r>
              <a:rPr lang="en-US" dirty="0"/>
              <a:t>Long term ROI (3 years) up to 339k$</a:t>
            </a:r>
          </a:p>
          <a:p>
            <a:pPr lvl="1"/>
            <a:r>
              <a:rPr lang="en-US" dirty="0"/>
              <a:t>Three years of projects 2x126k$ = 252k$</a:t>
            </a:r>
          </a:p>
          <a:p>
            <a:pPr lvl="1"/>
            <a:r>
              <a:rPr lang="en-US" dirty="0"/>
              <a:t>Four reviews 8k$</a:t>
            </a:r>
          </a:p>
          <a:p>
            <a:pPr lvl="1"/>
            <a:r>
              <a:rPr lang="en-US" dirty="0"/>
              <a:t>Your own project proposed and accepted 42k$</a:t>
            </a:r>
          </a:p>
          <a:p>
            <a:pPr lvl="1"/>
            <a:r>
              <a:rPr lang="en-US" dirty="0"/>
              <a:t>On average a workshop every three years 2k$</a:t>
            </a:r>
          </a:p>
          <a:p>
            <a:pPr lvl="1"/>
            <a:r>
              <a:rPr lang="en-US" dirty="0"/>
              <a:t>Collaborations with members 5k$</a:t>
            </a:r>
          </a:p>
          <a:p>
            <a:pPr lvl="1"/>
            <a:r>
              <a:rPr lang="en-US" dirty="0"/>
              <a:t>New hire who fits and stay for at least 5 years 30k$</a:t>
            </a:r>
          </a:p>
        </p:txBody>
      </p:sp>
    </p:spTree>
    <p:extLst>
      <p:ext uri="{BB962C8B-B14F-4D97-AF65-F5344CB8AC3E}">
        <p14:creationId xmlns:p14="http://schemas.microsoft.com/office/powerpoint/2010/main" val="128620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09369-D4A7-8E99-6921-681CA2C7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AB68-DA90-2005-8566-78DDA9F9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– intangibles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5A597-F80F-8775-3906-AED24B50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ROI (the same year)</a:t>
            </a:r>
          </a:p>
          <a:p>
            <a:pPr lvl="1"/>
            <a:r>
              <a:rPr lang="en-US" dirty="0"/>
              <a:t>Employee network immediately expanded across both industrial and academic circles</a:t>
            </a:r>
          </a:p>
          <a:p>
            <a:pPr lvl="1"/>
            <a:r>
              <a:rPr lang="en-US" dirty="0"/>
              <a:t>A snapshot of the industry state of the art across sectors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Long term ROI (3 years)</a:t>
            </a:r>
          </a:p>
          <a:p>
            <a:pPr lvl="1"/>
            <a:r>
              <a:rPr lang="en-US" dirty="0"/>
              <a:t>Employee network with long term relationships, experts readily available a ‘phone call away’</a:t>
            </a:r>
          </a:p>
          <a:p>
            <a:pPr lvl="1"/>
            <a:r>
              <a:rPr lang="en-US" dirty="0"/>
              <a:t>Employee technical training</a:t>
            </a:r>
          </a:p>
          <a:p>
            <a:pPr lvl="1"/>
            <a:r>
              <a:rPr lang="en-US" dirty="0"/>
              <a:t>Employee engagement and retention</a:t>
            </a:r>
          </a:p>
        </p:txBody>
      </p:sp>
    </p:spTree>
    <p:extLst>
      <p:ext uri="{BB962C8B-B14F-4D97-AF65-F5344CB8AC3E}">
        <p14:creationId xmlns:p14="http://schemas.microsoft.com/office/powerpoint/2010/main" val="4122949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641C-5FD9-2FC9-F44E-C9D82B348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F6FF-2744-A2F9-5D78-9E73E3A4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Testimonials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92F8-CF63-B227-D6B9-4BDCF65D8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31724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9950"/>
            <a:ext cx="9990221" cy="4069383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/>
              <a:t>Broad research portfolio serving diversified membership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/>
              <a:t>Research portfolio is a result of strategic thinking and implementation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/>
              <a:t>Projects provide new relevant scientific knowledge for membership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/>
              <a:t>Broad array of intangible but high value benefits like best practices, know how and recruitment of new hires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Studies in Particle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E. W. </a:t>
            </a:r>
            <a:r>
              <a:rPr lang="en-US" altLang="en-US" dirty="0" err="1"/>
              <a:t>Merrow</a:t>
            </a:r>
            <a:r>
              <a:rPr lang="en-US" altLang="en-US" dirty="0"/>
              <a:t> </a:t>
            </a:r>
            <a:r>
              <a:rPr lang="en-US" altLang="en-US" dirty="0" err="1"/>
              <a:t>Chem</a:t>
            </a:r>
            <a:r>
              <a:rPr lang="en-US" altLang="en-US" dirty="0"/>
              <a:t> </a:t>
            </a:r>
            <a:r>
              <a:rPr lang="en-US" altLang="en-US" dirty="0" err="1"/>
              <a:t>Eng</a:t>
            </a:r>
            <a:r>
              <a:rPr lang="en-US" altLang="en-US" dirty="0"/>
              <a:t> </a:t>
            </a:r>
            <a:r>
              <a:rPr lang="en-US" altLang="en-US" u="sng" dirty="0"/>
              <a:t>24</a:t>
            </a:r>
            <a:r>
              <a:rPr lang="en-US" altLang="en-US" dirty="0"/>
              <a:t>, 89-92, 1988</a:t>
            </a:r>
          </a:p>
          <a:p>
            <a:pPr marL="457200" lvl="1" indent="0">
              <a:buFontTx/>
              <a:buNone/>
            </a:pPr>
            <a:r>
              <a:rPr lang="en-US" altLang="en-US" dirty="0"/>
              <a:t>“Estimating Startup Times for Solids-Processing Plants”</a:t>
            </a:r>
          </a:p>
          <a:p>
            <a:pPr marL="457200" lvl="1" indent="0">
              <a:buFontTx/>
              <a:buNone/>
            </a:pPr>
            <a:endParaRPr lang="en-US" altLang="en-US" dirty="0"/>
          </a:p>
          <a:p>
            <a:r>
              <a:rPr lang="en-US" altLang="en-US" dirty="0"/>
              <a:t>B. J. Ennis, J. Green, R. Davies </a:t>
            </a:r>
            <a:r>
              <a:rPr lang="en-US" altLang="en-US" dirty="0" err="1"/>
              <a:t>Chem</a:t>
            </a:r>
            <a:r>
              <a:rPr lang="en-US" altLang="en-US" dirty="0"/>
              <a:t> </a:t>
            </a:r>
            <a:r>
              <a:rPr lang="en-US" altLang="en-US" dirty="0" err="1"/>
              <a:t>Eng</a:t>
            </a:r>
            <a:r>
              <a:rPr lang="en-US" altLang="en-US" dirty="0"/>
              <a:t> </a:t>
            </a:r>
            <a:r>
              <a:rPr lang="en-US" altLang="en-US" dirty="0" err="1"/>
              <a:t>Prog</a:t>
            </a:r>
            <a:r>
              <a:rPr lang="en-US" altLang="en-US" dirty="0"/>
              <a:t>. 32-43, 1994</a:t>
            </a:r>
          </a:p>
          <a:p>
            <a:pPr marL="457200" lvl="1" indent="0">
              <a:buFontTx/>
              <a:buNone/>
            </a:pPr>
            <a:r>
              <a:rPr lang="en-US" altLang="en-US" dirty="0"/>
              <a:t>“The Legacy of Neglect in the U.S.”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9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Observations and Mission of IFPRI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Lack of fundamental particle science understanding</a:t>
            </a:r>
          </a:p>
          <a:p>
            <a:r>
              <a:rPr lang="en-US" altLang="en-US" sz="3200" dirty="0"/>
              <a:t>Lack of forum for intercompany discussion</a:t>
            </a:r>
          </a:p>
          <a:p>
            <a:r>
              <a:rPr lang="en-US" altLang="en-US" sz="3200" dirty="0"/>
              <a:t>Poor connectivity between universities and industry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3200" dirty="0"/>
              <a:t>Provide venue for particle technology discussion</a:t>
            </a:r>
          </a:p>
          <a:p>
            <a:r>
              <a:rPr lang="en-US" altLang="en-US" sz="3200" dirty="0"/>
              <a:t>Develop pre-competitive strategic plan for particle science</a:t>
            </a:r>
          </a:p>
          <a:p>
            <a:r>
              <a:rPr lang="en-US" altLang="en-US" sz="3200" dirty="0"/>
              <a:t>R&amp;D focus on industry concerns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4100" dirty="0"/>
              <a:t>Started in 1979 by 5 professors</a:t>
            </a:r>
          </a:p>
          <a:p>
            <a:pPr lvl="1">
              <a:defRPr/>
            </a:pPr>
            <a:r>
              <a:rPr lang="en-US" sz="3100" dirty="0" err="1"/>
              <a:t>Pfeffer</a:t>
            </a:r>
            <a:endParaRPr lang="en-US" sz="3100" dirty="0"/>
          </a:p>
          <a:p>
            <a:pPr lvl="1">
              <a:defRPr/>
            </a:pPr>
            <a:r>
              <a:rPr lang="en-US" sz="3100" dirty="0" err="1"/>
              <a:t>Leschonski</a:t>
            </a:r>
            <a:endParaRPr lang="en-US" sz="3100" dirty="0"/>
          </a:p>
          <a:p>
            <a:pPr lvl="1">
              <a:defRPr/>
            </a:pPr>
            <a:r>
              <a:rPr lang="en-US" sz="3100" dirty="0" err="1"/>
              <a:t>Iinoya</a:t>
            </a:r>
            <a:endParaRPr lang="en-US" sz="3100" dirty="0"/>
          </a:p>
          <a:p>
            <a:pPr lvl="1">
              <a:defRPr/>
            </a:pPr>
            <a:r>
              <a:rPr lang="en-US" sz="3100" dirty="0"/>
              <a:t>Scarlett</a:t>
            </a:r>
          </a:p>
          <a:p>
            <a:pPr lvl="1">
              <a:defRPr/>
            </a:pPr>
            <a:r>
              <a:rPr lang="en-US" sz="3100" dirty="0"/>
              <a:t>Tiller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4100" dirty="0"/>
              <a:t>12 International Companies</a:t>
            </a:r>
          </a:p>
          <a:p>
            <a:pPr lvl="1">
              <a:defRPr/>
            </a:pPr>
            <a:r>
              <a:rPr lang="en-US" sz="3100" dirty="0"/>
              <a:t>DuPont</a:t>
            </a:r>
          </a:p>
          <a:p>
            <a:pPr lvl="1">
              <a:defRPr/>
            </a:pPr>
            <a:r>
              <a:rPr lang="en-US" sz="3100" dirty="0"/>
              <a:t>Unilever</a:t>
            </a:r>
          </a:p>
          <a:p>
            <a:pPr lvl="1">
              <a:defRPr/>
            </a:pPr>
            <a:r>
              <a:rPr lang="en-US" sz="3100" dirty="0"/>
              <a:t>Standard Oil Of Indiana	</a:t>
            </a:r>
          </a:p>
          <a:p>
            <a:pPr lvl="1">
              <a:defRPr/>
            </a:pPr>
            <a:r>
              <a:rPr lang="en-US" sz="3100" dirty="0"/>
              <a:t>Bethlehem Steel</a:t>
            </a:r>
          </a:p>
          <a:p>
            <a:pPr lvl="1">
              <a:defRPr/>
            </a:pPr>
            <a:r>
              <a:rPr lang="en-US" sz="3100" dirty="0"/>
              <a:t>Exxon</a:t>
            </a:r>
          </a:p>
          <a:p>
            <a:pPr lvl="1">
              <a:defRPr/>
            </a:pPr>
            <a:r>
              <a:rPr lang="en-US" sz="3100" dirty="0"/>
              <a:t>British Nuclear Fuels</a:t>
            </a:r>
          </a:p>
          <a:p>
            <a:pPr lvl="1">
              <a:defRPr/>
            </a:pPr>
            <a:r>
              <a:rPr lang="en-US" sz="3100" dirty="0"/>
              <a:t>Alcoa</a:t>
            </a:r>
          </a:p>
          <a:p>
            <a:pPr lvl="1">
              <a:defRPr/>
            </a:pPr>
            <a:r>
              <a:rPr lang="en-US" sz="3100" dirty="0"/>
              <a:t>US Steel</a:t>
            </a:r>
          </a:p>
          <a:p>
            <a:pPr lvl="1">
              <a:defRPr/>
            </a:pPr>
            <a:r>
              <a:rPr lang="en-US" sz="3100" dirty="0"/>
              <a:t>Eastman Kodak</a:t>
            </a:r>
          </a:p>
          <a:p>
            <a:pPr lvl="1">
              <a:defRPr/>
            </a:pPr>
            <a:r>
              <a:rPr lang="en-US" sz="3100" dirty="0"/>
              <a:t>P&amp;G</a:t>
            </a:r>
          </a:p>
          <a:p>
            <a:pPr lvl="1">
              <a:defRPr/>
            </a:pPr>
            <a:r>
              <a:rPr lang="en-US" sz="3100" dirty="0"/>
              <a:t>3M</a:t>
            </a:r>
          </a:p>
          <a:p>
            <a:pPr lvl="1">
              <a:defRPr/>
            </a:pPr>
            <a:r>
              <a:rPr lang="en-US" sz="3100" dirty="0"/>
              <a:t>ICI</a:t>
            </a:r>
            <a:endParaRPr lang="en-US" sz="5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4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Deliverables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7274" y="1297113"/>
            <a:ext cx="9179312" cy="4749607"/>
          </a:xfrm>
        </p:spPr>
        <p:txBody>
          <a:bodyPr>
            <a:normAutofit/>
          </a:bodyPr>
          <a:lstStyle/>
          <a:p>
            <a:r>
              <a:rPr lang="en-US" altLang="en-US" dirty="0"/>
              <a:t>Annual General Meeting</a:t>
            </a:r>
          </a:p>
          <a:p>
            <a:r>
              <a:rPr lang="en-US" altLang="en-US" dirty="0"/>
              <a:t>Winter Business Meeting</a:t>
            </a:r>
          </a:p>
          <a:p>
            <a:r>
              <a:rPr lang="en-US" altLang="en-US" dirty="0"/>
              <a:t>18-21 Annual Research Reports</a:t>
            </a:r>
          </a:p>
          <a:p>
            <a:r>
              <a:rPr lang="en-US" altLang="en-US" dirty="0"/>
              <a:t>Over 700 Commissioned Reports and Reviews</a:t>
            </a:r>
          </a:p>
          <a:p>
            <a:r>
              <a:rPr lang="en-US" altLang="en-US" dirty="0"/>
              <a:t>2-3 New Reviews Annually </a:t>
            </a:r>
          </a:p>
          <a:p>
            <a:r>
              <a:rPr lang="en-US" altLang="en-US" dirty="0"/>
              <a:t>Workshops</a:t>
            </a:r>
          </a:p>
          <a:p>
            <a:r>
              <a:rPr lang="en-US" altLang="en-US" dirty="0"/>
              <a:t>Roundtable Best Practices</a:t>
            </a:r>
          </a:p>
          <a:p>
            <a:r>
              <a:rPr lang="en-US" altLang="en-US" dirty="0"/>
              <a:t>Intensive Technical Interaction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3860" r="17310" b="6666"/>
          <a:stretch/>
        </p:blipFill>
        <p:spPr>
          <a:xfrm>
            <a:off x="7028838" y="596414"/>
            <a:ext cx="4993106" cy="54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IFPRI Deliverables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7274" y="1297113"/>
            <a:ext cx="9179312" cy="474960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Interpersonal Forum</a:t>
            </a:r>
          </a:p>
          <a:p>
            <a:pPr lvl="1"/>
            <a:r>
              <a:rPr lang="en-US" altLang="en-US" dirty="0"/>
              <a:t>Annual General Meeting</a:t>
            </a:r>
          </a:p>
          <a:p>
            <a:pPr lvl="1"/>
            <a:r>
              <a:rPr lang="en-US" altLang="en-US" dirty="0"/>
              <a:t>Winter Business Meeting</a:t>
            </a:r>
          </a:p>
          <a:p>
            <a:r>
              <a:rPr lang="en-US" altLang="en-US" dirty="0"/>
              <a:t>Defined Industrial Strategy</a:t>
            </a:r>
          </a:p>
          <a:p>
            <a:pPr lvl="1"/>
            <a:r>
              <a:rPr lang="en-US" altLang="en-US" dirty="0"/>
              <a:t>Technical Research Program</a:t>
            </a:r>
          </a:p>
          <a:p>
            <a:pPr lvl="1"/>
            <a:r>
              <a:rPr lang="en-US" altLang="en-US" dirty="0"/>
              <a:t>Technical Reviews</a:t>
            </a:r>
          </a:p>
          <a:p>
            <a:pPr lvl="1"/>
            <a:r>
              <a:rPr lang="en-US" altLang="en-US" dirty="0"/>
              <a:t>Focused Workshops</a:t>
            </a:r>
          </a:p>
          <a:p>
            <a:pPr lvl="1"/>
            <a:r>
              <a:rPr lang="en-US" altLang="en-US" dirty="0"/>
              <a:t>Roundtable Best Practices</a:t>
            </a:r>
          </a:p>
          <a:p>
            <a:r>
              <a:rPr lang="en-US" altLang="en-US" dirty="0"/>
              <a:t>Written Reports</a:t>
            </a:r>
          </a:p>
          <a:p>
            <a:pPr lvl="1"/>
            <a:r>
              <a:rPr lang="en-US" altLang="en-US" dirty="0"/>
              <a:t>18-21 Annual Research Reports</a:t>
            </a:r>
          </a:p>
          <a:p>
            <a:pPr lvl="1"/>
            <a:r>
              <a:rPr lang="en-US" altLang="en-US" dirty="0"/>
              <a:t>2-3 Annual Reviews</a:t>
            </a:r>
          </a:p>
          <a:p>
            <a:pPr lvl="1"/>
            <a:r>
              <a:rPr lang="en-US" altLang="en-US" dirty="0"/>
              <a:t>Library of over 700 Reports and Review</a:t>
            </a:r>
          </a:p>
          <a:p>
            <a:r>
              <a:rPr lang="en-US" altLang="en-US" dirty="0"/>
              <a:t>Education Program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3860" r="17310" b="6666"/>
          <a:stretch/>
        </p:blipFill>
        <p:spPr>
          <a:xfrm>
            <a:off x="7028838" y="596414"/>
            <a:ext cx="4993106" cy="54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5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5038-1719-4C38-A2CD-EFB51CE6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General Meeting (AGM)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D38B-B267-4994-AB69-0EF02848D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Reports from Academic Grantees </a:t>
            </a:r>
          </a:p>
          <a:p>
            <a:pPr lvl="1"/>
            <a:r>
              <a:rPr lang="en-US" dirty="0"/>
              <a:t>Short Presentations</a:t>
            </a:r>
          </a:p>
          <a:p>
            <a:pPr lvl="1"/>
            <a:r>
              <a:rPr lang="en-US" dirty="0"/>
              <a:t>Small Group Poster Sessions</a:t>
            </a:r>
          </a:p>
          <a:p>
            <a:pPr lvl="1"/>
            <a:r>
              <a:rPr lang="en-US" dirty="0"/>
              <a:t>Industrial Feedback to Academics</a:t>
            </a:r>
          </a:p>
          <a:p>
            <a:r>
              <a:rPr lang="en-US" dirty="0"/>
              <a:t>Reviews and Invited Presentations</a:t>
            </a:r>
          </a:p>
          <a:p>
            <a:r>
              <a:rPr lang="en-US" dirty="0"/>
              <a:t>Small Group Discussions on New Areas for Research</a:t>
            </a:r>
          </a:p>
          <a:p>
            <a:r>
              <a:rPr lang="en-US" dirty="0"/>
              <a:t>Discussion, brief writing, and voting on new programs for funding</a:t>
            </a:r>
          </a:p>
          <a:p>
            <a:r>
              <a:rPr lang="en-US" dirty="0"/>
              <a:t>Local Student poster session</a:t>
            </a:r>
          </a:p>
          <a:p>
            <a:r>
              <a:rPr lang="en-US" dirty="0"/>
              <a:t>Informal Discussions, Meals, Happy Hours and Sporting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9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6672</TotalTime>
  <Words>1857</Words>
  <Application>Microsoft Office PowerPoint</Application>
  <PresentationFormat>Widescreen</PresentationFormat>
  <Paragraphs>416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BatangChe</vt:lpstr>
      <vt:lpstr>Arabic Typesetting</vt:lpstr>
      <vt:lpstr>Arial</vt:lpstr>
      <vt:lpstr>Calibri</vt:lpstr>
      <vt:lpstr>Copperplate Gothic Bold</vt:lpstr>
      <vt:lpstr>Tahoma</vt:lpstr>
      <vt:lpstr>Office Theme</vt:lpstr>
      <vt:lpstr>International Fine Particles Research Institute</vt:lpstr>
      <vt:lpstr>Why is Particle Science Important?</vt:lpstr>
      <vt:lpstr>Historical Overview of Particle Technology</vt:lpstr>
      <vt:lpstr>Critical Studies in Particle Technology</vt:lpstr>
      <vt:lpstr>Original Observations and Mission of IFPRI</vt:lpstr>
      <vt:lpstr>IFPRI History</vt:lpstr>
      <vt:lpstr>IFPRI Deliverables</vt:lpstr>
      <vt:lpstr>More IFPRI Deliverables</vt:lpstr>
      <vt:lpstr>Annual General Meeting (AGM)</vt:lpstr>
      <vt:lpstr>IFPRI Technical Program</vt:lpstr>
      <vt:lpstr>IFPRI 2025-2026 Projects (17)</vt:lpstr>
      <vt:lpstr>IFPRI 2025-2026 Collaborations (2)</vt:lpstr>
      <vt:lpstr>IFPRI 2025-2026 Reviews (5)</vt:lpstr>
      <vt:lpstr>IFPRI Membership</vt:lpstr>
      <vt:lpstr>IFPRI Membership</vt:lpstr>
      <vt:lpstr>IFPRI Membership</vt:lpstr>
      <vt:lpstr>Workshops as a Model for Strategic Development</vt:lpstr>
      <vt:lpstr>Workshops as a Model for Strategic Development</vt:lpstr>
      <vt:lpstr>Workshops as a Model for Strategic Development</vt:lpstr>
      <vt:lpstr>Roundtable Discussions for Strategic Development</vt:lpstr>
      <vt:lpstr>Roundtable Discussions for Strategic Development</vt:lpstr>
      <vt:lpstr>Shear Testing Round Table Discussion (2015)</vt:lpstr>
      <vt:lpstr>Education Roundtable Discussion (2021)</vt:lpstr>
      <vt:lpstr>Other Programs at IFPRI</vt:lpstr>
      <vt:lpstr>The IFPRI way</vt:lpstr>
      <vt:lpstr>Realizing the Benefits</vt:lpstr>
      <vt:lpstr>Value of the Network</vt:lpstr>
      <vt:lpstr>Benefit 1: Projects &amp; Deliverables</vt:lpstr>
      <vt:lpstr>Benefit 2: Technical Program Definition</vt:lpstr>
      <vt:lpstr>Example of a brief</vt:lpstr>
      <vt:lpstr>Why academics love us …</vt:lpstr>
      <vt:lpstr>… &amp; why it is not a conference</vt:lpstr>
      <vt:lpstr>Benefit 3: Globally Distributed Network</vt:lpstr>
      <vt:lpstr>ROI – you pay 33-99k$ and you get 86-339k$</vt:lpstr>
      <vt:lpstr>ROI – intangibles</vt:lpstr>
      <vt:lpstr>Testimonials</vt:lpstr>
      <vt:lpstr>General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Krueger</dc:creator>
  <cp:lastModifiedBy>Filip Francqui</cp:lastModifiedBy>
  <cp:revision>59</cp:revision>
  <dcterms:created xsi:type="dcterms:W3CDTF">2017-05-01T14:35:26Z</dcterms:created>
  <dcterms:modified xsi:type="dcterms:W3CDTF">2025-09-09T23:57:07Z</dcterms:modified>
</cp:coreProperties>
</file>