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9" r:id="rId2"/>
    <p:sldId id="268" r:id="rId3"/>
    <p:sldId id="311" r:id="rId4"/>
    <p:sldId id="315" r:id="rId5"/>
    <p:sldId id="290" r:id="rId6"/>
    <p:sldId id="304" r:id="rId7"/>
    <p:sldId id="300" r:id="rId8"/>
    <p:sldId id="280" r:id="rId9"/>
    <p:sldId id="303" r:id="rId10"/>
  </p:sldIdLst>
  <p:sldSz cx="9144000" cy="6858000" type="screen4x3"/>
  <p:notesSz cx="6997700" cy="9271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94660"/>
  </p:normalViewPr>
  <p:slideViewPr>
    <p:cSldViewPr>
      <p:cViewPr varScale="1">
        <p:scale>
          <a:sx n="120" d="100"/>
          <a:sy n="120" d="100"/>
        </p:scale>
        <p:origin x="93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03725"/>
            <a:ext cx="5597525" cy="417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C0989E8-95A5-45A9-BA18-6DEB27058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651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2162636-57C9-46F9-9762-0CAF8D14244E}" type="slidenum">
              <a:rPr lang="en-US" altLang="en-US" sz="1200" smtClean="0"/>
              <a:pPr eaLnBrk="1" hangingPunct="1"/>
              <a:t>1</a:t>
            </a:fld>
            <a:endParaRPr lang="en-US" altLang="en-US" sz="120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3897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5A9CCDD-9A49-4CD5-B615-121F935DC9D5}" type="slidenum">
              <a:rPr lang="en-US" altLang="en-US" sz="1200" smtClean="0"/>
              <a:pPr eaLnBrk="1" hangingPunct="1"/>
              <a:t>2</a:t>
            </a:fld>
            <a:endParaRPr lang="en-US" altLang="en-U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599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0443D7D-2546-45DF-9751-623498979FEE}" type="slidenum">
              <a:rPr lang="en-US" sz="1200" smtClean="0"/>
              <a:pPr eaLnBrk="1" hangingPunct="1"/>
              <a:t>3</a:t>
            </a:fld>
            <a:endParaRPr lang="en-US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948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5F8844D-E65B-481C-85C7-78CB59FD8113}" type="slidenum">
              <a:rPr lang="en-US" altLang="en-US" sz="1200" smtClean="0"/>
              <a:pPr eaLnBrk="1" hangingPunct="1"/>
              <a:t>5</a:t>
            </a:fld>
            <a:endParaRPr lang="en-US" altLang="en-US" sz="12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6957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74CA516-A247-4B51-8731-C86DC7828059}" type="slidenum">
              <a:rPr lang="en-US" altLang="en-US" sz="1200" smtClean="0"/>
              <a:pPr eaLnBrk="1" hangingPunct="1"/>
              <a:t>7</a:t>
            </a:fld>
            <a:endParaRPr lang="en-US" altLang="en-US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90405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3A986E3-4826-45DE-92A2-6ACAE0ED0A67}" type="slidenum">
              <a:rPr lang="en-US" altLang="en-US" sz="1200" smtClean="0"/>
              <a:pPr eaLnBrk="1" hangingPunct="1"/>
              <a:t>8</a:t>
            </a:fld>
            <a:endParaRPr lang="en-US" alt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3904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08D7086-AF39-4746-9748-F3E2A1287A4A}" type="slidenum">
              <a:rPr lang="en-US" altLang="en-US" sz="1200" smtClean="0"/>
              <a:pPr eaLnBrk="1" hangingPunct="1"/>
              <a:t>9</a:t>
            </a:fld>
            <a:endParaRPr lang="en-US" altLang="en-US" sz="12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7636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12C27-EFB6-4C97-AF9A-A7966D9BFD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37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B097D-9CC3-42EF-B933-75028D6F26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4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F5844-6AD7-4EBD-B188-23C095FB60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032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B4DBD-A258-4908-9610-6E45FC85A5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582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CDE99-CADA-4CAE-9E76-9A69A0B9A7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59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9A35E-496F-4DD2-8BA0-71BA1C5210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979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9ABF0-4ECD-4D06-A54E-42A36A1B88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67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8D04A-DA36-432F-A9A2-540D95B75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82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30BDF-7021-4466-8067-36CF31C5C2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98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63141-B6AB-49AF-9991-457FB24034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836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79FE9-54C3-47DA-A142-0D756B6D62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27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697802B-4CD7-4E9E-B213-7AB9BFF5E2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IFPRI Technical Program Selection Meeting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June 17, 20156</a:t>
            </a:r>
          </a:p>
        </p:txBody>
      </p:sp>
      <p:pic>
        <p:nvPicPr>
          <p:cNvPr id="4" name="Picture 2" descr="D:\My Documents\IFPRI\newlogov1 copy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363" y="304800"/>
            <a:ext cx="2890837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Agenda: Thursday June 17</a:t>
            </a:r>
            <a:r>
              <a:rPr lang="en-US" altLang="en-US" baseline="30000" dirty="0"/>
              <a:t>th</a:t>
            </a:r>
            <a:r>
              <a:rPr lang="en-US" altLang="en-US" dirty="0"/>
              <a:t> 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364336"/>
              </p:ext>
            </p:extLst>
          </p:nvPr>
        </p:nvGraphicFramePr>
        <p:xfrm>
          <a:off x="1066800" y="1524000"/>
          <a:ext cx="7239000" cy="4087111"/>
        </p:xfrm>
        <a:graphic>
          <a:graphicData uri="http://schemas.openxmlformats.org/drawingml/2006/table">
            <a:tbl>
              <a:tblPr firstRow="1" firstCol="1" bandRow="1"/>
              <a:tblGrid>
                <a:gridCol w="16400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8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5143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0800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Call to order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476">
                <a:tc>
                  <a:txBody>
                    <a:bodyPr/>
                    <a:lstStyle/>
                    <a:p>
                      <a:pPr marL="5143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0805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Consultants comments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785">
                <a:tc>
                  <a:txBody>
                    <a:bodyPr/>
                    <a:lstStyle/>
                    <a:p>
                      <a:pPr marL="5143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0900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Final</a:t>
                      </a:r>
                      <a:r>
                        <a:rPr lang="en-US" sz="14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discussion of renewal and project proposals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785">
                <a:tc>
                  <a:txBody>
                    <a:bodyPr/>
                    <a:lstStyle/>
                    <a:p>
                      <a:pPr marL="5143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0915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Dot-vote</a:t>
                      </a:r>
                      <a:r>
                        <a:rPr lang="en-US" sz="14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selection of new/renewed projects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785">
                <a:tc>
                  <a:txBody>
                    <a:bodyPr/>
                    <a:lstStyle/>
                    <a:p>
                      <a:pPr marL="5143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0930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Discussion of project briefs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785">
                <a:tc>
                  <a:txBody>
                    <a:bodyPr/>
                    <a:lstStyle/>
                    <a:p>
                      <a:pPr marL="5143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1015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Dot-vote prioritization of project briefs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785">
                <a:tc>
                  <a:txBody>
                    <a:bodyPr/>
                    <a:lstStyle/>
                    <a:p>
                      <a:pPr marL="5143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1030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Coffee break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785">
                <a:tc>
                  <a:txBody>
                    <a:bodyPr/>
                    <a:lstStyle/>
                    <a:p>
                      <a:pPr marL="5143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1045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Read review briefs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785">
                <a:tc>
                  <a:txBody>
                    <a:bodyPr/>
                    <a:lstStyle/>
                    <a:p>
                      <a:pPr marL="5143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1115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Dot-vote prioritization of review briefs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785">
                <a:tc>
                  <a:txBody>
                    <a:bodyPr/>
                    <a:lstStyle/>
                    <a:p>
                      <a:pPr marL="5143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1130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Final</a:t>
                      </a:r>
                      <a:r>
                        <a:rPr lang="en-US" sz="14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discussion of powder flow workshop &amp; vote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785">
                <a:tc>
                  <a:txBody>
                    <a:bodyPr/>
                    <a:lstStyle/>
                    <a:p>
                      <a:pPr marL="5143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1145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Prospective Member Comments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785">
                <a:tc>
                  <a:txBody>
                    <a:bodyPr/>
                    <a:lstStyle/>
                    <a:p>
                      <a:pPr marL="5143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1215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Comments</a:t>
                      </a:r>
                      <a:r>
                        <a:rPr lang="en-US" sz="14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from academics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/AOB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0785">
                <a:tc>
                  <a:txBody>
                    <a:bodyPr/>
                    <a:lstStyle/>
                    <a:p>
                      <a:pPr marL="5143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1230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Adjourn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775458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/>
              <a:t>Dot Voting</a:t>
            </a:r>
          </a:p>
        </p:txBody>
      </p:sp>
      <p:sp>
        <p:nvSpPr>
          <p:cNvPr id="11267" name="Rectangle 39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Each company receives dots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Place dots on a project that you support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All dots on one project is allowed!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10 min thinking time.</a:t>
            </a:r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All are invited to vote.</a:t>
            </a:r>
          </a:p>
          <a:p>
            <a:r>
              <a:rPr lang="en-US" sz="2400" dirty="0"/>
              <a:t>Only full member votes counts.</a:t>
            </a:r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</p:txBody>
      </p:sp>
      <p:pic>
        <p:nvPicPr>
          <p:cNvPr id="11269" name="Picture 2" descr="D:\My Documents\IFPRI\newlogov1 copy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663" y="152400"/>
            <a:ext cx="2890837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7635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Renewal &amp; New Proposals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3170"/>
            <a:ext cx="8229600" cy="4525963"/>
          </a:xfrm>
        </p:spPr>
        <p:txBody>
          <a:bodyPr/>
          <a:lstStyle/>
          <a:p>
            <a:r>
              <a:rPr lang="en-US" sz="2800" dirty="0">
                <a:solidFill>
                  <a:srgbClr val="FF0000"/>
                </a:solidFill>
              </a:rPr>
              <a:t>Wu – Die filling of cohesive powder mixtures (14, 1, 11)</a:t>
            </a:r>
          </a:p>
          <a:p>
            <a:r>
              <a:rPr lang="en-US" sz="2800" dirty="0"/>
              <a:t>Quintana – Packing of electrostatically-charged particles (0,0,1)</a:t>
            </a:r>
          </a:p>
          <a:p>
            <a:r>
              <a:rPr lang="en-US" sz="2800" dirty="0">
                <a:solidFill>
                  <a:srgbClr val="FF0000"/>
                </a:solidFill>
              </a:rPr>
              <a:t>Poon – Stability of colloidal gels (15,2,7)</a:t>
            </a:r>
          </a:p>
          <a:p>
            <a:r>
              <a:rPr lang="en-US" sz="2800" dirty="0"/>
              <a:t>Doherty – Prediction of crystal shape (9,3,3)</a:t>
            </a:r>
          </a:p>
          <a:p>
            <a:r>
              <a:rPr lang="en-US" sz="2800" dirty="0">
                <a:solidFill>
                  <a:srgbClr val="FF0000"/>
                </a:solidFill>
              </a:rPr>
              <a:t>Nagy – Model-based control of crystallization (13,3,2)</a:t>
            </a:r>
          </a:p>
        </p:txBody>
      </p:sp>
    </p:spTree>
    <p:extLst>
      <p:ext uri="{BB962C8B-B14F-4D97-AF65-F5344CB8AC3E}">
        <p14:creationId xmlns:p14="http://schemas.microsoft.com/office/powerpoint/2010/main" val="522725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Project Briefs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8960003"/>
              </p:ext>
            </p:extLst>
          </p:nvPr>
        </p:nvGraphicFramePr>
        <p:xfrm>
          <a:off x="504825" y="1781175"/>
          <a:ext cx="8224838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Worksheet" r:id="rId4" imgW="8224046" imgH="3047897" progId="Excel.Sheet.12">
                  <p:embed/>
                </p:oleObj>
              </mc:Choice>
              <mc:Fallback>
                <p:oleObj name="Worksheet" r:id="rId4" imgW="8224046" imgH="3047897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4825" y="1781175"/>
                        <a:ext cx="8224838" cy="304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27371" y="5334000"/>
            <a:ext cx="6889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We’ll request proposals against the top two briefs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Review Topics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2127660"/>
              </p:ext>
            </p:extLst>
          </p:nvPr>
        </p:nvGraphicFramePr>
        <p:xfrm>
          <a:off x="504825" y="1781175"/>
          <a:ext cx="7762875" cy="305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Worksheet" r:id="rId3" imgW="7762929" imgH="3057544" progId="Excel.Sheet.12">
                  <p:embed/>
                </p:oleObj>
              </mc:Choice>
              <mc:Fallback>
                <p:oleObj name="Worksheet" r:id="rId3" imgW="7762929" imgH="305754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4825" y="1781175"/>
                        <a:ext cx="7762875" cy="305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90877" y="5334000"/>
            <a:ext cx="65622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We’ll commission reviews for the top two briefs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Powder Flow Workshop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Yes – 15,4,6</a:t>
            </a:r>
          </a:p>
          <a:p>
            <a:pPr eaLnBrk="1" hangingPunct="1"/>
            <a:r>
              <a:rPr lang="en-US" altLang="en-US" dirty="0"/>
              <a:t>No – 0,0,0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Project Placement Process - 2017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1317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Research briefs drafted &amp; prioritized by TAC at AGM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Briefs ready for distribution by 7/31/16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Proposals solicited by 8/30/16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Proposals reviewed at </a:t>
            </a:r>
            <a:r>
              <a:rPr lang="en-US" altLang="en-US" i="1" dirty="0"/>
              <a:t>Winter</a:t>
            </a:r>
            <a:r>
              <a:rPr lang="en-US" altLang="en-US" dirty="0"/>
              <a:t> Technical meetings (January 2017)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Revised proposals reviewed and projects selected at 2017 AGM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8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2015-2016 Program - final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2474586"/>
              </p:ext>
            </p:extLst>
          </p:nvPr>
        </p:nvGraphicFramePr>
        <p:xfrm>
          <a:off x="457200" y="1295400"/>
          <a:ext cx="8301037" cy="44318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Worksheet" r:id="rId4" imgW="9134357" imgH="4876864" progId="Excel.Sheet.12">
                  <p:embed/>
                </p:oleObj>
              </mc:Choice>
              <mc:Fallback>
                <p:oleObj name="Worksheet" r:id="rId4" imgW="9134357" imgH="487686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1295400"/>
                        <a:ext cx="8301037" cy="44318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09754" y="5943600"/>
            <a:ext cx="6195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Plus powder flow workshop in January 2017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2480</TotalTime>
  <Words>262</Words>
  <Application>Microsoft Office PowerPoint</Application>
  <PresentationFormat>On-screen Show (4:3)</PresentationFormat>
  <Paragraphs>68</Paragraphs>
  <Slides>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Default Design</vt:lpstr>
      <vt:lpstr>Worksheet</vt:lpstr>
      <vt:lpstr>Microsoft Excel Worksheet</vt:lpstr>
      <vt:lpstr>IFPRI Technical Program Selection Meeting</vt:lpstr>
      <vt:lpstr>Agenda: Thursday June 17th  </vt:lpstr>
      <vt:lpstr>Dot Voting</vt:lpstr>
      <vt:lpstr>Renewal &amp; New Proposals</vt:lpstr>
      <vt:lpstr>Project Briefs</vt:lpstr>
      <vt:lpstr>Review Topics</vt:lpstr>
      <vt:lpstr>Powder Flow Workshop</vt:lpstr>
      <vt:lpstr>Project Placement Process - 2017</vt:lpstr>
      <vt:lpstr>2015-2016 Program - final</vt:lpstr>
    </vt:vector>
  </TitlesOfParts>
  <Company>Merck &amp; Co.,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IFPRI Technical Program(me) 2004-2005</dc:title>
  <dc:creator>James N. Michaels</dc:creator>
  <cp:lastModifiedBy>James Michaels</cp:lastModifiedBy>
  <cp:revision>174</cp:revision>
  <dcterms:created xsi:type="dcterms:W3CDTF">2004-06-23T10:23:31Z</dcterms:created>
  <dcterms:modified xsi:type="dcterms:W3CDTF">2016-06-26T17:43:01Z</dcterms:modified>
</cp:coreProperties>
</file>