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9" r:id="rId2"/>
    <p:sldId id="268" r:id="rId3"/>
    <p:sldId id="316" r:id="rId4"/>
    <p:sldId id="311" r:id="rId5"/>
    <p:sldId id="317" r:id="rId6"/>
    <p:sldId id="321" r:id="rId7"/>
    <p:sldId id="318" r:id="rId8"/>
    <p:sldId id="319" r:id="rId9"/>
    <p:sldId id="300" r:id="rId10"/>
    <p:sldId id="304" r:id="rId11"/>
    <p:sldId id="290" r:id="rId12"/>
    <p:sldId id="320" r:id="rId13"/>
    <p:sldId id="280" r:id="rId14"/>
  </p:sldIdLst>
  <p:sldSz cx="9144000" cy="6858000" type="screen4x3"/>
  <p:notesSz cx="6997700" cy="9271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33" autoAdjust="0"/>
    <p:restoredTop sz="94660"/>
  </p:normalViewPr>
  <p:slideViewPr>
    <p:cSldViewPr>
      <p:cViewPr varScale="1">
        <p:scale>
          <a:sx n="108" d="100"/>
          <a:sy n="108" d="100"/>
        </p:scale>
        <p:origin x="165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03725"/>
            <a:ext cx="5597525" cy="417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8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058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C0989E8-95A5-45A9-BA18-6DEB27058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065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2162636-57C9-46F9-9762-0CAF8D14244E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3897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5A9CCDD-9A49-4CD5-B615-121F935DC9D5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95991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0443D7D-2546-45DF-9751-623498979FEE}" type="slidenum">
              <a:rPr lang="en-US" sz="1200" smtClean="0"/>
              <a:pPr eaLnBrk="1" hangingPunct="1"/>
              <a:t>4</a:t>
            </a:fld>
            <a:endParaRPr lang="en-US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948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74CA516-A247-4B51-8731-C86DC7828059}" type="slidenum">
              <a:rPr lang="en-US" altLang="en-US" sz="1200" smtClean="0"/>
              <a:pPr eaLnBrk="1" hangingPunct="1"/>
              <a:t>9</a:t>
            </a:fld>
            <a:endParaRPr lang="en-US" altLang="en-US" sz="12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9040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5F8844D-E65B-481C-85C7-78CB59FD8113}" type="slidenum">
              <a:rPr lang="en-US" altLang="en-US" sz="1200" smtClean="0"/>
              <a:pPr eaLnBrk="1" hangingPunct="1"/>
              <a:t>11</a:t>
            </a:fld>
            <a:endParaRPr lang="en-US" altLang="en-US" sz="12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69572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3A986E3-4826-45DE-92A2-6ACAE0ED0A67}" type="slidenum">
              <a:rPr lang="en-US" altLang="en-US" sz="1200" smtClean="0"/>
              <a:pPr eaLnBrk="1" hangingPunct="1"/>
              <a:t>13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7390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12C27-EFB6-4C97-AF9A-A7966D9BFD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37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B097D-9CC3-42EF-B933-75028D6F2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46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F5844-6AD7-4EBD-B188-23C095FB6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32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B4DBD-A258-4908-9610-6E45FC85A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82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CDE99-CADA-4CAE-9E76-9A69A0B9A7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59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9A35E-496F-4DD2-8BA0-71BA1C521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7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9ABF0-4ECD-4D06-A54E-42A36A1B88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067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8D04A-DA36-432F-A9A2-540D95B751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8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30BDF-7021-4466-8067-36CF31C5C2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98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63141-B6AB-49AF-9991-457FB2403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836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79FE9-54C3-47DA-A142-0D756B6D62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527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697802B-4CD7-4E9E-B213-7AB9BFF5E2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IFPRI Technical Program Selection Meeting</a:t>
            </a:r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June 17, 20156</a:t>
            </a:r>
          </a:p>
        </p:txBody>
      </p:sp>
      <p:pic>
        <p:nvPicPr>
          <p:cNvPr id="4" name="Picture 2" descr="D:\My Documents\IFPRI\newlogov1 copy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363" y="304800"/>
            <a:ext cx="289083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Review Topics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4867536"/>
              </p:ext>
            </p:extLst>
          </p:nvPr>
        </p:nvGraphicFramePr>
        <p:xfrm>
          <a:off x="504825" y="1828800"/>
          <a:ext cx="7762875" cy="310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Worksheet" r:id="rId3" imgW="7762929" imgH="3105023" progId="Excel.Sheet.12">
                  <p:embed/>
                </p:oleObj>
              </mc:Choice>
              <mc:Fallback>
                <p:oleObj name="Worksheet" r:id="rId3" imgW="7762929" imgH="310502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4825" y="1828800"/>
                        <a:ext cx="7762875" cy="310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Project Briefs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211167"/>
              </p:ext>
            </p:extLst>
          </p:nvPr>
        </p:nvGraphicFramePr>
        <p:xfrm>
          <a:off x="504825" y="1781175"/>
          <a:ext cx="7762875" cy="334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Worksheet" r:id="rId4" imgW="7762929" imgH="3343447" progId="Excel.Sheet.12">
                  <p:embed/>
                </p:oleObj>
              </mc:Choice>
              <mc:Fallback>
                <p:oleObj name="Worksheet" r:id="rId4" imgW="7762929" imgH="3343447" progId="Excel.Sheet.12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04825" y="1781175"/>
                        <a:ext cx="7762875" cy="3343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Program Items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 Round-Robin 17-1/5-0/5-0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Process Synthesis Roundtable</a:t>
            </a:r>
          </a:p>
          <a:p>
            <a:r>
              <a:rPr lang="en-US" dirty="0"/>
              <a:t>In-process particle damage characterization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018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/>
              <a:t>Project Placement Process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1317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Research briefs drafted &amp; prioritized by TAC at AGM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Briefs ready for distribution by July 31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Proposals solicited by August 30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Proposals reviewed at </a:t>
            </a:r>
            <a:r>
              <a:rPr lang="en-US" altLang="en-US" i="1" dirty="0"/>
              <a:t>Winter</a:t>
            </a:r>
            <a:r>
              <a:rPr lang="en-US" altLang="en-US" dirty="0"/>
              <a:t> Technical meeting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Revised proposals reviewed and projects selected at next AGM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Agenda: Thursday June 17</a:t>
            </a:r>
            <a:r>
              <a:rPr lang="en-US" altLang="en-US" baseline="30000" dirty="0"/>
              <a:t>th</a:t>
            </a:r>
            <a:r>
              <a:rPr lang="en-US" altLang="en-US" dirty="0"/>
              <a:t> 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537778"/>
              </p:ext>
            </p:extLst>
          </p:nvPr>
        </p:nvGraphicFramePr>
        <p:xfrm>
          <a:off x="1066800" y="1524000"/>
          <a:ext cx="7239000" cy="4087111"/>
        </p:xfrm>
        <a:graphic>
          <a:graphicData uri="http://schemas.openxmlformats.org/drawingml/2006/table">
            <a:tbl>
              <a:tblPr firstRow="1" firstCol="1" bandRow="1"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51435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0800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Call to order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476">
                <a:tc>
                  <a:txBody>
                    <a:bodyPr/>
                    <a:lstStyle/>
                    <a:p>
                      <a:pPr marL="51435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0805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Consultants comments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785">
                <a:tc>
                  <a:txBody>
                    <a:bodyPr/>
                    <a:lstStyle/>
                    <a:p>
                      <a:pPr marL="51435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0900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Selection</a:t>
                      </a: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of new/renewed projects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785">
                <a:tc>
                  <a:txBody>
                    <a:bodyPr/>
                    <a:lstStyle/>
                    <a:p>
                      <a:pPr marL="51435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0930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Read/discuss</a:t>
                      </a:r>
                      <a:r>
                        <a:rPr lang="en-US" sz="1400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workshop briefs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785">
                <a:tc>
                  <a:txBody>
                    <a:bodyPr/>
                    <a:lstStyle/>
                    <a:p>
                      <a:pPr marL="51435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1000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Dot-vote prioritization of workshop briefs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785">
                <a:tc>
                  <a:txBody>
                    <a:bodyPr/>
                    <a:lstStyle/>
                    <a:p>
                      <a:pPr marL="51435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1015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Coffee break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785">
                <a:tc>
                  <a:txBody>
                    <a:bodyPr/>
                    <a:lstStyle/>
                    <a:p>
                      <a:pPr marL="51435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1030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Read/discuss review briefs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0785">
                <a:tc>
                  <a:txBody>
                    <a:bodyPr/>
                    <a:lstStyle/>
                    <a:p>
                      <a:pPr marL="51435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1100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Dot-vote prioritization of review briefs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785">
                <a:tc>
                  <a:txBody>
                    <a:bodyPr/>
                    <a:lstStyle/>
                    <a:p>
                      <a:pPr marL="51435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1115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Read/discuss project</a:t>
                      </a: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briefs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0785">
                <a:tc>
                  <a:txBody>
                    <a:bodyPr/>
                    <a:lstStyle/>
                    <a:p>
                      <a:pPr marL="51435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1200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Dot-vote prioritization</a:t>
                      </a: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of project briefs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0785">
                <a:tc>
                  <a:txBody>
                    <a:bodyPr/>
                    <a:lstStyle/>
                    <a:p>
                      <a:pPr marL="51435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1215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Comments</a:t>
                      </a:r>
                      <a:r>
                        <a:rPr lang="en-US" sz="1400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/feedback from academics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0785">
                <a:tc>
                  <a:txBody>
                    <a:bodyPr/>
                    <a:lstStyle/>
                    <a:p>
                      <a:pPr marL="51435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1230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Prospective</a:t>
                      </a: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member comments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7754588"/>
                  </a:ext>
                </a:extLst>
              </a:tr>
              <a:tr h="310785">
                <a:tc>
                  <a:txBody>
                    <a:bodyPr/>
                    <a:lstStyle/>
                    <a:p>
                      <a:pPr marL="51435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1245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Adjourn for lunch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850052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/>
              <a:t>Project Selection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2243554"/>
            <a:ext cx="4648200" cy="348832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000" dirty="0"/>
              <a:t>Vote on fundability of renewal proposals (majority vote)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Vote on fundability of proposals for each new project brief (majority vote)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Selection of proposal for each new project brief (majority vote)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4.    Select projects to fund (dot vote)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19050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Renewals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05000" y="1905000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New Projects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152400" y="2472154"/>
            <a:ext cx="1524000" cy="42344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Is it fundable?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1905000" y="2472154"/>
            <a:ext cx="1752600" cy="42344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Are </a:t>
            </a:r>
            <a:r>
              <a:rPr kumimoji="0" 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any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fundable?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1943100" y="3175114"/>
            <a:ext cx="1676400" cy="70734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Which one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do we prefer?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742950" y="4927487"/>
            <a:ext cx="21717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Rank order for funding</a:t>
            </a:r>
          </a:p>
        </p:txBody>
      </p:sp>
      <p:cxnSp>
        <p:nvCxnSpPr>
          <p:cNvPr id="15" name="Straight Arrow Connector 14"/>
          <p:cNvCxnSpPr>
            <a:stCxn id="11" idx="2"/>
            <a:endCxn id="12" idx="0"/>
          </p:cNvCxnSpPr>
          <p:nvPr/>
        </p:nvCxnSpPr>
        <p:spPr bwMode="auto">
          <a:xfrm>
            <a:off x="2781300" y="2895600"/>
            <a:ext cx="0" cy="2795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Arrow Connector 20"/>
          <p:cNvCxnSpPr>
            <a:endCxn id="13" idx="0"/>
          </p:cNvCxnSpPr>
          <p:nvPr/>
        </p:nvCxnSpPr>
        <p:spPr bwMode="auto">
          <a:xfrm>
            <a:off x="1828800" y="4343400"/>
            <a:ext cx="0" cy="58408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Connector 26"/>
          <p:cNvCxnSpPr>
            <a:stCxn id="12" idx="2"/>
          </p:cNvCxnSpPr>
          <p:nvPr/>
        </p:nvCxnSpPr>
        <p:spPr bwMode="auto">
          <a:xfrm flipH="1">
            <a:off x="1828800" y="3882458"/>
            <a:ext cx="952500" cy="4609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Straight Connector 28"/>
          <p:cNvCxnSpPr>
            <a:stCxn id="9" idx="2"/>
          </p:cNvCxnSpPr>
          <p:nvPr/>
        </p:nvCxnSpPr>
        <p:spPr bwMode="auto">
          <a:xfrm>
            <a:off x="914400" y="2895600"/>
            <a:ext cx="914400" cy="1447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>
            <a:off x="4114800" y="1905000"/>
            <a:ext cx="0" cy="3733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258576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/>
              <a:t>Dot Voting</a:t>
            </a:r>
          </a:p>
        </p:txBody>
      </p:sp>
      <p:sp>
        <p:nvSpPr>
          <p:cNvPr id="11267" name="Rectangle 39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Each company receives dots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Place dots on a project that you support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All dots on one project is allowed!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10 min thinking time.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All are invited to vote.</a:t>
            </a:r>
          </a:p>
          <a:p>
            <a:r>
              <a:rPr lang="en-US" sz="2400" dirty="0"/>
              <a:t>Only full member votes counts.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7635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 not/fund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Hare – flowability 11-10/1- 3/4-4</a:t>
            </a:r>
          </a:p>
          <a:p>
            <a:r>
              <a:rPr lang="en-US" sz="2800" dirty="0"/>
              <a:t>Hapgood – 3D printing of particles 19-2/3-2/8-0</a:t>
            </a:r>
          </a:p>
          <a:p>
            <a:r>
              <a:rPr lang="en-US" sz="2800" dirty="0"/>
              <a:t>McCarthy – segregation 19-2/4-0/8-0</a:t>
            </a:r>
          </a:p>
          <a:p>
            <a:r>
              <a:rPr lang="en-US" sz="2800" dirty="0"/>
              <a:t>Powder Mixing Brief – either proposal 20-0/3-0/7-0</a:t>
            </a:r>
          </a:p>
          <a:p>
            <a:r>
              <a:rPr lang="en-US" sz="2800" dirty="0" err="1"/>
              <a:t>Deliquoring</a:t>
            </a:r>
            <a:r>
              <a:rPr lang="en-US" sz="2800" dirty="0"/>
              <a:t> Brief – either proposal 19-1/2-0/6-1</a:t>
            </a:r>
          </a:p>
          <a:p>
            <a:r>
              <a:rPr lang="en-US" sz="2800" dirty="0"/>
              <a:t>Doherty – Crystal shape prediction 17-1/2-0/2-1</a:t>
            </a:r>
          </a:p>
        </p:txBody>
      </p:sp>
    </p:spTree>
    <p:extLst>
      <p:ext uri="{BB962C8B-B14F-4D97-AF65-F5344CB8AC3E}">
        <p14:creationId xmlns:p14="http://schemas.microsoft.com/office/powerpoint/2010/main" val="1329963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of Proposals for Briefs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Powder Mixing</a:t>
            </a:r>
          </a:p>
          <a:p>
            <a:pPr lvl="1"/>
            <a:r>
              <a:rPr lang="en-US" dirty="0"/>
              <a:t>Glasser 1/0/1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Govender 20/2/2</a:t>
            </a:r>
          </a:p>
          <a:p>
            <a:r>
              <a:rPr lang="en-US" dirty="0" err="1"/>
              <a:t>Deliquoring</a:t>
            </a:r>
            <a:endParaRPr lang="en-US" dirty="0"/>
          </a:p>
          <a:p>
            <a:pPr lvl="1"/>
            <a:r>
              <a:rPr lang="en-US" dirty="0" err="1">
                <a:highlight>
                  <a:srgbClr val="FFFF00"/>
                </a:highlight>
              </a:rPr>
              <a:t>Peuker</a:t>
            </a:r>
            <a:r>
              <a:rPr lang="en-US" dirty="0">
                <a:highlight>
                  <a:srgbClr val="FFFF00"/>
                </a:highlight>
              </a:rPr>
              <a:t> 10/1/1</a:t>
            </a:r>
          </a:p>
          <a:p>
            <a:pPr lvl="1"/>
            <a:r>
              <a:rPr lang="en-US" dirty="0" err="1"/>
              <a:t>Schroen</a:t>
            </a:r>
            <a:r>
              <a:rPr lang="en-US" dirty="0"/>
              <a:t> 7/0/1</a:t>
            </a:r>
          </a:p>
        </p:txBody>
      </p:sp>
    </p:spTree>
    <p:extLst>
      <p:ext uri="{BB962C8B-B14F-4D97-AF65-F5344CB8AC3E}">
        <p14:creationId xmlns:p14="http://schemas.microsoft.com/office/powerpoint/2010/main" val="985309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Renewal &amp; New Project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ighlight>
                  <a:srgbClr val="FFFF00"/>
                </a:highlight>
              </a:rPr>
              <a:t>Hare – flowability 14/1/1</a:t>
            </a:r>
          </a:p>
          <a:p>
            <a:r>
              <a:rPr lang="en-US" dirty="0">
                <a:highlight>
                  <a:srgbClr val="FFFF00"/>
                </a:highlight>
              </a:rPr>
              <a:t>Hapgood – 3D printing of particles 15/3/3</a:t>
            </a:r>
          </a:p>
          <a:p>
            <a:r>
              <a:rPr lang="en-US" dirty="0">
                <a:highlight>
                  <a:srgbClr val="FFFF00"/>
                </a:highlight>
              </a:rPr>
              <a:t>McCarthy – segregation 17/7/3</a:t>
            </a:r>
          </a:p>
          <a:p>
            <a:r>
              <a:rPr lang="en-US" dirty="0">
                <a:highlight>
                  <a:srgbClr val="FFFF00"/>
                </a:highlight>
              </a:rPr>
              <a:t>Govender – Powder Mixing 20/7/7</a:t>
            </a:r>
          </a:p>
          <a:p>
            <a:r>
              <a:rPr lang="en-US" dirty="0" err="1">
                <a:highlight>
                  <a:srgbClr val="FFFF00"/>
                </a:highlight>
              </a:rPr>
              <a:t>Peuker</a:t>
            </a:r>
            <a:r>
              <a:rPr lang="en-US" dirty="0">
                <a:highlight>
                  <a:srgbClr val="FFFF00"/>
                </a:highlight>
              </a:rPr>
              <a:t> – </a:t>
            </a:r>
            <a:r>
              <a:rPr lang="en-US" dirty="0" err="1">
                <a:highlight>
                  <a:srgbClr val="FFFF00"/>
                </a:highlight>
              </a:rPr>
              <a:t>Deliquoring</a:t>
            </a:r>
            <a:r>
              <a:rPr lang="en-US" dirty="0">
                <a:highlight>
                  <a:srgbClr val="FFFF00"/>
                </a:highlight>
              </a:rPr>
              <a:t> 17/5/7</a:t>
            </a:r>
          </a:p>
          <a:p>
            <a:r>
              <a:rPr lang="en-US" dirty="0">
                <a:highlight>
                  <a:srgbClr val="FFFF00"/>
                </a:highlight>
              </a:rPr>
              <a:t>Doherty – Crystal shape prediction 17/2/8</a:t>
            </a:r>
          </a:p>
        </p:txBody>
      </p:sp>
    </p:spTree>
    <p:extLst>
      <p:ext uri="{BB962C8B-B14F-4D97-AF65-F5344CB8AC3E}">
        <p14:creationId xmlns:p14="http://schemas.microsoft.com/office/powerpoint/2010/main" val="241586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Collaborations: fund/not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ighlight>
                  <a:srgbClr val="FFFF00"/>
                </a:highlight>
              </a:rPr>
              <a:t>Bayly – spray drying 13-5/1-1/3-1</a:t>
            </a:r>
          </a:p>
          <a:p>
            <a:r>
              <a:rPr lang="en-US" dirty="0">
                <a:highlight>
                  <a:srgbClr val="FFFF00"/>
                </a:highlight>
              </a:rPr>
              <a:t>Daniels – non-local rheology 15-4/3-0/5-1</a:t>
            </a:r>
          </a:p>
          <a:p>
            <a:r>
              <a:rPr lang="en-US" dirty="0">
                <a:highlight>
                  <a:srgbClr val="FFFF00"/>
                </a:highlight>
              </a:rPr>
              <a:t>McCarthy – Segregation 18-2/2-1/6-0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470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Workshop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 </a:t>
            </a:r>
            <a:endParaRPr lang="en-US" alt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8976355"/>
              </p:ext>
            </p:extLst>
          </p:nvPr>
        </p:nvGraphicFramePr>
        <p:xfrm>
          <a:off x="504825" y="1781175"/>
          <a:ext cx="7762875" cy="310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Worksheet" r:id="rId4" imgW="7762929" imgH="3105023" progId="Excel.Sheet.12">
                  <p:embed/>
                </p:oleObj>
              </mc:Choice>
              <mc:Fallback>
                <p:oleObj name="Worksheet" r:id="rId4" imgW="7762929" imgH="3105023" progId="Excel.Sheet.12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04825" y="1781175"/>
                        <a:ext cx="7762875" cy="310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5818</TotalTime>
  <Words>365</Words>
  <Application>Microsoft Office PowerPoint</Application>
  <PresentationFormat>On-screen Show (4:3)</PresentationFormat>
  <Paragraphs>100</Paragraphs>
  <Slides>13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Default Design</vt:lpstr>
      <vt:lpstr>Microsoft Excel Worksheet</vt:lpstr>
      <vt:lpstr>IFPRI Technical Program Selection Meeting</vt:lpstr>
      <vt:lpstr>Agenda: Thursday June 17th  </vt:lpstr>
      <vt:lpstr>Project Selection Process</vt:lpstr>
      <vt:lpstr>Dot Voting</vt:lpstr>
      <vt:lpstr>Fund not/fund</vt:lpstr>
      <vt:lpstr>Selection of Proposals for Briefs</vt:lpstr>
      <vt:lpstr>Renewal &amp; New Project Selection</vt:lpstr>
      <vt:lpstr>Collaborations: fund/not fund</vt:lpstr>
      <vt:lpstr>Workshop</vt:lpstr>
      <vt:lpstr>Review Topics</vt:lpstr>
      <vt:lpstr>Project Briefs</vt:lpstr>
      <vt:lpstr>Additional Program Items</vt:lpstr>
      <vt:lpstr>Project Placement Process</vt:lpstr>
    </vt:vector>
  </TitlesOfParts>
  <Company>Merck &amp; Co.,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IFPRI Technical Program(me) 2004-2005</dc:title>
  <dc:creator>James N. Michaels</dc:creator>
  <cp:lastModifiedBy>Michaels, James</cp:lastModifiedBy>
  <cp:revision>187</cp:revision>
  <dcterms:created xsi:type="dcterms:W3CDTF">2004-06-23T10:23:31Z</dcterms:created>
  <dcterms:modified xsi:type="dcterms:W3CDTF">2017-07-06T14:44:23Z</dcterms:modified>
</cp:coreProperties>
</file>