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9" r:id="rId2"/>
    <p:sldId id="298" r:id="rId3"/>
    <p:sldId id="299" r:id="rId4"/>
    <p:sldId id="306" r:id="rId5"/>
    <p:sldId id="292" r:id="rId6"/>
    <p:sldId id="293" r:id="rId7"/>
    <p:sldId id="307" r:id="rId8"/>
    <p:sldId id="30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99A23-E08D-4579-A9F8-C2428AD3730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E9464-5CD1-4183-B5D7-BD6A20E66A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239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83584-CFEC-4755-8B14-47DC6878CCE5}" type="datetimeFigureOut">
              <a:rPr lang="en-US" smtClean="0"/>
              <a:pPr/>
              <a:t>15/06/16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25CEE-D725-4D2B-A441-CE854C614E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Consultant report </a:t>
            </a:r>
            <a:r>
              <a:rPr lang="en-US" dirty="0" smtClean="0"/>
              <a:t>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Jim Litster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19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formation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Tunable agglomerates by 3-D printing</a:t>
            </a:r>
            <a:endParaRPr lang="en-US" dirty="0"/>
          </a:p>
          <a:p>
            <a:pPr lvl="1"/>
            <a:r>
              <a:rPr lang="en-US" dirty="0" smtClean="0"/>
              <a:t>Good progress</a:t>
            </a:r>
            <a:endParaRPr lang="en-US" dirty="0" smtClean="0"/>
          </a:p>
          <a:p>
            <a:pPr lvl="1"/>
            <a:r>
              <a:rPr lang="en-US" dirty="0" smtClean="0"/>
              <a:t>Nice collaboration with </a:t>
            </a:r>
            <a:r>
              <a:rPr lang="en-US" dirty="0" err="1" smtClean="0"/>
              <a:t>Ghadiri</a:t>
            </a:r>
            <a:endParaRPr lang="en-US" dirty="0" smtClean="0"/>
          </a:p>
          <a:p>
            <a:pPr lvl="1"/>
            <a:r>
              <a:rPr lang="en-US" dirty="0" smtClean="0"/>
              <a:t>What model, hypothesis is being tested?</a:t>
            </a:r>
            <a:endParaRPr lang="en-US" dirty="0" smtClean="0"/>
          </a:p>
          <a:p>
            <a:pPr lvl="1"/>
            <a:r>
              <a:rPr lang="en-US" dirty="0" smtClean="0"/>
              <a:t>Resist temptation to broaden scope</a:t>
            </a:r>
          </a:p>
          <a:p>
            <a:r>
              <a:rPr lang="en-US" dirty="0" smtClean="0"/>
              <a:t>Spray drying</a:t>
            </a:r>
          </a:p>
          <a:p>
            <a:pPr lvl="1"/>
            <a:r>
              <a:rPr lang="en-US" dirty="0" smtClean="0"/>
              <a:t>Delayed start</a:t>
            </a:r>
          </a:p>
          <a:p>
            <a:pPr lvl="1"/>
            <a:r>
              <a:rPr lang="en-US" dirty="0" smtClean="0"/>
              <a:t>Good plan</a:t>
            </a:r>
          </a:p>
          <a:p>
            <a:pPr lvl="1"/>
            <a:r>
              <a:rPr lang="en-US" dirty="0" smtClean="0"/>
              <a:t>Expect progress in year 2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210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formation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Compaction of mixtures</a:t>
            </a:r>
            <a:endParaRPr lang="en-US" dirty="0"/>
          </a:p>
          <a:p>
            <a:pPr lvl="1"/>
            <a:r>
              <a:rPr lang="en-US" dirty="0" smtClean="0"/>
              <a:t>Difficult, multi-faceted, problem</a:t>
            </a:r>
          </a:p>
          <a:p>
            <a:pPr lvl="1"/>
            <a:r>
              <a:rPr lang="en-US" dirty="0" smtClean="0"/>
              <a:t>Interesting work on contact models</a:t>
            </a:r>
          </a:p>
          <a:p>
            <a:pPr lvl="2"/>
            <a:r>
              <a:rPr lang="en-US" dirty="0" smtClean="0"/>
              <a:t>How much difference does major deformation make?</a:t>
            </a:r>
          </a:p>
          <a:p>
            <a:pPr lvl="2"/>
            <a:r>
              <a:rPr lang="en-US" dirty="0" smtClean="0"/>
              <a:t>Comparison with </a:t>
            </a:r>
            <a:r>
              <a:rPr lang="en-US" dirty="0" err="1" smtClean="0"/>
              <a:t>Ghadiri</a:t>
            </a:r>
            <a:r>
              <a:rPr lang="en-US" dirty="0" smtClean="0"/>
              <a:t> approach</a:t>
            </a:r>
            <a:endParaRPr lang="en-US" dirty="0" smtClean="0"/>
          </a:p>
          <a:p>
            <a:pPr lvl="1"/>
            <a:r>
              <a:rPr lang="en-US" dirty="0" smtClean="0"/>
              <a:t>Nice  methodology on XRCT</a:t>
            </a:r>
          </a:p>
          <a:p>
            <a:pPr lvl="1"/>
            <a:r>
              <a:rPr lang="en-US" dirty="0" smtClean="0"/>
              <a:t>Experimental </a:t>
            </a:r>
            <a:r>
              <a:rPr lang="en-US" dirty="0" smtClean="0"/>
              <a:t>system for validation </a:t>
            </a:r>
            <a:r>
              <a:rPr lang="en-US" dirty="0" smtClean="0"/>
              <a:t>is complex: </a:t>
            </a:r>
            <a:r>
              <a:rPr lang="en-US" dirty="0" err="1" smtClean="0"/>
              <a:t>generalisable</a:t>
            </a:r>
            <a:r>
              <a:rPr lang="en-US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17106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Formation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Templated</a:t>
            </a:r>
            <a:r>
              <a:rPr lang="en-US" dirty="0" smtClean="0"/>
              <a:t> nucleation for polymorph control</a:t>
            </a:r>
          </a:p>
          <a:p>
            <a:pPr lvl="1"/>
            <a:r>
              <a:rPr lang="en-US" dirty="0" smtClean="0"/>
              <a:t>Great start in year 1 with acetaminophen</a:t>
            </a:r>
          </a:p>
          <a:p>
            <a:pPr lvl="1"/>
            <a:r>
              <a:rPr lang="en-US" dirty="0" smtClean="0"/>
              <a:t>Support form industry on other systems</a:t>
            </a:r>
          </a:p>
          <a:p>
            <a:pPr lvl="1"/>
            <a:r>
              <a:rPr lang="en-US" dirty="0" smtClean="0"/>
              <a:t>Scale up?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26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in the IFPRI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gender:  </a:t>
            </a:r>
            <a:r>
              <a:rPr lang="en-US" dirty="0" smtClean="0"/>
              <a:t>2015/2016 </a:t>
            </a:r>
            <a:r>
              <a:rPr lang="en-US" dirty="0" smtClean="0"/>
              <a:t>contractors</a:t>
            </a:r>
          </a:p>
          <a:p>
            <a:pPr lvl="1"/>
            <a:r>
              <a:rPr lang="en-US" dirty="0" smtClean="0"/>
              <a:t>Male 	</a:t>
            </a:r>
            <a:r>
              <a:rPr lang="en-US" dirty="0" smtClean="0"/>
              <a:t>10</a:t>
            </a:r>
            <a:endParaRPr lang="en-US" dirty="0" smtClean="0"/>
          </a:p>
          <a:p>
            <a:pPr lvl="1"/>
            <a:r>
              <a:rPr lang="en-US" dirty="0" smtClean="0"/>
              <a:t>Female </a:t>
            </a:r>
            <a:r>
              <a:rPr lang="en-US" dirty="0" smtClean="0"/>
              <a:t>2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roposals</a:t>
            </a:r>
            <a:endParaRPr lang="en-US" dirty="0"/>
          </a:p>
          <a:p>
            <a:pPr lvl="1"/>
            <a:r>
              <a:rPr lang="en-US" dirty="0"/>
              <a:t>Male 	</a:t>
            </a:r>
            <a:r>
              <a:rPr lang="en-US" dirty="0"/>
              <a:t>4</a:t>
            </a:r>
            <a:endParaRPr lang="en-US" dirty="0"/>
          </a:p>
          <a:p>
            <a:pPr lvl="1"/>
            <a:r>
              <a:rPr lang="en-US" dirty="0"/>
              <a:t>Female </a:t>
            </a:r>
            <a:r>
              <a:rPr lang="en-US" dirty="0" smtClean="0"/>
              <a:t>0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817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Diversity in the IFPRI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geography:  2014/5</a:t>
            </a:r>
          </a:p>
          <a:p>
            <a:pPr lvl="1"/>
            <a:r>
              <a:rPr lang="en-US" dirty="0" smtClean="0"/>
              <a:t>Europe </a:t>
            </a:r>
            <a:r>
              <a:rPr lang="en-US" dirty="0" smtClean="0"/>
              <a:t>7 </a:t>
            </a:r>
            <a:r>
              <a:rPr lang="en-US" dirty="0" smtClean="0"/>
              <a:t>[UK </a:t>
            </a:r>
            <a:r>
              <a:rPr lang="en-US" dirty="0" smtClean="0"/>
              <a:t>5, </a:t>
            </a:r>
            <a:r>
              <a:rPr lang="en-US" dirty="0" smtClean="0"/>
              <a:t>Germany 1, Spain 1]</a:t>
            </a:r>
          </a:p>
          <a:p>
            <a:pPr lvl="1"/>
            <a:r>
              <a:rPr lang="en-US" dirty="0" smtClean="0"/>
              <a:t>USA </a:t>
            </a:r>
            <a:r>
              <a:rPr lang="en-US" dirty="0" smtClean="0"/>
              <a:t>4</a:t>
            </a:r>
            <a:endParaRPr lang="en-US" dirty="0" smtClean="0"/>
          </a:p>
          <a:p>
            <a:pPr lvl="1"/>
            <a:r>
              <a:rPr lang="en-US" dirty="0" smtClean="0"/>
              <a:t>Asia-Pacific  1</a:t>
            </a:r>
          </a:p>
          <a:p>
            <a:r>
              <a:rPr lang="en-US" dirty="0" smtClean="0"/>
              <a:t>Proposals </a:t>
            </a:r>
          </a:p>
          <a:p>
            <a:pPr lvl="1"/>
            <a:r>
              <a:rPr lang="en-US" dirty="0" smtClean="0"/>
              <a:t>Europe </a:t>
            </a:r>
            <a:r>
              <a:rPr lang="en-US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USA  2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110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UK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Expansion at Surrey and Sheffield</a:t>
            </a:r>
          </a:p>
          <a:p>
            <a:r>
              <a:rPr lang="en-US" dirty="0" smtClean="0"/>
              <a:t>Research Hub proposals (£10M over 10 years)</a:t>
            </a:r>
          </a:p>
          <a:p>
            <a:pPr lvl="1"/>
            <a:r>
              <a:rPr lang="en-US" dirty="0" smtClean="0"/>
              <a:t>CMAC led proposal in pharmaceuticals</a:t>
            </a:r>
          </a:p>
          <a:p>
            <a:pPr lvl="1"/>
            <a:r>
              <a:rPr lang="en-US" dirty="0" smtClean="0"/>
              <a:t>Additive manufacturing led by Sheffield</a:t>
            </a:r>
          </a:p>
          <a:p>
            <a:pPr lvl="1"/>
            <a:r>
              <a:rPr lang="en-US" dirty="0" smtClean="0"/>
              <a:t>Powder technology led by Greenwich</a:t>
            </a:r>
          </a:p>
          <a:p>
            <a:r>
              <a:rPr lang="en-US" dirty="0" err="1" smtClean="0"/>
              <a:t>ADDopt</a:t>
            </a:r>
            <a:r>
              <a:rPr lang="en-US" dirty="0" smtClean="0"/>
              <a:t> program at Leeds</a:t>
            </a:r>
          </a:p>
          <a:p>
            <a:r>
              <a:rPr lang="en-US" dirty="0" smtClean="0"/>
              <a:t>National Formulation Centre</a:t>
            </a:r>
          </a:p>
          <a:p>
            <a:r>
              <a:rPr lang="en-US" dirty="0" smtClean="0"/>
              <a:t>GSK, Astra Zeneca, Pfizer, Novartis active in these initiatives</a:t>
            </a:r>
          </a:p>
        </p:txBody>
      </p:sp>
    </p:spTree>
    <p:extLst>
      <p:ext uri="{BB962C8B-B14F-4D97-AF65-F5344CB8AC3E}">
        <p14:creationId xmlns:p14="http://schemas.microsoft.com/office/powerpoint/2010/main" val="4034571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book is out!</a:t>
            </a:r>
          </a:p>
          <a:p>
            <a:pPr lvl="1"/>
            <a:r>
              <a:rPr lang="en-US" dirty="0" smtClean="0"/>
              <a:t>Buy it (please)</a:t>
            </a:r>
          </a:p>
          <a:p>
            <a:pPr lvl="1"/>
            <a:r>
              <a:rPr lang="en-US" dirty="0" smtClean="0"/>
              <a:t>Give feedback</a:t>
            </a:r>
          </a:p>
          <a:p>
            <a:r>
              <a:rPr lang="en-US" dirty="0" smtClean="0"/>
              <a:t>Workshop to be </a:t>
            </a:r>
            <a:r>
              <a:rPr lang="en-US" dirty="0" err="1" smtClean="0"/>
              <a:t>organised</a:t>
            </a:r>
            <a:r>
              <a:rPr lang="en-US" dirty="0" smtClean="0"/>
              <a:t> by Jim M, </a:t>
            </a:r>
            <a:r>
              <a:rPr lang="en-US" dirty="0" err="1" smtClean="0"/>
              <a:t>Mojtaba</a:t>
            </a:r>
            <a:r>
              <a:rPr lang="en-US" dirty="0" smtClean="0"/>
              <a:t> and Jim L</a:t>
            </a:r>
          </a:p>
          <a:p>
            <a:pPr lvl="1"/>
            <a:r>
              <a:rPr lang="en-US" dirty="0" smtClean="0"/>
              <a:t>When?</a:t>
            </a:r>
          </a:p>
          <a:p>
            <a:pPr lvl="1"/>
            <a:r>
              <a:rPr lang="en-US" dirty="0" smtClean="0"/>
              <a:t>Where?</a:t>
            </a:r>
          </a:p>
          <a:p>
            <a:pPr lvl="1"/>
            <a:r>
              <a:rPr lang="en-US" dirty="0" smtClean="0"/>
              <a:t>Who?</a:t>
            </a:r>
          </a:p>
          <a:p>
            <a:endParaRPr lang="en-US" dirty="0"/>
          </a:p>
        </p:txBody>
      </p:sp>
      <p:pic>
        <p:nvPicPr>
          <p:cNvPr id="6" name="Content Placeholder 6" descr="Book cover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6" b="66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02862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7473</TotalTime>
  <Words>242</Words>
  <Application>Microsoft Macintosh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Consultant report 2016</vt:lpstr>
      <vt:lpstr>Particle formation projects</vt:lpstr>
      <vt:lpstr>Particle formation projects</vt:lpstr>
      <vt:lpstr>Particle Formation Projects</vt:lpstr>
      <vt:lpstr>Diversity in the IFPRI program</vt:lpstr>
      <vt:lpstr>Diversity in the IFPRI geography</vt:lpstr>
      <vt:lpstr>The UK scene</vt:lpstr>
      <vt:lpstr>Education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formation projects</dc:title>
  <dc:creator>Jim D. Litster</dc:creator>
  <cp:lastModifiedBy>Jim Litster</cp:lastModifiedBy>
  <cp:revision>89</cp:revision>
  <dcterms:created xsi:type="dcterms:W3CDTF">2010-06-30T12:23:24Z</dcterms:created>
  <dcterms:modified xsi:type="dcterms:W3CDTF">2016-06-16T05:09:17Z</dcterms:modified>
</cp:coreProperties>
</file>