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6" r:id="rId2"/>
    <p:sldId id="284" r:id="rId3"/>
    <p:sldId id="303" r:id="rId4"/>
    <p:sldId id="306" r:id="rId5"/>
    <p:sldId id="280" r:id="rId6"/>
    <p:sldId id="274" r:id="rId7"/>
    <p:sldId id="283" r:id="rId8"/>
    <p:sldId id="282" r:id="rId9"/>
    <p:sldId id="285" r:id="rId10"/>
    <p:sldId id="288" r:id="rId11"/>
    <p:sldId id="286" r:id="rId12"/>
    <p:sldId id="292" r:id="rId13"/>
    <p:sldId id="293" r:id="rId14"/>
    <p:sldId id="289" r:id="rId15"/>
    <p:sldId id="291" r:id="rId16"/>
    <p:sldId id="290" r:id="rId17"/>
    <p:sldId id="294" r:id="rId18"/>
    <p:sldId id="295" r:id="rId19"/>
    <p:sldId id="296" r:id="rId20"/>
    <p:sldId id="297" r:id="rId21"/>
    <p:sldId id="298" r:id="rId22"/>
    <p:sldId id="305" r:id="rId23"/>
    <p:sldId id="300" r:id="rId24"/>
    <p:sldId id="304" r:id="rId25"/>
    <p:sldId id="302" r:id="rId26"/>
    <p:sldId id="281" r:id="rId27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UOS Stephenson" panose="020705030800000200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99FF"/>
    <a:srgbClr val="336699"/>
    <a:srgbClr val="2A196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6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CDB8BF-5233-5046-9912-56E78CF1618B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4795AD85-9D99-3849-BDFD-16165F3C5A8D}">
      <dgm:prSet phldrT="[Text]"/>
      <dgm:spPr>
        <a:solidFill>
          <a:srgbClr val="7F7F7F"/>
        </a:solidFill>
      </dgm:spPr>
      <dgm:t>
        <a:bodyPr/>
        <a:lstStyle/>
        <a:p>
          <a:r>
            <a:rPr lang="en-US" dirty="0" smtClean="0"/>
            <a:t>Primary particles</a:t>
          </a:r>
          <a:endParaRPr lang="en-US" dirty="0"/>
        </a:p>
      </dgm:t>
    </dgm:pt>
    <dgm:pt modelId="{B23F3248-E8BD-6941-B5DD-D9C235D739FE}" type="parTrans" cxnId="{F2F6CBF3-A0C4-1644-A7FA-973938040CEA}">
      <dgm:prSet/>
      <dgm:spPr/>
      <dgm:t>
        <a:bodyPr/>
        <a:lstStyle/>
        <a:p>
          <a:endParaRPr lang="en-US"/>
        </a:p>
      </dgm:t>
    </dgm:pt>
    <dgm:pt modelId="{34A60D8C-0DBB-C748-92CA-7401C5CC86C0}" type="sibTrans" cxnId="{F2F6CBF3-A0C4-1644-A7FA-973938040CEA}">
      <dgm:prSet/>
      <dgm:spPr/>
      <dgm:t>
        <a:bodyPr/>
        <a:lstStyle/>
        <a:p>
          <a:endParaRPr lang="en-US"/>
        </a:p>
      </dgm:t>
    </dgm:pt>
    <dgm:pt modelId="{9FAEB520-E82B-684A-8D1F-4ED03B8CF76C}">
      <dgm:prSet phldrT="[Text]"/>
      <dgm:spPr>
        <a:solidFill>
          <a:srgbClr val="7F7F7F"/>
        </a:solidFill>
      </dgm:spPr>
      <dgm:t>
        <a:bodyPr/>
        <a:lstStyle/>
        <a:p>
          <a:r>
            <a:rPr lang="en-US" dirty="0" smtClean="0"/>
            <a:t>Structured delivery forms</a:t>
          </a:r>
          <a:endParaRPr lang="en-US" dirty="0"/>
        </a:p>
      </dgm:t>
    </dgm:pt>
    <dgm:pt modelId="{C59514DD-263C-434B-8E60-724904522E31}" type="parTrans" cxnId="{750B0F5E-BD40-3B4D-8F24-2ECAA74FA8B4}">
      <dgm:prSet/>
      <dgm:spPr/>
      <dgm:t>
        <a:bodyPr/>
        <a:lstStyle/>
        <a:p>
          <a:endParaRPr lang="en-US"/>
        </a:p>
      </dgm:t>
    </dgm:pt>
    <dgm:pt modelId="{EF45E690-AAED-564A-B309-CE4BFCE338F4}" type="sibTrans" cxnId="{750B0F5E-BD40-3B4D-8F24-2ECAA74FA8B4}">
      <dgm:prSet/>
      <dgm:spPr/>
      <dgm:t>
        <a:bodyPr/>
        <a:lstStyle/>
        <a:p>
          <a:endParaRPr lang="en-US"/>
        </a:p>
      </dgm:t>
    </dgm:pt>
    <dgm:pt modelId="{0C1A9FF2-2F7A-E040-A761-91CD0F913E9B}">
      <dgm:prSet phldrT="[Text]"/>
      <dgm:spPr>
        <a:solidFill>
          <a:srgbClr val="7F7F7F"/>
        </a:solidFill>
      </dgm:spPr>
      <dgm:t>
        <a:bodyPr/>
        <a:lstStyle/>
        <a:p>
          <a:r>
            <a:rPr lang="en-US" dirty="0" smtClean="0"/>
            <a:t>Devices</a:t>
          </a:r>
          <a:endParaRPr lang="en-US" dirty="0"/>
        </a:p>
      </dgm:t>
    </dgm:pt>
    <dgm:pt modelId="{FAAFED86-1C95-E24A-811B-407E66A646E0}" type="parTrans" cxnId="{87121500-CBBD-B543-902F-31F00A11DAF2}">
      <dgm:prSet/>
      <dgm:spPr/>
      <dgm:t>
        <a:bodyPr/>
        <a:lstStyle/>
        <a:p>
          <a:endParaRPr lang="en-US"/>
        </a:p>
      </dgm:t>
    </dgm:pt>
    <dgm:pt modelId="{8AA87F30-7334-914A-B55D-1013A31139E8}" type="sibTrans" cxnId="{87121500-CBBD-B543-902F-31F00A11DAF2}">
      <dgm:prSet/>
      <dgm:spPr/>
      <dgm:t>
        <a:bodyPr/>
        <a:lstStyle/>
        <a:p>
          <a:endParaRPr lang="en-US"/>
        </a:p>
      </dgm:t>
    </dgm:pt>
    <dgm:pt modelId="{C818A42D-2A2C-6345-886C-E2B066132590}" type="pres">
      <dgm:prSet presAssocID="{59CDB8BF-5233-5046-9912-56E78CF1618B}" presName="CompostProcess" presStyleCnt="0">
        <dgm:presLayoutVars>
          <dgm:dir/>
          <dgm:resizeHandles val="exact"/>
        </dgm:presLayoutVars>
      </dgm:prSet>
      <dgm:spPr/>
    </dgm:pt>
    <dgm:pt modelId="{434AF5DF-E609-D74D-8B0F-4A850F52D589}" type="pres">
      <dgm:prSet presAssocID="{59CDB8BF-5233-5046-9912-56E78CF1618B}" presName="arrow" presStyleLbl="bgShp" presStyleIdx="0" presStyleCnt="1"/>
      <dgm:spPr>
        <a:solidFill>
          <a:schemeClr val="bg1">
            <a:lumMod val="85000"/>
          </a:schemeClr>
        </a:solidFill>
      </dgm:spPr>
    </dgm:pt>
    <dgm:pt modelId="{1BF4FB04-AD99-F14F-AAD2-D3658246FB42}" type="pres">
      <dgm:prSet presAssocID="{59CDB8BF-5233-5046-9912-56E78CF1618B}" presName="linearProcess" presStyleCnt="0"/>
      <dgm:spPr/>
    </dgm:pt>
    <dgm:pt modelId="{A378ACDB-8A1E-9044-91B3-5604A320A7DC}" type="pres">
      <dgm:prSet presAssocID="{4795AD85-9D99-3849-BDFD-16165F3C5A8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EE6B49-52A8-AD4B-A2A2-7DFF1D1B045C}" type="pres">
      <dgm:prSet presAssocID="{34A60D8C-0DBB-C748-92CA-7401C5CC86C0}" presName="sibTrans" presStyleCnt="0"/>
      <dgm:spPr/>
    </dgm:pt>
    <dgm:pt modelId="{A70C252C-AC96-2542-9E9D-E73B264CD647}" type="pres">
      <dgm:prSet presAssocID="{9FAEB520-E82B-684A-8D1F-4ED03B8CF76C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833F73-94E2-E748-A8C7-91C0BE957E1F}" type="pres">
      <dgm:prSet presAssocID="{EF45E690-AAED-564A-B309-CE4BFCE338F4}" presName="sibTrans" presStyleCnt="0"/>
      <dgm:spPr/>
    </dgm:pt>
    <dgm:pt modelId="{88EB0DB0-A913-6341-97A6-BFA501F6A793}" type="pres">
      <dgm:prSet presAssocID="{0C1A9FF2-2F7A-E040-A761-91CD0F913E9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F6CBF3-A0C4-1644-A7FA-973938040CEA}" srcId="{59CDB8BF-5233-5046-9912-56E78CF1618B}" destId="{4795AD85-9D99-3849-BDFD-16165F3C5A8D}" srcOrd="0" destOrd="0" parTransId="{B23F3248-E8BD-6941-B5DD-D9C235D739FE}" sibTransId="{34A60D8C-0DBB-C748-92CA-7401C5CC86C0}"/>
    <dgm:cxn modelId="{27A1A43C-D8FC-524E-B493-93B32641118C}" type="presOf" srcId="{0C1A9FF2-2F7A-E040-A761-91CD0F913E9B}" destId="{88EB0DB0-A913-6341-97A6-BFA501F6A793}" srcOrd="0" destOrd="0" presId="urn:microsoft.com/office/officeart/2005/8/layout/hProcess9"/>
    <dgm:cxn modelId="{70BADD0D-B96B-8E49-81C8-7EFE26306EE3}" type="presOf" srcId="{9FAEB520-E82B-684A-8D1F-4ED03B8CF76C}" destId="{A70C252C-AC96-2542-9E9D-E73B264CD647}" srcOrd="0" destOrd="0" presId="urn:microsoft.com/office/officeart/2005/8/layout/hProcess9"/>
    <dgm:cxn modelId="{87121500-CBBD-B543-902F-31F00A11DAF2}" srcId="{59CDB8BF-5233-5046-9912-56E78CF1618B}" destId="{0C1A9FF2-2F7A-E040-A761-91CD0F913E9B}" srcOrd="2" destOrd="0" parTransId="{FAAFED86-1C95-E24A-811B-407E66A646E0}" sibTransId="{8AA87F30-7334-914A-B55D-1013A31139E8}"/>
    <dgm:cxn modelId="{F5F55466-8003-8F49-88F2-FB429A9BA858}" type="presOf" srcId="{4795AD85-9D99-3849-BDFD-16165F3C5A8D}" destId="{A378ACDB-8A1E-9044-91B3-5604A320A7DC}" srcOrd="0" destOrd="0" presId="urn:microsoft.com/office/officeart/2005/8/layout/hProcess9"/>
    <dgm:cxn modelId="{750B0F5E-BD40-3B4D-8F24-2ECAA74FA8B4}" srcId="{59CDB8BF-5233-5046-9912-56E78CF1618B}" destId="{9FAEB520-E82B-684A-8D1F-4ED03B8CF76C}" srcOrd="1" destOrd="0" parTransId="{C59514DD-263C-434B-8E60-724904522E31}" sibTransId="{EF45E690-AAED-564A-B309-CE4BFCE338F4}"/>
    <dgm:cxn modelId="{86D9C51E-C5B1-E940-942A-5BCC923050D3}" type="presOf" srcId="{59CDB8BF-5233-5046-9912-56E78CF1618B}" destId="{C818A42D-2A2C-6345-886C-E2B066132590}" srcOrd="0" destOrd="0" presId="urn:microsoft.com/office/officeart/2005/8/layout/hProcess9"/>
    <dgm:cxn modelId="{63552394-65C9-E641-B6E6-285F18C7975E}" type="presParOf" srcId="{C818A42D-2A2C-6345-886C-E2B066132590}" destId="{434AF5DF-E609-D74D-8B0F-4A850F52D589}" srcOrd="0" destOrd="0" presId="urn:microsoft.com/office/officeart/2005/8/layout/hProcess9"/>
    <dgm:cxn modelId="{960A7F07-D8A1-0543-A58F-F9A36927501B}" type="presParOf" srcId="{C818A42D-2A2C-6345-886C-E2B066132590}" destId="{1BF4FB04-AD99-F14F-AAD2-D3658246FB42}" srcOrd="1" destOrd="0" presId="urn:microsoft.com/office/officeart/2005/8/layout/hProcess9"/>
    <dgm:cxn modelId="{F0D5E009-0117-414A-9BDC-534D3F51BCC5}" type="presParOf" srcId="{1BF4FB04-AD99-F14F-AAD2-D3658246FB42}" destId="{A378ACDB-8A1E-9044-91B3-5604A320A7DC}" srcOrd="0" destOrd="0" presId="urn:microsoft.com/office/officeart/2005/8/layout/hProcess9"/>
    <dgm:cxn modelId="{3BF2F91C-7A29-BD4F-B518-3F43F255AE3F}" type="presParOf" srcId="{1BF4FB04-AD99-F14F-AAD2-D3658246FB42}" destId="{E5EE6B49-52A8-AD4B-A2A2-7DFF1D1B045C}" srcOrd="1" destOrd="0" presId="urn:microsoft.com/office/officeart/2005/8/layout/hProcess9"/>
    <dgm:cxn modelId="{A810CDCA-0ABC-9647-BEAA-8074FE45E744}" type="presParOf" srcId="{1BF4FB04-AD99-F14F-AAD2-D3658246FB42}" destId="{A70C252C-AC96-2542-9E9D-E73B264CD647}" srcOrd="2" destOrd="0" presId="urn:microsoft.com/office/officeart/2005/8/layout/hProcess9"/>
    <dgm:cxn modelId="{00040AC0-C0E2-0940-BC81-E238E74F2C26}" type="presParOf" srcId="{1BF4FB04-AD99-F14F-AAD2-D3658246FB42}" destId="{9F833F73-94E2-E748-A8C7-91C0BE957E1F}" srcOrd="3" destOrd="0" presId="urn:microsoft.com/office/officeart/2005/8/layout/hProcess9"/>
    <dgm:cxn modelId="{7D78AF0D-8EA2-3A40-A81D-700C8E78A21A}" type="presParOf" srcId="{1BF4FB04-AD99-F14F-AAD2-D3658246FB42}" destId="{88EB0DB0-A913-6341-97A6-BFA501F6A79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AF5DF-E609-D74D-8B0F-4A850F52D589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78ACDB-8A1E-9044-91B3-5604A320A7DC}">
      <dsp:nvSpPr>
        <dsp:cNvPr id="0" name=""/>
        <dsp:cNvSpPr/>
      </dsp:nvSpPr>
      <dsp:spPr>
        <a:xfrm>
          <a:off x="278874" y="1357788"/>
          <a:ext cx="2468880" cy="1810385"/>
        </a:xfrm>
        <a:prstGeom prst="roundRect">
          <a:avLst/>
        </a:prstGeom>
        <a:solidFill>
          <a:srgbClr val="7F7F7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Primary particles</a:t>
          </a:r>
          <a:endParaRPr lang="en-US" sz="3300" kern="1200" dirty="0"/>
        </a:p>
      </dsp:txBody>
      <dsp:txXfrm>
        <a:off x="367250" y="1446164"/>
        <a:ext cx="2292128" cy="1633633"/>
      </dsp:txXfrm>
    </dsp:sp>
    <dsp:sp modelId="{A70C252C-AC96-2542-9E9D-E73B264CD647}">
      <dsp:nvSpPr>
        <dsp:cNvPr id="0" name=""/>
        <dsp:cNvSpPr/>
      </dsp:nvSpPr>
      <dsp:spPr>
        <a:xfrm>
          <a:off x="2880359" y="1357788"/>
          <a:ext cx="2468880" cy="1810385"/>
        </a:xfrm>
        <a:prstGeom prst="roundRect">
          <a:avLst/>
        </a:prstGeom>
        <a:solidFill>
          <a:srgbClr val="7F7F7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Structured delivery forms</a:t>
          </a:r>
          <a:endParaRPr lang="en-US" sz="3300" kern="1200" dirty="0"/>
        </a:p>
      </dsp:txBody>
      <dsp:txXfrm>
        <a:off x="2968735" y="1446164"/>
        <a:ext cx="2292128" cy="1633633"/>
      </dsp:txXfrm>
    </dsp:sp>
    <dsp:sp modelId="{88EB0DB0-A913-6341-97A6-BFA501F6A793}">
      <dsp:nvSpPr>
        <dsp:cNvPr id="0" name=""/>
        <dsp:cNvSpPr/>
      </dsp:nvSpPr>
      <dsp:spPr>
        <a:xfrm>
          <a:off x="5481845" y="1357788"/>
          <a:ext cx="2468880" cy="1810385"/>
        </a:xfrm>
        <a:prstGeom prst="roundRect">
          <a:avLst/>
        </a:prstGeom>
        <a:solidFill>
          <a:srgbClr val="7F7F7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Devices</a:t>
          </a:r>
          <a:endParaRPr lang="en-US" sz="3300" kern="1200" dirty="0"/>
        </a:p>
      </dsp:txBody>
      <dsp:txXfrm>
        <a:off x="5570221" y="1446164"/>
        <a:ext cx="2292128" cy="1633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Relationship Id="rId2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2DCB5C0E-AD11-43EF-A71D-52AEE7A7B2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66996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UOS Stephenso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70CD29F-E23A-4776-BF22-F9F0AB45B7D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5278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OS Stephenson" pitchFamily="-12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UOS Stephenson" panose="020705030800000200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CE690EB-277F-4468-A9E7-C503D433655C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UOS Stephenson" panose="0207050308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081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241935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09800"/>
            <a:ext cx="8229600" cy="1828800"/>
          </a:xfrm>
        </p:spPr>
        <p:txBody>
          <a:bodyPr anchor="ctr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876800"/>
            <a:ext cx="8229600" cy="1066800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7010400" y="152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800">
                <a:solidFill>
                  <a:srgbClr val="FFFFFF"/>
                </a:solidFill>
              </a:defRPr>
            </a:lvl1pPr>
          </a:lstStyle>
          <a:p>
            <a:fld id="{5295FF8E-ADBF-4ED3-A923-29883E03176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3121BC-482A-4EA9-B781-A4DDC7AC095A}" type="datetime1">
              <a:rPr lang="en-GB" altLang="en-US"/>
              <a:pPr>
                <a:defRPr/>
              </a:pPr>
              <a:t>09/06/16</a:t>
            </a:fld>
            <a:endParaRPr lang="en-GB" alt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49038"/>
            <a:ext cx="779905" cy="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25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36F11-C77A-4765-B5F8-628EA20622B2}" type="datetime1">
              <a:rPr lang="en-GB" altLang="en-US"/>
              <a:pPr>
                <a:defRPr/>
              </a:pPr>
              <a:t>09/06/16</a:t>
            </a:fld>
            <a:endParaRPr lang="en-GB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338325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371600"/>
            <a:ext cx="2057400" cy="4724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0"/>
            <a:ext cx="6019800" cy="4724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315F1-A90C-491F-A3BC-58B736DC1A88}" type="datetime1">
              <a:rPr lang="en-GB" altLang="en-US"/>
              <a:pPr>
                <a:defRPr/>
              </a:pPr>
              <a:t>09/06/16</a:t>
            </a:fld>
            <a:endParaRPr lang="en-GB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2543303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8229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362200"/>
            <a:ext cx="40386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362200"/>
            <a:ext cx="40386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689DD-925D-48C5-8DF8-919AF97B211A}" type="datetime1">
              <a:rPr lang="en-GB" altLang="en-US"/>
              <a:pPr>
                <a:defRPr/>
              </a:pPr>
              <a:t>09/06/16</a:t>
            </a:fld>
            <a:endParaRPr lang="en-GB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1428557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C0F24-7A8E-41E1-ACF1-23392FC0BF07}" type="datetime1">
              <a:rPr lang="en-GB" altLang="en-US"/>
              <a:pPr>
                <a:defRPr/>
              </a:pPr>
              <a:t>09/06/16</a:t>
            </a:fld>
            <a:endParaRPr lang="en-GB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401234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ABBE5-09F3-44DE-A9D6-35BE500D6DE3}" type="datetime1">
              <a:rPr lang="en-GB" altLang="en-US"/>
              <a:pPr>
                <a:defRPr/>
              </a:pPr>
              <a:t>09/06/16</a:t>
            </a:fld>
            <a:endParaRPr lang="en-GB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2963343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362200"/>
            <a:ext cx="40386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362200"/>
            <a:ext cx="40386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4FAB8-FB3F-4011-A222-52C0433430EA}" type="datetime1">
              <a:rPr lang="en-GB" altLang="en-US"/>
              <a:pPr>
                <a:defRPr/>
              </a:pPr>
              <a:t>09/06/16</a:t>
            </a:fld>
            <a:endParaRPr lang="en-GB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2343692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097ED-C634-4A33-A975-F09676EE28A6}" type="datetime1">
              <a:rPr lang="en-GB" altLang="en-US"/>
              <a:pPr>
                <a:defRPr/>
              </a:pPr>
              <a:t>09/06/16</a:t>
            </a:fld>
            <a:endParaRPr lang="en-GB" alt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2904810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7EECA-5C69-485B-8DED-1A4B176CDF79}" type="datetime1">
              <a:rPr lang="en-GB" altLang="en-US"/>
              <a:pPr>
                <a:defRPr/>
              </a:pPr>
              <a:t>09/06/16</a:t>
            </a:fld>
            <a:endParaRPr lang="en-GB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4228485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39079-B4E8-4DF4-80D8-A09408B2FA10}" type="datetime1">
              <a:rPr lang="en-GB" altLang="en-US"/>
              <a:pPr>
                <a:defRPr/>
              </a:pPr>
              <a:t>09/06/16</a:t>
            </a:fld>
            <a:endParaRPr lang="en-GB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288547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C666B-BF35-454A-BACF-B2599CD4BF63}" type="datetime1">
              <a:rPr lang="en-GB" altLang="en-US"/>
              <a:pPr>
                <a:defRPr/>
              </a:pPr>
              <a:t>09/06/16</a:t>
            </a:fld>
            <a:endParaRPr lang="en-GB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385405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8B0F3-6940-4519-B462-2EC69EBD22FB}" type="datetime1">
              <a:rPr lang="en-GB" altLang="en-US"/>
              <a:pPr>
                <a:defRPr/>
              </a:pPr>
              <a:t>09/06/16</a:t>
            </a:fld>
            <a:endParaRPr lang="en-GB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</p:spTree>
    <p:extLst>
      <p:ext uri="{BB962C8B-B14F-4D97-AF65-F5344CB8AC3E}">
        <p14:creationId xmlns:p14="http://schemas.microsoft.com/office/powerpoint/2010/main" val="3051315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3716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362200"/>
            <a:ext cx="8229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smtClean="0">
                <a:solidFill>
                  <a:srgbClr val="FFFFFF"/>
                </a:solidFill>
                <a:latin typeface="TUOS Blake" pitchFamily="34" charset="0"/>
              </a:defRPr>
            </a:lvl1pPr>
          </a:lstStyle>
          <a:p>
            <a:pPr>
              <a:defRPr/>
            </a:pPr>
            <a:fld id="{56997B32-F27C-40CC-98FC-D6210F20F457}" type="datetime1">
              <a:rPr lang="en-GB" altLang="en-US"/>
              <a:pPr>
                <a:defRPr/>
              </a:pPr>
              <a:t>09/06/16</a:t>
            </a:fld>
            <a:endParaRPr lang="en-GB" alt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553200"/>
            <a:ext cx="518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smtClean="0">
                <a:solidFill>
                  <a:srgbClr val="FFFFFF"/>
                </a:solidFill>
                <a:latin typeface="TUOS Blake" pitchFamily="34" charset="0"/>
              </a:defRPr>
            </a:lvl1pPr>
          </a:lstStyle>
          <a:p>
            <a:pPr>
              <a:defRPr/>
            </a:pPr>
            <a:r>
              <a:rPr lang="en-GB" altLang="en-US"/>
              <a:t>© The University of Sheffield</a:t>
            </a:r>
          </a:p>
        </p:txBody>
      </p:sp>
      <p:pic>
        <p:nvPicPr>
          <p:cNvPr id="1030" name="Picture 3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241935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49038"/>
            <a:ext cx="779905" cy="476375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/>
  <p:txStyles>
    <p:titleStyle>
      <a:lvl1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3200">
          <a:solidFill>
            <a:schemeClr val="bg2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Font typeface="TUOS Stephenson" panose="02070503080000020004" pitchFamily="18" charset="0"/>
        <a:buChar char="•"/>
        <a:defRPr sz="2800">
          <a:solidFill>
            <a:schemeClr val="bg2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bg2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TUOS Stephenson" panose="02070503080000020004" pitchFamily="18" charset="0"/>
        <a:defRPr sz="1400">
          <a:solidFill>
            <a:schemeClr val="bg2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Font typeface="TUOS Stephenson" panose="02070503080000020004" pitchFamily="18" charset="0"/>
        <a:buChar char="•"/>
        <a:defRPr sz="900">
          <a:solidFill>
            <a:schemeClr val="bg2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chemeClr val="bg2"/>
          </a:solidFill>
          <a:latin typeface="+mn-lt"/>
        </a:defRPr>
      </a:lvl6pPr>
      <a:lvl7pPr marL="29718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chemeClr val="bg2"/>
          </a:solidFill>
          <a:latin typeface="+mn-lt"/>
        </a:defRPr>
      </a:lvl7pPr>
      <a:lvl8pPr marL="34290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chemeClr val="bg2"/>
          </a:solidFill>
          <a:latin typeface="+mn-lt"/>
        </a:defRPr>
      </a:lvl8pPr>
      <a:lvl9pPr marL="38862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3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png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Reverse Engineering Particle Technology Education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648200"/>
            <a:ext cx="8229600" cy="12954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Jim Litster</a:t>
            </a:r>
          </a:p>
          <a:p>
            <a:pPr eaLnBrk="1" hangingPunct="1"/>
            <a:r>
              <a:rPr lang="en-US" altLang="en-US" dirty="0" smtClean="0"/>
              <a:t>The University of Sheffield</a:t>
            </a:r>
          </a:p>
        </p:txBody>
      </p:sp>
      <p:pic>
        <p:nvPicPr>
          <p:cNvPr id="3" name="Picture 2" descr="20E972B6-A16C-4AA3-883A-D03B9E0114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-7971"/>
            <a:ext cx="1924803" cy="2892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othing_Rack_of_Jea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293096"/>
            <a:ext cx="3586814" cy="2376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Curriculum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ocus on </a:t>
            </a:r>
            <a:r>
              <a:rPr lang="en-US" b="1" i="1" dirty="0" smtClean="0"/>
              <a:t>designer particles</a:t>
            </a:r>
            <a:r>
              <a:rPr lang="en-US" dirty="0" smtClean="0"/>
              <a:t> not </a:t>
            </a:r>
            <a:r>
              <a:rPr lang="en-US" b="1" i="1" dirty="0" smtClean="0"/>
              <a:t>off the rack </a:t>
            </a:r>
            <a:r>
              <a:rPr lang="en-US" dirty="0" smtClean="0"/>
              <a:t>particles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13/06/16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/>
          </a:p>
        </p:txBody>
      </p:sp>
      <p:pic>
        <p:nvPicPr>
          <p:cNvPr id="8" name="Picture 7" descr="Tailor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501008"/>
            <a:ext cx="367240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9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Key elements in particle design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505200" y="3200400"/>
            <a:ext cx="2362200" cy="132343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AU" sz="4000" dirty="0"/>
              <a:t>Particle </a:t>
            </a:r>
          </a:p>
          <a:p>
            <a:pPr algn="ctr"/>
            <a:r>
              <a:rPr lang="en-AU" sz="4000" dirty="0"/>
              <a:t>Design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143000" y="2133600"/>
            <a:ext cx="1302159" cy="1077218"/>
          </a:xfrm>
          <a:prstGeom prst="rect">
            <a:avLst/>
          </a:prstGeom>
          <a:solidFill>
            <a:srgbClr val="B5B5B5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sz="3200" dirty="0"/>
              <a:t>Maths</a:t>
            </a:r>
          </a:p>
          <a:p>
            <a:r>
              <a:rPr lang="en-AU" sz="3200" dirty="0"/>
              <a:t>Tools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1066800" y="4953000"/>
            <a:ext cx="2397812" cy="1077218"/>
          </a:xfrm>
          <a:prstGeom prst="rect">
            <a:avLst/>
          </a:prstGeom>
          <a:solidFill>
            <a:srgbClr val="B5B5B5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AU" sz="3200" dirty="0"/>
              <a:t>Physical</a:t>
            </a:r>
          </a:p>
          <a:p>
            <a:r>
              <a:rPr lang="en-AU" sz="3200" dirty="0"/>
              <a:t>Phenomena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6477000" y="2133600"/>
            <a:ext cx="2101056" cy="1077218"/>
          </a:xfrm>
          <a:prstGeom prst="rect">
            <a:avLst/>
          </a:prstGeom>
          <a:solidFill>
            <a:srgbClr val="B5B5B5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AU" sz="3200" dirty="0"/>
              <a:t>Unit </a:t>
            </a:r>
          </a:p>
          <a:p>
            <a:pPr algn="ctr"/>
            <a:r>
              <a:rPr lang="en-AU" sz="3200" dirty="0"/>
              <a:t>operations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5982558" y="5105400"/>
            <a:ext cx="3172663" cy="1077218"/>
          </a:xfrm>
          <a:prstGeom prst="rect">
            <a:avLst/>
          </a:prstGeom>
          <a:solidFill>
            <a:srgbClr val="B5B5B5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AU" sz="3200" dirty="0"/>
              <a:t>Formulation</a:t>
            </a:r>
          </a:p>
          <a:p>
            <a:pPr algn="ctr"/>
            <a:r>
              <a:rPr lang="en-AU" sz="3200" dirty="0" smtClean="0"/>
              <a:t>Characterization</a:t>
            </a:r>
            <a:endParaRPr lang="en-AU" sz="3200" dirty="0"/>
          </a:p>
        </p:txBody>
      </p:sp>
      <p:sp>
        <p:nvSpPr>
          <p:cNvPr id="3" name="Bent-Up Arrow 2"/>
          <p:cNvSpPr/>
          <p:nvPr/>
        </p:nvSpPr>
        <p:spPr bwMode="auto">
          <a:xfrm>
            <a:off x="3505200" y="4572000"/>
            <a:ext cx="685800" cy="838200"/>
          </a:xfrm>
          <a:prstGeom prst="bent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Bent-Up Arrow 4"/>
          <p:cNvSpPr/>
          <p:nvPr/>
        </p:nvSpPr>
        <p:spPr bwMode="auto">
          <a:xfrm flipH="1">
            <a:off x="5181600" y="4572000"/>
            <a:ext cx="685800" cy="1066800"/>
          </a:xfrm>
          <a:prstGeom prst="bentUpArrow">
            <a:avLst>
              <a:gd name="adj1" fmla="val 25000"/>
              <a:gd name="adj2" fmla="val 25000"/>
              <a:gd name="adj3" fmla="val 32032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Bent-Up Arrow 5"/>
          <p:cNvSpPr/>
          <p:nvPr/>
        </p:nvSpPr>
        <p:spPr bwMode="auto">
          <a:xfrm rot="5400000">
            <a:off x="2324100" y="2857500"/>
            <a:ext cx="685800" cy="1524000"/>
          </a:xfrm>
          <a:prstGeom prst="bent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Bent-Up Arrow 22"/>
          <p:cNvSpPr/>
          <p:nvPr/>
        </p:nvSpPr>
        <p:spPr bwMode="auto">
          <a:xfrm rot="16200000" flipH="1">
            <a:off x="6362700" y="2857500"/>
            <a:ext cx="685800" cy="1524000"/>
          </a:xfrm>
          <a:prstGeom prst="bentUp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6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Particulate system </a:t>
            </a:r>
            <a:r>
              <a:rPr lang="en-US" sz="3600" dirty="0" err="1" smtClean="0"/>
              <a:t>characterisation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“</a:t>
            </a:r>
            <a:r>
              <a:rPr lang="en-US" sz="2800" i="1" dirty="0"/>
              <a:t>M</a:t>
            </a:r>
            <a:r>
              <a:rPr lang="en-US" sz="2800" i="1" dirty="0" smtClean="0"/>
              <a:t>easure properties, don’t perform rituals”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B7EECA-5C69-485B-8DED-1A4B176CDF79}" type="datetime1">
              <a:rPr lang="en-GB" altLang="en-US" smtClean="0"/>
              <a:pPr>
                <a:defRPr/>
              </a:pPr>
              <a:t>13/06/16</a:t>
            </a:fld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/>
          </a:p>
        </p:txBody>
      </p:sp>
      <p:pic>
        <p:nvPicPr>
          <p:cNvPr id="7" name="Content Placeholder 6" descr="IMG_045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13" r="-32313"/>
          <a:stretch>
            <a:fillRect/>
          </a:stretch>
        </p:blipFill>
        <p:spPr>
          <a:xfrm>
            <a:off x="323528" y="2276872"/>
            <a:ext cx="9493332" cy="43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87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5860" t="18940" r="54301" b="14536"/>
          <a:stretch/>
        </p:blipFill>
        <p:spPr>
          <a:xfrm>
            <a:off x="4283803" y="3815977"/>
            <a:ext cx="4860032" cy="3047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tools – the population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13/06/16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 smtClean="0"/>
              <a:t>© The University of Sheffield</a:t>
            </a:r>
            <a:endParaRPr lang="en-GB" altLang="en-US" dirty="0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393534"/>
              </p:ext>
            </p:extLst>
          </p:nvPr>
        </p:nvGraphicFramePr>
        <p:xfrm>
          <a:off x="251520" y="2636912"/>
          <a:ext cx="655320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1" name="Equation" r:id="rId4" imgW="3708360" imgH="393480" progId="Equation.3">
                  <p:embed/>
                </p:oleObj>
              </mc:Choice>
              <mc:Fallback>
                <p:oleObj name="Equation" r:id="rId4" imgW="37083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636912"/>
                        <a:ext cx="6553200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054060"/>
              </p:ext>
            </p:extLst>
          </p:nvPr>
        </p:nvGraphicFramePr>
        <p:xfrm>
          <a:off x="179512" y="3356992"/>
          <a:ext cx="3744416" cy="808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2" name="Equation" r:id="rId6" imgW="1815840" imgH="393480" progId="Equation.3">
                  <p:embed/>
                </p:oleObj>
              </mc:Choice>
              <mc:Fallback>
                <p:oleObj name="Equation" r:id="rId6" imgW="18158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3356992"/>
                        <a:ext cx="3744416" cy="8084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0135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229600" cy="762000"/>
          </a:xfrm>
        </p:spPr>
        <p:txBody>
          <a:bodyPr/>
          <a:lstStyle/>
          <a:p>
            <a:r>
              <a:rPr lang="en-US" dirty="0" smtClean="0"/>
              <a:t>Different Science Foundation</a:t>
            </a:r>
            <a:endParaRPr lang="en-US" dirty="0"/>
          </a:p>
        </p:txBody>
      </p:sp>
      <p:pic>
        <p:nvPicPr>
          <p:cNvPr id="60" name="Content Placeholder 59"/>
          <p:cNvPicPr>
            <a:picLocks noGrp="1" noChangeAspect="1"/>
          </p:cNvPicPr>
          <p:nvPr>
            <p:ph idx="1"/>
          </p:nvPr>
        </p:nvPicPr>
        <p:blipFill>
          <a:blip r:embed="rId2"/>
          <a:srcRect l="-56391" r="-56391"/>
          <a:stretch>
            <a:fillRect/>
          </a:stretch>
        </p:blipFill>
        <p:spPr>
          <a:xfrm>
            <a:off x="683568" y="4221088"/>
            <a:ext cx="5184576" cy="23522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13/06/16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060848"/>
            <a:ext cx="2394114" cy="2088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221088"/>
            <a:ext cx="2241777" cy="242088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1916832"/>
            <a:ext cx="3951439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47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Spray drying example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B7EECA-5C69-485B-8DED-1A4B176CDF79}" type="datetime1">
              <a:rPr lang="en-GB" altLang="en-US" smtClean="0"/>
              <a:pPr>
                <a:defRPr/>
              </a:pPr>
              <a:t>13/06/16</a:t>
            </a:fld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3"/>
            <a:ext cx="864096" cy="433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7" y="2132856"/>
            <a:ext cx="3816424" cy="224364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l="-7327" r="-7327"/>
          <a:stretch>
            <a:fillRect/>
          </a:stretch>
        </p:blipFill>
        <p:spPr>
          <a:xfrm>
            <a:off x="1547664" y="4711074"/>
            <a:ext cx="3960440" cy="2178089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404664"/>
            <a:ext cx="2550811" cy="3315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9" y="4581128"/>
            <a:ext cx="11953328" cy="54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1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on product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/>
              <a:t>the creative and synthesis process</a:t>
            </a:r>
          </a:p>
          <a:p>
            <a:r>
              <a:rPr lang="en-US" dirty="0"/>
              <a:t>In the quantitative engineering – product </a:t>
            </a:r>
            <a:r>
              <a:rPr lang="en-US" dirty="0" smtClean="0"/>
              <a:t>models</a:t>
            </a:r>
          </a:p>
          <a:p>
            <a:pPr lvl="1"/>
            <a:r>
              <a:rPr lang="en-US" dirty="0" smtClean="0"/>
              <a:t>Strength and attrition</a:t>
            </a:r>
          </a:p>
          <a:p>
            <a:pPr lvl="1"/>
            <a:r>
              <a:rPr lang="en-US" dirty="0" smtClean="0"/>
              <a:t>Dispersion and dissolution</a:t>
            </a:r>
          </a:p>
          <a:p>
            <a:pPr lvl="1"/>
            <a:r>
              <a:rPr lang="en-US" dirty="0" smtClean="0"/>
              <a:t>Segregation</a:t>
            </a:r>
          </a:p>
          <a:p>
            <a:pPr lvl="1"/>
            <a:r>
              <a:rPr lang="en-US" dirty="0" smtClean="0"/>
              <a:t>Physical and chemical stability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10/06/16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93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51112_Twelve_Diamond_0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4211960" cy="28079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762000"/>
          </a:xfrm>
        </p:spPr>
        <p:txBody>
          <a:bodyPr/>
          <a:lstStyle/>
          <a:p>
            <a:r>
              <a:rPr lang="en-US" sz="3600" dirty="0" smtClean="0"/>
              <a:t>Implications for Learning Environments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2060848"/>
            <a:ext cx="4038600" cy="3733800"/>
          </a:xfrm>
        </p:spPr>
        <p:txBody>
          <a:bodyPr/>
          <a:lstStyle/>
          <a:p>
            <a:r>
              <a:rPr lang="en-US" sz="2400" dirty="0" smtClean="0"/>
              <a:t>Laboratories are essential</a:t>
            </a:r>
          </a:p>
          <a:p>
            <a:pPr lvl="1"/>
            <a:r>
              <a:rPr lang="en-US" dirty="0" err="1" smtClean="0"/>
              <a:t>Characterisation</a:t>
            </a:r>
            <a:endParaRPr lang="en-US" dirty="0" smtClean="0"/>
          </a:p>
          <a:p>
            <a:pPr lvl="1"/>
            <a:r>
              <a:rPr lang="en-US" dirty="0" smtClean="0"/>
              <a:t>Manufacture (</a:t>
            </a:r>
            <a:r>
              <a:rPr lang="en-US" dirty="0"/>
              <a:t>S</a:t>
            </a:r>
            <a:r>
              <a:rPr lang="en-US" dirty="0" smtClean="0"/>
              <a:t>heffield pilot plant)</a:t>
            </a:r>
          </a:p>
          <a:p>
            <a:pPr lvl="1"/>
            <a:r>
              <a:rPr lang="en-US" dirty="0" smtClean="0"/>
              <a:t>Product performance</a:t>
            </a:r>
          </a:p>
          <a:p>
            <a:r>
              <a:rPr lang="en-US" sz="2400" dirty="0" smtClean="0"/>
              <a:t>Interdisciplinary teams</a:t>
            </a:r>
          </a:p>
          <a:p>
            <a:r>
              <a:rPr lang="en-US" sz="2400" dirty="0" smtClean="0"/>
              <a:t>Open ended problems and product design projects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14/06/16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/>
          </a:p>
        </p:txBody>
      </p:sp>
      <p:pic>
        <p:nvPicPr>
          <p:cNvPr id="7" name="Content Placeholder 6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0" r="41666" b="41724"/>
          <a:stretch/>
        </p:blipFill>
        <p:spPr bwMode="auto">
          <a:xfrm>
            <a:off x="6138249" y="2622848"/>
            <a:ext cx="2978308" cy="4235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74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Programme</a:t>
            </a:r>
            <a:r>
              <a:rPr lang="en-US" dirty="0" smtClean="0"/>
              <a:t> Models (MSc)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Delaware</a:t>
            </a:r>
          </a:p>
          <a:p>
            <a:pPr lvl="1"/>
            <a:r>
              <a:rPr lang="en-US" sz="2000" dirty="0" smtClean="0"/>
              <a:t>Particulate Rate Processes</a:t>
            </a:r>
          </a:p>
          <a:p>
            <a:pPr lvl="1"/>
            <a:r>
              <a:rPr lang="en-US" sz="2000" dirty="0" smtClean="0"/>
              <a:t>Particle Properties and </a:t>
            </a:r>
            <a:r>
              <a:rPr lang="en-US" sz="2000" dirty="0" err="1" smtClean="0"/>
              <a:t>Characterisation</a:t>
            </a:r>
            <a:endParaRPr lang="en-US" sz="2000" dirty="0" smtClean="0"/>
          </a:p>
          <a:p>
            <a:pPr lvl="1"/>
            <a:r>
              <a:rPr lang="en-US" sz="2000" dirty="0" smtClean="0"/>
              <a:t>Mathematics for Particulate Processes</a:t>
            </a:r>
          </a:p>
          <a:p>
            <a:pPr lvl="1"/>
            <a:r>
              <a:rPr lang="en-US" sz="2000" dirty="0" smtClean="0"/>
              <a:t>Particle Transport</a:t>
            </a:r>
          </a:p>
          <a:p>
            <a:pPr lvl="1"/>
            <a:r>
              <a:rPr lang="en-US" sz="2000" dirty="0" smtClean="0"/>
              <a:t>Unit Operations</a:t>
            </a:r>
          </a:p>
          <a:p>
            <a:pPr lvl="1"/>
            <a:r>
              <a:rPr lang="en-US" sz="2000" dirty="0" smtClean="0"/>
              <a:t>Particle Based Product Design 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Purdue</a:t>
            </a:r>
          </a:p>
          <a:p>
            <a:pPr lvl="1"/>
            <a:r>
              <a:rPr lang="en-US" sz="2000" dirty="0" smtClean="0"/>
              <a:t>Particle Transport and Separation</a:t>
            </a:r>
          </a:p>
          <a:p>
            <a:pPr lvl="1"/>
            <a:r>
              <a:rPr lang="en-US" sz="2000" dirty="0" smtClean="0"/>
              <a:t>Particle Design and Processing</a:t>
            </a:r>
          </a:p>
          <a:p>
            <a:pPr lvl="1"/>
            <a:r>
              <a:rPr lang="en-US" sz="2000" dirty="0" smtClean="0"/>
              <a:t>Particle and Powder </a:t>
            </a:r>
            <a:r>
              <a:rPr lang="en-US" sz="2000" dirty="0" err="1" smtClean="0"/>
              <a:t>Characterisation</a:t>
            </a:r>
            <a:endParaRPr lang="en-US" sz="2000" dirty="0" smtClean="0"/>
          </a:p>
          <a:p>
            <a:pPr lvl="1"/>
            <a:r>
              <a:rPr lang="en-US" sz="2000" dirty="0" smtClean="0"/>
              <a:t>Electives from pharmaceutical, food and agricultural applications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10/06/16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 smtClean="0"/>
              <a:t>© The University of Sheffield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95315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Programme</a:t>
            </a:r>
            <a:r>
              <a:rPr lang="en-US" dirty="0" smtClean="0"/>
              <a:t> Models (MSc)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Delaware</a:t>
            </a:r>
          </a:p>
          <a:p>
            <a:pPr lvl="1"/>
            <a:r>
              <a:rPr lang="en-US" sz="2000" dirty="0" smtClean="0"/>
              <a:t>Particulate Rate Processes</a:t>
            </a:r>
          </a:p>
          <a:p>
            <a:pPr lvl="1"/>
            <a:r>
              <a:rPr lang="en-US" sz="2000" dirty="0" smtClean="0"/>
              <a:t>Particle Properties and </a:t>
            </a:r>
            <a:r>
              <a:rPr lang="en-US" sz="2000" dirty="0" err="1" smtClean="0"/>
              <a:t>Characterisation</a:t>
            </a:r>
            <a:endParaRPr lang="en-US" sz="2000" dirty="0" smtClean="0"/>
          </a:p>
          <a:p>
            <a:pPr lvl="1"/>
            <a:r>
              <a:rPr lang="en-US" sz="2000" dirty="0" smtClean="0"/>
              <a:t>Mathematics for Particulate Processes</a:t>
            </a:r>
          </a:p>
          <a:p>
            <a:pPr lvl="1"/>
            <a:r>
              <a:rPr lang="en-US" sz="2000" dirty="0" smtClean="0"/>
              <a:t>Particle Transport</a:t>
            </a:r>
          </a:p>
          <a:p>
            <a:pPr lvl="1"/>
            <a:r>
              <a:rPr lang="en-US" sz="2000" dirty="0" smtClean="0"/>
              <a:t>Unit Operations</a:t>
            </a:r>
          </a:p>
          <a:p>
            <a:pPr lvl="1"/>
            <a:r>
              <a:rPr lang="en-US" sz="2000" dirty="0" smtClean="0"/>
              <a:t>Particle Based Product Design 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Leeds PhD/MSc</a:t>
            </a:r>
          </a:p>
          <a:p>
            <a:pPr lvl="1"/>
            <a:r>
              <a:rPr lang="en-US" sz="2000" dirty="0" smtClean="0"/>
              <a:t>Creativity, innovation, teamwork</a:t>
            </a:r>
          </a:p>
          <a:p>
            <a:pPr lvl="1"/>
            <a:r>
              <a:rPr lang="en-US" sz="2000" dirty="0" smtClean="0"/>
              <a:t>Chemical Product Design</a:t>
            </a:r>
          </a:p>
          <a:p>
            <a:pPr lvl="1"/>
            <a:r>
              <a:rPr lang="en-US" sz="2000" dirty="0" smtClean="0"/>
              <a:t>Particulate Processing Project</a:t>
            </a:r>
          </a:p>
          <a:p>
            <a:pPr lvl="1"/>
            <a:r>
              <a:rPr lang="en-US" sz="2000" dirty="0" smtClean="0"/>
              <a:t>Particulate Product Design Project</a:t>
            </a:r>
          </a:p>
          <a:p>
            <a:pPr lvl="1"/>
            <a:r>
              <a:rPr lang="en-US" sz="2000" dirty="0" smtClean="0"/>
              <a:t>Professional Development &amp; Research Skills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10/06/16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 smtClean="0"/>
              <a:t>© The University of Sheffield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563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Consider a case study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One minute to read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Five minutes to brainstorm with your neighbor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09/06/16</a:t>
            </a:fld>
            <a:endParaRPr lang="en-GB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 smtClean="0"/>
              <a:t>© The University of Sheffield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2378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uk-UA" dirty="0" smtClean="0"/>
              <a:t>’</a:t>
            </a:r>
            <a:r>
              <a:rPr lang="en-US" dirty="0" smtClean="0"/>
              <a:t>s a change in mind set, not a survey course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Can we change the way we view our </a:t>
            </a:r>
            <a:r>
              <a:rPr lang="en-US" dirty="0" err="1" smtClean="0"/>
              <a:t>undergradaute</a:t>
            </a:r>
            <a:r>
              <a:rPr lang="en-US" dirty="0" smtClean="0"/>
              <a:t> </a:t>
            </a:r>
            <a:r>
              <a:rPr lang="en-US" dirty="0" err="1" smtClean="0"/>
              <a:t>programmes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36F4FAB8-FB3F-4011-A222-52C0433430EA}" type="datetime1">
              <a:rPr lang="en-GB" altLang="en-US" smtClean="0"/>
              <a:pPr>
                <a:defRPr/>
              </a:pPr>
              <a:t>10/06/16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710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797152"/>
            <a:ext cx="5270500" cy="36830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59" b="-4659"/>
          <a:stretch>
            <a:fillRect/>
          </a:stretch>
        </p:blipFill>
        <p:spPr bwMode="auto">
          <a:xfrm>
            <a:off x="2627784" y="4797152"/>
            <a:ext cx="3826768" cy="20608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IFPRI research can contribute greatly to curriculum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14/06/16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/>
          </a:p>
        </p:txBody>
      </p:sp>
      <p:pic>
        <p:nvPicPr>
          <p:cNvPr id="6" name="Picture 5" descr="regim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3240360" cy="2337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2492896"/>
            <a:ext cx="306529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Reverse Engineering Particle Technology Education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Product and Process Engineering integrated</a:t>
            </a:r>
          </a:p>
          <a:p>
            <a:r>
              <a:rPr lang="en-US" dirty="0" smtClean="0"/>
              <a:t>There is an engineering science base – we should use it</a:t>
            </a:r>
          </a:p>
          <a:p>
            <a:r>
              <a:rPr lang="en-US" dirty="0" smtClean="0"/>
              <a:t>There are mathematical tools – we should use them</a:t>
            </a:r>
          </a:p>
          <a:p>
            <a:r>
              <a:rPr lang="en-US" dirty="0" smtClean="0"/>
              <a:t>The time is right to </a:t>
            </a:r>
            <a:r>
              <a:rPr lang="en-US" dirty="0" err="1" smtClean="0"/>
              <a:t>formalise</a:t>
            </a:r>
            <a:r>
              <a:rPr lang="en-US" dirty="0" smtClean="0"/>
              <a:t> curriculum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14/06/16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5013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Joy of Particulate Products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Are particles the problem </a:t>
            </a:r>
            <a:r>
              <a:rPr lang="is-IS" dirty="0" smtClean="0"/>
              <a:t>….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14/06/16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 smtClean="0"/>
              <a:t>© The University of Sheffield</a:t>
            </a:r>
            <a:endParaRPr lang="en-GB" altLang="en-US" dirty="0"/>
          </a:p>
        </p:txBody>
      </p:sp>
      <p:pic>
        <p:nvPicPr>
          <p:cNvPr id="8" name="Picture 6" descr="auto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429000"/>
            <a:ext cx="3161928" cy="306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91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Joy of Particulate Products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Are particles the problem </a:t>
            </a:r>
            <a:r>
              <a:rPr lang="is-IS" dirty="0" smtClean="0"/>
              <a:t>….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14/06/16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 smtClean="0"/>
              <a:t>© The University of Sheffield</a:t>
            </a:r>
            <a:endParaRPr lang="en-GB" altLang="en-US" dirty="0"/>
          </a:p>
        </p:txBody>
      </p:sp>
      <p:pic>
        <p:nvPicPr>
          <p:cNvPr id="8" name="Picture 6" descr="auto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429000"/>
            <a:ext cx="3161928" cy="306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5"/>
          <p:cNvSpPr txBox="1">
            <a:spLocks/>
          </p:cNvSpPr>
          <p:nvPr/>
        </p:nvSpPr>
        <p:spPr bwMode="auto">
          <a:xfrm>
            <a:off x="4644008" y="2348880"/>
            <a:ext cx="4038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bg2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2400">
                <a:solidFill>
                  <a:schemeClr val="bg2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defRPr sz="1800">
                <a:solidFill>
                  <a:schemeClr val="bg2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anose="02070503080000020004" pitchFamily="18" charset="0"/>
              <a:buChar char="•"/>
              <a:defRPr sz="1800">
                <a:solidFill>
                  <a:schemeClr val="bg2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TUOS Stephenson" pitchFamily="-128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dirty="0" smtClean="0"/>
              <a:t>Or the solution!</a:t>
            </a:r>
          </a:p>
          <a:p>
            <a:endParaRPr lang="en-GB" sz="2400" dirty="0" smtClean="0"/>
          </a:p>
          <a:p>
            <a:r>
              <a:rPr lang="en-GB" sz="2400" dirty="0" smtClean="0"/>
              <a:t>Hugh part of economy</a:t>
            </a:r>
          </a:p>
          <a:p>
            <a:r>
              <a:rPr lang="en-GB" sz="2400" dirty="0" smtClean="0"/>
              <a:t>Better product stability</a:t>
            </a:r>
          </a:p>
          <a:p>
            <a:r>
              <a:rPr lang="en-GB" sz="2400" dirty="0" smtClean="0"/>
              <a:t>Complex product performance possible</a:t>
            </a:r>
          </a:p>
          <a:p>
            <a:r>
              <a:rPr lang="en-GB" sz="2400" dirty="0" smtClean="0"/>
              <a:t>Don</a:t>
            </a:r>
            <a:r>
              <a:rPr lang="uk-UA" sz="2400" dirty="0" smtClean="0"/>
              <a:t>’</a:t>
            </a:r>
            <a:r>
              <a:rPr lang="en-GB" sz="2400" dirty="0" smtClean="0"/>
              <a:t>t transport solvents</a:t>
            </a:r>
          </a:p>
          <a:p>
            <a:r>
              <a:rPr lang="en-GB" sz="2400" dirty="0" smtClean="0"/>
              <a:t>Consumers like them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6453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Co-author, and co-conspirators:</a:t>
            </a:r>
          </a:p>
          <a:p>
            <a:pPr lvl="1"/>
            <a:r>
              <a:rPr lang="en-US" dirty="0" smtClean="0"/>
              <a:t>Jim Michaels, Bert </a:t>
            </a:r>
            <a:r>
              <a:rPr lang="en-US" dirty="0" err="1" smtClean="0"/>
              <a:t>Diemer</a:t>
            </a:r>
            <a:r>
              <a:rPr lang="en-US" dirty="0" err="1"/>
              <a:t>,</a:t>
            </a:r>
            <a:r>
              <a:rPr lang="en-US" dirty="0" err="1" smtClean="0"/>
              <a:t>Tony</a:t>
            </a:r>
            <a:r>
              <a:rPr lang="en-US" dirty="0" smtClean="0"/>
              <a:t> </a:t>
            </a:r>
            <a:r>
              <a:rPr lang="en-US" dirty="0" err="1" smtClean="0"/>
              <a:t>Howes</a:t>
            </a:r>
            <a:r>
              <a:rPr lang="en-US" dirty="0" smtClean="0"/>
              <a:t>, Carl </a:t>
            </a:r>
            <a:r>
              <a:rPr lang="en-US" dirty="0" err="1" smtClean="0"/>
              <a:t>Wassgren</a:t>
            </a:r>
            <a:r>
              <a:rPr lang="en-US" dirty="0" smtClean="0"/>
              <a:t>, Norm Wagner </a:t>
            </a:r>
          </a:p>
          <a:p>
            <a:r>
              <a:rPr lang="en-US" dirty="0" smtClean="0"/>
              <a:t>IFPRI colleagues over the last 20 years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 descr="Book cover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15" r="-19915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F4FAB8-FB3F-4011-A222-52C0433430EA}" type="datetime1">
              <a:rPr lang="en-GB" altLang="en-US" smtClean="0"/>
              <a:pPr>
                <a:defRPr/>
              </a:pPr>
              <a:t>10/06/16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5347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 </a:t>
            </a:r>
            <a:r>
              <a:rPr lang="en-US" dirty="0" err="1" smtClean="0"/>
              <a:t>flowsheets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09/06/16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-21197" b="-211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0018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a 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What aspect of the handling in the plant is most likely to cause attrition?</a:t>
            </a:r>
            <a:endParaRPr lang="en-GB" dirty="0"/>
          </a:p>
          <a:p>
            <a:pPr lvl="0"/>
            <a:r>
              <a:rPr lang="en-US" dirty="0" smtClean="0"/>
              <a:t>What </a:t>
            </a:r>
            <a:r>
              <a:rPr lang="en-US" dirty="0"/>
              <a:t>properties of the granule are most likely to impact the granule attrition resistance?</a:t>
            </a:r>
            <a:endParaRPr lang="en-GB" dirty="0"/>
          </a:p>
          <a:p>
            <a:pPr lvl="0"/>
            <a:r>
              <a:rPr lang="en-US" dirty="0"/>
              <a:t>Are these properties most easily controlled by </a:t>
            </a:r>
            <a:r>
              <a:rPr lang="en-US" dirty="0" smtClean="0"/>
              <a:t>formulation </a:t>
            </a:r>
            <a:r>
              <a:rPr lang="en-US" dirty="0"/>
              <a:t>changes or changes to process conditions?</a:t>
            </a:r>
            <a:endParaRPr lang="en-GB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13/06/16</a:t>
            </a:fld>
            <a:endParaRPr lang="en-GB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 smtClean="0"/>
              <a:t>© The University of Sheffield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3384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15/06/16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818" y="4409627"/>
            <a:ext cx="2228018" cy="2010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608" y="2661737"/>
            <a:ext cx="2517306" cy="13618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808" y="3603323"/>
            <a:ext cx="2152914" cy="1612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528" y="2730083"/>
            <a:ext cx="1804057" cy="1293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361" y="1458869"/>
            <a:ext cx="1688119" cy="9422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6608" y="1022779"/>
            <a:ext cx="2216415" cy="16389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352969"/>
            <a:ext cx="2324589" cy="17411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4089" y="1081437"/>
            <a:ext cx="1815484" cy="12081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3389" y="2534703"/>
            <a:ext cx="1802512" cy="13518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2808" y="932755"/>
            <a:ext cx="1420581" cy="10640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876" y="1022779"/>
            <a:ext cx="1792665" cy="12689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3023" y="2112829"/>
            <a:ext cx="1452495" cy="10978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0276" y="4361723"/>
            <a:ext cx="1968810" cy="13811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9724" y="4579358"/>
            <a:ext cx="983084" cy="13107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55541" y="3744409"/>
            <a:ext cx="1843815" cy="11853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2188" y="5655753"/>
            <a:ext cx="1594183" cy="99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5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Particulate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09/06/16</a:t>
            </a:fld>
            <a:endParaRPr lang="en-GB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 smtClean="0"/>
              <a:t>© The University of Sheffield</a:t>
            </a:r>
            <a:endParaRPr lang="en-GB" altLang="en-US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8023481"/>
              </p:ext>
            </p:extLst>
          </p:nvPr>
        </p:nvGraphicFramePr>
        <p:xfrm>
          <a:off x="467544" y="191683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81944" y="5352866"/>
            <a:ext cx="186391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Crystals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Powders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Aggregates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5244" y="5352866"/>
            <a:ext cx="141967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Granules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Compacts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Pastes 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61944" y="5352866"/>
            <a:ext cx="167260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Inhalers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Coffee pods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</a:rPr>
              <a:t>Batteries …</a:t>
            </a:r>
          </a:p>
        </p:txBody>
      </p:sp>
    </p:spTree>
    <p:extLst>
      <p:ext uri="{BB962C8B-B14F-4D97-AF65-F5344CB8AC3E}">
        <p14:creationId xmlns:p14="http://schemas.microsoft.com/office/powerpoint/2010/main" val="95378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09/06/16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/>
          </a:p>
        </p:txBody>
      </p:sp>
      <p:sp>
        <p:nvSpPr>
          <p:cNvPr id="6" name="Oval 5"/>
          <p:cNvSpPr/>
          <p:nvPr/>
        </p:nvSpPr>
        <p:spPr>
          <a:xfrm>
            <a:off x="473785" y="1161536"/>
            <a:ext cx="1968500" cy="1465262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FORMULATION PROPERTIES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473785" y="4044436"/>
            <a:ext cx="1968500" cy="1465262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PROCESS PARAMETERS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45485" y="2626798"/>
            <a:ext cx="16764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PROCESS MODEL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96585" y="2626798"/>
            <a:ext cx="16764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PRODUCT MODEL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92085" y="2579174"/>
            <a:ext cx="1968500" cy="1465262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PRODUCT ATTRIBUTES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Elbow Connector 10"/>
          <p:cNvCxnSpPr>
            <a:stCxn id="6" idx="4"/>
          </p:cNvCxnSpPr>
          <p:nvPr/>
        </p:nvCxnSpPr>
        <p:spPr>
          <a:xfrm rot="16200000" flipH="1">
            <a:off x="1854910" y="2229923"/>
            <a:ext cx="393700" cy="1187450"/>
          </a:xfrm>
          <a:prstGeom prst="bentConnector2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7" idx="0"/>
          </p:cNvCxnSpPr>
          <p:nvPr/>
        </p:nvCxnSpPr>
        <p:spPr>
          <a:xfrm rot="5400000" flipH="1" flipV="1">
            <a:off x="1812841" y="3211792"/>
            <a:ext cx="477838" cy="1187450"/>
          </a:xfrm>
          <a:prstGeom prst="bentConnector2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4321885" y="3335617"/>
            <a:ext cx="7747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0" idx="2"/>
          </p:cNvCxnSpPr>
          <p:nvPr/>
        </p:nvCxnSpPr>
        <p:spPr>
          <a:xfrm flipV="1">
            <a:off x="6804735" y="3311805"/>
            <a:ext cx="387350" cy="2381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39628" y="4138098"/>
            <a:ext cx="1620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s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trength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d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issolution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f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low properties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</a:rPr>
              <a:t>flowability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 ….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21885" y="3645974"/>
            <a:ext cx="1257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s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ize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s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hape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p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orosity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s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tructure …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42285" y="1293298"/>
            <a:ext cx="18961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s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ize distribution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s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urface properties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v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iscosity …..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42285" y="4843308"/>
            <a:ext cx="1579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i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mpeller speed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t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emperature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g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eometry 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1104" y="3127139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Controlling physics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2950285" y="304800"/>
            <a:ext cx="4241800" cy="1282700"/>
          </a:xfrm>
          <a:prstGeom prst="rightArrow">
            <a:avLst/>
          </a:prstGeom>
          <a:gradFill flip="none" rotWithShape="1">
            <a:gsLst>
              <a:gs pos="2000">
                <a:srgbClr val="7F7F7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FORWARD PROCESSING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 flipH="1">
            <a:off x="3102685" y="5575300"/>
            <a:ext cx="4241800" cy="1282700"/>
          </a:xfrm>
          <a:prstGeom prst="rightArrow">
            <a:avLst/>
          </a:prstGeom>
          <a:gradFill flip="none" rotWithShape="1">
            <a:gsLst>
              <a:gs pos="2000">
                <a:srgbClr val="7F7F7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REVERSE ENGINEERING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214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09/06/16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/>
          </a:p>
        </p:txBody>
      </p:sp>
      <p:sp>
        <p:nvSpPr>
          <p:cNvPr id="6" name="Oval 5"/>
          <p:cNvSpPr/>
          <p:nvPr/>
        </p:nvSpPr>
        <p:spPr>
          <a:xfrm>
            <a:off x="473785" y="1161536"/>
            <a:ext cx="1968500" cy="1465262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LEARNING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ENVIRONMENTS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473785" y="4044436"/>
            <a:ext cx="1968500" cy="1465262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COURSES AND CONTENT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45485" y="2626798"/>
            <a:ext cx="16764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ASSESSMENT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96585" y="2626798"/>
            <a:ext cx="1676400" cy="1417638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PROGRAMME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LEARNING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GOALS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92085" y="2579174"/>
            <a:ext cx="1968500" cy="1465262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GRADUATE ATTRIBUTES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Elbow Connector 10"/>
          <p:cNvCxnSpPr>
            <a:stCxn id="6" idx="4"/>
          </p:cNvCxnSpPr>
          <p:nvPr/>
        </p:nvCxnSpPr>
        <p:spPr>
          <a:xfrm rot="16200000" flipH="1">
            <a:off x="1854910" y="2229923"/>
            <a:ext cx="393700" cy="1187450"/>
          </a:xfrm>
          <a:prstGeom prst="bentConnector2">
            <a:avLst/>
          </a:prstGeom>
          <a:ln>
            <a:solidFill>
              <a:srgbClr val="0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7" idx="0"/>
          </p:cNvCxnSpPr>
          <p:nvPr/>
        </p:nvCxnSpPr>
        <p:spPr>
          <a:xfrm rot="5400000" flipH="1" flipV="1">
            <a:off x="1812841" y="3211792"/>
            <a:ext cx="477838" cy="1187450"/>
          </a:xfrm>
          <a:prstGeom prst="bentConnector2">
            <a:avLst/>
          </a:prstGeom>
          <a:ln>
            <a:solidFill>
              <a:srgbClr val="0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4321885" y="3335617"/>
            <a:ext cx="774700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804248" y="3356992"/>
            <a:ext cx="360040" cy="1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>
          <a:xfrm>
            <a:off x="2950285" y="304800"/>
            <a:ext cx="4241800" cy="1282700"/>
          </a:xfrm>
          <a:prstGeom prst="rightArrow">
            <a:avLst/>
          </a:prstGeom>
          <a:gradFill flip="none" rotWithShape="1">
            <a:gsLst>
              <a:gs pos="2000">
                <a:srgbClr val="7F7F7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STUDENT DEVELOPMENT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 flipH="1">
            <a:off x="3102685" y="5575300"/>
            <a:ext cx="4241800" cy="1282700"/>
          </a:xfrm>
          <a:prstGeom prst="rightArrow">
            <a:avLst/>
          </a:prstGeom>
          <a:gradFill flip="none" rotWithShape="1">
            <a:gsLst>
              <a:gs pos="2000">
                <a:srgbClr val="7F7F7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CURRICULUM DESIGN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746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Graduate attributes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attributes should a graduate have to be equipped to work in an industry manufacturing particulate products?</a:t>
            </a:r>
          </a:p>
          <a:p>
            <a:pPr lvl="1"/>
            <a:r>
              <a:rPr lang="en-US" dirty="0" smtClean="0"/>
              <a:t>Individual reflection for three minutes</a:t>
            </a:r>
          </a:p>
          <a:p>
            <a:pPr lvl="1"/>
            <a:r>
              <a:rPr lang="en-US" dirty="0" smtClean="0"/>
              <a:t>Use the case study and your own experience as a guide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09/06/16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171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Graduate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/>
              <a:t>Characterise</a:t>
            </a:r>
            <a:r>
              <a:rPr lang="en-US" sz="2400" dirty="0" smtClean="0"/>
              <a:t> the properties of powders, particles and structured products</a:t>
            </a:r>
          </a:p>
          <a:p>
            <a:r>
              <a:rPr lang="en-US" sz="2400" dirty="0"/>
              <a:t>Perform quantitative design of a particulate product given required product attributes</a:t>
            </a:r>
          </a:p>
          <a:p>
            <a:r>
              <a:rPr lang="en-US" sz="2400" dirty="0" smtClean="0"/>
              <a:t>Perform quantitative design of particle formation and particulate delivery form unit operations</a:t>
            </a:r>
          </a:p>
          <a:p>
            <a:r>
              <a:rPr lang="en-US" sz="2400" dirty="0" err="1" smtClean="0"/>
              <a:t>Synthesise</a:t>
            </a:r>
            <a:r>
              <a:rPr lang="en-US" sz="2400" dirty="0" smtClean="0"/>
              <a:t> a </a:t>
            </a:r>
            <a:r>
              <a:rPr lang="en-US" sz="2400" dirty="0" err="1" smtClean="0"/>
              <a:t>flowsheet</a:t>
            </a:r>
            <a:r>
              <a:rPr lang="en-US" sz="2400" dirty="0" smtClean="0"/>
              <a:t> </a:t>
            </a:r>
            <a:r>
              <a:rPr lang="is-IS" sz="2400" dirty="0" smtClean="0"/>
              <a:t>for manufacture of particulate products using simulation tools and models</a:t>
            </a:r>
          </a:p>
          <a:p>
            <a:r>
              <a:rPr lang="is-IS" sz="2400" dirty="0" smtClean="0"/>
              <a:t>Work comfortably in interdisciplinary team of scientists, engineers, regulators and marketers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C0F24-7A8E-41E1-ACF1-23392FC0BF07}" type="datetime1">
              <a:rPr lang="en-GB" altLang="en-US" smtClean="0"/>
              <a:pPr>
                <a:defRPr/>
              </a:pPr>
              <a:t>13/06/16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 smtClean="0"/>
              <a:t>© The University of Sheffield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5281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uos_ppt_template_colour">
  <a:themeElements>
    <a:clrScheme name="">
      <a:dk1>
        <a:srgbClr val="FCFBE3"/>
      </a:dk1>
      <a:lt1>
        <a:srgbClr val="FFFFFF"/>
      </a:lt1>
      <a:dk2>
        <a:srgbClr val="336699"/>
      </a:dk2>
      <a:lt2>
        <a:srgbClr val="FFFF33"/>
      </a:lt2>
      <a:accent1>
        <a:srgbClr val="FFFF00"/>
      </a:accent1>
      <a:accent2>
        <a:srgbClr val="B5B5B5"/>
      </a:accent2>
      <a:accent3>
        <a:srgbClr val="ADB8CA"/>
      </a:accent3>
      <a:accent4>
        <a:srgbClr val="DADADA"/>
      </a:accent4>
      <a:accent5>
        <a:srgbClr val="FFFFAA"/>
      </a:accent5>
      <a:accent6>
        <a:srgbClr val="A4A4A4"/>
      </a:accent6>
      <a:hlink>
        <a:srgbClr val="00B4F0"/>
      </a:hlink>
      <a:folHlink>
        <a:srgbClr val="FF00AE"/>
      </a:folHlink>
    </a:clrScheme>
    <a:fontScheme name="Office Theme">
      <a:majorFont>
        <a:latin typeface="TUOS Stephenson"/>
        <a:ea typeface=""/>
        <a:cs typeface=""/>
      </a:majorFont>
      <a:minorFont>
        <a:latin typeface="TUOS Blak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OS Stephenson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OS Stephenson" pitchFamily="-128" charset="0"/>
          </a:defRPr>
        </a:defPPr>
      </a:lstStyle>
    </a:lnDef>
  </a:objectDefaults>
  <a:extraClrSchemeLst>
    <a:extraClrScheme>
      <a:clrScheme name="Office Theme 1">
        <a:dk1>
          <a:srgbClr val="2A196F"/>
        </a:dk1>
        <a:lt1>
          <a:srgbClr val="F9FFA2"/>
        </a:lt1>
        <a:dk2>
          <a:srgbClr val="00B3EF"/>
        </a:dk2>
        <a:lt2>
          <a:srgbClr val="FCFBE3"/>
        </a:lt2>
        <a:accent1>
          <a:srgbClr val="FFFF00"/>
        </a:accent1>
        <a:accent2>
          <a:srgbClr val="B5B5B5"/>
        </a:accent2>
        <a:accent3>
          <a:srgbClr val="FBFFCE"/>
        </a:accent3>
        <a:accent4>
          <a:srgbClr val="22145E"/>
        </a:accent4>
        <a:accent5>
          <a:srgbClr val="FFFFAA"/>
        </a:accent5>
        <a:accent6>
          <a:srgbClr val="A4A4A4"/>
        </a:accent6>
        <a:hlink>
          <a:srgbClr val="00B4F0"/>
        </a:hlink>
        <a:folHlink>
          <a:srgbClr val="FF00A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10034</TotalTime>
  <Words>730</Words>
  <Application>Microsoft Macintosh PowerPoint</Application>
  <PresentationFormat>On-screen Show (4:3)</PresentationFormat>
  <Paragraphs>202</Paragraphs>
  <Slides>26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tuos_ppt_template_colour</vt:lpstr>
      <vt:lpstr>Equation</vt:lpstr>
      <vt:lpstr>Reverse Engineering Particle Technology Education</vt:lpstr>
      <vt:lpstr>Consider a case study …</vt:lpstr>
      <vt:lpstr>Consider a case study</vt:lpstr>
      <vt:lpstr>PowerPoint Presentation</vt:lpstr>
      <vt:lpstr>Particulate Products</vt:lpstr>
      <vt:lpstr>x</vt:lpstr>
      <vt:lpstr>x</vt:lpstr>
      <vt:lpstr>Graduate attributes</vt:lpstr>
      <vt:lpstr>Graduate Attributes</vt:lpstr>
      <vt:lpstr>Curriculum Implications</vt:lpstr>
      <vt:lpstr>Key elements in particle design</vt:lpstr>
      <vt:lpstr>Particulate system characterisation “Measure properties, don’t perform rituals”</vt:lpstr>
      <vt:lpstr>Mathematical tools – the population balance</vt:lpstr>
      <vt:lpstr>Different Science Foundation</vt:lpstr>
      <vt:lpstr>Spray drying example</vt:lpstr>
      <vt:lpstr>Focus on product design</vt:lpstr>
      <vt:lpstr>Implications for Learning Environments</vt:lpstr>
      <vt:lpstr>Programme Models (MSc)</vt:lpstr>
      <vt:lpstr>Programme Models (MSc)</vt:lpstr>
      <vt:lpstr>It’s a change in mind set, not a survey course</vt:lpstr>
      <vt:lpstr>IFPRI research can contribute greatly to curriculum</vt:lpstr>
      <vt:lpstr>Reverse Engineering Particle Technology Education</vt:lpstr>
      <vt:lpstr>The Joy of Particulate Products</vt:lpstr>
      <vt:lpstr>The Joy of Particulate Products</vt:lpstr>
      <vt:lpstr>Acknowledgments</vt:lpstr>
      <vt:lpstr>Complex flowsheets</vt:lpstr>
    </vt:vector>
  </TitlesOfParts>
  <Manager>Design team</Manager>
  <Company>Univeristy of Sheffield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University PowerPoint Template</dc:title>
  <dc:subject>PowerPoint template</dc:subject>
  <dc:creator>Admin</dc:creator>
  <cp:keywords>tuos, sheffield, university, powerpoint, ppt, template, i-d, 2005, colour, dmc</cp:keywords>
  <dc:description>Please use this template for all your screen presentation requirements - adapting as necessary to the audience and facility in which it might be seen._x000d_
_x000d_
© 2005  The Univeristy of Sheffield</dc:description>
  <cp:lastModifiedBy>Jim Litster</cp:lastModifiedBy>
  <cp:revision>69</cp:revision>
  <cp:lastPrinted>2016-06-10T08:23:23Z</cp:lastPrinted>
  <dcterms:created xsi:type="dcterms:W3CDTF">2011-12-13T16:49:42Z</dcterms:created>
  <dcterms:modified xsi:type="dcterms:W3CDTF">2016-06-16T04:21:17Z</dcterms:modified>
  <cp:category>templates, identity</cp:category>
</cp:coreProperties>
</file>