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5" r:id="rId2"/>
    <p:sldId id="316" r:id="rId3"/>
    <p:sldId id="325" r:id="rId4"/>
    <p:sldId id="301" r:id="rId5"/>
    <p:sldId id="283" r:id="rId6"/>
    <p:sldId id="297" r:id="rId7"/>
    <p:sldId id="302" r:id="rId8"/>
    <p:sldId id="291" r:id="rId9"/>
    <p:sldId id="314" r:id="rId10"/>
    <p:sldId id="306" r:id="rId11"/>
    <p:sldId id="330" r:id="rId12"/>
    <p:sldId id="308" r:id="rId13"/>
    <p:sldId id="309" r:id="rId14"/>
    <p:sldId id="320" r:id="rId15"/>
    <p:sldId id="321" r:id="rId16"/>
  </p:sldIdLst>
  <p:sldSz cx="12192000" cy="6858000"/>
  <p:notesSz cx="9926638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5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3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43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6673C-DD72-4597-AA81-53CC823295D6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4716"/>
            <a:ext cx="4301543" cy="343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798" y="6514716"/>
            <a:ext cx="4301543" cy="343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895F0-7528-4B4E-B78B-CF22E42FA1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346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AC40-016D-499C-8F1B-DD71525040AA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05125" y="857250"/>
            <a:ext cx="41163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4" y="3300412"/>
            <a:ext cx="794131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1"/>
            <a:ext cx="4301543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8" y="6513911"/>
            <a:ext cx="4301543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639E1-F6DA-49A6-AF68-9F3A7E2AEA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63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B1EB-6A6A-4EA2-92BE-08E6FA640A94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FB25-DB37-4A98-B3FC-F36A5B4B6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39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B1EB-6A6A-4EA2-92BE-08E6FA640A94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FB25-DB37-4A98-B3FC-F36A5B4B6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36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B1EB-6A6A-4EA2-92BE-08E6FA640A94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FB25-DB37-4A98-B3FC-F36A5B4B6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40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367" y="1150938"/>
            <a:ext cx="11228917" cy="5326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85018" y="44450"/>
            <a:ext cx="589914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err="1" smtClean="0"/>
              <a:t>Ich</a:t>
            </a:r>
            <a:r>
              <a:rPr lang="en-US" dirty="0" smtClean="0"/>
              <a:t> bin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Titel</a:t>
            </a:r>
            <a:endParaRPr lang="en-US" dirty="0" smtClean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10"/>
          </p:nvPr>
        </p:nvSpPr>
        <p:spPr bwMode="auto">
          <a:xfrm>
            <a:off x="2063751" y="6597650"/>
            <a:ext cx="8066616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519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B1EB-6A6A-4EA2-92BE-08E6FA640A94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FB25-DB37-4A98-B3FC-F36A5B4B6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91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B1EB-6A6A-4EA2-92BE-08E6FA640A94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FB25-DB37-4A98-B3FC-F36A5B4B6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40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B1EB-6A6A-4EA2-92BE-08E6FA640A94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FB25-DB37-4A98-B3FC-F36A5B4B6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22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B1EB-6A6A-4EA2-92BE-08E6FA640A94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FB25-DB37-4A98-B3FC-F36A5B4B6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16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B1EB-6A6A-4EA2-92BE-08E6FA640A94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FB25-DB37-4A98-B3FC-F36A5B4B6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23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B1EB-6A6A-4EA2-92BE-08E6FA640A94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FB25-DB37-4A98-B3FC-F36A5B4B6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44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B1EB-6A6A-4EA2-92BE-08E6FA640A94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FB25-DB37-4A98-B3FC-F36A5B4B6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46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B1EB-6A6A-4EA2-92BE-08E6FA640A94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FB25-DB37-4A98-B3FC-F36A5B4B6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77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B1EB-6A6A-4EA2-92BE-08E6FA640A94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6FB25-DB37-4A98-B3FC-F36A5B4B6C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08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759642"/>
            <a:ext cx="9144000" cy="1135597"/>
          </a:xfrm>
        </p:spPr>
        <p:txBody>
          <a:bodyPr>
            <a:normAutofit fontScale="90000"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IFPRI </a:t>
            </a:r>
            <a:r>
              <a:rPr lang="de-DE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Milling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 2023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85473" y="4739276"/>
            <a:ext cx="9144000" cy="1655762"/>
          </a:xfrm>
        </p:spPr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Wolfgang Peukert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Particle Technology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Friedrich-Alexander University Erlangen-Nürnberg (FAU)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869" y="2534606"/>
            <a:ext cx="4022164" cy="26764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3713" y="-211170"/>
            <a:ext cx="10515600" cy="1325563"/>
          </a:xfrm>
        </p:spPr>
        <p:txBody>
          <a:bodyPr>
            <a:norm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Hetero-aggregates (National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priority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Germany)</a:t>
            </a:r>
            <a:b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Lutz Mädler, U Bremen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9833499" y="2252845"/>
            <a:ext cx="2160000" cy="3443350"/>
            <a:chOff x="3800675" y="989635"/>
            <a:chExt cx="2160000" cy="344335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3B1A94C3-9006-C938-858B-5DA032AB3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675" y="2575295"/>
              <a:ext cx="2160000" cy="1857690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2CC8182F-CDF3-6B10-1EB6-9046C4CD4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675" y="989635"/>
              <a:ext cx="2160000" cy="1620000"/>
            </a:xfrm>
            <a:prstGeom prst="rect">
              <a:avLst/>
            </a:prstGeom>
          </p:spPr>
        </p:pic>
      </p:grpSp>
      <p:sp>
        <p:nvSpPr>
          <p:cNvPr id="7" name="Textfeld 6"/>
          <p:cNvSpPr txBox="1"/>
          <p:nvPr/>
        </p:nvSpPr>
        <p:spPr>
          <a:xfrm>
            <a:off x="10121861" y="5693936"/>
            <a:ext cx="1671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Pink: TiO2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Turquoise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ZrO2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6280F1D-94B7-0F70-1D20-B10E49A092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76"/>
          <a:stretch/>
        </p:blipFill>
        <p:spPr>
          <a:xfrm rot="5400000">
            <a:off x="128182" y="3430875"/>
            <a:ext cx="4228609" cy="2625642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ABE86E1-7C01-46B0-E8CC-C4D7C0B406F7}"/>
              </a:ext>
            </a:extLst>
          </p:cNvPr>
          <p:cNvSpPr/>
          <p:nvPr/>
        </p:nvSpPr>
        <p:spPr bwMode="auto">
          <a:xfrm>
            <a:off x="1931055" y="2975633"/>
            <a:ext cx="945024" cy="149297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176713" fontAlgn="base">
              <a:spcBef>
                <a:spcPct val="0"/>
              </a:spcBef>
              <a:spcAft>
                <a:spcPct val="0"/>
              </a:spcAft>
            </a:pP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153711" y="6519447"/>
            <a:ext cx="6957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Jochen Schmidt, Andreas Bück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et al., Chem. Ing. Tech. 2023, 95, 107-113.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48212" y="2263712"/>
            <a:ext cx="313419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AFG-100 (Hosokawa-Alpine)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48212" y="1008608"/>
            <a:ext cx="10991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by Andreas Bück and Jochen Schmidt (FAU):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Spouted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bed and opposed jet fluidized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mills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investigated for their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capability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dry formulation of nanostructured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heteroaggregates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offering a large variety of aggregate sizes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structures: First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for Al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-TiO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TiO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-ZrO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aggregates.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Diagram&#10;&#10;Description automatically generated">
            <a:extLst>
              <a:ext uri="{FF2B5EF4-FFF2-40B4-BE49-F238E27FC236}">
                <a16:creationId xmlns:a16="http://schemas.microsoft.com/office/drawing/2014/main" id="{479BD33D-0857-2BE8-ED17-D1DB3FDCD5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9"/>
          <a:stretch/>
        </p:blipFill>
        <p:spPr bwMode="auto">
          <a:xfrm>
            <a:off x="3224560" y="2613341"/>
            <a:ext cx="2923796" cy="305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8459568" y="658858"/>
            <a:ext cx="373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https://www.uni-bremen.de/spp2289</a:t>
            </a:r>
          </a:p>
        </p:txBody>
      </p:sp>
    </p:spTree>
    <p:extLst>
      <p:ext uri="{BB962C8B-B14F-4D97-AF65-F5344CB8AC3E}">
        <p14:creationId xmlns:p14="http://schemas.microsoft.com/office/powerpoint/2010/main" val="25857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LFG\SPP Antrag\Mikromanipulator_REM_Aufnahmenserie_Kalknatrongl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01" y="603710"/>
            <a:ext cx="7946455" cy="136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72783" y="116632"/>
            <a:ext cx="5820692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Shape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wet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grinding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bead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9" y="1970666"/>
            <a:ext cx="5133152" cy="355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56247" y="5763063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Breakage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down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brittle-ductile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(B-D-T)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Below (B-D-transition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deformation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Formation of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thin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platelets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high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aspect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315751" y="1850350"/>
            <a:ext cx="3456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Examples: </a:t>
            </a:r>
          </a:p>
          <a:p>
            <a:pPr lvl="0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Bioglass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Tissue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bonding capability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ion release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apatite precipitation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cell bonding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Li-ion batteries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Glasses (e.g. Si-Ge-Co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Delamination of 2D materials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(graphene,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MoS2)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096000" y="4813805"/>
            <a:ext cx="6096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</a:rPr>
              <a:t>Esper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, WP, Boccaccini., Bioactive glass flakes as innovative fillers in chitosan membranes for guided bone regeneration, Advanced Engineering Materials 24 (2022) 4, 2101042</a:t>
            </a:r>
            <a:endParaRPr lang="de-D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Esper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WP et al,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SiO</a:t>
            </a:r>
            <a:r>
              <a:rPr lang="en-US" sz="14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-GeO</a:t>
            </a:r>
            <a:r>
              <a:rPr lang="en-US" sz="14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 glass-ceramic flakes as an anode material for high performance lithium-ion batteries, Energy Technology (2022) </a:t>
            </a:r>
            <a:r>
              <a:rPr lang="en-US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2200072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Nacken, WP et al,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Quantitative investigation of the fragmentation process and defect density evolution of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oxo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-functionalized graphene due to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ultrasonication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milling, Carbon 96 (2016)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897-903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5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358" y="0"/>
            <a:ext cx="6267642" cy="686076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02" y="5744404"/>
            <a:ext cx="1428720" cy="111359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13121" y="424206"/>
            <a:ext cx="4647426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raining Group at FAU</a:t>
            </a:r>
          </a:p>
          <a:p>
            <a:pPr>
              <a:lnSpc>
                <a:spcPct val="150000"/>
              </a:lnSpc>
            </a:pP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Fracture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Scales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(FRASCAL)</a:t>
            </a:r>
          </a:p>
          <a:p>
            <a:pPr>
              <a:lnSpc>
                <a:spcPct val="150000"/>
              </a:lnSpc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Paul Steinmann, FAU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mechanics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Focus: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fracture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Scale-bridging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continuum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Funded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4.5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prolonged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06004" y="6116536"/>
            <a:ext cx="3647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https://www.frascal.research.fau.eu/</a:t>
            </a:r>
          </a:p>
        </p:txBody>
      </p:sp>
    </p:spTree>
    <p:extLst>
      <p:ext uri="{BB962C8B-B14F-4D97-AF65-F5344CB8AC3E}">
        <p14:creationId xmlns:p14="http://schemas.microsoft.com/office/powerpoint/2010/main" val="29115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67142" y="160845"/>
            <a:ext cx="1107374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Special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Particle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echanics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Fragmentation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wear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DEM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8 (2021) 5</a:t>
            </a:r>
          </a:p>
          <a:p>
            <a:r>
              <a:rPr lang="de-DE" altLang="de-DE" dirty="0" smtClean="0">
                <a:latin typeface="Arial" panose="020B0604020202020204" pitchFamily="34" charset="0"/>
              </a:rPr>
              <a:t>Editors: Thomas </a:t>
            </a:r>
            <a:r>
              <a:rPr lang="de-DE" altLang="de-DE" dirty="0" err="1" smtClean="0">
                <a:latin typeface="Arial" panose="020B0604020202020204" pitchFamily="34" charset="0"/>
              </a:rPr>
              <a:t>Weinhart</a:t>
            </a:r>
            <a:r>
              <a:rPr lang="de-DE" altLang="de-DE" dirty="0" smtClean="0">
                <a:latin typeface="Arial" panose="020B0604020202020204" pitchFamily="34" charset="0"/>
              </a:rPr>
              <a:t> (U Twente), </a:t>
            </a:r>
            <a:r>
              <a:rPr lang="de-DE" altLang="de-DE" dirty="0">
                <a:latin typeface="Arial" panose="020B0604020202020204" pitchFamily="34" charset="0"/>
              </a:rPr>
              <a:t>Jeremy </a:t>
            </a:r>
            <a:r>
              <a:rPr lang="de-DE" altLang="de-DE" dirty="0" err="1" smtClean="0">
                <a:latin typeface="Arial" panose="020B0604020202020204" pitchFamily="34" charset="0"/>
              </a:rPr>
              <a:t>Lechman</a:t>
            </a:r>
            <a:r>
              <a:rPr lang="de-DE" altLang="de-DE" dirty="0" smtClean="0">
                <a:latin typeface="Arial" panose="020B0604020202020204" pitchFamily="34" charset="0"/>
              </a:rPr>
              <a:t> (</a:t>
            </a:r>
            <a:r>
              <a:rPr lang="de-DE" altLang="de-DE" dirty="0" err="1" smtClean="0">
                <a:latin typeface="Arial" panose="020B0604020202020204" pitchFamily="34" charset="0"/>
              </a:rPr>
              <a:t>Sandia</a:t>
            </a:r>
            <a:r>
              <a:rPr lang="de-DE" altLang="de-DE" dirty="0" smtClean="0">
                <a:latin typeface="Arial" panose="020B0604020202020204" pitchFamily="34" charset="0"/>
              </a:rPr>
              <a:t> Lab), Thorsten </a:t>
            </a:r>
            <a:r>
              <a:rPr lang="de-DE" altLang="de-DE" dirty="0" err="1">
                <a:latin typeface="Arial" panose="020B0604020202020204" pitchFamily="34" charset="0"/>
              </a:rPr>
              <a:t>Pöschel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smtClean="0">
                <a:latin typeface="Arial" panose="020B0604020202020204" pitchFamily="34" charset="0"/>
              </a:rPr>
              <a:t>(FAU)</a:t>
            </a:r>
            <a:endParaRPr lang="de-DE" altLang="de-DE" dirty="0">
              <a:latin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peridynamics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-cracks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internal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fracture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peridynamics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Constrained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DEM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pore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fracture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calibrated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DEM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stress-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strain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dust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bulk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sam-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 DEM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abrasive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wear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impeller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tumbler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experimental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gravel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rock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calibrate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fracture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Coupled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peridynamics-contact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a granular sample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Open challenges: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breakage and abrasion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granular material depend strongly on the individual particles’ characteristics and structure. A careful calibration and model selection are essential to obtain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reliable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predictions from numerical simulations.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142" y="563518"/>
            <a:ext cx="15696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147" y="0"/>
            <a:ext cx="1930853" cy="257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11085" y="263950"/>
            <a:ext cx="1188091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IFPRI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Excellent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individual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Project design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Worldwide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Counteracts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divergent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(fast &amp;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academia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visibility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track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Options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Exploit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synergies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(e.g. spray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drying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adhesion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powder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Trend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dimensional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particulates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attractive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lvl="0">
              <a:lnSpc>
                <a:spcPct val="150000"/>
              </a:lnSpc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„Green“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11402" y="263950"/>
            <a:ext cx="10770486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 particle technology: White fields 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widely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batteries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fuel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, LEDs, solar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etc.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commodity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(„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titania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chocolate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…)?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Life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particulate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optimized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usage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Flowsheet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ressource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balances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routes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minimized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CO2-footprint at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Rigorous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forces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stress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distributions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): Precision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concentrations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mimimal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(e.g. in spray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drying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solid-liquid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…)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Replacement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liquid-phase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dry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Mechano-chemical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activation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(e.g.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routes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cement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Cyclic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(due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fluctuating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renewables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): Efficiency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Electrification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routes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(e.g.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micowave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drying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steam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cracker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082" y="154206"/>
            <a:ext cx="1677838" cy="193851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636218" y="6513836"/>
            <a:ext cx="3555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WP, Andreas Bück,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Chem.Ing.Techn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2023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4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46028" y="288629"/>
            <a:ext cx="114459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Milling project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Arno Kwade: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systems engineering approach of dry milling grinding aids additives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Multiscale view: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tailored powder surfaces to mill-classifier circuits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Qualitative/quantitative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effect of grinding aid additives on material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processing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energy flows.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system engineering approach for optimizing and scaling industrial dry fine grinding processes.</a:t>
            </a:r>
          </a:p>
          <a:p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Renewal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Micro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Macro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between microscopic particle properties to macroscopic powder behavior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a characterization procedure to obtain required model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axial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powder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milling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flowsheet tool with industrial data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Collection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industrial plant data (either provided or by a sampling at the plant)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characterization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flowsheet simulation of circuit for validation </a:t>
            </a:r>
          </a:p>
        </p:txBody>
      </p:sp>
    </p:spTree>
    <p:extLst>
      <p:ext uri="{BB962C8B-B14F-4D97-AF65-F5344CB8AC3E}">
        <p14:creationId xmlns:p14="http://schemas.microsoft.com/office/powerpoint/2010/main" val="25776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ook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63" y="715279"/>
            <a:ext cx="3593588" cy="539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66655" y="6105661"/>
            <a:ext cx="440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Editor: Stefan Heinrich, TU Hamburg Harburg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911520" y="465260"/>
            <a:ext cx="705618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national </a:t>
            </a:r>
            <a:r>
              <a:rPr lang="de-DE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priority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Ca. 20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580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pages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New Dynamic Process Models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Material Parameters in Solids Process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Material Parameters in Solids Process Engineering</a:t>
            </a:r>
          </a:p>
          <a:p>
            <a:pPr>
              <a:lnSpc>
                <a:spcPct val="1500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 presents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latest advances in flowsheet simulation of solids processes, focusing on the dynamic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systems with interconnected solids processing units such as,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example, comminution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sifting and particle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formulation.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approaches for the description of solids and their property distributions and for the mathematical treatment of flowsheets with multivariate population balances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9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780940" y="2351314"/>
            <a:ext cx="4264244" cy="142154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de-DE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</a:t>
            </a:r>
            <a:r>
              <a:rPr lang="de-DE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transferred</a:t>
            </a:r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72950" y="2450067"/>
            <a:ext cx="1987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stressing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hold-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classifier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414507" y="2530484"/>
            <a:ext cx="25788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Size,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hardness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fracture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toughness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grinding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Kwade‘s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powder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slurry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rheology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30218" y="5350758"/>
            <a:ext cx="2518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Mill: </a:t>
            </a:r>
          </a:p>
          <a:p>
            <a:pPr algn="ctr"/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abrasion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54425" y="4785359"/>
            <a:ext cx="1507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2405205" y="1829592"/>
            <a:ext cx="1304661" cy="5727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708161" y="1337439"/>
            <a:ext cx="4529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Dry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roller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(ball/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sieves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classifiers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Gas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evtl.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978132" y="270034"/>
            <a:ext cx="8740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-phase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mills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8109130" y="1892897"/>
            <a:ext cx="1195413" cy="5412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feil nach rechts 22"/>
          <p:cNvSpPr/>
          <p:nvPr/>
        </p:nvSpPr>
        <p:spPr>
          <a:xfrm rot="5400000">
            <a:off x="5682802" y="4170430"/>
            <a:ext cx="689672" cy="274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674317" y="5287366"/>
            <a:ext cx="3264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Breakage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Breakage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Gerade Verbindung mit Pfeil 24"/>
          <p:cNvCxnSpPr/>
          <p:nvPr/>
        </p:nvCxnSpPr>
        <p:spPr>
          <a:xfrm flipH="1">
            <a:off x="3780940" y="3876595"/>
            <a:ext cx="582881" cy="13704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7534379" y="3876595"/>
            <a:ext cx="582881" cy="13704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426108" y="1575494"/>
            <a:ext cx="2025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9414507" y="1661705"/>
            <a:ext cx="2397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94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616053" y="5987493"/>
            <a:ext cx="10849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Horizontal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gas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injection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ﬂuidized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beds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: Solid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multiphase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jets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Koeninger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T.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Hensler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S. Schug, W. Arlt, K.E. Wirth,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Powder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Technology 316 (2017) 49–58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5" y="1145193"/>
            <a:ext cx="5569485" cy="4764258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5778631" y="507956"/>
            <a:ext cx="6247166" cy="5607388"/>
            <a:chOff x="1271465" y="427558"/>
            <a:chExt cx="6632829" cy="6002885"/>
          </a:xfrm>
        </p:grpSpPr>
        <p:sp>
          <p:nvSpPr>
            <p:cNvPr id="16" name="Rechteck 15"/>
            <p:cNvSpPr/>
            <p:nvPr/>
          </p:nvSpPr>
          <p:spPr>
            <a:xfrm>
              <a:off x="2446410" y="1408822"/>
              <a:ext cx="752016" cy="3964919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18000"/>
              </a:schemeClr>
            </a:solidFill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7" name="Objek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324272"/>
                </p:ext>
              </p:extLst>
            </p:nvPr>
          </p:nvGraphicFramePr>
          <p:xfrm>
            <a:off x="1271465" y="427558"/>
            <a:ext cx="6632829" cy="60028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5" name="Graph" r:id="rId4" imgW="3840480" imgH="3474720" progId="Origin50.Graph">
                    <p:embed/>
                  </p:oleObj>
                </mc:Choice>
                <mc:Fallback>
                  <p:oleObj name="Graph" r:id="rId4" imgW="3840480" imgH="3474720" progId="Origin50.Graph">
                    <p:embed/>
                    <p:pic>
                      <p:nvPicPr>
                        <p:cNvPr id="5" name="Objek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1465" y="427558"/>
                          <a:ext cx="6632829" cy="60028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hteck 17"/>
            <p:cNvSpPr/>
            <p:nvPr/>
          </p:nvSpPr>
          <p:spPr>
            <a:xfrm>
              <a:off x="3198427" y="1427450"/>
              <a:ext cx="1596595" cy="3946291"/>
            </a:xfrm>
            <a:prstGeom prst="rect">
              <a:avLst/>
            </a:prstGeom>
            <a:solidFill>
              <a:srgbClr val="F79646">
                <a:alpha val="14000"/>
              </a:srgbClr>
            </a:solidFill>
            <a:ln>
              <a:solidFill>
                <a:srgbClr val="F796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2240035" y="1001955"/>
              <a:ext cx="4726413" cy="362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err="1">
                  <a:solidFill>
                    <a:srgbClr val="4F81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jet</a:t>
              </a:r>
              <a:r>
                <a:rPr lang="de-DE" sz="1600" b="1" dirty="0">
                  <a:solidFill>
                    <a:srgbClr val="4F81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dirty="0" err="1">
                  <a:solidFill>
                    <a:srgbClr val="4F81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</a:t>
              </a:r>
              <a:r>
                <a:rPr lang="de-DE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de-DE" sz="1600" b="1" dirty="0" err="1">
                  <a:solidFill>
                    <a:srgbClr val="F796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boundary</a:t>
              </a:r>
              <a:r>
                <a:rPr lang="de-DE" sz="1600" b="1" dirty="0">
                  <a:solidFill>
                    <a:srgbClr val="F796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</a:t>
              </a:r>
              <a:r>
                <a:rPr lang="de-DE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de-DE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dense</a:t>
              </a:r>
              <a:r>
                <a:rPr lang="de-DE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phase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 rot="16200000">
              <a:off x="1415958" y="3004613"/>
              <a:ext cx="26853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Number</a:t>
              </a:r>
              <a:r>
                <a:rPr lang="de-DE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de-DE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impacts</a:t>
              </a:r>
              <a:r>
                <a:rPr lang="de-DE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k: </a:t>
              </a:r>
              <a:r>
                <a:rPr lang="de-DE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low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 rot="16200000">
              <a:off x="3776818" y="2488498"/>
              <a:ext cx="7889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high k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hteck 13"/>
          <p:cNvSpPr/>
          <p:nvPr/>
        </p:nvSpPr>
        <p:spPr>
          <a:xfrm>
            <a:off x="2768804" y="114529"/>
            <a:ext cx="6133410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Fluidized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bed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opposed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jet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(AFG)</a:t>
            </a:r>
          </a:p>
          <a:p>
            <a:pPr algn="ctr">
              <a:spcAft>
                <a:spcPts val="600"/>
              </a:spcAft>
            </a:pP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Capacitance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probe: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solids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2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feld 124"/>
          <p:cNvSpPr txBox="1"/>
          <p:nvPr/>
        </p:nvSpPr>
        <p:spPr>
          <a:xfrm>
            <a:off x="892931" y="1530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X-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ray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tomography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Flow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517266" y="3406739"/>
            <a:ext cx="1066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= 2 mm</a:t>
            </a:r>
          </a:p>
        </p:txBody>
      </p:sp>
      <p:sp>
        <p:nvSpPr>
          <p:cNvPr id="4" name="Rechteck 3"/>
          <p:cNvSpPr/>
          <p:nvPr/>
        </p:nvSpPr>
        <p:spPr>
          <a:xfrm>
            <a:off x="5464931" y="3678991"/>
            <a:ext cx="108012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4812360" y="1491831"/>
            <a:ext cx="2016224" cy="4463984"/>
            <a:chOff x="4067944" y="1089246"/>
            <a:chExt cx="1506591" cy="4173090"/>
          </a:xfrm>
        </p:grpSpPr>
        <p:grpSp>
          <p:nvGrpSpPr>
            <p:cNvPr id="6" name="Gruppieren 5"/>
            <p:cNvGrpSpPr/>
            <p:nvPr/>
          </p:nvGrpSpPr>
          <p:grpSpPr>
            <a:xfrm>
              <a:off x="4067944" y="1089246"/>
              <a:ext cx="1479922" cy="4173090"/>
              <a:chOff x="3923928" y="1410354"/>
              <a:chExt cx="1479922" cy="4173090"/>
            </a:xfrm>
          </p:grpSpPr>
          <p:grpSp>
            <p:nvGrpSpPr>
              <p:cNvPr id="8" name="Gruppieren 7"/>
              <p:cNvGrpSpPr/>
              <p:nvPr/>
            </p:nvGrpSpPr>
            <p:grpSpPr>
              <a:xfrm>
                <a:off x="3923928" y="2077339"/>
                <a:ext cx="1479922" cy="3506105"/>
                <a:chOff x="6004648" y="1262410"/>
                <a:chExt cx="1479922" cy="3506105"/>
              </a:xfrm>
            </p:grpSpPr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012160" y="4048515"/>
                  <a:ext cx="1461992" cy="72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1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012160" y="3376609"/>
                  <a:ext cx="1470247" cy="72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2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005810" y="2664350"/>
                  <a:ext cx="1478438" cy="72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3" name="Picture 5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007026" y="1948220"/>
                  <a:ext cx="1477544" cy="72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004648" y="1262410"/>
                  <a:ext cx="1469600" cy="6953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923928" y="1410354"/>
                <a:ext cx="1469439" cy="689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7" name="Rechteck 6"/>
            <p:cNvSpPr/>
            <p:nvPr/>
          </p:nvSpPr>
          <p:spPr>
            <a:xfrm>
              <a:off x="5528816" y="1094326"/>
              <a:ext cx="45719" cy="4154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8168277" y="748648"/>
            <a:ext cx="3700149" cy="3683669"/>
            <a:chOff x="6022449" y="2044051"/>
            <a:chExt cx="2238084" cy="1919300"/>
          </a:xfrm>
        </p:grpSpPr>
        <p:grpSp>
          <p:nvGrpSpPr>
            <p:cNvPr id="16" name="Gruppieren 15"/>
            <p:cNvGrpSpPr/>
            <p:nvPr/>
          </p:nvGrpSpPr>
          <p:grpSpPr>
            <a:xfrm>
              <a:off x="6022449" y="2319639"/>
              <a:ext cx="2235691" cy="1643712"/>
              <a:chOff x="1647825" y="2886075"/>
              <a:chExt cx="938212" cy="852488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012" t="25413" r="33510" b="28015"/>
              <a:stretch/>
            </p:blipFill>
            <p:spPr bwMode="auto">
              <a:xfrm>
                <a:off x="1647825" y="2886075"/>
                <a:ext cx="938212" cy="852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308" t="5609" r="20343" b="10094"/>
              <a:stretch/>
            </p:blipFill>
            <p:spPr bwMode="auto">
              <a:xfrm flipH="1">
                <a:off x="2490887" y="2908976"/>
                <a:ext cx="94360" cy="826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ruppieren 16"/>
            <p:cNvGrpSpPr/>
            <p:nvPr/>
          </p:nvGrpSpPr>
          <p:grpSpPr>
            <a:xfrm>
              <a:off x="7806165" y="2044051"/>
              <a:ext cx="454368" cy="1881146"/>
              <a:chOff x="7806165" y="2044051"/>
              <a:chExt cx="454368" cy="1881146"/>
            </a:xfrm>
          </p:grpSpPr>
          <p:sp>
            <p:nvSpPr>
              <p:cNvPr id="18" name="Textfeld 17"/>
              <p:cNvSpPr txBox="1"/>
              <p:nvPr/>
            </p:nvSpPr>
            <p:spPr>
              <a:xfrm>
                <a:off x="7869591" y="2044051"/>
                <a:ext cx="390942" cy="230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(1-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7966088" y="3771423"/>
                <a:ext cx="154360" cy="15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7806165" y="2352046"/>
                <a:ext cx="261016" cy="15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0,56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Textfeld 23"/>
          <p:cNvSpPr txBox="1"/>
          <p:nvPr/>
        </p:nvSpPr>
        <p:spPr>
          <a:xfrm>
            <a:off x="4953396" y="88237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Flow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Gerade Verbindung mit Pfeil 24"/>
          <p:cNvCxnSpPr/>
          <p:nvPr/>
        </p:nvCxnSpPr>
        <p:spPr>
          <a:xfrm flipV="1">
            <a:off x="8887177" y="3540690"/>
            <a:ext cx="906355" cy="9759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8176951" y="4619537"/>
            <a:ext cx="2326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Entrainment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191015" y="5297173"/>
            <a:ext cx="500098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No disturbance of flow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Measurement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directly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at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nozzle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exit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possible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8" y="1191350"/>
            <a:ext cx="4635873" cy="52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40" y="1154672"/>
            <a:ext cx="4983253" cy="410899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48429" y="5721190"/>
            <a:ext cx="49832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Horizontal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gas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injection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ﬂuidized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beds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: Solid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multiphase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jets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Koeninger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T.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Hensler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S. Schug, W. Arlt, K.E. Wirth,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Powder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Technology 316 (2017) 49–58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053394" y="215618"/>
            <a:ext cx="786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PIV in half-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sided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fluidized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Particle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4475876" y="680507"/>
            <a:ext cx="7716124" cy="5806474"/>
            <a:chOff x="2063552" y="808058"/>
            <a:chExt cx="7716124" cy="5806474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2495600" y="843475"/>
              <a:ext cx="6859096" cy="4566515"/>
              <a:chOff x="1641599" y="3352036"/>
              <a:chExt cx="5305747" cy="3169686"/>
            </a:xfrm>
          </p:grpSpPr>
          <p:pic>
            <p:nvPicPr>
              <p:cNvPr id="19" name="Grafik 18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723" r="46204" b="41807"/>
              <a:stretch/>
            </p:blipFill>
            <p:spPr bwMode="auto">
              <a:xfrm>
                <a:off x="1641599" y="3645024"/>
                <a:ext cx="5305747" cy="2876698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0" name="Textfeld 19"/>
              <p:cNvSpPr txBox="1"/>
              <p:nvPr/>
            </p:nvSpPr>
            <p:spPr>
              <a:xfrm>
                <a:off x="5860524" y="3352036"/>
                <a:ext cx="559478" cy="299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1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particle</a:t>
                </a:r>
                <a:r>
                  <a:rPr lang="de-DE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de-DE" sz="11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velocity</a:t>
                </a:r>
                <a:endParaRPr lang="en-US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2" name="Gerade Verbindung 4"/>
            <p:cNvCxnSpPr/>
            <p:nvPr/>
          </p:nvCxnSpPr>
          <p:spPr>
            <a:xfrm>
              <a:off x="4945854" y="1267065"/>
              <a:ext cx="0" cy="3582411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5"/>
            <p:cNvCxnSpPr/>
            <p:nvPr/>
          </p:nvCxnSpPr>
          <p:spPr>
            <a:xfrm>
              <a:off x="7054572" y="1262461"/>
              <a:ext cx="0" cy="337120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hteck 13"/>
            <p:cNvSpPr/>
            <p:nvPr/>
          </p:nvSpPr>
          <p:spPr>
            <a:xfrm>
              <a:off x="2063552" y="808058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de-DE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de-DE" b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gas</a:t>
              </a:r>
              <a:r>
                <a:rPr lang="de-DE" b="1" dirty="0">
                  <a:latin typeface="Arial" panose="020B0604020202020204" pitchFamily="34" charset="0"/>
                  <a:cs typeface="Arial" panose="020B0604020202020204" pitchFamily="34" charset="0"/>
                </a:rPr>
                <a:t> = 250 m∙s</a:t>
              </a:r>
              <a:r>
                <a:rPr lang="de-DE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</a:p>
            <a:p>
              <a:r>
                <a:rPr lang="de-DE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de-DE" b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de-DE" b="1" dirty="0">
                  <a:latin typeface="Arial" panose="020B0604020202020204" pitchFamily="34" charset="0"/>
                  <a:cs typeface="Arial" panose="020B0604020202020204" pitchFamily="34" charset="0"/>
                </a:rPr>
                <a:t> = 1,2 cm∙s</a:t>
              </a:r>
              <a:r>
                <a:rPr lang="de-DE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endParaRPr lang="en-US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119700" y="5814313"/>
              <a:ext cx="3659976" cy="80021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txBody>
            <a:bodyPr wrap="non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de-DE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Boundary</a:t>
              </a:r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: high (1-</a:t>
              </a:r>
              <a:r>
                <a:rPr lang="el-GR" dirty="0">
                  <a:latin typeface="Arial" panose="020B0604020202020204" pitchFamily="34" charset="0"/>
                  <a:cs typeface="Arial" panose="020B0604020202020204" pitchFamily="34" charset="0"/>
                </a:rPr>
                <a:t>ε</a:t>
              </a:r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), </a:t>
              </a:r>
              <a:r>
                <a:rPr lang="de-DE" dirty="0" err="1">
                  <a:latin typeface="Arial" panose="020B0604020202020204" pitchFamily="34" charset="0"/>
                  <a:cs typeface="Arial" panose="020B0604020202020204" pitchFamily="34" charset="0"/>
                </a:rPr>
                <a:t>low</a:t>
              </a:r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err="1">
                  <a:latin typeface="Arial" panose="020B0604020202020204" pitchFamily="34" charset="0"/>
                  <a:cs typeface="Arial" panose="020B0604020202020204" pitchFamily="34" charset="0"/>
                </a:rPr>
                <a:t>velocity</a:t>
              </a:r>
              <a:endParaRPr lang="de-DE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b="1" dirty="0">
                  <a:latin typeface="Arial" panose="020B0604020202020204" pitchFamily="34" charset="0"/>
                  <a:cs typeface="Arial" panose="020B0604020202020204" pitchFamily="34" charset="0"/>
                </a:rPr>
                <a:t>Jet </a:t>
              </a:r>
              <a:r>
                <a:rPr lang="de-DE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zone</a:t>
              </a:r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de-DE" dirty="0" err="1">
                  <a:latin typeface="Arial" panose="020B0604020202020204" pitchFamily="34" charset="0"/>
                  <a:cs typeface="Arial" panose="020B0604020202020204" pitchFamily="34" charset="0"/>
                </a:rPr>
                <a:t>low</a:t>
              </a:r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 (1-</a:t>
              </a:r>
              <a:r>
                <a:rPr lang="el-GR" dirty="0">
                  <a:latin typeface="Arial" panose="020B0604020202020204" pitchFamily="34" charset="0"/>
                  <a:cs typeface="Arial" panose="020B0604020202020204" pitchFamily="34" charset="0"/>
                </a:rPr>
                <a:t>ε</a:t>
              </a:r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), high </a:t>
              </a:r>
              <a:r>
                <a:rPr lang="de-DE" dirty="0" err="1">
                  <a:latin typeface="Arial" panose="020B0604020202020204" pitchFamily="34" charset="0"/>
                  <a:cs typeface="Arial" panose="020B0604020202020204" pitchFamily="34" charset="0"/>
                </a:rPr>
                <a:t>velocity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7632369" y="5151136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latin typeface="Arial" panose="020B0604020202020204" pitchFamily="34" charset="0"/>
                  <a:cs typeface="Arial" panose="020B0604020202020204" pitchFamily="34" charset="0"/>
                </a:rPr>
                <a:t>Impact </a:t>
              </a:r>
              <a:r>
                <a:rPr lang="de-DE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events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290907" y="4957422"/>
              <a:ext cx="112723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de-DE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/d</a:t>
              </a:r>
              <a:r>
                <a:rPr lang="de-DE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/ -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 rot="16200000">
              <a:off x="2575144" y="2698180"/>
              <a:ext cx="112723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de-DE" sz="2400" b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/d</a:t>
              </a:r>
              <a:r>
                <a:rPr lang="de-DE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/ -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feld 20"/>
          <p:cNvSpPr txBox="1"/>
          <p:nvPr/>
        </p:nvSpPr>
        <p:spPr>
          <a:xfrm>
            <a:off x="5346537" y="5103674"/>
            <a:ext cx="31854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 : Jet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II: Zone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establishment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III: Zone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9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feld 124"/>
          <p:cNvSpPr txBox="1"/>
          <p:nvPr/>
        </p:nvSpPr>
        <p:spPr>
          <a:xfrm>
            <a:off x="876301" y="13335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Particle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jet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axis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062396"/>
              </p:ext>
            </p:extLst>
          </p:nvPr>
        </p:nvGraphicFramePr>
        <p:xfrm>
          <a:off x="220500" y="354016"/>
          <a:ext cx="5585723" cy="505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Graph" r:id="rId3" imgW="3840480" imgH="3474720" progId="Origin50.Graph">
                  <p:embed/>
                </p:oleObj>
              </mc:Choice>
              <mc:Fallback>
                <p:oleObj name="Graph" r:id="rId3" imgW="3840480" imgH="3474720" progId="Origin50.Graph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0" y="354016"/>
                        <a:ext cx="5585723" cy="50545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feld 183"/>
          <p:cNvSpPr txBox="1">
            <a:spLocks noChangeArrowheads="1"/>
          </p:cNvSpPr>
          <p:nvPr/>
        </p:nvSpPr>
        <p:spPr bwMode="auto">
          <a:xfrm>
            <a:off x="626119" y="5205169"/>
            <a:ext cx="5585723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Surprisingly</a:t>
            </a:r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velocities</a:t>
            </a:r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Schlichting</a:t>
            </a:r>
            <a:endParaRPr lang="de-DE" alt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593832"/>
              </p:ext>
            </p:extLst>
          </p:nvPr>
        </p:nvGraphicFramePr>
        <p:xfrm>
          <a:off x="5806223" y="397140"/>
          <a:ext cx="5648886" cy="5112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Graph" r:id="rId5" imgW="3840480" imgH="3474720" progId="Origin50.Graph">
                  <p:embed/>
                </p:oleObj>
              </mc:Choice>
              <mc:Fallback>
                <p:oleObj name="Graph" r:id="rId5" imgW="3840480" imgH="3474720" progId="Origin50.Graph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6223" y="397140"/>
                        <a:ext cx="5648886" cy="5112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8573153"/>
                  </p:ext>
                </p:extLst>
              </p:nvPr>
            </p:nvGraphicFramePr>
            <p:xfrm>
              <a:off x="5908835" y="5100161"/>
              <a:ext cx="5896955" cy="516065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8969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2000" b="0" i="1" smtClean="0">
                                    <a:effectLst/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de-DE" sz="2000">
                                    <a:effectLst/>
                                    <a:latin typeface="Cambria Math"/>
                                  </a:rPr>
                                  <m:t>=1−</m:t>
                                </m:r>
                                <m:r>
                                  <a:rPr lang="de-DE" sz="2000">
                                    <a:effectLst/>
                                    <a:latin typeface="Cambria Math"/>
                                  </a:rPr>
                                  <m:t>𝑒𝑥𝑝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de-DE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20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de-DE" sz="200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de-DE" sz="2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𝑀𝑎𝑡</m:t>
                                        </m:r>
                                      </m:sub>
                                    </m:sSub>
                                    <m:r>
                                      <a:rPr lang="de-DE" sz="2000">
                                        <a:effectLst/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de-DE" sz="20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de-DE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de-DE" sz="20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de-DE" sz="2000">
                                        <a:effectLst/>
                                        <a:latin typeface="Cambria Math"/>
                                      </a:rPr>
                                      <m:t>∙</m:t>
                                    </m:r>
                                    <m:d>
                                      <m:dPr>
                                        <m:ctrlPr>
                                          <a:rPr lang="de-DE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de-DE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20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de-DE" sz="20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de-DE" sz="20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de-DE" sz="20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𝑘𝑖𝑛</m:t>
                                            </m:r>
                                          </m:sub>
                                        </m:sSub>
                                        <m:r>
                                          <a:rPr lang="de-DE" sz="2000">
                                            <a:effectLst/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de-DE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20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de-DE" sz="20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de-DE" sz="20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de-DE" sz="20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𝑚𝑖𝑛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de-DE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8573153"/>
                  </p:ext>
                </p:extLst>
              </p:nvPr>
            </p:nvGraphicFramePr>
            <p:xfrm>
              <a:off x="5908835" y="5100161"/>
              <a:ext cx="5896955" cy="516065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58969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16065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hteck 2"/>
          <p:cNvSpPr/>
          <p:nvPr/>
        </p:nvSpPr>
        <p:spPr>
          <a:xfrm>
            <a:off x="6096000" y="5642887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m,kin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particle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velocity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jet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axis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Assumption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2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opposed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jets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Number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impacts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k = 1 (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single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impact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20658" y="6135329"/>
            <a:ext cx="52855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Köninger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 B., Romeis S., </a:t>
            </a:r>
            <a:r>
              <a:rPr lang="en-US" sz="1400" dirty="0" err="1">
                <a:latin typeface="Arial" panose="020B0604020202020204" pitchFamily="34" charset="0"/>
                <a:ea typeface="Times New Roman" panose="02020603050405020304" pitchFamily="18" charset="0"/>
              </a:rPr>
              <a:t>Hensler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 T., Peukert W., Wirth K.E., Dynamics of fine grinding in a fluidized bed opposed jet mill, Powder Technology 327 (2018) 346-357</a:t>
            </a:r>
            <a:endParaRPr lang="de-D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8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6" y="810183"/>
            <a:ext cx="5354053" cy="294686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623" y="4182707"/>
            <a:ext cx="8423199" cy="267529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970" y="1079240"/>
            <a:ext cx="6136030" cy="240874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219822" y="1229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Assessing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stress </a:t>
            </a:r>
            <a:r>
              <a:rPr lang="de-DE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via probe </a:t>
            </a:r>
            <a:r>
              <a:rPr lang="de-DE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625461" y="3666069"/>
            <a:ext cx="3476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Strobel, WP et al, Particuology 2020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1377</Words>
  <Application>Microsoft Office PowerPoint</Application>
  <PresentationFormat>Breitbild</PresentationFormat>
  <Paragraphs>176</Paragraphs>
  <Slides>15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Wingdings</vt:lpstr>
      <vt:lpstr>Office</vt:lpstr>
      <vt:lpstr>Graph</vt:lpstr>
      <vt:lpstr>IFPRI Milling &amp; Classification  Report 2023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Hetero-aggregates (National priority program in Germany) Coordinator: Lutz Mädler, U Bremen </vt:lpstr>
      <vt:lpstr>Shape control by wet grinding in bead mill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Peukert, Wolfgang</dc:creator>
  <cp:lastModifiedBy>Peukert, Wolfgang</cp:lastModifiedBy>
  <cp:revision>170</cp:revision>
  <cp:lastPrinted>2023-06-13T10:33:27Z</cp:lastPrinted>
  <dcterms:created xsi:type="dcterms:W3CDTF">2021-06-25T10:30:52Z</dcterms:created>
  <dcterms:modified xsi:type="dcterms:W3CDTF">2023-06-13T11:30:11Z</dcterms:modified>
</cp:coreProperties>
</file>