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Roboto"/>
      <p:regular r:id="rId21"/>
      <p:bold r:id="rId22"/>
      <p:italic r:id="rId23"/>
      <p:boldItalic r:id="rId24"/>
    </p:embeddedFont>
    <p:embeddedFont>
      <p:font typeface="Helvetica Neue"/>
      <p:regular r:id="rId25"/>
      <p:bold r:id="rId26"/>
      <p:italic r:id="rId27"/>
      <p:boldItalic r:id="rId28"/>
    </p:embeddedFont>
    <p:embeddedFont>
      <p:font typeface="Merriweather"/>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B100A5D-79BD-4EDD-A426-CC84C33914FB}">
  <a:tblStyle styleId="{0B100A5D-79BD-4EDD-A426-CC84C33914FB}"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HelveticaNeue-bold.fntdata"/><Relationship Id="rId25" Type="http://schemas.openxmlformats.org/officeDocument/2006/relationships/font" Target="fonts/HelveticaNeue-regular.fntdata"/><Relationship Id="rId28" Type="http://schemas.openxmlformats.org/officeDocument/2006/relationships/font" Target="fonts/HelveticaNeue-boldItalic.fntdata"/><Relationship Id="rId27" Type="http://schemas.openxmlformats.org/officeDocument/2006/relationships/font" Target="fonts/HelveticaNeue-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erriweather-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erriweather-italic.fntdata"/><Relationship Id="rId30" Type="http://schemas.openxmlformats.org/officeDocument/2006/relationships/font" Target="fonts/Merriweather-bold.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Merriweather-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6831d02fbe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6831d02fbe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6831d02fbe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6831d02fbe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6831d02fbe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6831d02fbe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6831d02fbe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6831d02fbe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6831d02fbe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6831d02fbe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6831d02fb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6831d02fb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6831d02fbe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6831d02fbe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6831d02fb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6831d02fb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6831d02fb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6831d02fb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6831d02fbe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6831d02fbe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6831d02fb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6831d02fb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6831d02fbe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6831d02fbe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6831d02fbe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6831d02fbe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3">
  <p:cSld name="TITLE_AND_BODY_3">
    <p:spTree>
      <p:nvGrpSpPr>
        <p:cNvPr id="60" name="Shape 60"/>
        <p:cNvGrpSpPr/>
        <p:nvPr/>
      </p:nvGrpSpPr>
      <p:grpSpPr>
        <a:xfrm>
          <a:off x="0" y="0"/>
          <a:ext cx="0" cy="0"/>
          <a:chOff x="0" y="0"/>
          <a:chExt cx="0" cy="0"/>
        </a:xfrm>
      </p:grpSpPr>
      <p:sp>
        <p:nvSpPr>
          <p:cNvPr id="61" name="Google Shape;61;p13"/>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txBox="1"/>
          <p:nvPr>
            <p:ph type="title"/>
          </p:nvPr>
        </p:nvSpPr>
        <p:spPr>
          <a:xfrm>
            <a:off x="311700" y="315925"/>
            <a:ext cx="8520600" cy="8313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3"/>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64" name="Google Shape;64;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 - Bullets w/ image">
  <p:cSld name="TITLE_AND_BODY_1">
    <p:spTree>
      <p:nvGrpSpPr>
        <p:cNvPr id="65" name="Shape 65"/>
        <p:cNvGrpSpPr/>
        <p:nvPr/>
      </p:nvGrpSpPr>
      <p:grpSpPr>
        <a:xfrm>
          <a:off x="0" y="0"/>
          <a:ext cx="0" cy="0"/>
          <a:chOff x="0" y="0"/>
          <a:chExt cx="0" cy="0"/>
        </a:xfrm>
      </p:grpSpPr>
      <p:sp>
        <p:nvSpPr>
          <p:cNvPr id="66" name="Google Shape;66;p14"/>
          <p:cNvSpPr txBox="1"/>
          <p:nvPr>
            <p:ph type="title"/>
          </p:nvPr>
        </p:nvSpPr>
        <p:spPr>
          <a:xfrm>
            <a:off x="457200" y="457200"/>
            <a:ext cx="4113300" cy="470400"/>
          </a:xfrm>
          <a:prstGeom prst="rect">
            <a:avLst/>
          </a:prstGeom>
        </p:spPr>
        <p:txBody>
          <a:bodyPr anchorCtr="0" anchor="t" bIns="91425" lIns="91425" spcFirstLastPara="1" rIns="91425" wrap="square" tIns="91425">
            <a:normAutofit/>
          </a:bodyPr>
          <a:lstStyle>
            <a:lvl1pPr lvl="0" rtl="0">
              <a:spcBef>
                <a:spcPts val="0"/>
              </a:spcBef>
              <a:spcAft>
                <a:spcPts val="0"/>
              </a:spcAft>
              <a:buSzPts val="1800"/>
              <a:buFont typeface="Helvetica Neue"/>
              <a:buNone/>
              <a:defRPr sz="1800">
                <a:latin typeface="Helvetica Neue"/>
                <a:ea typeface="Helvetica Neue"/>
                <a:cs typeface="Helvetica Neue"/>
                <a:sym typeface="Helvetica Neu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4"/>
          <p:cNvSpPr txBox="1"/>
          <p:nvPr>
            <p:ph idx="1" type="body"/>
          </p:nvPr>
        </p:nvSpPr>
        <p:spPr>
          <a:xfrm>
            <a:off x="457200" y="1371600"/>
            <a:ext cx="3999900" cy="3416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dk1"/>
              </a:buClr>
              <a:buSzPts val="1200"/>
              <a:buFont typeface="Helvetica Neue"/>
              <a:buChar char="●"/>
              <a:defRPr sz="1200">
                <a:solidFill>
                  <a:schemeClr val="dk1"/>
                </a:solidFill>
                <a:latin typeface="Helvetica Neue"/>
                <a:ea typeface="Helvetica Neue"/>
                <a:cs typeface="Helvetica Neue"/>
                <a:sym typeface="Helvetica Neue"/>
              </a:defRPr>
            </a:lvl1pPr>
            <a:lvl2pPr indent="-292100" lvl="1" marL="914400" rtl="0">
              <a:spcBef>
                <a:spcPts val="0"/>
              </a:spcBef>
              <a:spcAft>
                <a:spcPts val="0"/>
              </a:spcAft>
              <a:buClr>
                <a:schemeClr val="dk1"/>
              </a:buClr>
              <a:buSzPts val="1000"/>
              <a:buFont typeface="Helvetica Neue"/>
              <a:buChar char="○"/>
              <a:defRPr sz="1000">
                <a:solidFill>
                  <a:schemeClr val="dk1"/>
                </a:solidFill>
                <a:latin typeface="Helvetica Neue"/>
                <a:ea typeface="Helvetica Neue"/>
                <a:cs typeface="Helvetica Neue"/>
                <a:sym typeface="Helvetica Neue"/>
              </a:defRPr>
            </a:lvl2pPr>
            <a:lvl3pPr indent="-292100" lvl="2" marL="1371600" rtl="0">
              <a:spcBef>
                <a:spcPts val="0"/>
              </a:spcBef>
              <a:spcAft>
                <a:spcPts val="0"/>
              </a:spcAft>
              <a:buClr>
                <a:schemeClr val="dk1"/>
              </a:buClr>
              <a:buSzPts val="1000"/>
              <a:buFont typeface="Helvetica Neue"/>
              <a:buChar char="■"/>
              <a:defRPr sz="1000">
                <a:solidFill>
                  <a:schemeClr val="dk1"/>
                </a:solidFill>
                <a:latin typeface="Helvetica Neue"/>
                <a:ea typeface="Helvetica Neue"/>
                <a:cs typeface="Helvetica Neue"/>
                <a:sym typeface="Helvetica Neue"/>
              </a:defRPr>
            </a:lvl3pPr>
            <a:lvl4pPr indent="-292100" lvl="3" marL="1828800" rtl="0">
              <a:spcBef>
                <a:spcPts val="0"/>
              </a:spcBef>
              <a:spcAft>
                <a:spcPts val="0"/>
              </a:spcAft>
              <a:buClr>
                <a:schemeClr val="dk1"/>
              </a:buClr>
              <a:buSzPts val="1000"/>
              <a:buFont typeface="Helvetica Neue"/>
              <a:buChar char="●"/>
              <a:defRPr sz="1000">
                <a:solidFill>
                  <a:schemeClr val="dk1"/>
                </a:solidFill>
                <a:latin typeface="Helvetica Neue"/>
                <a:ea typeface="Helvetica Neue"/>
                <a:cs typeface="Helvetica Neue"/>
                <a:sym typeface="Helvetica Neue"/>
              </a:defRPr>
            </a:lvl4pPr>
            <a:lvl5pPr indent="-292100" lvl="4" marL="2286000" rtl="0">
              <a:spcBef>
                <a:spcPts val="0"/>
              </a:spcBef>
              <a:spcAft>
                <a:spcPts val="0"/>
              </a:spcAft>
              <a:buClr>
                <a:schemeClr val="dk1"/>
              </a:buClr>
              <a:buSzPts val="1000"/>
              <a:buFont typeface="Helvetica Neue"/>
              <a:buChar char="○"/>
              <a:defRPr sz="1000">
                <a:solidFill>
                  <a:schemeClr val="dk1"/>
                </a:solidFill>
                <a:latin typeface="Helvetica Neue"/>
                <a:ea typeface="Helvetica Neue"/>
                <a:cs typeface="Helvetica Neue"/>
                <a:sym typeface="Helvetica Neue"/>
              </a:defRPr>
            </a:lvl5pPr>
            <a:lvl6pPr indent="-292100" lvl="5" marL="2743200" rtl="0">
              <a:spcBef>
                <a:spcPts val="0"/>
              </a:spcBef>
              <a:spcAft>
                <a:spcPts val="0"/>
              </a:spcAft>
              <a:buClr>
                <a:schemeClr val="dk1"/>
              </a:buClr>
              <a:buSzPts val="1000"/>
              <a:buFont typeface="Helvetica Neue"/>
              <a:buChar char="■"/>
              <a:defRPr sz="1000">
                <a:solidFill>
                  <a:schemeClr val="dk1"/>
                </a:solidFill>
                <a:latin typeface="Helvetica Neue"/>
                <a:ea typeface="Helvetica Neue"/>
                <a:cs typeface="Helvetica Neue"/>
                <a:sym typeface="Helvetica Neue"/>
              </a:defRPr>
            </a:lvl6pPr>
            <a:lvl7pPr indent="-292100" lvl="6" marL="3200400" rtl="0">
              <a:spcBef>
                <a:spcPts val="0"/>
              </a:spcBef>
              <a:spcAft>
                <a:spcPts val="0"/>
              </a:spcAft>
              <a:buClr>
                <a:schemeClr val="dk1"/>
              </a:buClr>
              <a:buSzPts val="1000"/>
              <a:buFont typeface="Helvetica Neue"/>
              <a:buChar char="●"/>
              <a:defRPr sz="1000">
                <a:solidFill>
                  <a:schemeClr val="dk1"/>
                </a:solidFill>
                <a:latin typeface="Helvetica Neue"/>
                <a:ea typeface="Helvetica Neue"/>
                <a:cs typeface="Helvetica Neue"/>
                <a:sym typeface="Helvetica Neue"/>
              </a:defRPr>
            </a:lvl7pPr>
            <a:lvl8pPr indent="-292100" lvl="7" marL="3657600" rtl="0">
              <a:spcBef>
                <a:spcPts val="0"/>
              </a:spcBef>
              <a:spcAft>
                <a:spcPts val="0"/>
              </a:spcAft>
              <a:buClr>
                <a:schemeClr val="dk1"/>
              </a:buClr>
              <a:buSzPts val="1000"/>
              <a:buFont typeface="Helvetica Neue"/>
              <a:buChar char="○"/>
              <a:defRPr sz="1000">
                <a:solidFill>
                  <a:schemeClr val="dk1"/>
                </a:solidFill>
                <a:latin typeface="Helvetica Neue"/>
                <a:ea typeface="Helvetica Neue"/>
                <a:cs typeface="Helvetica Neue"/>
                <a:sym typeface="Helvetica Neue"/>
              </a:defRPr>
            </a:lvl8pPr>
            <a:lvl9pPr indent="-292100" lvl="8" marL="4114800" rtl="0">
              <a:spcBef>
                <a:spcPts val="0"/>
              </a:spcBef>
              <a:spcAft>
                <a:spcPts val="0"/>
              </a:spcAft>
              <a:buClr>
                <a:schemeClr val="dk1"/>
              </a:buClr>
              <a:buSzPts val="1000"/>
              <a:buFont typeface="Helvetica Neue"/>
              <a:buChar char="■"/>
              <a:defRPr sz="1000">
                <a:solidFill>
                  <a:schemeClr val="dk1"/>
                </a:solidFill>
                <a:latin typeface="Helvetica Neue"/>
                <a:ea typeface="Helvetica Neue"/>
                <a:cs typeface="Helvetica Neue"/>
                <a:sym typeface="Helvetica Neue"/>
              </a:defRPr>
            </a:lvl9pPr>
          </a:lstStyle>
          <a:p/>
        </p:txBody>
      </p:sp>
      <p:sp>
        <p:nvSpPr>
          <p:cNvPr id="68" name="Google Shape;68;p14"/>
          <p:cNvSpPr/>
          <p:nvPr>
            <p:ph idx="2" type="pic"/>
          </p:nvPr>
        </p:nvSpPr>
        <p:spPr>
          <a:xfrm>
            <a:off x="4798550" y="457200"/>
            <a:ext cx="3888900" cy="4092900"/>
          </a:xfrm>
          <a:prstGeom prst="rect">
            <a:avLst/>
          </a:prstGeom>
          <a:noFill/>
          <a:ln>
            <a:noFill/>
          </a:ln>
        </p:spPr>
      </p:sp>
      <p:pic>
        <p:nvPicPr>
          <p:cNvPr descr="Image" id="69" name="Google Shape;69;p14"/>
          <p:cNvPicPr preferRelativeResize="0"/>
          <p:nvPr/>
        </p:nvPicPr>
        <p:blipFill rotWithShape="1">
          <a:blip r:embed="rId2">
            <a:alphaModFix/>
          </a:blip>
          <a:srcRect b="0" l="0" r="0" t="0"/>
          <a:stretch/>
        </p:blipFill>
        <p:spPr>
          <a:xfrm>
            <a:off x="156975" y="4805812"/>
            <a:ext cx="452625" cy="223375"/>
          </a:xfrm>
          <a:prstGeom prst="rect">
            <a:avLst/>
          </a:prstGeom>
          <a:noFill/>
          <a:ln>
            <a:noFill/>
          </a:ln>
        </p:spPr>
      </p:pic>
      <p:sp>
        <p:nvSpPr>
          <p:cNvPr id="70" name="Google Shape;70;p14"/>
          <p:cNvSpPr txBox="1"/>
          <p:nvPr>
            <p:ph idx="12" type="sldNum"/>
          </p:nvPr>
        </p:nvSpPr>
        <p:spPr>
          <a:xfrm>
            <a:off x="8687450" y="4779075"/>
            <a:ext cx="333900" cy="276900"/>
          </a:xfrm>
          <a:prstGeom prst="rect">
            <a:avLst/>
          </a:prstGeom>
        </p:spPr>
        <p:txBody>
          <a:bodyPr anchorCtr="0" anchor="ctr" bIns="91425" lIns="91425" spcFirstLastPara="1" rIns="91425" wrap="square" tIns="91425">
            <a:normAutofit fontScale="92500" lnSpcReduction="20000"/>
          </a:bodyPr>
          <a:lstStyle>
            <a:lvl1pPr lvl="0" rtl="0" algn="r">
              <a:buNone/>
              <a:defRPr sz="800">
                <a:solidFill>
                  <a:schemeClr val="dk1"/>
                </a:solidFill>
                <a:latin typeface="Helvetica Neue"/>
                <a:ea typeface="Helvetica Neue"/>
                <a:cs typeface="Helvetica Neue"/>
                <a:sym typeface="Helvetica Neue"/>
              </a:defRPr>
            </a:lvl1pPr>
            <a:lvl2pPr lvl="1" rtl="0" algn="r">
              <a:buNone/>
              <a:defRPr sz="800">
                <a:solidFill>
                  <a:schemeClr val="dk1"/>
                </a:solidFill>
                <a:latin typeface="Helvetica Neue"/>
                <a:ea typeface="Helvetica Neue"/>
                <a:cs typeface="Helvetica Neue"/>
                <a:sym typeface="Helvetica Neue"/>
              </a:defRPr>
            </a:lvl2pPr>
            <a:lvl3pPr lvl="2" rtl="0" algn="r">
              <a:buNone/>
              <a:defRPr sz="800">
                <a:solidFill>
                  <a:schemeClr val="dk1"/>
                </a:solidFill>
                <a:latin typeface="Helvetica Neue"/>
                <a:ea typeface="Helvetica Neue"/>
                <a:cs typeface="Helvetica Neue"/>
                <a:sym typeface="Helvetica Neue"/>
              </a:defRPr>
            </a:lvl3pPr>
            <a:lvl4pPr lvl="3" rtl="0" algn="r">
              <a:buNone/>
              <a:defRPr sz="800">
                <a:solidFill>
                  <a:schemeClr val="dk1"/>
                </a:solidFill>
                <a:latin typeface="Helvetica Neue"/>
                <a:ea typeface="Helvetica Neue"/>
                <a:cs typeface="Helvetica Neue"/>
                <a:sym typeface="Helvetica Neue"/>
              </a:defRPr>
            </a:lvl4pPr>
            <a:lvl5pPr lvl="4" rtl="0" algn="r">
              <a:buNone/>
              <a:defRPr sz="800">
                <a:solidFill>
                  <a:schemeClr val="dk1"/>
                </a:solidFill>
                <a:latin typeface="Helvetica Neue"/>
                <a:ea typeface="Helvetica Neue"/>
                <a:cs typeface="Helvetica Neue"/>
                <a:sym typeface="Helvetica Neue"/>
              </a:defRPr>
            </a:lvl5pPr>
            <a:lvl6pPr lvl="5" rtl="0" algn="r">
              <a:buNone/>
              <a:defRPr sz="800">
                <a:solidFill>
                  <a:schemeClr val="dk1"/>
                </a:solidFill>
                <a:latin typeface="Helvetica Neue"/>
                <a:ea typeface="Helvetica Neue"/>
                <a:cs typeface="Helvetica Neue"/>
                <a:sym typeface="Helvetica Neue"/>
              </a:defRPr>
            </a:lvl6pPr>
            <a:lvl7pPr lvl="6" rtl="0" algn="r">
              <a:buNone/>
              <a:defRPr sz="800">
                <a:solidFill>
                  <a:schemeClr val="dk1"/>
                </a:solidFill>
                <a:latin typeface="Helvetica Neue"/>
                <a:ea typeface="Helvetica Neue"/>
                <a:cs typeface="Helvetica Neue"/>
                <a:sym typeface="Helvetica Neue"/>
              </a:defRPr>
            </a:lvl7pPr>
            <a:lvl8pPr lvl="7" rtl="0" algn="r">
              <a:buNone/>
              <a:defRPr sz="800">
                <a:solidFill>
                  <a:schemeClr val="dk1"/>
                </a:solidFill>
                <a:latin typeface="Helvetica Neue"/>
                <a:ea typeface="Helvetica Neue"/>
                <a:cs typeface="Helvetica Neue"/>
                <a:sym typeface="Helvetica Neue"/>
              </a:defRPr>
            </a:lvl8pPr>
            <a:lvl9pPr lvl="8" rtl="0" algn="r">
              <a:buNone/>
              <a:defRPr sz="800">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288">
          <p15:clr>
            <a:srgbClr val="FA7B17"/>
          </p15:clr>
        </p15:guide>
        <p15:guide id="2" orient="horz" pos="3168">
          <p15:clr>
            <a:srgbClr val="FA7B17"/>
          </p15:clr>
        </p15:guide>
        <p15:guide id="3" orient="horz" pos="288">
          <p15:clr>
            <a:srgbClr val="FA7B17"/>
          </p15:clr>
        </p15:guide>
        <p15:guide id="4" orient="horz" pos="864">
          <p15:clr>
            <a:srgbClr val="FA7B17"/>
          </p15:clr>
        </p15:guide>
        <p15:guide id="5" pos="384">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4">
  <p:cSld name="TITLE_AND_BODY_4">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3" name="Google Shape;73;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74" name="Google Shape;74;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hyperlink" Target="http://drive.google.com/file/d/1U-bMaRF2DC5tqFLCEBuRMrdcwsRgCdpQ/view" TargetMode="Externa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hyperlink" Target="http://drive.google.com/file/d/1t7M2ICvy2b_K_ppbDZkp5oSCpvsUPjmU/view" TargetMode="Externa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ctrTitle"/>
          </p:nvPr>
        </p:nvSpPr>
        <p:spPr>
          <a:xfrm>
            <a:off x="251175" y="297675"/>
            <a:ext cx="4457700" cy="1282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2024 Reconstitution Workshop Report</a:t>
            </a:r>
            <a:endParaRPr/>
          </a:p>
          <a:p>
            <a:pPr indent="0" lvl="0" marL="0" rtl="0" algn="l">
              <a:spcBef>
                <a:spcPts val="0"/>
              </a:spcBef>
              <a:spcAft>
                <a:spcPts val="0"/>
              </a:spcAft>
              <a:buNone/>
            </a:pPr>
            <a:r>
              <a:t/>
            </a:r>
            <a:endParaRPr sz="3266"/>
          </a:p>
          <a:p>
            <a:pPr indent="0" lvl="0" marL="0" rtl="0" algn="l">
              <a:spcBef>
                <a:spcPts val="0"/>
              </a:spcBef>
              <a:spcAft>
                <a:spcPts val="0"/>
              </a:spcAft>
              <a:buNone/>
            </a:pPr>
            <a:r>
              <a:rPr lang="en" sz="3044"/>
              <a:t>Report Overview</a:t>
            </a:r>
            <a:endParaRPr sz="3044"/>
          </a:p>
          <a:p>
            <a:pPr indent="0" lvl="0" marL="0" rtl="0" algn="l">
              <a:spcBef>
                <a:spcPts val="0"/>
              </a:spcBef>
              <a:spcAft>
                <a:spcPts val="0"/>
              </a:spcAft>
              <a:buNone/>
            </a:pPr>
            <a:r>
              <a:rPr lang="en" sz="3044"/>
              <a:t>2025 IFPRI AGM</a:t>
            </a:r>
            <a:endParaRPr/>
          </a:p>
        </p:txBody>
      </p:sp>
      <p:pic>
        <p:nvPicPr>
          <p:cNvPr id="80" name="Google Shape;80;p16"/>
          <p:cNvPicPr preferRelativeResize="0"/>
          <p:nvPr/>
        </p:nvPicPr>
        <p:blipFill>
          <a:blip r:embed="rId3">
            <a:alphaModFix/>
          </a:blip>
          <a:stretch>
            <a:fillRect/>
          </a:stretch>
        </p:blipFill>
        <p:spPr>
          <a:xfrm>
            <a:off x="4019075" y="904400"/>
            <a:ext cx="5064550" cy="4239101"/>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311700" y="315925"/>
            <a:ext cx="8520600" cy="83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Gap #5: Failures Show up During Scale-Up</a:t>
            </a:r>
            <a:endParaRPr/>
          </a:p>
        </p:txBody>
      </p:sp>
      <p:pic>
        <p:nvPicPr>
          <p:cNvPr id="138" name="Google Shape;138;p25" title="Powder properties; movie wettability 114400.mp4">
            <a:hlinkClick r:id="rId3"/>
          </p:cNvPr>
          <p:cNvPicPr preferRelativeResize="0"/>
          <p:nvPr/>
        </p:nvPicPr>
        <p:blipFill>
          <a:blip r:embed="rId4">
            <a:alphaModFix/>
          </a:blip>
          <a:stretch>
            <a:fillRect/>
          </a:stretch>
        </p:blipFill>
        <p:spPr>
          <a:xfrm>
            <a:off x="3716550" y="1052925"/>
            <a:ext cx="5245950" cy="3934475"/>
          </a:xfrm>
          <a:prstGeom prst="rect">
            <a:avLst/>
          </a:prstGeom>
          <a:noFill/>
          <a:ln>
            <a:noFill/>
          </a:ln>
        </p:spPr>
      </p:pic>
      <p:sp>
        <p:nvSpPr>
          <p:cNvPr id="139" name="Google Shape;139;p25"/>
          <p:cNvSpPr txBox="1"/>
          <p:nvPr>
            <p:ph idx="1" type="body"/>
          </p:nvPr>
        </p:nvSpPr>
        <p:spPr>
          <a:xfrm>
            <a:off x="118050" y="1147225"/>
            <a:ext cx="3513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300"/>
              <a:t>Example from Workshop: </a:t>
            </a:r>
            <a:endParaRPr sz="2300"/>
          </a:p>
          <a:p>
            <a:pPr indent="0" lvl="0" marL="0" rtl="0" algn="l">
              <a:spcBef>
                <a:spcPts val="1200"/>
              </a:spcBef>
              <a:spcAft>
                <a:spcPts val="1200"/>
              </a:spcAft>
              <a:buNone/>
            </a:pPr>
            <a:r>
              <a:rPr lang="en" sz="2300"/>
              <a:t>Reconstitution times of infant milk </a:t>
            </a:r>
            <a:r>
              <a:rPr lang="en" sz="2300"/>
              <a:t>differs</a:t>
            </a:r>
            <a:r>
              <a:rPr lang="en" sz="2300"/>
              <a:t> across production lines.</a:t>
            </a:r>
            <a:endParaRPr sz="23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130200" y="0"/>
            <a:ext cx="8520600" cy="83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Road Map</a:t>
            </a:r>
            <a:endParaRPr/>
          </a:p>
        </p:txBody>
      </p:sp>
      <p:pic>
        <p:nvPicPr>
          <p:cNvPr id="145" name="Google Shape;145;p26"/>
          <p:cNvPicPr preferRelativeResize="0"/>
          <p:nvPr/>
        </p:nvPicPr>
        <p:blipFill>
          <a:blip r:embed="rId3">
            <a:alphaModFix/>
          </a:blip>
          <a:stretch>
            <a:fillRect/>
          </a:stretch>
        </p:blipFill>
        <p:spPr>
          <a:xfrm>
            <a:off x="582025" y="531400"/>
            <a:ext cx="8307825" cy="4486750"/>
          </a:xfrm>
          <a:prstGeom prst="rect">
            <a:avLst/>
          </a:prstGeom>
          <a:noFill/>
          <a:ln cap="flat" cmpd="sng" w="12700">
            <a:solidFill>
              <a:srgbClr val="000000"/>
            </a:solidFill>
            <a:prstDash val="solid"/>
            <a:miter lim="8000"/>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7"/>
          <p:cNvSpPr txBox="1"/>
          <p:nvPr>
            <p:ph idx="1" type="body"/>
          </p:nvPr>
        </p:nvSpPr>
        <p:spPr>
          <a:xfrm>
            <a:off x="142250" y="831300"/>
            <a:ext cx="33564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200"/>
              <a:t>Additional systems that complement examples from the workshop.</a:t>
            </a:r>
            <a:endParaRPr sz="2200"/>
          </a:p>
          <a:p>
            <a:pPr indent="-368300" lvl="0" marL="457200" rtl="0" algn="l">
              <a:spcBef>
                <a:spcPts val="1200"/>
              </a:spcBef>
              <a:spcAft>
                <a:spcPts val="0"/>
              </a:spcAft>
              <a:buSzPts val="2200"/>
              <a:buChar char="●"/>
            </a:pPr>
            <a:r>
              <a:rPr lang="en" sz="2200"/>
              <a:t>Milk Powder</a:t>
            </a:r>
            <a:endParaRPr sz="2200"/>
          </a:p>
          <a:p>
            <a:pPr indent="-368300" lvl="0" marL="457200" rtl="0" algn="l">
              <a:spcBef>
                <a:spcPts val="0"/>
              </a:spcBef>
              <a:spcAft>
                <a:spcPts val="0"/>
              </a:spcAft>
              <a:buSzPts val="2200"/>
              <a:buChar char="●"/>
            </a:pPr>
            <a:r>
              <a:rPr lang="en" sz="2200"/>
              <a:t>Ceramics</a:t>
            </a:r>
            <a:endParaRPr sz="2200"/>
          </a:p>
          <a:p>
            <a:pPr indent="-368300" lvl="0" marL="457200" rtl="0" algn="l">
              <a:spcBef>
                <a:spcPts val="0"/>
              </a:spcBef>
              <a:spcAft>
                <a:spcPts val="0"/>
              </a:spcAft>
              <a:buSzPts val="2200"/>
              <a:buChar char="●"/>
            </a:pPr>
            <a:r>
              <a:rPr lang="en" sz="2200"/>
              <a:t>Catalysts</a:t>
            </a:r>
            <a:endParaRPr sz="2200"/>
          </a:p>
          <a:p>
            <a:pPr indent="-368300" lvl="0" marL="457200" rtl="0" algn="l">
              <a:spcBef>
                <a:spcPts val="0"/>
              </a:spcBef>
              <a:spcAft>
                <a:spcPts val="0"/>
              </a:spcAft>
              <a:buSzPts val="2200"/>
              <a:buChar char="●"/>
            </a:pPr>
            <a:r>
              <a:rPr lang="en" sz="2200"/>
              <a:t>Agricultural </a:t>
            </a:r>
            <a:endParaRPr sz="2200"/>
          </a:p>
        </p:txBody>
      </p:sp>
      <p:pic>
        <p:nvPicPr>
          <p:cNvPr id="151" name="Google Shape;151;p27"/>
          <p:cNvPicPr preferRelativeResize="0"/>
          <p:nvPr/>
        </p:nvPicPr>
        <p:blipFill>
          <a:blip r:embed="rId3">
            <a:alphaModFix/>
          </a:blip>
          <a:stretch>
            <a:fillRect/>
          </a:stretch>
        </p:blipFill>
        <p:spPr>
          <a:xfrm>
            <a:off x="3709900" y="522725"/>
            <a:ext cx="5364625" cy="4361675"/>
          </a:xfrm>
          <a:prstGeom prst="rect">
            <a:avLst/>
          </a:prstGeom>
          <a:noFill/>
          <a:ln cap="flat" cmpd="sng" w="12700">
            <a:solidFill>
              <a:srgbClr val="000000"/>
            </a:solidFill>
            <a:prstDash val="solid"/>
            <a:miter lim="8000"/>
            <a:headEnd len="sm" w="sm" type="none"/>
            <a:tailEnd len="sm" w="sm" type="none"/>
          </a:ln>
        </p:spPr>
      </p:pic>
      <p:sp>
        <p:nvSpPr>
          <p:cNvPr id="152" name="Google Shape;152;p27"/>
          <p:cNvSpPr txBox="1"/>
          <p:nvPr>
            <p:ph type="title"/>
          </p:nvPr>
        </p:nvSpPr>
        <p:spPr>
          <a:xfrm>
            <a:off x="142250" y="0"/>
            <a:ext cx="4687800" cy="83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320"/>
              <a:t>Industrially Relevant Systems</a:t>
            </a:r>
            <a:endParaRPr sz="232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8"/>
          <p:cNvSpPr txBox="1"/>
          <p:nvPr>
            <p:ph type="title"/>
          </p:nvPr>
        </p:nvSpPr>
        <p:spPr>
          <a:xfrm>
            <a:off x="104025" y="0"/>
            <a:ext cx="6633300" cy="83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200"/>
              <a:t>Briefs/Proposals &amp; Outcomes at 2024 AGM</a:t>
            </a:r>
            <a:endParaRPr sz="2200"/>
          </a:p>
        </p:txBody>
      </p:sp>
      <p:graphicFrame>
        <p:nvGraphicFramePr>
          <p:cNvPr id="158" name="Google Shape;158;p28"/>
          <p:cNvGraphicFramePr/>
          <p:nvPr/>
        </p:nvGraphicFramePr>
        <p:xfrm>
          <a:off x="52025" y="491300"/>
          <a:ext cx="3000000" cy="3000000"/>
        </p:xfrm>
        <a:graphic>
          <a:graphicData uri="http://schemas.openxmlformats.org/drawingml/2006/table">
            <a:tbl>
              <a:tblPr>
                <a:noFill/>
                <a:tableStyleId>{0B100A5D-79BD-4EDD-A426-CC84C33914FB}</a:tableStyleId>
              </a:tblPr>
              <a:tblGrid>
                <a:gridCol w="2955850"/>
                <a:gridCol w="665050"/>
                <a:gridCol w="825175"/>
                <a:gridCol w="1465600"/>
                <a:gridCol w="1748875"/>
                <a:gridCol w="1379400"/>
              </a:tblGrid>
              <a:tr h="331500">
                <a:tc>
                  <a:txBody>
                    <a:bodyPr/>
                    <a:lstStyle/>
                    <a:p>
                      <a:pPr indent="801225" lvl="0" marL="0" rtl="0" algn="ctr">
                        <a:spcBef>
                          <a:spcPts val="0"/>
                        </a:spcBef>
                        <a:spcAft>
                          <a:spcPts val="0"/>
                        </a:spcAft>
                        <a:buNone/>
                      </a:pPr>
                      <a:r>
                        <a:rPr b="1" lang="en" sz="1100">
                          <a:solidFill>
                            <a:srgbClr val="222222"/>
                          </a:solidFill>
                        </a:rPr>
                        <a:t>Topics</a:t>
                      </a:r>
                      <a:endParaRPr b="1" sz="1100">
                        <a:solidFill>
                          <a:srgbClr val="222222"/>
                        </a:solidFill>
                      </a:endParaRPr>
                    </a:p>
                  </a:txBody>
                  <a:tcPr marT="63500" marB="63500" marR="63500" marL="63500">
                    <a:solidFill>
                      <a:srgbClr val="CFE2F3"/>
                    </a:solidFill>
                  </a:tcPr>
                </a:tc>
                <a:tc>
                  <a:txBody>
                    <a:bodyPr/>
                    <a:lstStyle/>
                    <a:p>
                      <a:pPr indent="801225" lvl="0" marL="0" rtl="0" algn="ctr">
                        <a:spcBef>
                          <a:spcPts val="0"/>
                        </a:spcBef>
                        <a:spcAft>
                          <a:spcPts val="0"/>
                        </a:spcAft>
                        <a:buNone/>
                      </a:pPr>
                      <a:r>
                        <a:rPr b="1" lang="en" sz="1100">
                          <a:solidFill>
                            <a:srgbClr val="222222"/>
                          </a:solidFill>
                        </a:rPr>
                        <a:t>Ref</a:t>
                      </a:r>
                      <a:endParaRPr b="1" sz="1100">
                        <a:solidFill>
                          <a:srgbClr val="222222"/>
                        </a:solidFill>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900">
                          <a:solidFill>
                            <a:srgbClr val="222222"/>
                          </a:solidFill>
                        </a:rPr>
                        <a:t>Type</a:t>
                      </a:r>
                      <a:endParaRPr b="1" sz="900">
                        <a:solidFill>
                          <a:srgbClr val="222222"/>
                        </a:solidFill>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900">
                          <a:solidFill>
                            <a:srgbClr val="222222"/>
                          </a:solidFill>
                        </a:rPr>
                        <a:t>IFPRI area</a:t>
                      </a:r>
                      <a:endParaRPr b="1" sz="900">
                        <a:solidFill>
                          <a:srgbClr val="222222"/>
                        </a:solidFill>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100">
                          <a:solidFill>
                            <a:srgbClr val="222222"/>
                          </a:solidFill>
                        </a:rPr>
                        <a:t>Gaps addressed</a:t>
                      </a:r>
                      <a:endParaRPr b="1" sz="1100">
                        <a:solidFill>
                          <a:srgbClr val="222222"/>
                        </a:solidFill>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100">
                          <a:solidFill>
                            <a:srgbClr val="222222"/>
                          </a:solidFill>
                        </a:rPr>
                        <a:t>Results</a:t>
                      </a:r>
                      <a:endParaRPr b="1" sz="1100">
                        <a:solidFill>
                          <a:srgbClr val="222222"/>
                        </a:solidFill>
                      </a:endParaRPr>
                    </a:p>
                  </a:txBody>
                  <a:tcPr marT="63500" marB="63500" marR="63500" marL="63500" anchor="ctr">
                    <a:solidFill>
                      <a:srgbClr val="CFE2F3"/>
                    </a:solidFill>
                  </a:tcPr>
                </a:tc>
              </a:tr>
              <a:tr h="534275">
                <a:tc>
                  <a:txBody>
                    <a:bodyPr/>
                    <a:lstStyle/>
                    <a:p>
                      <a:pPr indent="0" lvl="0" marL="0" rtl="0" algn="l">
                        <a:spcBef>
                          <a:spcPts val="0"/>
                        </a:spcBef>
                        <a:spcAft>
                          <a:spcPts val="0"/>
                        </a:spcAft>
                        <a:buNone/>
                      </a:pPr>
                      <a:r>
                        <a:rPr lang="en" sz="1100">
                          <a:solidFill>
                            <a:srgbClr val="222222"/>
                          </a:solidFill>
                        </a:rPr>
                        <a:t>Surface energy of heterogeneous surfaces </a:t>
                      </a:r>
                      <a:endParaRPr sz="1100">
                        <a:solidFill>
                          <a:srgbClr val="222222"/>
                        </a:solidFill>
                      </a:endParaRPr>
                    </a:p>
                  </a:txBody>
                  <a:tcPr marT="63500" marB="63500" marR="63500" marL="63500" anchor="ctr"/>
                </a:tc>
                <a:tc>
                  <a:txBody>
                    <a:bodyPr/>
                    <a:lstStyle/>
                    <a:p>
                      <a:pPr indent="0" lvl="0" marL="0" rtl="0" algn="l">
                        <a:spcBef>
                          <a:spcPts val="0"/>
                        </a:spcBef>
                        <a:spcAft>
                          <a:spcPts val="0"/>
                        </a:spcAft>
                        <a:buNone/>
                      </a:pPr>
                      <a:r>
                        <a:rPr lang="en" sz="1100">
                          <a:solidFill>
                            <a:srgbClr val="222222"/>
                          </a:solidFill>
                        </a:rPr>
                        <a:t>R1</a:t>
                      </a:r>
                      <a:endParaRPr sz="1100">
                        <a:solidFill>
                          <a:srgbClr val="222222"/>
                        </a:solidFill>
                      </a:endParaRPr>
                    </a:p>
                  </a:txBody>
                  <a:tcPr marT="63500" marB="63500" marR="63500" marL="63500" anchor="ctr"/>
                </a:tc>
                <a:tc>
                  <a:txBody>
                    <a:bodyPr/>
                    <a:lstStyle/>
                    <a:p>
                      <a:pPr indent="0" lvl="0" marL="0" rtl="0" algn="l">
                        <a:spcBef>
                          <a:spcPts val="0"/>
                        </a:spcBef>
                        <a:spcAft>
                          <a:spcPts val="0"/>
                        </a:spcAft>
                        <a:buNone/>
                      </a:pPr>
                      <a:r>
                        <a:rPr lang="en" sz="900">
                          <a:solidFill>
                            <a:srgbClr val="222222"/>
                          </a:solidFill>
                        </a:rPr>
                        <a:t>Review</a:t>
                      </a:r>
                      <a:endParaRPr sz="900">
                        <a:solidFill>
                          <a:srgbClr val="222222"/>
                        </a:solidFill>
                      </a:endParaRPr>
                    </a:p>
                  </a:txBody>
                  <a:tcPr marT="63500" marB="63500" marR="63500" marL="63500" anchor="ctr"/>
                </a:tc>
                <a:tc>
                  <a:txBody>
                    <a:bodyPr/>
                    <a:lstStyle/>
                    <a:p>
                      <a:pPr indent="0" lvl="0" marL="0" rtl="0" algn="ctr">
                        <a:spcBef>
                          <a:spcPts val="0"/>
                        </a:spcBef>
                        <a:spcAft>
                          <a:spcPts val="0"/>
                        </a:spcAft>
                        <a:buNone/>
                      </a:pPr>
                      <a:r>
                        <a:rPr lang="en" sz="1100">
                          <a:solidFill>
                            <a:srgbClr val="222222"/>
                          </a:solidFill>
                        </a:rPr>
                        <a:t>Characterization</a:t>
                      </a:r>
                      <a:endParaRPr sz="1100">
                        <a:solidFill>
                          <a:srgbClr val="222222"/>
                        </a:solidFill>
                      </a:endParaRPr>
                    </a:p>
                  </a:txBody>
                  <a:tcPr marT="63500" marB="63500" marR="63500" marL="63500" anchor="ctr"/>
                </a:tc>
                <a:tc>
                  <a:txBody>
                    <a:bodyPr/>
                    <a:lstStyle/>
                    <a:p>
                      <a:pPr indent="0" lvl="0" marL="0" rtl="0" algn="l">
                        <a:spcBef>
                          <a:spcPts val="0"/>
                        </a:spcBef>
                        <a:spcAft>
                          <a:spcPts val="0"/>
                        </a:spcAft>
                        <a:buNone/>
                      </a:pPr>
                      <a:r>
                        <a:rPr lang="en" sz="1100">
                          <a:solidFill>
                            <a:srgbClr val="222222"/>
                          </a:solidFill>
                        </a:rPr>
                        <a:t>Gaps 1 &amp; 3</a:t>
                      </a:r>
                      <a:endParaRPr sz="1100">
                        <a:solidFill>
                          <a:srgbClr val="222222"/>
                        </a:solidFill>
                      </a:endParaRPr>
                    </a:p>
                  </a:txBody>
                  <a:tcPr marT="63500" marB="63500" marR="63500" marL="63500"/>
                </a:tc>
                <a:tc>
                  <a:txBody>
                    <a:bodyPr/>
                    <a:lstStyle/>
                    <a:p>
                      <a:pPr indent="0" lvl="0" marL="0" rtl="0" algn="ctr">
                        <a:spcBef>
                          <a:spcPts val="0"/>
                        </a:spcBef>
                        <a:spcAft>
                          <a:spcPts val="0"/>
                        </a:spcAft>
                        <a:buNone/>
                      </a:pPr>
                      <a:r>
                        <a:rPr lang="en" sz="1100">
                          <a:solidFill>
                            <a:srgbClr val="222222"/>
                          </a:solidFill>
                        </a:rPr>
                        <a:t>Completed</a:t>
                      </a:r>
                      <a:endParaRPr sz="1100">
                        <a:solidFill>
                          <a:srgbClr val="222222"/>
                        </a:solidFill>
                      </a:endParaRPr>
                    </a:p>
                  </a:txBody>
                  <a:tcPr marT="63500" marB="63500" marR="63500" marL="63500" anchor="ctr">
                    <a:solidFill>
                      <a:srgbClr val="D9EAD3"/>
                    </a:solidFill>
                  </a:tcPr>
                </a:tc>
              </a:tr>
              <a:tr h="939800">
                <a:tc>
                  <a:txBody>
                    <a:bodyPr/>
                    <a:lstStyle/>
                    <a:p>
                      <a:pPr indent="0" lvl="0" marL="0" rtl="0" algn="l">
                        <a:spcBef>
                          <a:spcPts val="0"/>
                        </a:spcBef>
                        <a:spcAft>
                          <a:spcPts val="0"/>
                        </a:spcAft>
                        <a:buNone/>
                      </a:pPr>
                      <a:r>
                        <a:rPr lang="en" sz="1100">
                          <a:solidFill>
                            <a:srgbClr val="222222"/>
                          </a:solidFill>
                        </a:rPr>
                        <a:t>Measurement of multimodal, multicomponent PSD in suspensions </a:t>
                      </a:r>
                      <a:endParaRPr sz="1100">
                        <a:solidFill>
                          <a:srgbClr val="222222"/>
                        </a:solidFill>
                      </a:endParaRPr>
                    </a:p>
                  </a:txBody>
                  <a:tcPr marT="63500" marB="63500" marR="63500" marL="63500" anchor="ctr"/>
                </a:tc>
                <a:tc>
                  <a:txBody>
                    <a:bodyPr/>
                    <a:lstStyle/>
                    <a:p>
                      <a:pPr indent="0" lvl="0" marL="0" rtl="0" algn="l">
                        <a:spcBef>
                          <a:spcPts val="0"/>
                        </a:spcBef>
                        <a:spcAft>
                          <a:spcPts val="0"/>
                        </a:spcAft>
                        <a:buNone/>
                      </a:pPr>
                      <a:r>
                        <a:rPr lang="en" sz="1100">
                          <a:solidFill>
                            <a:srgbClr val="222222"/>
                          </a:solidFill>
                        </a:rPr>
                        <a:t>R2</a:t>
                      </a:r>
                      <a:endParaRPr sz="1100">
                        <a:solidFill>
                          <a:srgbClr val="222222"/>
                        </a:solidFill>
                      </a:endParaRPr>
                    </a:p>
                  </a:txBody>
                  <a:tcPr marT="63500" marB="63500" marR="63500" marL="63500" anchor="ctr"/>
                </a:tc>
                <a:tc>
                  <a:txBody>
                    <a:bodyPr/>
                    <a:lstStyle/>
                    <a:p>
                      <a:pPr indent="0" lvl="0" marL="0" rtl="0" algn="l">
                        <a:spcBef>
                          <a:spcPts val="0"/>
                        </a:spcBef>
                        <a:spcAft>
                          <a:spcPts val="0"/>
                        </a:spcAft>
                        <a:buNone/>
                      </a:pPr>
                      <a:r>
                        <a:rPr lang="en" sz="900">
                          <a:solidFill>
                            <a:srgbClr val="222222"/>
                          </a:solidFill>
                        </a:rPr>
                        <a:t>Review</a:t>
                      </a:r>
                      <a:endParaRPr sz="900">
                        <a:solidFill>
                          <a:srgbClr val="222222"/>
                        </a:solidFill>
                      </a:endParaRPr>
                    </a:p>
                  </a:txBody>
                  <a:tcPr marT="63500" marB="63500" marR="63500" marL="63500" anchor="ctr"/>
                </a:tc>
                <a:tc>
                  <a:txBody>
                    <a:bodyPr/>
                    <a:lstStyle/>
                    <a:p>
                      <a:pPr indent="0" lvl="0" marL="0" rtl="0" algn="ctr">
                        <a:spcBef>
                          <a:spcPts val="0"/>
                        </a:spcBef>
                        <a:spcAft>
                          <a:spcPts val="0"/>
                        </a:spcAft>
                        <a:buNone/>
                      </a:pPr>
                      <a:r>
                        <a:rPr lang="en" sz="1100">
                          <a:solidFill>
                            <a:srgbClr val="222222"/>
                          </a:solidFill>
                        </a:rPr>
                        <a:t>Wet systems</a:t>
                      </a:r>
                      <a:endParaRPr sz="1100">
                        <a:solidFill>
                          <a:srgbClr val="222222"/>
                        </a:solidFill>
                      </a:endParaRPr>
                    </a:p>
                    <a:p>
                      <a:pPr indent="0" lvl="0" marL="0" rtl="0" algn="ctr">
                        <a:spcBef>
                          <a:spcPts val="0"/>
                        </a:spcBef>
                        <a:spcAft>
                          <a:spcPts val="0"/>
                        </a:spcAft>
                        <a:buNone/>
                      </a:pPr>
                      <a:r>
                        <a:rPr lang="en" sz="1100">
                          <a:solidFill>
                            <a:srgbClr val="222222"/>
                          </a:solidFill>
                        </a:rPr>
                        <a:t>Characterization</a:t>
                      </a:r>
                      <a:endParaRPr sz="1100">
                        <a:solidFill>
                          <a:srgbClr val="222222"/>
                        </a:solidFill>
                      </a:endParaRPr>
                    </a:p>
                  </a:txBody>
                  <a:tcPr marT="63500" marB="63500" marR="63500" marL="63500" anchor="ctr"/>
                </a:tc>
                <a:tc>
                  <a:txBody>
                    <a:bodyPr/>
                    <a:lstStyle/>
                    <a:p>
                      <a:pPr indent="0" lvl="0" marL="0" rtl="0" algn="l">
                        <a:spcBef>
                          <a:spcPts val="0"/>
                        </a:spcBef>
                        <a:spcAft>
                          <a:spcPts val="0"/>
                        </a:spcAft>
                        <a:buNone/>
                      </a:pPr>
                      <a:r>
                        <a:rPr lang="en" sz="1100">
                          <a:solidFill>
                            <a:srgbClr val="222222"/>
                          </a:solidFill>
                        </a:rPr>
                        <a:t>Gaps 3 &amp; 4</a:t>
                      </a:r>
                      <a:endParaRPr sz="1100">
                        <a:solidFill>
                          <a:srgbClr val="222222"/>
                        </a:solidFill>
                      </a:endParaRPr>
                    </a:p>
                  </a:txBody>
                  <a:tcPr marT="63500" marB="63500" marR="63500" marL="63500"/>
                </a:tc>
                <a:tc>
                  <a:txBody>
                    <a:bodyPr/>
                    <a:lstStyle/>
                    <a:p>
                      <a:pPr indent="0" lvl="0" marL="0" rtl="0" algn="ctr">
                        <a:spcBef>
                          <a:spcPts val="0"/>
                        </a:spcBef>
                        <a:spcAft>
                          <a:spcPts val="0"/>
                        </a:spcAft>
                        <a:buNone/>
                      </a:pPr>
                      <a:r>
                        <a:rPr lang="en" sz="1100">
                          <a:solidFill>
                            <a:srgbClr val="222222"/>
                          </a:solidFill>
                        </a:rPr>
                        <a:t>Voted yes,</a:t>
                      </a:r>
                      <a:endParaRPr sz="1100">
                        <a:solidFill>
                          <a:srgbClr val="222222"/>
                        </a:solidFill>
                      </a:endParaRPr>
                    </a:p>
                    <a:p>
                      <a:pPr indent="0" lvl="0" marL="0" rtl="0" algn="ctr">
                        <a:spcBef>
                          <a:spcPts val="0"/>
                        </a:spcBef>
                        <a:spcAft>
                          <a:spcPts val="0"/>
                        </a:spcAft>
                        <a:buNone/>
                      </a:pPr>
                      <a:r>
                        <a:rPr lang="en" sz="1100">
                          <a:solidFill>
                            <a:srgbClr val="222222"/>
                          </a:solidFill>
                        </a:rPr>
                        <a:t>discontinued</a:t>
                      </a:r>
                      <a:endParaRPr sz="1100">
                        <a:solidFill>
                          <a:srgbClr val="FF0000"/>
                        </a:solidFill>
                      </a:endParaRPr>
                    </a:p>
                  </a:txBody>
                  <a:tcPr marT="63500" marB="63500" marR="63500" marL="63500" anchor="ctr">
                    <a:solidFill>
                      <a:srgbClr val="F4CCCC"/>
                    </a:solidFill>
                  </a:tcPr>
                </a:tc>
              </a:tr>
              <a:tr h="737025">
                <a:tc>
                  <a:txBody>
                    <a:bodyPr/>
                    <a:lstStyle/>
                    <a:p>
                      <a:pPr indent="0" lvl="0" marL="0" rtl="0" algn="l">
                        <a:spcBef>
                          <a:spcPts val="0"/>
                        </a:spcBef>
                        <a:spcAft>
                          <a:spcPts val="0"/>
                        </a:spcAft>
                        <a:buNone/>
                      </a:pPr>
                      <a:r>
                        <a:rPr lang="en" sz="1100">
                          <a:solidFill>
                            <a:srgbClr val="222222"/>
                          </a:solidFill>
                        </a:rPr>
                        <a:t>Transport of heterogeneous particles through a gas/liquid interface w/ tunable particles </a:t>
                      </a:r>
                      <a:endParaRPr sz="1100">
                        <a:solidFill>
                          <a:srgbClr val="222222"/>
                        </a:solidFill>
                      </a:endParaRPr>
                    </a:p>
                  </a:txBody>
                  <a:tcPr marT="63500" marB="63500" marR="63500" marL="63500" anchor="ctr">
                    <a:solidFill>
                      <a:srgbClr val="EFEFEF"/>
                    </a:solidFill>
                  </a:tcPr>
                </a:tc>
                <a:tc>
                  <a:txBody>
                    <a:bodyPr/>
                    <a:lstStyle/>
                    <a:p>
                      <a:pPr indent="0" lvl="0" marL="0" rtl="0" algn="l">
                        <a:spcBef>
                          <a:spcPts val="0"/>
                        </a:spcBef>
                        <a:spcAft>
                          <a:spcPts val="0"/>
                        </a:spcAft>
                        <a:buNone/>
                      </a:pPr>
                      <a:r>
                        <a:rPr lang="en" sz="1100">
                          <a:solidFill>
                            <a:srgbClr val="222222"/>
                          </a:solidFill>
                        </a:rPr>
                        <a:t>P1</a:t>
                      </a:r>
                      <a:endParaRPr sz="1100">
                        <a:solidFill>
                          <a:srgbClr val="222222"/>
                        </a:solidFill>
                      </a:endParaRPr>
                    </a:p>
                  </a:txBody>
                  <a:tcPr marT="63500" marB="63500" marR="63500" marL="63500" anchor="ctr">
                    <a:solidFill>
                      <a:srgbClr val="EFEFEF"/>
                    </a:solidFill>
                  </a:tcPr>
                </a:tc>
                <a:tc>
                  <a:txBody>
                    <a:bodyPr/>
                    <a:lstStyle/>
                    <a:p>
                      <a:pPr indent="0" lvl="0" marL="0" rtl="0" algn="l">
                        <a:spcBef>
                          <a:spcPts val="0"/>
                        </a:spcBef>
                        <a:spcAft>
                          <a:spcPts val="0"/>
                        </a:spcAft>
                        <a:buNone/>
                      </a:pPr>
                      <a:r>
                        <a:rPr lang="en" sz="900">
                          <a:solidFill>
                            <a:srgbClr val="222222"/>
                          </a:solidFill>
                        </a:rPr>
                        <a:t>Project</a:t>
                      </a:r>
                      <a:endParaRPr sz="900">
                        <a:solidFill>
                          <a:srgbClr val="222222"/>
                        </a:solidFill>
                      </a:endParaRPr>
                    </a:p>
                  </a:txBody>
                  <a:tcPr marT="63500" marB="63500" marR="63500" marL="63500" anchor="ctr">
                    <a:solidFill>
                      <a:srgbClr val="EFEFEF"/>
                    </a:solidFill>
                  </a:tcPr>
                </a:tc>
                <a:tc>
                  <a:txBody>
                    <a:bodyPr/>
                    <a:lstStyle/>
                    <a:p>
                      <a:pPr indent="0" lvl="0" marL="0" rtl="0" algn="ctr">
                        <a:spcBef>
                          <a:spcPts val="0"/>
                        </a:spcBef>
                        <a:spcAft>
                          <a:spcPts val="0"/>
                        </a:spcAft>
                        <a:buNone/>
                      </a:pPr>
                      <a:r>
                        <a:rPr lang="en" sz="1100">
                          <a:solidFill>
                            <a:srgbClr val="222222"/>
                          </a:solidFill>
                        </a:rPr>
                        <a:t>Dry systems</a:t>
                      </a:r>
                      <a:endParaRPr sz="1100">
                        <a:solidFill>
                          <a:srgbClr val="222222"/>
                        </a:solidFill>
                      </a:endParaRPr>
                    </a:p>
                    <a:p>
                      <a:pPr indent="0" lvl="0" marL="0" rtl="0" algn="ctr">
                        <a:spcBef>
                          <a:spcPts val="0"/>
                        </a:spcBef>
                        <a:spcAft>
                          <a:spcPts val="0"/>
                        </a:spcAft>
                        <a:buNone/>
                      </a:pPr>
                      <a:r>
                        <a:rPr lang="en" sz="1100">
                          <a:solidFill>
                            <a:srgbClr val="222222"/>
                          </a:solidFill>
                        </a:rPr>
                        <a:t>Wet systems</a:t>
                      </a:r>
                      <a:endParaRPr sz="1100">
                        <a:solidFill>
                          <a:srgbClr val="222222"/>
                        </a:solidFill>
                      </a:endParaRPr>
                    </a:p>
                  </a:txBody>
                  <a:tcPr marT="63500" marB="63500" marR="63500" marL="63500" anchor="ctr">
                    <a:solidFill>
                      <a:srgbClr val="EFEFEF"/>
                    </a:solidFill>
                  </a:tcPr>
                </a:tc>
                <a:tc>
                  <a:txBody>
                    <a:bodyPr/>
                    <a:lstStyle/>
                    <a:p>
                      <a:pPr indent="0" lvl="0" marL="0" rtl="0" algn="l">
                        <a:spcBef>
                          <a:spcPts val="0"/>
                        </a:spcBef>
                        <a:spcAft>
                          <a:spcPts val="0"/>
                        </a:spcAft>
                        <a:buNone/>
                      </a:pPr>
                      <a:r>
                        <a:t/>
                      </a:r>
                      <a:endParaRPr sz="1100">
                        <a:solidFill>
                          <a:srgbClr val="222222"/>
                        </a:solidFill>
                      </a:endParaRPr>
                    </a:p>
                    <a:p>
                      <a:pPr indent="0" lvl="0" marL="0" rtl="0" algn="l">
                        <a:spcBef>
                          <a:spcPts val="0"/>
                        </a:spcBef>
                        <a:spcAft>
                          <a:spcPts val="0"/>
                        </a:spcAft>
                        <a:buNone/>
                      </a:pPr>
                      <a:r>
                        <a:rPr lang="en" sz="1100">
                          <a:solidFill>
                            <a:srgbClr val="222222"/>
                          </a:solidFill>
                        </a:rPr>
                        <a:t>Gaps 1, 2 &amp; 3</a:t>
                      </a:r>
                      <a:endParaRPr sz="1100">
                        <a:solidFill>
                          <a:srgbClr val="222222"/>
                        </a:solidFill>
                      </a:endParaRPr>
                    </a:p>
                  </a:txBody>
                  <a:tcPr marT="63500" marB="63500" marR="63500" marL="63500">
                    <a:solidFill>
                      <a:srgbClr val="EFEFEF"/>
                    </a:solidFill>
                  </a:tcPr>
                </a:tc>
                <a:tc>
                  <a:txBody>
                    <a:bodyPr/>
                    <a:lstStyle/>
                    <a:p>
                      <a:pPr indent="0" lvl="0" marL="0" rtl="0" algn="l">
                        <a:spcBef>
                          <a:spcPts val="0"/>
                        </a:spcBef>
                        <a:spcAft>
                          <a:spcPts val="0"/>
                        </a:spcAft>
                        <a:buNone/>
                      </a:pPr>
                      <a:r>
                        <a:rPr lang="en" sz="1100">
                          <a:solidFill>
                            <a:srgbClr val="222222"/>
                          </a:solidFill>
                        </a:rPr>
                        <a:t>Proposals received</a:t>
                      </a:r>
                      <a:endParaRPr sz="1100">
                        <a:solidFill>
                          <a:srgbClr val="222222"/>
                        </a:solidFill>
                      </a:endParaRPr>
                    </a:p>
                  </a:txBody>
                  <a:tcPr marT="63500" marB="63500" marR="63500" marL="63500" anchor="ctr">
                    <a:solidFill>
                      <a:srgbClr val="FFE599"/>
                    </a:solidFill>
                  </a:tcPr>
                </a:tc>
              </a:tr>
              <a:tr h="331500">
                <a:tc>
                  <a:txBody>
                    <a:bodyPr/>
                    <a:lstStyle/>
                    <a:p>
                      <a:pPr indent="0" lvl="0" marL="0" rtl="0" algn="l">
                        <a:spcBef>
                          <a:spcPts val="0"/>
                        </a:spcBef>
                        <a:spcAft>
                          <a:spcPts val="0"/>
                        </a:spcAft>
                        <a:buNone/>
                      </a:pPr>
                      <a:r>
                        <a:rPr lang="en" sz="1100">
                          <a:solidFill>
                            <a:srgbClr val="222222"/>
                          </a:solidFill>
                        </a:rPr>
                        <a:t>Fish Eye Avoidance &amp; Break up </a:t>
                      </a:r>
                      <a:endParaRPr sz="1100">
                        <a:solidFill>
                          <a:srgbClr val="222222"/>
                        </a:solidFill>
                      </a:endParaRPr>
                    </a:p>
                  </a:txBody>
                  <a:tcPr marT="63500" marB="63500" marR="63500" marL="63500" anchor="ctr">
                    <a:solidFill>
                      <a:srgbClr val="EFEFEF"/>
                    </a:solidFill>
                  </a:tcPr>
                </a:tc>
                <a:tc>
                  <a:txBody>
                    <a:bodyPr/>
                    <a:lstStyle/>
                    <a:p>
                      <a:pPr indent="0" lvl="0" marL="0" rtl="0" algn="l">
                        <a:spcBef>
                          <a:spcPts val="0"/>
                        </a:spcBef>
                        <a:spcAft>
                          <a:spcPts val="0"/>
                        </a:spcAft>
                        <a:buNone/>
                      </a:pPr>
                      <a:r>
                        <a:rPr lang="en" sz="1100">
                          <a:solidFill>
                            <a:srgbClr val="222222"/>
                          </a:solidFill>
                        </a:rPr>
                        <a:t>P2</a:t>
                      </a:r>
                      <a:endParaRPr sz="1100">
                        <a:solidFill>
                          <a:srgbClr val="222222"/>
                        </a:solidFill>
                      </a:endParaRPr>
                    </a:p>
                  </a:txBody>
                  <a:tcPr marT="63500" marB="63500" marR="63500" marL="63500" anchor="ctr">
                    <a:solidFill>
                      <a:srgbClr val="EFEFEF"/>
                    </a:solidFill>
                  </a:tcPr>
                </a:tc>
                <a:tc>
                  <a:txBody>
                    <a:bodyPr/>
                    <a:lstStyle/>
                    <a:p>
                      <a:pPr indent="0" lvl="0" marL="0" rtl="0" algn="l">
                        <a:spcBef>
                          <a:spcPts val="0"/>
                        </a:spcBef>
                        <a:spcAft>
                          <a:spcPts val="0"/>
                        </a:spcAft>
                        <a:buNone/>
                      </a:pPr>
                      <a:r>
                        <a:rPr lang="en" sz="900">
                          <a:solidFill>
                            <a:srgbClr val="222222"/>
                          </a:solidFill>
                        </a:rPr>
                        <a:t>Project</a:t>
                      </a:r>
                      <a:endParaRPr sz="900">
                        <a:solidFill>
                          <a:srgbClr val="222222"/>
                        </a:solidFill>
                      </a:endParaRPr>
                    </a:p>
                  </a:txBody>
                  <a:tcPr marT="63500" marB="63500" marR="63500" marL="63500" anchor="ctr">
                    <a:solidFill>
                      <a:srgbClr val="EFEFEF"/>
                    </a:solidFill>
                  </a:tcPr>
                </a:tc>
                <a:tc>
                  <a:txBody>
                    <a:bodyPr/>
                    <a:lstStyle/>
                    <a:p>
                      <a:pPr indent="0" lvl="0" marL="0" rtl="0" algn="ctr">
                        <a:spcBef>
                          <a:spcPts val="0"/>
                        </a:spcBef>
                        <a:spcAft>
                          <a:spcPts val="0"/>
                        </a:spcAft>
                        <a:buNone/>
                      </a:pPr>
                      <a:r>
                        <a:rPr lang="en" sz="1100">
                          <a:solidFill>
                            <a:srgbClr val="222222"/>
                          </a:solidFill>
                        </a:rPr>
                        <a:t>Wet systems</a:t>
                      </a:r>
                      <a:endParaRPr sz="1100">
                        <a:solidFill>
                          <a:srgbClr val="222222"/>
                        </a:solidFill>
                      </a:endParaRPr>
                    </a:p>
                  </a:txBody>
                  <a:tcPr marT="63500" marB="63500" marR="63500" marL="63500" anchor="ctr">
                    <a:solidFill>
                      <a:srgbClr val="EFEFEF"/>
                    </a:solidFill>
                  </a:tcPr>
                </a:tc>
                <a:tc>
                  <a:txBody>
                    <a:bodyPr/>
                    <a:lstStyle/>
                    <a:p>
                      <a:pPr indent="0" lvl="0" marL="0" rtl="0" algn="l">
                        <a:spcBef>
                          <a:spcPts val="0"/>
                        </a:spcBef>
                        <a:spcAft>
                          <a:spcPts val="0"/>
                        </a:spcAft>
                        <a:buNone/>
                      </a:pPr>
                      <a:r>
                        <a:rPr lang="en" sz="1100">
                          <a:solidFill>
                            <a:srgbClr val="222222"/>
                          </a:solidFill>
                        </a:rPr>
                        <a:t>Gaps 3, 4 &amp; 5</a:t>
                      </a:r>
                      <a:endParaRPr sz="1100">
                        <a:solidFill>
                          <a:srgbClr val="222222"/>
                        </a:solidFill>
                      </a:endParaRPr>
                    </a:p>
                  </a:txBody>
                  <a:tcPr marT="63500" marB="63500" marR="63500" marL="63500">
                    <a:solidFill>
                      <a:srgbClr val="EFEFEF"/>
                    </a:solidFill>
                  </a:tcPr>
                </a:tc>
                <a:tc>
                  <a:txBody>
                    <a:bodyPr/>
                    <a:lstStyle/>
                    <a:p>
                      <a:pPr indent="0" lvl="0" marL="0" rtl="0" algn="l">
                        <a:spcBef>
                          <a:spcPts val="0"/>
                        </a:spcBef>
                        <a:spcAft>
                          <a:spcPts val="0"/>
                        </a:spcAft>
                        <a:buNone/>
                      </a:pPr>
                      <a:r>
                        <a:rPr lang="en" sz="1100">
                          <a:solidFill>
                            <a:srgbClr val="222222"/>
                          </a:solidFill>
                        </a:rPr>
                        <a:t>Proposals received</a:t>
                      </a:r>
                      <a:endParaRPr sz="1100">
                        <a:solidFill>
                          <a:srgbClr val="222222"/>
                        </a:solidFill>
                      </a:endParaRPr>
                    </a:p>
                  </a:txBody>
                  <a:tcPr marT="63500" marB="63500" marR="63500" marL="63500" anchor="ctr">
                    <a:solidFill>
                      <a:srgbClr val="FFE599"/>
                    </a:solidFill>
                  </a:tcPr>
                </a:tc>
              </a:tr>
              <a:tr h="331500">
                <a:tc>
                  <a:txBody>
                    <a:bodyPr/>
                    <a:lstStyle/>
                    <a:p>
                      <a:pPr indent="0" lvl="0" marL="0" rtl="0" algn="l">
                        <a:spcBef>
                          <a:spcPts val="0"/>
                        </a:spcBef>
                        <a:spcAft>
                          <a:spcPts val="0"/>
                        </a:spcAft>
                        <a:buNone/>
                      </a:pPr>
                      <a:r>
                        <a:rPr lang="en" sz="1100" strike="sngStrike">
                          <a:solidFill>
                            <a:srgbClr val="222222"/>
                          </a:solidFill>
                        </a:rPr>
                        <a:t>Dynamic imbibition </a:t>
                      </a:r>
                      <a:endParaRPr sz="1100" strike="sngStrike">
                        <a:solidFill>
                          <a:srgbClr val="222222"/>
                        </a:solidFill>
                      </a:endParaRPr>
                    </a:p>
                  </a:txBody>
                  <a:tcPr marT="63500" marB="63500" marR="63500" marL="63500" anchor="ctr">
                    <a:solidFill>
                      <a:srgbClr val="EFEFEF"/>
                    </a:solidFill>
                  </a:tcPr>
                </a:tc>
                <a:tc>
                  <a:txBody>
                    <a:bodyPr/>
                    <a:lstStyle/>
                    <a:p>
                      <a:pPr indent="0" lvl="0" marL="0" rtl="0" algn="l">
                        <a:spcBef>
                          <a:spcPts val="0"/>
                        </a:spcBef>
                        <a:spcAft>
                          <a:spcPts val="0"/>
                        </a:spcAft>
                        <a:buNone/>
                      </a:pPr>
                      <a:r>
                        <a:rPr lang="en" sz="1100" strike="sngStrike">
                          <a:solidFill>
                            <a:srgbClr val="222222"/>
                          </a:solidFill>
                        </a:rPr>
                        <a:t>P3</a:t>
                      </a:r>
                      <a:endParaRPr sz="1100" strike="sngStrike">
                        <a:solidFill>
                          <a:srgbClr val="222222"/>
                        </a:solidFill>
                      </a:endParaRPr>
                    </a:p>
                  </a:txBody>
                  <a:tcPr marT="63500" marB="63500" marR="63500" marL="63500" anchor="ctr">
                    <a:solidFill>
                      <a:srgbClr val="EFEFEF"/>
                    </a:solidFill>
                  </a:tcPr>
                </a:tc>
                <a:tc>
                  <a:txBody>
                    <a:bodyPr/>
                    <a:lstStyle/>
                    <a:p>
                      <a:pPr indent="0" lvl="0" marL="0" rtl="0" algn="l">
                        <a:spcBef>
                          <a:spcPts val="0"/>
                        </a:spcBef>
                        <a:spcAft>
                          <a:spcPts val="0"/>
                        </a:spcAft>
                        <a:buNone/>
                      </a:pPr>
                      <a:r>
                        <a:rPr lang="en" sz="900" strike="sngStrike">
                          <a:solidFill>
                            <a:srgbClr val="222222"/>
                          </a:solidFill>
                        </a:rPr>
                        <a:t>Project</a:t>
                      </a:r>
                      <a:endParaRPr sz="900" strike="sngStrike">
                        <a:solidFill>
                          <a:srgbClr val="222222"/>
                        </a:solidFill>
                      </a:endParaRPr>
                    </a:p>
                  </a:txBody>
                  <a:tcPr marT="63500" marB="63500" marR="63500" marL="63500" anchor="ctr">
                    <a:solidFill>
                      <a:srgbClr val="EFEFEF"/>
                    </a:solidFill>
                  </a:tcPr>
                </a:tc>
                <a:tc>
                  <a:txBody>
                    <a:bodyPr/>
                    <a:lstStyle/>
                    <a:p>
                      <a:pPr indent="0" lvl="0" marL="0" rtl="0" algn="ctr">
                        <a:spcBef>
                          <a:spcPts val="0"/>
                        </a:spcBef>
                        <a:spcAft>
                          <a:spcPts val="0"/>
                        </a:spcAft>
                        <a:buNone/>
                      </a:pPr>
                      <a:r>
                        <a:rPr lang="en" sz="1100" strike="sngStrike">
                          <a:solidFill>
                            <a:srgbClr val="222222"/>
                          </a:solidFill>
                        </a:rPr>
                        <a:t>Wet systems</a:t>
                      </a:r>
                      <a:endParaRPr sz="1100" strike="sngStrike">
                        <a:solidFill>
                          <a:srgbClr val="222222"/>
                        </a:solidFill>
                      </a:endParaRPr>
                    </a:p>
                  </a:txBody>
                  <a:tcPr marT="63500" marB="63500" marR="63500" marL="63500" anchor="ctr">
                    <a:solidFill>
                      <a:srgbClr val="EFEFEF"/>
                    </a:solidFill>
                  </a:tcPr>
                </a:tc>
                <a:tc>
                  <a:txBody>
                    <a:bodyPr/>
                    <a:lstStyle/>
                    <a:p>
                      <a:pPr indent="0" lvl="0" marL="0" rtl="0" algn="l">
                        <a:spcBef>
                          <a:spcPts val="0"/>
                        </a:spcBef>
                        <a:spcAft>
                          <a:spcPts val="0"/>
                        </a:spcAft>
                        <a:buNone/>
                      </a:pPr>
                      <a:r>
                        <a:rPr lang="en" sz="1100" strike="sngStrike">
                          <a:solidFill>
                            <a:srgbClr val="222222"/>
                          </a:solidFill>
                        </a:rPr>
                        <a:t>Gap 4</a:t>
                      </a:r>
                      <a:endParaRPr sz="1100" strike="sngStrike">
                        <a:solidFill>
                          <a:srgbClr val="222222"/>
                        </a:solidFill>
                      </a:endParaRPr>
                    </a:p>
                  </a:txBody>
                  <a:tcPr marT="63500" marB="63500" marR="63500" marL="63500">
                    <a:solidFill>
                      <a:srgbClr val="EFEFEF"/>
                    </a:solidFill>
                  </a:tcPr>
                </a:tc>
                <a:tc>
                  <a:txBody>
                    <a:bodyPr/>
                    <a:lstStyle/>
                    <a:p>
                      <a:pPr indent="0" lvl="0" marL="0" rtl="0" algn="ctr">
                        <a:spcBef>
                          <a:spcPts val="0"/>
                        </a:spcBef>
                        <a:spcAft>
                          <a:spcPts val="0"/>
                        </a:spcAft>
                        <a:buNone/>
                      </a:pPr>
                      <a:r>
                        <a:rPr lang="en" sz="1100" strike="sngStrike">
                          <a:solidFill>
                            <a:srgbClr val="222222"/>
                          </a:solidFill>
                        </a:rPr>
                        <a:t>No</a:t>
                      </a:r>
                      <a:endParaRPr sz="1100" strike="sngStrike">
                        <a:solidFill>
                          <a:srgbClr val="222222"/>
                        </a:solidFill>
                      </a:endParaRPr>
                    </a:p>
                  </a:txBody>
                  <a:tcPr marT="63500" marB="63500" marR="63500" marL="63500" anchor="ctr">
                    <a:solidFill>
                      <a:srgbClr val="F4CCCC"/>
                    </a:solidFill>
                  </a:tcPr>
                </a:tc>
              </a:tr>
              <a:tr h="534275">
                <a:tc>
                  <a:txBody>
                    <a:bodyPr/>
                    <a:lstStyle/>
                    <a:p>
                      <a:pPr indent="0" lvl="0" marL="0" rtl="0" algn="l">
                        <a:spcBef>
                          <a:spcPts val="0"/>
                        </a:spcBef>
                        <a:spcAft>
                          <a:spcPts val="0"/>
                        </a:spcAft>
                        <a:buNone/>
                      </a:pPr>
                      <a:r>
                        <a:rPr lang="en" sz="1100">
                          <a:solidFill>
                            <a:srgbClr val="222222"/>
                          </a:solidFill>
                        </a:rPr>
                        <a:t>High Throughput Measurement of Jamming</a:t>
                      </a:r>
                      <a:endParaRPr sz="1100">
                        <a:solidFill>
                          <a:srgbClr val="222222"/>
                        </a:solidFill>
                      </a:endParaRPr>
                    </a:p>
                  </a:txBody>
                  <a:tcPr marT="63500" marB="63500" marR="63500" marL="63500" anchor="ctr">
                    <a:solidFill>
                      <a:srgbClr val="EFEFEF"/>
                    </a:solidFill>
                  </a:tcPr>
                </a:tc>
                <a:tc>
                  <a:txBody>
                    <a:bodyPr/>
                    <a:lstStyle/>
                    <a:p>
                      <a:pPr indent="0" lvl="0" marL="0" rtl="0" algn="l">
                        <a:spcBef>
                          <a:spcPts val="0"/>
                        </a:spcBef>
                        <a:spcAft>
                          <a:spcPts val="0"/>
                        </a:spcAft>
                        <a:buNone/>
                      </a:pPr>
                      <a:r>
                        <a:rPr lang="en" sz="1100">
                          <a:solidFill>
                            <a:srgbClr val="222222"/>
                          </a:solidFill>
                        </a:rPr>
                        <a:t>P4</a:t>
                      </a:r>
                      <a:endParaRPr sz="1100">
                        <a:solidFill>
                          <a:srgbClr val="222222"/>
                        </a:solidFill>
                      </a:endParaRPr>
                    </a:p>
                  </a:txBody>
                  <a:tcPr marT="63500" marB="63500" marR="63500" marL="63500" anchor="ctr">
                    <a:solidFill>
                      <a:srgbClr val="EFEFEF"/>
                    </a:solidFill>
                  </a:tcPr>
                </a:tc>
                <a:tc>
                  <a:txBody>
                    <a:bodyPr/>
                    <a:lstStyle/>
                    <a:p>
                      <a:pPr indent="0" lvl="0" marL="0" rtl="0" algn="l">
                        <a:spcBef>
                          <a:spcPts val="0"/>
                        </a:spcBef>
                        <a:spcAft>
                          <a:spcPts val="0"/>
                        </a:spcAft>
                        <a:buNone/>
                      </a:pPr>
                      <a:r>
                        <a:rPr lang="en" sz="900">
                          <a:solidFill>
                            <a:srgbClr val="222222"/>
                          </a:solidFill>
                        </a:rPr>
                        <a:t>Project</a:t>
                      </a:r>
                      <a:endParaRPr sz="900">
                        <a:solidFill>
                          <a:srgbClr val="222222"/>
                        </a:solidFill>
                      </a:endParaRPr>
                    </a:p>
                  </a:txBody>
                  <a:tcPr marT="63500" marB="63500" marR="63500" marL="63500" anchor="ctr">
                    <a:solidFill>
                      <a:srgbClr val="EFEFEF"/>
                    </a:solidFill>
                  </a:tcPr>
                </a:tc>
                <a:tc>
                  <a:txBody>
                    <a:bodyPr/>
                    <a:lstStyle/>
                    <a:p>
                      <a:pPr indent="0" lvl="0" marL="0" rtl="0" algn="ctr">
                        <a:spcBef>
                          <a:spcPts val="0"/>
                        </a:spcBef>
                        <a:spcAft>
                          <a:spcPts val="0"/>
                        </a:spcAft>
                        <a:buNone/>
                      </a:pPr>
                      <a:r>
                        <a:rPr lang="en" sz="1100">
                          <a:solidFill>
                            <a:srgbClr val="222222"/>
                          </a:solidFill>
                        </a:rPr>
                        <a:t>Wet systems</a:t>
                      </a:r>
                      <a:endParaRPr sz="1100">
                        <a:solidFill>
                          <a:srgbClr val="222222"/>
                        </a:solidFill>
                      </a:endParaRPr>
                    </a:p>
                    <a:p>
                      <a:pPr indent="0" lvl="0" marL="0" rtl="0" algn="ctr">
                        <a:spcBef>
                          <a:spcPts val="0"/>
                        </a:spcBef>
                        <a:spcAft>
                          <a:spcPts val="0"/>
                        </a:spcAft>
                        <a:buNone/>
                      </a:pPr>
                      <a:r>
                        <a:rPr lang="en" sz="1100">
                          <a:solidFill>
                            <a:srgbClr val="222222"/>
                          </a:solidFill>
                        </a:rPr>
                        <a:t>Characterization</a:t>
                      </a:r>
                      <a:endParaRPr sz="1100">
                        <a:solidFill>
                          <a:srgbClr val="222222"/>
                        </a:solidFill>
                      </a:endParaRPr>
                    </a:p>
                  </a:txBody>
                  <a:tcPr marT="63500" marB="63500" marR="63500" marL="63500" anchor="ctr">
                    <a:solidFill>
                      <a:srgbClr val="EFEFEF"/>
                    </a:solidFill>
                  </a:tcPr>
                </a:tc>
                <a:tc>
                  <a:txBody>
                    <a:bodyPr/>
                    <a:lstStyle/>
                    <a:p>
                      <a:pPr indent="0" lvl="0" marL="0" rtl="0" algn="l">
                        <a:spcBef>
                          <a:spcPts val="0"/>
                        </a:spcBef>
                        <a:spcAft>
                          <a:spcPts val="0"/>
                        </a:spcAft>
                        <a:buNone/>
                      </a:pPr>
                      <a:r>
                        <a:rPr lang="en" sz="1100">
                          <a:solidFill>
                            <a:srgbClr val="222222"/>
                          </a:solidFill>
                        </a:rPr>
                        <a:t>Gaps 3 &amp; 5</a:t>
                      </a:r>
                      <a:endParaRPr sz="1100">
                        <a:solidFill>
                          <a:srgbClr val="222222"/>
                        </a:solidFill>
                      </a:endParaRPr>
                    </a:p>
                  </a:txBody>
                  <a:tcPr marT="63500" marB="63500" marR="63500" marL="63500">
                    <a:solidFill>
                      <a:srgbClr val="EFEFEF"/>
                    </a:solidFill>
                  </a:tcPr>
                </a:tc>
                <a:tc>
                  <a:txBody>
                    <a:bodyPr/>
                    <a:lstStyle/>
                    <a:p>
                      <a:pPr indent="0" lvl="0" marL="0" rtl="0" algn="l">
                        <a:spcBef>
                          <a:spcPts val="0"/>
                        </a:spcBef>
                        <a:spcAft>
                          <a:spcPts val="0"/>
                        </a:spcAft>
                        <a:buNone/>
                      </a:pPr>
                      <a:r>
                        <a:rPr lang="en" sz="1100">
                          <a:solidFill>
                            <a:srgbClr val="222222"/>
                          </a:solidFill>
                        </a:rPr>
                        <a:t>Proposals received</a:t>
                      </a:r>
                      <a:endParaRPr sz="1100">
                        <a:solidFill>
                          <a:srgbClr val="222222"/>
                        </a:solidFill>
                      </a:endParaRPr>
                    </a:p>
                  </a:txBody>
                  <a:tcPr marT="63500" marB="63500" marR="63500" marL="63500" anchor="ctr">
                    <a:solidFill>
                      <a:srgbClr val="FFE599"/>
                    </a:solidFill>
                  </a:tcPr>
                </a:tc>
              </a:tr>
              <a:tr h="737025">
                <a:tc>
                  <a:txBody>
                    <a:bodyPr/>
                    <a:lstStyle/>
                    <a:p>
                      <a:pPr indent="0" lvl="0" marL="0" rtl="0" algn="l">
                        <a:spcBef>
                          <a:spcPts val="0"/>
                        </a:spcBef>
                        <a:spcAft>
                          <a:spcPts val="0"/>
                        </a:spcAft>
                        <a:buNone/>
                      </a:pPr>
                      <a:r>
                        <a:rPr lang="en" sz="1100">
                          <a:solidFill>
                            <a:srgbClr val="222222"/>
                          </a:solidFill>
                        </a:rPr>
                        <a:t>Friction in wet &amp; dry systems </a:t>
                      </a:r>
                      <a:endParaRPr sz="1100">
                        <a:solidFill>
                          <a:srgbClr val="222222"/>
                        </a:solidFill>
                      </a:endParaRPr>
                    </a:p>
                  </a:txBody>
                  <a:tcPr marT="63500" marB="63500" marR="63500" marL="63500" anchor="ctr"/>
                </a:tc>
                <a:tc>
                  <a:txBody>
                    <a:bodyPr/>
                    <a:lstStyle/>
                    <a:p>
                      <a:pPr indent="0" lvl="0" marL="0" rtl="0" algn="l">
                        <a:spcBef>
                          <a:spcPts val="0"/>
                        </a:spcBef>
                        <a:spcAft>
                          <a:spcPts val="0"/>
                        </a:spcAft>
                        <a:buNone/>
                      </a:pPr>
                      <a:r>
                        <a:rPr lang="en" sz="1100">
                          <a:solidFill>
                            <a:srgbClr val="222222"/>
                          </a:solidFill>
                        </a:rPr>
                        <a:t>W1</a:t>
                      </a:r>
                      <a:endParaRPr sz="1100">
                        <a:solidFill>
                          <a:srgbClr val="222222"/>
                        </a:solidFill>
                      </a:endParaRPr>
                    </a:p>
                  </a:txBody>
                  <a:tcPr marT="63500" marB="63500" marR="63500" marL="63500" anchor="ctr"/>
                </a:tc>
                <a:tc>
                  <a:txBody>
                    <a:bodyPr/>
                    <a:lstStyle/>
                    <a:p>
                      <a:pPr indent="0" lvl="0" marL="0" rtl="0" algn="l">
                        <a:spcBef>
                          <a:spcPts val="0"/>
                        </a:spcBef>
                        <a:spcAft>
                          <a:spcPts val="0"/>
                        </a:spcAft>
                        <a:buNone/>
                      </a:pPr>
                      <a:r>
                        <a:rPr lang="en" sz="900">
                          <a:solidFill>
                            <a:srgbClr val="222222"/>
                          </a:solidFill>
                        </a:rPr>
                        <a:t>Workshop</a:t>
                      </a:r>
                      <a:endParaRPr sz="900">
                        <a:solidFill>
                          <a:srgbClr val="222222"/>
                        </a:solidFill>
                      </a:endParaRPr>
                    </a:p>
                  </a:txBody>
                  <a:tcPr marT="63500" marB="63500" marR="63500" marL="63500" anchor="ctr"/>
                </a:tc>
                <a:tc>
                  <a:txBody>
                    <a:bodyPr/>
                    <a:lstStyle/>
                    <a:p>
                      <a:pPr indent="0" lvl="0" marL="0" rtl="0" algn="ctr">
                        <a:spcBef>
                          <a:spcPts val="0"/>
                        </a:spcBef>
                        <a:spcAft>
                          <a:spcPts val="0"/>
                        </a:spcAft>
                        <a:buNone/>
                      </a:pPr>
                      <a:r>
                        <a:rPr lang="en" sz="1100">
                          <a:solidFill>
                            <a:srgbClr val="222222"/>
                          </a:solidFill>
                        </a:rPr>
                        <a:t>Wet systems</a:t>
                      </a:r>
                      <a:endParaRPr sz="1100">
                        <a:solidFill>
                          <a:srgbClr val="222222"/>
                        </a:solidFill>
                      </a:endParaRPr>
                    </a:p>
                    <a:p>
                      <a:pPr indent="0" lvl="0" marL="0" rtl="0" algn="ctr">
                        <a:spcBef>
                          <a:spcPts val="0"/>
                        </a:spcBef>
                        <a:spcAft>
                          <a:spcPts val="0"/>
                        </a:spcAft>
                        <a:buNone/>
                      </a:pPr>
                      <a:r>
                        <a:rPr lang="en" sz="1100">
                          <a:solidFill>
                            <a:srgbClr val="222222"/>
                          </a:solidFill>
                        </a:rPr>
                        <a:t>Dry systems Modeling</a:t>
                      </a:r>
                      <a:endParaRPr sz="1100">
                        <a:solidFill>
                          <a:srgbClr val="222222"/>
                        </a:solidFill>
                      </a:endParaRPr>
                    </a:p>
                  </a:txBody>
                  <a:tcPr marT="63500" marB="63500" marR="63500" marL="63500" anchor="ctr"/>
                </a:tc>
                <a:tc>
                  <a:txBody>
                    <a:bodyPr/>
                    <a:lstStyle/>
                    <a:p>
                      <a:pPr indent="0" lvl="0" marL="0" rtl="0" algn="l">
                        <a:spcBef>
                          <a:spcPts val="0"/>
                        </a:spcBef>
                        <a:spcAft>
                          <a:spcPts val="0"/>
                        </a:spcAft>
                        <a:buNone/>
                      </a:pPr>
                      <a:r>
                        <a:rPr lang="en" sz="1100">
                          <a:solidFill>
                            <a:srgbClr val="222222"/>
                          </a:solidFill>
                        </a:rPr>
                        <a:t>Gaps </a:t>
                      </a:r>
                      <a:r>
                        <a:rPr lang="en" sz="1100">
                          <a:solidFill>
                            <a:srgbClr val="222222"/>
                          </a:solidFill>
                        </a:rPr>
                        <a:t>1, 3 &amp; 4</a:t>
                      </a:r>
                      <a:endParaRPr sz="1100">
                        <a:solidFill>
                          <a:srgbClr val="222222"/>
                        </a:solidFill>
                      </a:endParaRPr>
                    </a:p>
                  </a:txBody>
                  <a:tcPr marT="63500" marB="63500" marR="63500" marL="63500"/>
                </a:tc>
                <a:tc>
                  <a:txBody>
                    <a:bodyPr/>
                    <a:lstStyle/>
                    <a:p>
                      <a:pPr indent="0" lvl="0" marL="0" rtl="0" algn="ctr">
                        <a:spcBef>
                          <a:spcPts val="0"/>
                        </a:spcBef>
                        <a:spcAft>
                          <a:spcPts val="0"/>
                        </a:spcAft>
                        <a:buNone/>
                      </a:pPr>
                      <a:r>
                        <a:rPr lang="en" sz="1100">
                          <a:solidFill>
                            <a:srgbClr val="222222"/>
                          </a:solidFill>
                        </a:rPr>
                        <a:t>On target</a:t>
                      </a:r>
                      <a:r>
                        <a:rPr lang="en" sz="1100">
                          <a:solidFill>
                            <a:srgbClr val="222222"/>
                          </a:solidFill>
                        </a:rPr>
                        <a:t> for 2026</a:t>
                      </a:r>
                      <a:endParaRPr sz="1100">
                        <a:solidFill>
                          <a:srgbClr val="222222"/>
                        </a:solidFill>
                      </a:endParaRPr>
                    </a:p>
                  </a:txBody>
                  <a:tcPr marT="63500" marB="63500" marR="63500" marL="63500" anchor="ctr">
                    <a:solidFill>
                      <a:srgbClr val="FFE599"/>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9"/>
          <p:cNvSpPr txBox="1"/>
          <p:nvPr>
            <p:ph type="title"/>
          </p:nvPr>
        </p:nvSpPr>
        <p:spPr>
          <a:xfrm>
            <a:off x="311700" y="315925"/>
            <a:ext cx="8520600" cy="83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We’re doing: Closing some gaps, more to do!</a:t>
            </a:r>
            <a:endParaRPr/>
          </a:p>
        </p:txBody>
      </p:sp>
      <p:pic>
        <p:nvPicPr>
          <p:cNvPr id="164" name="Google Shape;164;p29"/>
          <p:cNvPicPr preferRelativeResize="0"/>
          <p:nvPr/>
        </p:nvPicPr>
        <p:blipFill>
          <a:blip r:embed="rId3">
            <a:alphaModFix/>
          </a:blip>
          <a:stretch>
            <a:fillRect/>
          </a:stretch>
        </p:blipFill>
        <p:spPr>
          <a:xfrm>
            <a:off x="0" y="942050"/>
            <a:ext cx="4837699" cy="2725575"/>
          </a:xfrm>
          <a:prstGeom prst="rect">
            <a:avLst/>
          </a:prstGeom>
          <a:noFill/>
          <a:ln cap="flat" cmpd="sng" w="12700">
            <a:solidFill>
              <a:srgbClr val="000000"/>
            </a:solidFill>
            <a:prstDash val="solid"/>
            <a:miter lim="8000"/>
            <a:headEnd len="sm" w="sm" type="none"/>
            <a:tailEnd len="sm" w="sm" type="none"/>
          </a:ln>
        </p:spPr>
      </p:pic>
      <p:pic>
        <p:nvPicPr>
          <p:cNvPr id="165" name="Google Shape;165;p29"/>
          <p:cNvPicPr preferRelativeResize="0"/>
          <p:nvPr/>
        </p:nvPicPr>
        <p:blipFill>
          <a:blip r:embed="rId4">
            <a:alphaModFix/>
          </a:blip>
          <a:stretch>
            <a:fillRect/>
          </a:stretch>
        </p:blipFill>
        <p:spPr>
          <a:xfrm>
            <a:off x="4101975" y="2311336"/>
            <a:ext cx="4837700" cy="2612663"/>
          </a:xfrm>
          <a:prstGeom prst="rect">
            <a:avLst/>
          </a:prstGeom>
          <a:noFill/>
          <a:ln cap="flat" cmpd="sng" w="12700">
            <a:solidFill>
              <a:srgbClr val="000000"/>
            </a:solidFill>
            <a:prstDash val="solid"/>
            <a:miter lim="8000"/>
            <a:headEnd len="sm" w="sm" type="none"/>
            <a:tailEnd len="sm" w="sm" type="none"/>
          </a:ln>
        </p:spPr>
      </p:pic>
      <p:sp>
        <p:nvSpPr>
          <p:cNvPr id="166" name="Google Shape;166;p29"/>
          <p:cNvSpPr/>
          <p:nvPr/>
        </p:nvSpPr>
        <p:spPr>
          <a:xfrm>
            <a:off x="826375" y="1743450"/>
            <a:ext cx="544200" cy="208800"/>
          </a:xfrm>
          <a:prstGeom prst="rect">
            <a:avLst/>
          </a:prstGeom>
          <a:solidFill>
            <a:srgbClr val="9900FF">
              <a:alpha val="45100"/>
            </a:srgbClr>
          </a:solidFill>
          <a:ln cap="flat" cmpd="sng" w="9525">
            <a:solidFill>
              <a:srgbClr val="D9D9D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7" name="Google Shape;167;p29"/>
          <p:cNvSpPr/>
          <p:nvPr/>
        </p:nvSpPr>
        <p:spPr>
          <a:xfrm>
            <a:off x="878975" y="2031925"/>
            <a:ext cx="627900" cy="128700"/>
          </a:xfrm>
          <a:prstGeom prst="rect">
            <a:avLst/>
          </a:prstGeom>
          <a:solidFill>
            <a:srgbClr val="9900FF">
              <a:alpha val="45100"/>
            </a:srgbClr>
          </a:solidFill>
          <a:ln cap="flat" cmpd="sng" w="9525">
            <a:solidFill>
              <a:srgbClr val="D9D9D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8" name="Google Shape;168;p29"/>
          <p:cNvSpPr/>
          <p:nvPr/>
        </p:nvSpPr>
        <p:spPr>
          <a:xfrm>
            <a:off x="878975" y="2311325"/>
            <a:ext cx="936600" cy="391500"/>
          </a:xfrm>
          <a:prstGeom prst="rect">
            <a:avLst/>
          </a:prstGeom>
          <a:solidFill>
            <a:srgbClr val="9900FF">
              <a:alpha val="45100"/>
            </a:srgbClr>
          </a:solidFill>
          <a:ln cap="flat" cmpd="sng" w="9525">
            <a:solidFill>
              <a:srgbClr val="D9D9D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9" name="Google Shape;169;p29"/>
          <p:cNvSpPr/>
          <p:nvPr/>
        </p:nvSpPr>
        <p:spPr>
          <a:xfrm>
            <a:off x="2218775" y="2526125"/>
            <a:ext cx="936600" cy="128700"/>
          </a:xfrm>
          <a:prstGeom prst="rect">
            <a:avLst/>
          </a:prstGeom>
          <a:solidFill>
            <a:srgbClr val="9900FF">
              <a:alpha val="45100"/>
            </a:srgbClr>
          </a:solidFill>
          <a:ln cap="flat" cmpd="sng" w="9525">
            <a:solidFill>
              <a:srgbClr val="D9D9D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70" name="Google Shape;170;p29"/>
          <p:cNvSpPr/>
          <p:nvPr/>
        </p:nvSpPr>
        <p:spPr>
          <a:xfrm>
            <a:off x="7297825" y="1844725"/>
            <a:ext cx="1641900" cy="3220800"/>
          </a:xfrm>
          <a:prstGeom prst="rect">
            <a:avLst/>
          </a:prstGeom>
          <a:solidFill>
            <a:srgbClr val="FF0000">
              <a:alpha val="56860"/>
            </a:srgbClr>
          </a:solidFill>
          <a:ln cap="flat" cmpd="sng" w="9525">
            <a:solidFill>
              <a:srgbClr val="D9D9D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71" name="Google Shape;171;p29"/>
          <p:cNvSpPr txBox="1"/>
          <p:nvPr/>
        </p:nvSpPr>
        <p:spPr>
          <a:xfrm>
            <a:off x="7297825" y="1459825"/>
            <a:ext cx="1641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dk1"/>
                </a:solidFill>
                <a:latin typeface="Roboto"/>
                <a:ea typeface="Roboto"/>
                <a:cs typeface="Roboto"/>
                <a:sym typeface="Roboto"/>
              </a:rPr>
              <a:t>Work Needed Here</a:t>
            </a:r>
            <a:endParaRPr b="1" sz="1300">
              <a:solidFill>
                <a:schemeClr val="dk1"/>
              </a:solidFill>
              <a:latin typeface="Roboto"/>
              <a:ea typeface="Roboto"/>
              <a:cs typeface="Roboto"/>
              <a:sym typeface="Roboto"/>
            </a:endParaRPr>
          </a:p>
        </p:txBody>
      </p:sp>
      <p:sp>
        <p:nvSpPr>
          <p:cNvPr id="172" name="Google Shape;172;p29"/>
          <p:cNvSpPr/>
          <p:nvPr/>
        </p:nvSpPr>
        <p:spPr>
          <a:xfrm>
            <a:off x="4384175" y="2841475"/>
            <a:ext cx="1343700" cy="1562100"/>
          </a:xfrm>
          <a:prstGeom prst="rect">
            <a:avLst/>
          </a:prstGeom>
          <a:solidFill>
            <a:srgbClr val="95FC5B">
              <a:alpha val="49370"/>
            </a:srgbClr>
          </a:solidFill>
          <a:ln cap="flat" cmpd="sng" w="9525">
            <a:solidFill>
              <a:srgbClr val="D9D9D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73" name="Google Shape;173;p29"/>
          <p:cNvSpPr/>
          <p:nvPr/>
        </p:nvSpPr>
        <p:spPr>
          <a:xfrm>
            <a:off x="5800625" y="4066025"/>
            <a:ext cx="1449300" cy="332700"/>
          </a:xfrm>
          <a:prstGeom prst="rect">
            <a:avLst/>
          </a:prstGeom>
          <a:solidFill>
            <a:srgbClr val="95FC5B">
              <a:alpha val="49370"/>
            </a:srgbClr>
          </a:solidFill>
          <a:ln cap="flat" cmpd="sng" w="9525">
            <a:solidFill>
              <a:srgbClr val="D9D9D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74" name="Google Shape;174;p29"/>
          <p:cNvSpPr/>
          <p:nvPr/>
        </p:nvSpPr>
        <p:spPr>
          <a:xfrm>
            <a:off x="5727875" y="2807750"/>
            <a:ext cx="1641900" cy="638400"/>
          </a:xfrm>
          <a:prstGeom prst="rect">
            <a:avLst/>
          </a:prstGeom>
          <a:solidFill>
            <a:srgbClr val="FF0000">
              <a:alpha val="56860"/>
            </a:srgbClr>
          </a:solidFill>
          <a:ln cap="flat" cmpd="sng" w="9525">
            <a:solidFill>
              <a:srgbClr val="D9D9D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75" name="Google Shape;175;p29"/>
          <p:cNvSpPr/>
          <p:nvPr/>
        </p:nvSpPr>
        <p:spPr>
          <a:xfrm>
            <a:off x="5800625" y="1147225"/>
            <a:ext cx="1142400" cy="208800"/>
          </a:xfrm>
          <a:prstGeom prst="rect">
            <a:avLst/>
          </a:prstGeom>
          <a:solidFill>
            <a:srgbClr val="95FC5B">
              <a:alpha val="49370"/>
            </a:srgbClr>
          </a:solidFill>
          <a:ln cap="flat" cmpd="sng" w="9525">
            <a:solidFill>
              <a:srgbClr val="D9D9D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Complete</a:t>
            </a:r>
            <a:endParaRPr>
              <a:latin typeface="Roboto"/>
              <a:ea typeface="Roboto"/>
              <a:cs typeface="Roboto"/>
              <a:sym typeface="Roboto"/>
            </a:endParaRPr>
          </a:p>
        </p:txBody>
      </p:sp>
      <p:sp>
        <p:nvSpPr>
          <p:cNvPr id="176" name="Google Shape;176;p29"/>
          <p:cNvSpPr/>
          <p:nvPr/>
        </p:nvSpPr>
        <p:spPr>
          <a:xfrm>
            <a:off x="5834350" y="1801525"/>
            <a:ext cx="1142400" cy="252000"/>
          </a:xfrm>
          <a:prstGeom prst="rect">
            <a:avLst/>
          </a:prstGeom>
          <a:solidFill>
            <a:srgbClr val="FF0000">
              <a:alpha val="56860"/>
            </a:srgbClr>
          </a:solidFill>
          <a:ln cap="flat" cmpd="sng" w="9525">
            <a:solidFill>
              <a:srgbClr val="D9D9D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Not Started</a:t>
            </a:r>
            <a:endParaRPr>
              <a:latin typeface="Roboto"/>
              <a:ea typeface="Roboto"/>
              <a:cs typeface="Roboto"/>
              <a:sym typeface="Roboto"/>
            </a:endParaRPr>
          </a:p>
        </p:txBody>
      </p:sp>
      <p:sp>
        <p:nvSpPr>
          <p:cNvPr id="177" name="Google Shape;177;p29"/>
          <p:cNvSpPr/>
          <p:nvPr/>
        </p:nvSpPr>
        <p:spPr>
          <a:xfrm>
            <a:off x="5800625" y="1452775"/>
            <a:ext cx="1142400" cy="252000"/>
          </a:xfrm>
          <a:prstGeom prst="rect">
            <a:avLst/>
          </a:prstGeom>
          <a:solidFill>
            <a:srgbClr val="FCE5CD"/>
          </a:solidFill>
          <a:ln cap="flat" cmpd="sng" w="9525">
            <a:solidFill>
              <a:srgbClr val="D9D9D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latin typeface="Roboto"/>
                <a:ea typeface="Roboto"/>
                <a:cs typeface="Roboto"/>
                <a:sym typeface="Roboto"/>
              </a:rPr>
              <a:t>Work in Progress</a:t>
            </a:r>
            <a:endParaRPr sz="900">
              <a:latin typeface="Roboto"/>
              <a:ea typeface="Roboto"/>
              <a:cs typeface="Roboto"/>
              <a:sym typeface="Roboto"/>
            </a:endParaRPr>
          </a:p>
        </p:txBody>
      </p:sp>
      <p:sp>
        <p:nvSpPr>
          <p:cNvPr id="178" name="Google Shape;178;p29"/>
          <p:cNvSpPr/>
          <p:nvPr/>
        </p:nvSpPr>
        <p:spPr>
          <a:xfrm>
            <a:off x="311700" y="3731550"/>
            <a:ext cx="1907100" cy="208800"/>
          </a:xfrm>
          <a:prstGeom prst="rect">
            <a:avLst/>
          </a:prstGeom>
          <a:solidFill>
            <a:srgbClr val="9900FF">
              <a:alpha val="45100"/>
            </a:srgbClr>
          </a:solidFill>
          <a:ln cap="flat" cmpd="sng" w="9525">
            <a:solidFill>
              <a:srgbClr val="D9D9D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Under investigation</a:t>
            </a:r>
            <a:endParaRPr>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315925"/>
            <a:ext cx="6164100" cy="83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Contents of the Workshop Report</a:t>
            </a:r>
            <a:endParaRPr/>
          </a:p>
        </p:txBody>
      </p:sp>
      <p:sp>
        <p:nvSpPr>
          <p:cNvPr id="86" name="Google Shape;86;p17"/>
          <p:cNvSpPr txBox="1"/>
          <p:nvPr>
            <p:ph idx="1" type="body"/>
          </p:nvPr>
        </p:nvSpPr>
        <p:spPr>
          <a:xfrm>
            <a:off x="311700" y="1225225"/>
            <a:ext cx="8520600" cy="3354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Problem Statement</a:t>
            </a:r>
            <a:endParaRPr/>
          </a:p>
          <a:p>
            <a:pPr indent="0" lvl="0" marL="0" rtl="0" algn="l">
              <a:spcBef>
                <a:spcPts val="1200"/>
              </a:spcBef>
              <a:spcAft>
                <a:spcPts val="0"/>
              </a:spcAft>
              <a:buNone/>
            </a:pPr>
            <a:r>
              <a:rPr lang="en"/>
              <a:t>Reconstitution Definition and Stages</a:t>
            </a:r>
            <a:endParaRPr/>
          </a:p>
          <a:p>
            <a:pPr indent="0" lvl="0" marL="0" rtl="0" algn="l">
              <a:spcBef>
                <a:spcPts val="1200"/>
              </a:spcBef>
              <a:spcAft>
                <a:spcPts val="0"/>
              </a:spcAft>
              <a:buNone/>
            </a:pPr>
            <a:r>
              <a:rPr lang="en"/>
              <a:t>Session 1: Industrial Challenges &amp; Speakers</a:t>
            </a:r>
            <a:endParaRPr/>
          </a:p>
          <a:p>
            <a:pPr indent="0" lvl="0" marL="0" rtl="0" algn="l">
              <a:spcBef>
                <a:spcPts val="1200"/>
              </a:spcBef>
              <a:spcAft>
                <a:spcPts val="0"/>
              </a:spcAft>
              <a:buNone/>
            </a:pPr>
            <a:r>
              <a:rPr lang="en"/>
              <a:t>Session 2: Fundamental of wetting powders</a:t>
            </a:r>
            <a:endParaRPr/>
          </a:p>
          <a:p>
            <a:pPr indent="0" lvl="0" marL="0" rtl="0" algn="l">
              <a:spcBef>
                <a:spcPts val="1200"/>
              </a:spcBef>
              <a:spcAft>
                <a:spcPts val="0"/>
              </a:spcAft>
              <a:buNone/>
            </a:pPr>
            <a:r>
              <a:rPr lang="en"/>
              <a:t>Session 3: Transformation</a:t>
            </a:r>
            <a:endParaRPr/>
          </a:p>
          <a:p>
            <a:pPr indent="0" lvl="0" marL="0" rtl="0" algn="l">
              <a:spcBef>
                <a:spcPts val="1200"/>
              </a:spcBef>
              <a:spcAft>
                <a:spcPts val="0"/>
              </a:spcAft>
              <a:buNone/>
            </a:pPr>
            <a:r>
              <a:rPr lang="en"/>
              <a:t>Session 4:Gap Identification</a:t>
            </a:r>
            <a:endParaRPr/>
          </a:p>
          <a:p>
            <a:pPr indent="0" lvl="0" marL="0" rtl="0" algn="l">
              <a:spcBef>
                <a:spcPts val="1200"/>
              </a:spcBef>
              <a:spcAft>
                <a:spcPts val="0"/>
              </a:spcAft>
              <a:buNone/>
            </a:pPr>
            <a:r>
              <a:rPr lang="en"/>
              <a:t>Road Map</a:t>
            </a:r>
            <a:endParaRPr/>
          </a:p>
          <a:p>
            <a:pPr indent="0" lvl="0" marL="0" rtl="0" algn="l">
              <a:spcBef>
                <a:spcPts val="1200"/>
              </a:spcBef>
              <a:spcAft>
                <a:spcPts val="0"/>
              </a:spcAft>
              <a:buNone/>
            </a:pPr>
            <a:r>
              <a:rPr lang="en"/>
              <a:t>Industrially Relevant Model Systems</a:t>
            </a:r>
            <a:endParaRPr/>
          </a:p>
          <a:p>
            <a:pPr indent="0" lvl="0" marL="0" rtl="0" algn="l">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idx="1" type="body"/>
          </p:nvPr>
        </p:nvSpPr>
        <p:spPr>
          <a:xfrm>
            <a:off x="251200" y="894750"/>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t>In industry, a disconnect often exists between powder suppliers and end users when dealing with reconstitution. Manufacturers modify production processes to optimize yield, enhance safety, reduce costs, or scale up production. While such changes may produce powders that meet specifications, they can inadvertently alter the powders’ behavior when combined with liquids.</a:t>
            </a:r>
            <a:endParaRPr sz="1500"/>
          </a:p>
          <a:p>
            <a:pPr indent="0" lvl="0" marL="0" rtl="0" algn="l">
              <a:spcBef>
                <a:spcPts val="1200"/>
              </a:spcBef>
              <a:spcAft>
                <a:spcPts val="0"/>
              </a:spcAft>
              <a:buNone/>
            </a:pPr>
            <a:r>
              <a:rPr b="1" lang="en" sz="1900"/>
              <a:t>Significant Market Size Opportunities In Reconstitution, including:</a:t>
            </a:r>
            <a:endParaRPr b="1" sz="1900"/>
          </a:p>
          <a:p>
            <a:pPr indent="-323850" lvl="0" marL="457200" rtl="0" algn="l">
              <a:spcBef>
                <a:spcPts val="1200"/>
              </a:spcBef>
              <a:spcAft>
                <a:spcPts val="0"/>
              </a:spcAft>
              <a:buSzPts val="1500"/>
              <a:buChar char="●"/>
            </a:pPr>
            <a:r>
              <a:rPr lang="en" sz="1500"/>
              <a:t>Facial Cleaning Products ($13 B →$32 B by 2032)</a:t>
            </a:r>
            <a:endParaRPr sz="1500"/>
          </a:p>
          <a:p>
            <a:pPr indent="-323850" lvl="0" marL="457200" rtl="0" algn="l">
              <a:spcBef>
                <a:spcPts val="0"/>
              </a:spcBef>
              <a:spcAft>
                <a:spcPts val="0"/>
              </a:spcAft>
              <a:buSzPts val="1500"/>
              <a:buChar char="●"/>
            </a:pPr>
            <a:r>
              <a:rPr lang="en" sz="1500"/>
              <a:t>Conventional Lithium Ion Batteries ($54 B→ $180 B by 2030)</a:t>
            </a:r>
            <a:endParaRPr sz="1500"/>
          </a:p>
          <a:p>
            <a:pPr indent="-323850" lvl="0" marL="457200" rtl="0" algn="l">
              <a:spcBef>
                <a:spcPts val="0"/>
              </a:spcBef>
              <a:spcAft>
                <a:spcPts val="0"/>
              </a:spcAft>
              <a:buSzPts val="1500"/>
              <a:buChar char="●"/>
            </a:pPr>
            <a:r>
              <a:rPr lang="en" sz="1500"/>
              <a:t>Pasta</a:t>
            </a:r>
            <a:r>
              <a:rPr lang="en" sz="1500"/>
              <a:t> ($68 B→ $100 B by 2032)</a:t>
            </a:r>
            <a:endParaRPr sz="1500"/>
          </a:p>
          <a:p>
            <a:pPr indent="0" lvl="0" marL="0" rtl="0" algn="l">
              <a:spcBef>
                <a:spcPts val="1200"/>
              </a:spcBef>
              <a:spcAft>
                <a:spcPts val="1200"/>
              </a:spcAft>
              <a:buNone/>
            </a:pPr>
            <a:r>
              <a:t/>
            </a:r>
            <a:endParaRPr sz="1500"/>
          </a:p>
        </p:txBody>
      </p:sp>
      <p:sp>
        <p:nvSpPr>
          <p:cNvPr id="92" name="Google Shape;92;p18"/>
          <p:cNvSpPr txBox="1"/>
          <p:nvPr>
            <p:ph type="title"/>
          </p:nvPr>
        </p:nvSpPr>
        <p:spPr>
          <a:xfrm>
            <a:off x="311700" y="315925"/>
            <a:ext cx="3828300" cy="83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Problem Statement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315925"/>
            <a:ext cx="8520600" cy="83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Reconstitution: Going into the workshop</a:t>
            </a:r>
            <a:endParaRPr/>
          </a:p>
        </p:txBody>
      </p:sp>
      <p:pic>
        <p:nvPicPr>
          <p:cNvPr id="98" name="Google Shape;98;p19"/>
          <p:cNvPicPr preferRelativeResize="0"/>
          <p:nvPr/>
        </p:nvPicPr>
        <p:blipFill>
          <a:blip r:embed="rId3">
            <a:alphaModFix/>
          </a:blip>
          <a:stretch>
            <a:fillRect/>
          </a:stretch>
        </p:blipFill>
        <p:spPr>
          <a:xfrm>
            <a:off x="1404950" y="1225225"/>
            <a:ext cx="6434925" cy="3559450"/>
          </a:xfrm>
          <a:prstGeom prst="rect">
            <a:avLst/>
          </a:prstGeom>
          <a:noFill/>
          <a:ln cap="flat" cmpd="sng" w="12700">
            <a:solidFill>
              <a:srgbClr val="000000"/>
            </a:solidFill>
            <a:prstDash val="solid"/>
            <a:miter lim="8000"/>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20"/>
          <p:cNvPicPr preferRelativeResize="0"/>
          <p:nvPr/>
        </p:nvPicPr>
        <p:blipFill>
          <a:blip r:embed="rId3">
            <a:alphaModFix/>
          </a:blip>
          <a:stretch>
            <a:fillRect/>
          </a:stretch>
        </p:blipFill>
        <p:spPr>
          <a:xfrm>
            <a:off x="657175" y="917925"/>
            <a:ext cx="7053125" cy="3973750"/>
          </a:xfrm>
          <a:prstGeom prst="rect">
            <a:avLst/>
          </a:prstGeom>
          <a:noFill/>
          <a:ln cap="flat" cmpd="sng" w="12700">
            <a:solidFill>
              <a:srgbClr val="000000"/>
            </a:solidFill>
            <a:prstDash val="solid"/>
            <a:miter lim="8000"/>
            <a:headEnd len="sm" w="sm" type="none"/>
            <a:tailEnd len="sm" w="sm" type="none"/>
          </a:ln>
        </p:spPr>
      </p:pic>
      <p:sp>
        <p:nvSpPr>
          <p:cNvPr id="104" name="Google Shape;104;p20"/>
          <p:cNvSpPr txBox="1"/>
          <p:nvPr>
            <p:ph type="title"/>
          </p:nvPr>
        </p:nvSpPr>
        <p:spPr>
          <a:xfrm>
            <a:off x="311700" y="315925"/>
            <a:ext cx="8520600" cy="83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Gap #1: </a:t>
            </a:r>
            <a:r>
              <a:rPr lang="en" sz="1800">
                <a:solidFill>
                  <a:srgbClr val="222222"/>
                </a:solidFill>
                <a:latin typeface="Arial"/>
                <a:ea typeface="Arial"/>
                <a:cs typeface="Arial"/>
                <a:sym typeface="Arial"/>
              </a:rPr>
              <a:t> Industry Lacks Language and Relevant Model Systems.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idx="1" type="body"/>
          </p:nvPr>
        </p:nvSpPr>
        <p:spPr>
          <a:xfrm>
            <a:off x="139450" y="1010750"/>
            <a:ext cx="8520600" cy="3884400"/>
          </a:xfrm>
          <a:prstGeom prst="rect">
            <a:avLst/>
          </a:prstGeom>
        </p:spPr>
        <p:txBody>
          <a:bodyPr anchorCtr="0" anchor="t" bIns="91425" lIns="91425" spcFirstLastPara="1" rIns="91425" wrap="square" tIns="91425">
            <a:normAutofit/>
          </a:bodyPr>
          <a:lstStyle/>
          <a:p>
            <a:pPr indent="0" lvl="0" marL="0" rtl="0" algn="just">
              <a:lnSpc>
                <a:spcPct val="100000"/>
              </a:lnSpc>
              <a:spcBef>
                <a:spcPts val="1000"/>
              </a:spcBef>
              <a:spcAft>
                <a:spcPts val="0"/>
              </a:spcAft>
              <a:buNone/>
            </a:pPr>
            <a:r>
              <a:t/>
            </a:r>
            <a:endParaRPr sz="1800">
              <a:solidFill>
                <a:srgbClr val="222222"/>
              </a:solidFill>
              <a:latin typeface="Arial"/>
              <a:ea typeface="Arial"/>
              <a:cs typeface="Arial"/>
              <a:sym typeface="Arial"/>
            </a:endParaRPr>
          </a:p>
          <a:p>
            <a:pPr indent="0" lvl="0" marL="0" rtl="0" algn="just">
              <a:lnSpc>
                <a:spcPct val="100000"/>
              </a:lnSpc>
              <a:spcBef>
                <a:spcPts val="1000"/>
              </a:spcBef>
              <a:spcAft>
                <a:spcPts val="0"/>
              </a:spcAft>
              <a:buNone/>
            </a:pPr>
            <a:r>
              <a:rPr b="1" lang="en" sz="1800">
                <a:solidFill>
                  <a:srgbClr val="222222"/>
                </a:solidFill>
                <a:latin typeface="Arial"/>
                <a:ea typeface="Arial"/>
                <a:cs typeface="Arial"/>
                <a:sym typeface="Arial"/>
              </a:rPr>
              <a:t>Recommendation:</a:t>
            </a:r>
            <a:endParaRPr b="1" sz="1800">
              <a:solidFill>
                <a:srgbClr val="222222"/>
              </a:solidFill>
              <a:latin typeface="Arial"/>
              <a:ea typeface="Arial"/>
              <a:cs typeface="Arial"/>
              <a:sym typeface="Arial"/>
            </a:endParaRPr>
          </a:p>
          <a:p>
            <a:pPr indent="0" lvl="0" marL="0" rtl="0" algn="just">
              <a:lnSpc>
                <a:spcPct val="100000"/>
              </a:lnSpc>
              <a:spcBef>
                <a:spcPts val="1000"/>
              </a:spcBef>
              <a:spcAft>
                <a:spcPts val="0"/>
              </a:spcAft>
              <a:buNone/>
            </a:pPr>
            <a:r>
              <a:rPr b="1" lang="en" sz="1800" u="sng">
                <a:solidFill>
                  <a:srgbClr val="222222"/>
                </a:solidFill>
                <a:latin typeface="Arial"/>
                <a:ea typeface="Arial"/>
                <a:cs typeface="Arial"/>
                <a:sym typeface="Arial"/>
              </a:rPr>
              <a:t>Describe Products Using</a:t>
            </a:r>
            <a:endParaRPr b="1" sz="1800" u="sng">
              <a:solidFill>
                <a:srgbClr val="222222"/>
              </a:solidFill>
              <a:latin typeface="Arial"/>
              <a:ea typeface="Arial"/>
              <a:cs typeface="Arial"/>
              <a:sym typeface="Arial"/>
            </a:endParaRPr>
          </a:p>
          <a:p>
            <a:pPr indent="0" lvl="0" marL="0" rtl="0" algn="just">
              <a:lnSpc>
                <a:spcPct val="100000"/>
              </a:lnSpc>
              <a:spcBef>
                <a:spcPts val="1000"/>
              </a:spcBef>
              <a:spcAft>
                <a:spcPts val="0"/>
              </a:spcAft>
              <a:buNone/>
            </a:pPr>
            <a:r>
              <a:rPr lang="en" sz="1800">
                <a:solidFill>
                  <a:srgbClr val="222222"/>
                </a:solidFill>
                <a:latin typeface="Arial"/>
                <a:ea typeface="Arial"/>
                <a:cs typeface="Arial"/>
                <a:sym typeface="Arial"/>
              </a:rPr>
              <a:t>-</a:t>
            </a:r>
            <a:r>
              <a:rPr lang="en" sz="1800">
                <a:solidFill>
                  <a:srgbClr val="222222"/>
                </a:solidFill>
                <a:latin typeface="Arial"/>
                <a:ea typeface="Arial"/>
                <a:cs typeface="Arial"/>
                <a:sym typeface="Arial"/>
              </a:rPr>
              <a:t>Concentration (dense/dilute)</a:t>
            </a:r>
            <a:endParaRPr sz="1800">
              <a:solidFill>
                <a:srgbClr val="222222"/>
              </a:solidFill>
              <a:latin typeface="Arial"/>
              <a:ea typeface="Arial"/>
              <a:cs typeface="Arial"/>
              <a:sym typeface="Arial"/>
            </a:endParaRPr>
          </a:p>
          <a:p>
            <a:pPr indent="0" lvl="0" marL="0" rtl="0" algn="just">
              <a:lnSpc>
                <a:spcPct val="100000"/>
              </a:lnSpc>
              <a:spcBef>
                <a:spcPts val="1000"/>
              </a:spcBef>
              <a:spcAft>
                <a:spcPts val="0"/>
              </a:spcAft>
              <a:buNone/>
            </a:pPr>
            <a:r>
              <a:rPr lang="en" sz="1800">
                <a:solidFill>
                  <a:srgbClr val="222222"/>
                </a:solidFill>
                <a:latin typeface="Arial"/>
                <a:ea typeface="Arial"/>
                <a:cs typeface="Arial"/>
                <a:sym typeface="Arial"/>
              </a:rPr>
              <a:t>-Solubility (disperse/dissolve)</a:t>
            </a:r>
            <a:endParaRPr sz="1800">
              <a:solidFill>
                <a:srgbClr val="222222"/>
              </a:solidFill>
              <a:latin typeface="Arial"/>
              <a:ea typeface="Arial"/>
              <a:cs typeface="Arial"/>
              <a:sym typeface="Arial"/>
            </a:endParaRPr>
          </a:p>
          <a:p>
            <a:pPr indent="0" lvl="0" marL="0" rtl="0" algn="just">
              <a:lnSpc>
                <a:spcPct val="100000"/>
              </a:lnSpc>
              <a:spcBef>
                <a:spcPts val="1000"/>
              </a:spcBef>
              <a:spcAft>
                <a:spcPts val="0"/>
              </a:spcAft>
              <a:buNone/>
            </a:pPr>
            <a:r>
              <a:rPr lang="en" sz="1800">
                <a:solidFill>
                  <a:srgbClr val="222222"/>
                </a:solidFill>
                <a:latin typeface="Arial"/>
                <a:ea typeface="Arial"/>
                <a:cs typeface="Arial"/>
                <a:sym typeface="Arial"/>
              </a:rPr>
              <a:t>-Energy (high-low)</a:t>
            </a:r>
            <a:endParaRPr sz="1800">
              <a:solidFill>
                <a:srgbClr val="222222"/>
              </a:solidFill>
              <a:latin typeface="Arial"/>
              <a:ea typeface="Arial"/>
              <a:cs typeface="Arial"/>
              <a:sym typeface="Arial"/>
            </a:endParaRPr>
          </a:p>
          <a:p>
            <a:pPr indent="0" lvl="0" marL="0" rtl="0" algn="just">
              <a:lnSpc>
                <a:spcPct val="100000"/>
              </a:lnSpc>
              <a:spcBef>
                <a:spcPts val="1000"/>
              </a:spcBef>
              <a:spcAft>
                <a:spcPts val="0"/>
              </a:spcAft>
              <a:buNone/>
            </a:pPr>
            <a:r>
              <a:t/>
            </a:r>
            <a:endParaRPr sz="1800">
              <a:solidFill>
                <a:srgbClr val="222222"/>
              </a:solidFill>
              <a:latin typeface="Arial"/>
              <a:ea typeface="Arial"/>
              <a:cs typeface="Arial"/>
              <a:sym typeface="Arial"/>
            </a:endParaRPr>
          </a:p>
          <a:p>
            <a:pPr indent="0" lvl="0" marL="0" rtl="0" algn="just">
              <a:lnSpc>
                <a:spcPct val="100000"/>
              </a:lnSpc>
              <a:spcBef>
                <a:spcPts val="1000"/>
              </a:spcBef>
              <a:spcAft>
                <a:spcPts val="0"/>
              </a:spcAft>
              <a:buNone/>
            </a:pPr>
            <a:r>
              <a:rPr i="1" lang="en" sz="1800">
                <a:solidFill>
                  <a:srgbClr val="222222"/>
                </a:solidFill>
                <a:latin typeface="Arial"/>
                <a:ea typeface="Arial"/>
                <a:cs typeface="Arial"/>
                <a:sym typeface="Arial"/>
              </a:rPr>
              <a:t>*Examples info in a few slides</a:t>
            </a:r>
            <a:endParaRPr i="1" sz="1800">
              <a:solidFill>
                <a:srgbClr val="222222"/>
              </a:solidFill>
              <a:latin typeface="Arial"/>
              <a:ea typeface="Arial"/>
              <a:cs typeface="Arial"/>
              <a:sym typeface="Arial"/>
            </a:endParaRPr>
          </a:p>
          <a:p>
            <a:pPr indent="0" lvl="0" marL="0" rtl="0" algn="just">
              <a:lnSpc>
                <a:spcPct val="100000"/>
              </a:lnSpc>
              <a:spcBef>
                <a:spcPts val="1000"/>
              </a:spcBef>
              <a:spcAft>
                <a:spcPts val="0"/>
              </a:spcAft>
              <a:buNone/>
            </a:pPr>
            <a:r>
              <a:t/>
            </a:r>
            <a:endParaRPr sz="1800">
              <a:solidFill>
                <a:srgbClr val="222222"/>
              </a:solidFill>
              <a:latin typeface="Arial"/>
              <a:ea typeface="Arial"/>
              <a:cs typeface="Arial"/>
              <a:sym typeface="Arial"/>
            </a:endParaRPr>
          </a:p>
        </p:txBody>
      </p:sp>
      <p:pic>
        <p:nvPicPr>
          <p:cNvPr id="110" name="Google Shape;110;p21"/>
          <p:cNvPicPr preferRelativeResize="0"/>
          <p:nvPr/>
        </p:nvPicPr>
        <p:blipFill>
          <a:blip r:embed="rId3">
            <a:alphaModFix/>
          </a:blip>
          <a:stretch>
            <a:fillRect/>
          </a:stretch>
        </p:blipFill>
        <p:spPr>
          <a:xfrm>
            <a:off x="3661375" y="1204875"/>
            <a:ext cx="5385825" cy="3690275"/>
          </a:xfrm>
          <a:prstGeom prst="rect">
            <a:avLst/>
          </a:prstGeom>
          <a:noFill/>
          <a:ln cap="flat" cmpd="sng" w="12700">
            <a:solidFill>
              <a:srgbClr val="000000"/>
            </a:solidFill>
            <a:prstDash val="solid"/>
            <a:miter lim="8000"/>
            <a:headEnd len="sm" w="sm" type="none"/>
            <a:tailEnd len="sm" w="sm" type="none"/>
          </a:ln>
        </p:spPr>
      </p:pic>
      <p:sp>
        <p:nvSpPr>
          <p:cNvPr id="111" name="Google Shape;111;p21"/>
          <p:cNvSpPr txBox="1"/>
          <p:nvPr>
            <p:ph type="title"/>
          </p:nvPr>
        </p:nvSpPr>
        <p:spPr>
          <a:xfrm>
            <a:off x="311700" y="315925"/>
            <a:ext cx="8520600" cy="83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Gap #1: </a:t>
            </a:r>
            <a:r>
              <a:rPr lang="en" sz="1800">
                <a:solidFill>
                  <a:srgbClr val="222222"/>
                </a:solidFill>
                <a:latin typeface="Arial"/>
                <a:ea typeface="Arial"/>
                <a:cs typeface="Arial"/>
                <a:sym typeface="Arial"/>
              </a:rPr>
              <a:t> Industry Lacks Language and Relevant Model Systems.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315925"/>
            <a:ext cx="8520600" cy="83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Gap #2: Three Phases</a:t>
            </a:r>
            <a:endParaRPr/>
          </a:p>
        </p:txBody>
      </p:sp>
      <p:sp>
        <p:nvSpPr>
          <p:cNvPr id="117" name="Google Shape;117;p22"/>
          <p:cNvSpPr txBox="1"/>
          <p:nvPr>
            <p:ph idx="1" type="body"/>
          </p:nvPr>
        </p:nvSpPr>
        <p:spPr>
          <a:xfrm>
            <a:off x="311700" y="886375"/>
            <a:ext cx="8520600" cy="3944700"/>
          </a:xfrm>
          <a:prstGeom prst="rect">
            <a:avLst/>
          </a:prstGeom>
        </p:spPr>
        <p:txBody>
          <a:bodyPr anchorCtr="0" anchor="t" bIns="91425" lIns="91425" spcFirstLastPara="1" rIns="91425" wrap="square" tIns="91425">
            <a:normAutofit/>
          </a:bodyPr>
          <a:lstStyle/>
          <a:p>
            <a:pPr indent="0" lvl="0" marL="0" rtl="0" algn="just">
              <a:lnSpc>
                <a:spcPct val="100000"/>
              </a:lnSpc>
              <a:spcBef>
                <a:spcPts val="1000"/>
              </a:spcBef>
              <a:spcAft>
                <a:spcPts val="0"/>
              </a:spcAft>
              <a:buNone/>
            </a:pPr>
            <a:r>
              <a:t/>
            </a:r>
            <a:endParaRPr sz="1900"/>
          </a:p>
          <a:p>
            <a:pPr indent="0" lvl="0" marL="0" rtl="0" algn="just">
              <a:lnSpc>
                <a:spcPct val="100000"/>
              </a:lnSpc>
              <a:spcBef>
                <a:spcPts val="1000"/>
              </a:spcBef>
              <a:spcAft>
                <a:spcPts val="0"/>
              </a:spcAft>
              <a:buNone/>
            </a:pPr>
            <a:r>
              <a:t/>
            </a:r>
            <a:endParaRPr sz="1900"/>
          </a:p>
          <a:p>
            <a:pPr indent="0" lvl="0" marL="0" rtl="0" algn="just">
              <a:lnSpc>
                <a:spcPct val="100000"/>
              </a:lnSpc>
              <a:spcBef>
                <a:spcPts val="1000"/>
              </a:spcBef>
              <a:spcAft>
                <a:spcPts val="0"/>
              </a:spcAft>
              <a:buNone/>
            </a:pPr>
            <a:r>
              <a:rPr lang="en" sz="1900"/>
              <a:t>Solids</a:t>
            </a:r>
            <a:endParaRPr sz="1900"/>
          </a:p>
          <a:p>
            <a:pPr indent="0" lvl="0" marL="0" rtl="0" algn="just">
              <a:lnSpc>
                <a:spcPct val="100000"/>
              </a:lnSpc>
              <a:spcBef>
                <a:spcPts val="1000"/>
              </a:spcBef>
              <a:spcAft>
                <a:spcPts val="0"/>
              </a:spcAft>
              <a:buNone/>
            </a:pPr>
            <a:r>
              <a:rPr lang="en" sz="1900"/>
              <a:t>Liquids</a:t>
            </a:r>
            <a:endParaRPr sz="1900"/>
          </a:p>
          <a:p>
            <a:pPr indent="0" lvl="0" marL="0" rtl="0" algn="just">
              <a:lnSpc>
                <a:spcPct val="100000"/>
              </a:lnSpc>
              <a:spcBef>
                <a:spcPts val="1000"/>
              </a:spcBef>
              <a:spcAft>
                <a:spcPts val="0"/>
              </a:spcAft>
              <a:buNone/>
            </a:pPr>
            <a:r>
              <a:rPr b="1" lang="en" sz="1900"/>
              <a:t>Gasses </a:t>
            </a:r>
            <a:r>
              <a:rPr lang="en" sz="1900"/>
              <a:t>(we often don’t </a:t>
            </a:r>
            <a:r>
              <a:rPr lang="en" sz="1900"/>
              <a:t>consider</a:t>
            </a:r>
            <a:r>
              <a:rPr lang="en" sz="1900"/>
              <a:t> gas)</a:t>
            </a:r>
            <a:endParaRPr sz="1900"/>
          </a:p>
        </p:txBody>
      </p:sp>
      <p:pic>
        <p:nvPicPr>
          <p:cNvPr id="118" name="Google Shape;118;p22" title="Coffee wetting.mov">
            <a:hlinkClick r:id="rId3"/>
          </p:cNvPr>
          <p:cNvPicPr preferRelativeResize="0"/>
          <p:nvPr/>
        </p:nvPicPr>
        <p:blipFill>
          <a:blip r:embed="rId4">
            <a:alphaModFix/>
          </a:blip>
          <a:stretch>
            <a:fillRect/>
          </a:stretch>
        </p:blipFill>
        <p:spPr>
          <a:xfrm>
            <a:off x="6101125" y="0"/>
            <a:ext cx="2842050" cy="505252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315925"/>
            <a:ext cx="8520600" cy="83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Gap #3: </a:t>
            </a:r>
            <a:r>
              <a:rPr lang="en" sz="2577"/>
              <a:t>Poor alignment in </a:t>
            </a:r>
            <a:r>
              <a:rPr lang="en" sz="2577"/>
              <a:t>Characterization &amp; KPI’s</a:t>
            </a:r>
            <a:endParaRPr sz="2577"/>
          </a:p>
        </p:txBody>
      </p:sp>
      <p:pic>
        <p:nvPicPr>
          <p:cNvPr id="124" name="Google Shape;124;p23"/>
          <p:cNvPicPr preferRelativeResize="0"/>
          <p:nvPr/>
        </p:nvPicPr>
        <p:blipFill>
          <a:blip r:embed="rId3">
            <a:alphaModFix/>
          </a:blip>
          <a:stretch>
            <a:fillRect/>
          </a:stretch>
        </p:blipFill>
        <p:spPr>
          <a:xfrm>
            <a:off x="155850" y="999147"/>
            <a:ext cx="8832299" cy="375127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4"/>
          <p:cNvSpPr txBox="1"/>
          <p:nvPr>
            <p:ph idx="1" type="body"/>
          </p:nvPr>
        </p:nvSpPr>
        <p:spPr>
          <a:xfrm>
            <a:off x="0" y="916925"/>
            <a:ext cx="9144000" cy="3884400"/>
          </a:xfrm>
          <a:prstGeom prst="rect">
            <a:avLst/>
          </a:prstGeom>
        </p:spPr>
        <p:txBody>
          <a:bodyPr anchorCtr="0" anchor="t" bIns="91425" lIns="91425" spcFirstLastPara="1" rIns="91425" wrap="square" tIns="91425">
            <a:normAutofit/>
          </a:bodyPr>
          <a:lstStyle/>
          <a:p>
            <a:pPr indent="0" lvl="0" marL="0" rtl="0" algn="just">
              <a:lnSpc>
                <a:spcPct val="100000"/>
              </a:lnSpc>
              <a:spcBef>
                <a:spcPts val="1000"/>
              </a:spcBef>
              <a:spcAft>
                <a:spcPts val="0"/>
              </a:spcAft>
              <a:buNone/>
            </a:pPr>
            <a:r>
              <a:rPr b="1" i="1" lang="en" sz="1800" u="sng">
                <a:solidFill>
                  <a:srgbClr val="222222"/>
                </a:solidFill>
                <a:latin typeface="Arial"/>
                <a:ea typeface="Arial"/>
                <a:cs typeface="Arial"/>
                <a:sym typeface="Arial"/>
              </a:rPr>
              <a:t>Time Axis</a:t>
            </a:r>
            <a:r>
              <a:rPr lang="en" sz="1800">
                <a:solidFill>
                  <a:srgbClr val="222222"/>
                </a:solidFill>
                <a:latin typeface="Arial"/>
                <a:ea typeface="Arial"/>
                <a:cs typeface="Arial"/>
                <a:sym typeface="Arial"/>
              </a:rPr>
              <a:t>: shows </a:t>
            </a:r>
            <a:r>
              <a:rPr lang="en" sz="1800">
                <a:solidFill>
                  <a:srgbClr val="222222"/>
                </a:solidFill>
                <a:latin typeface="Arial"/>
                <a:ea typeface="Arial"/>
                <a:cs typeface="Arial"/>
                <a:sym typeface="Arial"/>
              </a:rPr>
              <a:t>reconstitution</a:t>
            </a:r>
            <a:r>
              <a:rPr lang="en" sz="1800">
                <a:solidFill>
                  <a:srgbClr val="222222"/>
                </a:solidFill>
                <a:latin typeface="Arial"/>
                <a:ea typeface="Arial"/>
                <a:cs typeface="Arial"/>
                <a:sym typeface="Arial"/>
              </a:rPr>
              <a:t> for a single system: starting materials through product</a:t>
            </a:r>
            <a:endParaRPr sz="1800">
              <a:solidFill>
                <a:srgbClr val="222222"/>
              </a:solidFill>
              <a:latin typeface="Arial"/>
              <a:ea typeface="Arial"/>
              <a:cs typeface="Arial"/>
              <a:sym typeface="Arial"/>
            </a:endParaRPr>
          </a:p>
        </p:txBody>
      </p:sp>
      <p:sp>
        <p:nvSpPr>
          <p:cNvPr id="130" name="Google Shape;130;p24"/>
          <p:cNvSpPr txBox="1"/>
          <p:nvPr>
            <p:ph type="title"/>
          </p:nvPr>
        </p:nvSpPr>
        <p:spPr>
          <a:xfrm>
            <a:off x="311700" y="315925"/>
            <a:ext cx="8520600" cy="512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Gap #4: Kinetics are Dynamic and Complex.</a:t>
            </a:r>
            <a:endParaRPr/>
          </a:p>
        </p:txBody>
      </p:sp>
      <p:pic>
        <p:nvPicPr>
          <p:cNvPr id="131" name="Google Shape;131;p24"/>
          <p:cNvPicPr preferRelativeResize="0"/>
          <p:nvPr/>
        </p:nvPicPr>
        <p:blipFill>
          <a:blip r:embed="rId3">
            <a:alphaModFix/>
          </a:blip>
          <a:stretch>
            <a:fillRect/>
          </a:stretch>
        </p:blipFill>
        <p:spPr>
          <a:xfrm>
            <a:off x="4738325" y="1347500"/>
            <a:ext cx="4149750" cy="3724125"/>
          </a:xfrm>
          <a:prstGeom prst="rect">
            <a:avLst/>
          </a:prstGeom>
          <a:noFill/>
          <a:ln cap="flat" cmpd="sng" w="12700">
            <a:solidFill>
              <a:srgbClr val="000000"/>
            </a:solidFill>
            <a:prstDash val="solid"/>
            <a:miter lim="8000"/>
            <a:headEnd len="sm" w="sm" type="none"/>
            <a:tailEnd len="sm" w="sm" type="none"/>
          </a:ln>
        </p:spPr>
      </p:pic>
      <p:pic>
        <p:nvPicPr>
          <p:cNvPr id="132" name="Google Shape;132;p24"/>
          <p:cNvPicPr preferRelativeResize="0"/>
          <p:nvPr/>
        </p:nvPicPr>
        <p:blipFill>
          <a:blip r:embed="rId4">
            <a:alphaModFix/>
          </a:blip>
          <a:stretch>
            <a:fillRect/>
          </a:stretch>
        </p:blipFill>
        <p:spPr>
          <a:xfrm>
            <a:off x="655625" y="1389062"/>
            <a:ext cx="3217625" cy="3641000"/>
          </a:xfrm>
          <a:prstGeom prst="rect">
            <a:avLst/>
          </a:prstGeom>
          <a:noFill/>
          <a:ln cap="flat" cmpd="sng" w="12700">
            <a:solidFill>
              <a:srgbClr val="000000"/>
            </a:solidFill>
            <a:prstDash val="solid"/>
            <a:miter lim="8000"/>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