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88" r:id="rId2"/>
    <p:sldId id="319" r:id="rId3"/>
    <p:sldId id="297" r:id="rId4"/>
    <p:sldId id="298" r:id="rId5"/>
    <p:sldId id="290" r:id="rId6"/>
    <p:sldId id="310" r:id="rId7"/>
    <p:sldId id="303" r:id="rId8"/>
    <p:sldId id="304" r:id="rId9"/>
    <p:sldId id="306" r:id="rId10"/>
    <p:sldId id="289" r:id="rId11"/>
    <p:sldId id="295" r:id="rId12"/>
    <p:sldId id="313" r:id="rId13"/>
    <p:sldId id="320" r:id="rId14"/>
    <p:sldId id="302" r:id="rId15"/>
    <p:sldId id="305" r:id="rId16"/>
    <p:sldId id="299" r:id="rId17"/>
    <p:sldId id="308" r:id="rId18"/>
    <p:sldId id="307" r:id="rId19"/>
    <p:sldId id="316" r:id="rId20"/>
    <p:sldId id="318" r:id="rId21"/>
    <p:sldId id="31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952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pos="5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C5D25B-A144-4435-9E36-C3244EA60353}" v="6" dt="2024-06-10T18:07:09.9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4"/>
  </p:normalViewPr>
  <p:slideViewPr>
    <p:cSldViewPr snapToGrid="0" snapToObjects="1" showGuides="1">
      <p:cViewPr varScale="1">
        <p:scale>
          <a:sx n="107" d="100"/>
          <a:sy n="107" d="100"/>
        </p:scale>
        <p:origin x="1770" y="102"/>
      </p:cViewPr>
      <p:guideLst>
        <p:guide orient="horz" pos="2160"/>
        <p:guide pos="2880"/>
        <p:guide orient="horz" pos="2952"/>
        <p:guide pos="288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54" d="100"/>
          <a:sy n="54" d="100"/>
        </p:scale>
        <p:origin x="289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501CDC-DF73-D849-89BF-8BC3184599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748E2-8B97-7E47-A7AB-41114F69B1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5C10F-D682-CB4F-92A8-23C1B2ADD1C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66FE3-A991-424C-80AF-4539980F8B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35F54-5E57-D447-BCB1-47AB559FBF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10604-80C2-8942-A645-092ADA4A6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14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D94BB-534D-7E47-BA5C-5E13DD2E054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737A0-4C34-0F46-8A0E-778791ACD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7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two different products shown only to illustrate the differences in </a:t>
            </a:r>
            <a:r>
              <a:rPr lang="en-US" dirty="0" err="1"/>
              <a:t>intragranule</a:t>
            </a:r>
            <a:r>
              <a:rPr lang="en-US" dirty="0"/>
              <a:t> voids that are possible.  Chart is for 1 particular product.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737A0-4C34-0F46-8A0E-778791ACDE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3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737A0-4C34-0F46-8A0E-778791ACD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344BEB8F-701A-9A41-BE82-15CC8818D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9144000" cy="6858000"/>
          </a:xfrm>
          <a:prstGeom prst="rect">
            <a:avLst/>
          </a:prstGeom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C07FCFCF-007A-44D7-8863-95D347508A85}"/>
              </a:ext>
            </a:extLst>
          </p:cNvPr>
          <p:cNvSpPr/>
          <p:nvPr userDrawn="1"/>
        </p:nvSpPr>
        <p:spPr>
          <a:xfrm>
            <a:off x="0" y="6001932"/>
            <a:ext cx="9144000" cy="402338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378979A-D594-424A-AF1F-E1E639565B78}"/>
              </a:ext>
            </a:extLst>
          </p:cNvPr>
          <p:cNvSpPr/>
          <p:nvPr userDrawn="1"/>
        </p:nvSpPr>
        <p:spPr>
          <a:xfrm>
            <a:off x="1" y="1"/>
            <a:ext cx="6782626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83000">
                <a:schemeClr val="tx1">
                  <a:lumMod val="100000"/>
                  <a:alpha val="0"/>
                </a:schemeClr>
              </a:gs>
            </a:gsLst>
            <a:lin ang="0" scaled="1"/>
            <a:tileRect/>
          </a:gra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9B6729-FCEF-5743-8D0D-21BF60FAB8C5}"/>
              </a:ext>
            </a:extLst>
          </p:cNvPr>
          <p:cNvSpPr/>
          <p:nvPr userDrawn="1"/>
        </p:nvSpPr>
        <p:spPr>
          <a:xfrm>
            <a:off x="5472250" y="2314938"/>
            <a:ext cx="3671753" cy="1774396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F16747-33DE-8348-AAFC-799D93F86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699" y="2941905"/>
            <a:ext cx="2928256" cy="46916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111C3CAB-B29A-4F4D-9E94-DBF35E5E04A8}"/>
              </a:ext>
            </a:extLst>
          </p:cNvPr>
          <p:cNvSpPr/>
          <p:nvPr userDrawn="1"/>
        </p:nvSpPr>
        <p:spPr>
          <a:xfrm>
            <a:off x="0" y="2314938"/>
            <a:ext cx="5472250" cy="1774396"/>
          </a:xfrm>
          <a:prstGeom prst="rect">
            <a:avLst/>
          </a:prstGeom>
          <a:solidFill>
            <a:srgbClr val="EF3E33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F0E125-ED7D-7D4A-B8D6-BE365A33AD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2" y="2822115"/>
            <a:ext cx="5015048" cy="36507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fontAlgn="b">
              <a:lnSpc>
                <a:spcPts val="3600"/>
              </a:lnSpc>
              <a:spcBef>
                <a:spcPts val="0"/>
              </a:spcBef>
              <a:buFontTx/>
              <a:buNone/>
              <a:defRPr sz="29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81CD7A6-64EA-BD4A-9575-54C85EDC1D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2" y="3236517"/>
            <a:ext cx="5015048" cy="2675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fontAlgn="b">
              <a:lnSpc>
                <a:spcPts val="20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07DEF4-CC9E-4874-9294-290BDEB5F41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E894C3-D7CB-4F72-A4D3-E3859FDC7E21}"/>
              </a:ext>
            </a:extLst>
          </p:cNvPr>
          <p:cNvSpPr txBox="1">
            <a:spLocks/>
          </p:cNvSpPr>
          <p:nvPr userDrawn="1"/>
        </p:nvSpPr>
        <p:spPr>
          <a:xfrm>
            <a:off x="6790289" y="6100707"/>
            <a:ext cx="1884362" cy="204788"/>
          </a:xfrm>
          <a:prstGeom prst="rect">
            <a:avLst/>
          </a:prstGeom>
        </p:spPr>
        <p:txBody>
          <a:bodyPr lIns="0" rIns="0" anchor="ctr" anchorCtr="0"/>
          <a:lstStyle>
            <a:lvl1pPr marL="171450" marR="0" indent="-17145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30237" marR="0" indent="-17145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⎻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13971" marR="0" indent="-199571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06550" marR="0" indent="-23495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⎻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943100" marR="0" indent="-22225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489200" marR="0" indent="-20320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46400" marR="0" indent="-20320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03600" marR="0" indent="-20320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0800" marR="0" indent="-20320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hangingPunct="1">
              <a:buNone/>
            </a:pPr>
            <a:r>
              <a:rPr lang="en-US" sz="1400" b="1" dirty="0">
                <a:solidFill>
                  <a:schemeClr val="bg1"/>
                </a:solidFill>
              </a:rPr>
              <a:t>June 13, 2024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5BE4958-E095-4391-850C-804D0284FE1C}"/>
              </a:ext>
            </a:extLst>
          </p:cNvPr>
          <p:cNvSpPr txBox="1">
            <a:spLocks/>
          </p:cNvSpPr>
          <p:nvPr userDrawn="1"/>
        </p:nvSpPr>
        <p:spPr>
          <a:xfrm>
            <a:off x="457202" y="6050701"/>
            <a:ext cx="7455453" cy="304800"/>
          </a:xfrm>
          <a:prstGeom prst="rect">
            <a:avLst/>
          </a:prstGeom>
        </p:spPr>
        <p:txBody>
          <a:bodyPr lIns="0" rIns="0" anchor="ctr" anchorCtr="0"/>
          <a:lstStyle>
            <a:lvl1pPr marL="171450" marR="0" indent="-17145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30237" marR="0" indent="-17145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⎻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13971" marR="0" indent="-199571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06550" marR="0" indent="-23495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⎻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943100" marR="0" indent="-22225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489200" marR="0" indent="-20320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46400" marR="0" indent="-20320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03600" marR="0" indent="-20320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0800" marR="0" indent="-203200" algn="l" defTabSz="914400" rtl="0" latinLnBrk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3434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Levy-Polis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1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0125B0-B4CC-2843-9AAC-26D68F3981E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19DB0F2-2E5C-3B4D-B638-B5AEF1A904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063927"/>
            <a:ext cx="8229600" cy="3650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fontAlgn="b">
              <a:lnSpc>
                <a:spcPts val="3600"/>
              </a:lnSpc>
              <a:spcBef>
                <a:spcPts val="0"/>
              </a:spcBef>
              <a:buFontTx/>
              <a:buNone/>
              <a:defRPr sz="2900" b="1" i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A3E03E7-8A0C-B84C-9DE1-F35A3D2EE8AA}"/>
              </a:ext>
            </a:extLst>
          </p:cNvPr>
          <p:cNvSpPr/>
          <p:nvPr userDrawn="1"/>
        </p:nvSpPr>
        <p:spPr>
          <a:xfrm>
            <a:off x="0" y="2314938"/>
            <a:ext cx="313152" cy="1774396"/>
          </a:xfrm>
          <a:prstGeom prst="rect">
            <a:avLst/>
          </a:prstGeom>
          <a:solidFill>
            <a:srgbClr val="EF3E33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777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1E3458-C806-414E-BB70-452C3A42A10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F3E33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376989-934D-EE49-A51B-04206D9A0E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063927"/>
            <a:ext cx="8229600" cy="3650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fontAlgn="b">
              <a:lnSpc>
                <a:spcPts val="3600"/>
              </a:lnSpc>
              <a:spcBef>
                <a:spcPts val="0"/>
              </a:spcBef>
              <a:buFontTx/>
              <a:buNone/>
              <a:defRPr sz="2900" b="1" i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25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3">
            <a:extLst>
              <a:ext uri="{FF2B5EF4-FFF2-40B4-BE49-F238E27FC236}">
                <a16:creationId xmlns:a16="http://schemas.microsoft.com/office/drawing/2014/main" id="{F2640A3B-06DD-D242-95B2-23E35F610D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43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11CA44-84A0-A345-85A3-E4657570E87B}"/>
              </a:ext>
            </a:extLst>
          </p:cNvPr>
          <p:cNvSpPr/>
          <p:nvPr userDrawn="1"/>
        </p:nvSpPr>
        <p:spPr>
          <a:xfrm>
            <a:off x="1" y="-11614"/>
            <a:ext cx="5943064" cy="115461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30000"/>
                </a:schemeClr>
              </a:gs>
              <a:gs pos="100000">
                <a:srgbClr val="000000">
                  <a:tint val="23500"/>
                  <a:satMod val="160000"/>
                  <a:alpha val="0"/>
                  <a:lumMod val="0"/>
                </a:srgbClr>
              </a:gs>
            </a:gsLst>
            <a:lin ang="0" scaled="1"/>
            <a:tileRect/>
          </a:gra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2B08E023-7D2E-7447-977F-0F136F267C60}"/>
              </a:ext>
            </a:extLst>
          </p:cNvPr>
          <p:cNvSpPr/>
          <p:nvPr userDrawn="1"/>
        </p:nvSpPr>
        <p:spPr>
          <a:xfrm>
            <a:off x="-1" y="-2"/>
            <a:ext cx="313152" cy="1143001"/>
          </a:xfrm>
          <a:prstGeom prst="rect">
            <a:avLst/>
          </a:prstGeom>
          <a:solidFill>
            <a:srgbClr val="EF3E33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F98DAAB-BEA3-5F49-B556-B3FAF3C07E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10114"/>
            <a:ext cx="6866264" cy="8328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fontAlgn="b">
              <a:lnSpc>
                <a:spcPts val="3600"/>
              </a:lnSpc>
              <a:spcBef>
                <a:spcPts val="0"/>
              </a:spcBef>
              <a:buFontTx/>
              <a:buNone/>
              <a:defRPr sz="24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ound Single Corner Rectangle 3">
            <a:extLst>
              <a:ext uri="{FF2B5EF4-FFF2-40B4-BE49-F238E27FC236}">
                <a16:creationId xmlns:a16="http://schemas.microsoft.com/office/drawing/2014/main" id="{F948438A-7F45-1242-A12E-20A36E6DFFDB}"/>
              </a:ext>
            </a:extLst>
          </p:cNvPr>
          <p:cNvSpPr/>
          <p:nvPr userDrawn="1"/>
        </p:nvSpPr>
        <p:spPr>
          <a:xfrm flipH="1" flipV="1">
            <a:off x="5943065" y="-11615"/>
            <a:ext cx="3200935" cy="818241"/>
          </a:xfrm>
          <a:custGeom>
            <a:avLst/>
            <a:gdLst>
              <a:gd name="connsiteX0" fmla="*/ 0 w 2353936"/>
              <a:gd name="connsiteY0" fmla="*/ 0 h 2353936"/>
              <a:gd name="connsiteX1" fmla="*/ 1961605 w 2353936"/>
              <a:gd name="connsiteY1" fmla="*/ 0 h 2353936"/>
              <a:gd name="connsiteX2" fmla="*/ 2353936 w 2353936"/>
              <a:gd name="connsiteY2" fmla="*/ 392331 h 2353936"/>
              <a:gd name="connsiteX3" fmla="*/ 2353936 w 2353936"/>
              <a:gd name="connsiteY3" fmla="*/ 2353936 h 2353936"/>
              <a:gd name="connsiteX4" fmla="*/ 0 w 2353936"/>
              <a:gd name="connsiteY4" fmla="*/ 2353936 h 2353936"/>
              <a:gd name="connsiteX5" fmla="*/ 0 w 2353936"/>
              <a:gd name="connsiteY5" fmla="*/ 0 h 2353936"/>
              <a:gd name="connsiteX0" fmla="*/ 0 w 2353936"/>
              <a:gd name="connsiteY0" fmla="*/ 0 h 2353936"/>
              <a:gd name="connsiteX1" fmla="*/ 1961605 w 2353936"/>
              <a:gd name="connsiteY1" fmla="*/ 0 h 2353936"/>
              <a:gd name="connsiteX2" fmla="*/ 2353936 w 2353936"/>
              <a:gd name="connsiteY2" fmla="*/ 392331 h 2353936"/>
              <a:gd name="connsiteX3" fmla="*/ 2353936 w 2353936"/>
              <a:gd name="connsiteY3" fmla="*/ 2353936 h 2353936"/>
              <a:gd name="connsiteX4" fmla="*/ 0 w 2353936"/>
              <a:gd name="connsiteY4" fmla="*/ 1131423 h 2353936"/>
              <a:gd name="connsiteX5" fmla="*/ 0 w 2353936"/>
              <a:gd name="connsiteY5" fmla="*/ 0 h 2353936"/>
              <a:gd name="connsiteX0" fmla="*/ 0 w 2363875"/>
              <a:gd name="connsiteY0" fmla="*/ 0 h 1141362"/>
              <a:gd name="connsiteX1" fmla="*/ 1961605 w 2363875"/>
              <a:gd name="connsiteY1" fmla="*/ 0 h 1141362"/>
              <a:gd name="connsiteX2" fmla="*/ 2353936 w 2363875"/>
              <a:gd name="connsiteY2" fmla="*/ 392331 h 1141362"/>
              <a:gd name="connsiteX3" fmla="*/ 2363875 w 2363875"/>
              <a:gd name="connsiteY3" fmla="*/ 1141362 h 1141362"/>
              <a:gd name="connsiteX4" fmla="*/ 0 w 2363875"/>
              <a:gd name="connsiteY4" fmla="*/ 1131423 h 1141362"/>
              <a:gd name="connsiteX5" fmla="*/ 0 w 2363875"/>
              <a:gd name="connsiteY5" fmla="*/ 0 h 1141362"/>
              <a:gd name="connsiteX0" fmla="*/ 983974 w 3347849"/>
              <a:gd name="connsiteY0" fmla="*/ 0 h 1151301"/>
              <a:gd name="connsiteX1" fmla="*/ 2945579 w 3347849"/>
              <a:gd name="connsiteY1" fmla="*/ 0 h 1151301"/>
              <a:gd name="connsiteX2" fmla="*/ 3337910 w 3347849"/>
              <a:gd name="connsiteY2" fmla="*/ 392331 h 1151301"/>
              <a:gd name="connsiteX3" fmla="*/ 3347849 w 3347849"/>
              <a:gd name="connsiteY3" fmla="*/ 1141362 h 1151301"/>
              <a:gd name="connsiteX4" fmla="*/ 0 w 3347849"/>
              <a:gd name="connsiteY4" fmla="*/ 1151301 h 1151301"/>
              <a:gd name="connsiteX5" fmla="*/ 983974 w 3347849"/>
              <a:gd name="connsiteY5" fmla="*/ 0 h 1151301"/>
              <a:gd name="connsiteX0" fmla="*/ 0 w 3357788"/>
              <a:gd name="connsiteY0" fmla="*/ 0 h 1161240"/>
              <a:gd name="connsiteX1" fmla="*/ 2955518 w 3357788"/>
              <a:gd name="connsiteY1" fmla="*/ 9939 h 1161240"/>
              <a:gd name="connsiteX2" fmla="*/ 3347849 w 3357788"/>
              <a:gd name="connsiteY2" fmla="*/ 402270 h 1161240"/>
              <a:gd name="connsiteX3" fmla="*/ 3357788 w 3357788"/>
              <a:gd name="connsiteY3" fmla="*/ 1151301 h 1161240"/>
              <a:gd name="connsiteX4" fmla="*/ 9939 w 3357788"/>
              <a:gd name="connsiteY4" fmla="*/ 1161240 h 1161240"/>
              <a:gd name="connsiteX5" fmla="*/ 0 w 3357788"/>
              <a:gd name="connsiteY5" fmla="*/ 0 h 1161240"/>
              <a:gd name="connsiteX0" fmla="*/ 0 w 3357788"/>
              <a:gd name="connsiteY0" fmla="*/ 0 h 1151301"/>
              <a:gd name="connsiteX1" fmla="*/ 2955518 w 3357788"/>
              <a:gd name="connsiteY1" fmla="*/ 9939 h 1151301"/>
              <a:gd name="connsiteX2" fmla="*/ 3347849 w 3357788"/>
              <a:gd name="connsiteY2" fmla="*/ 402270 h 1151301"/>
              <a:gd name="connsiteX3" fmla="*/ 3357788 w 3357788"/>
              <a:gd name="connsiteY3" fmla="*/ 1151301 h 1151301"/>
              <a:gd name="connsiteX4" fmla="*/ 129209 w 3357788"/>
              <a:gd name="connsiteY4" fmla="*/ 1151301 h 1151301"/>
              <a:gd name="connsiteX5" fmla="*/ 0 w 3357788"/>
              <a:gd name="connsiteY5" fmla="*/ 0 h 1151301"/>
              <a:gd name="connsiteX0" fmla="*/ 0 w 3248458"/>
              <a:gd name="connsiteY0" fmla="*/ 0 h 1171179"/>
              <a:gd name="connsiteX1" fmla="*/ 2846188 w 3248458"/>
              <a:gd name="connsiteY1" fmla="*/ 29817 h 1171179"/>
              <a:gd name="connsiteX2" fmla="*/ 3238519 w 3248458"/>
              <a:gd name="connsiteY2" fmla="*/ 422148 h 1171179"/>
              <a:gd name="connsiteX3" fmla="*/ 3248458 w 3248458"/>
              <a:gd name="connsiteY3" fmla="*/ 1171179 h 1171179"/>
              <a:gd name="connsiteX4" fmla="*/ 19879 w 3248458"/>
              <a:gd name="connsiteY4" fmla="*/ 1171179 h 1171179"/>
              <a:gd name="connsiteX5" fmla="*/ 0 w 3248458"/>
              <a:gd name="connsiteY5" fmla="*/ 0 h 1171179"/>
              <a:gd name="connsiteX0" fmla="*/ 19878 w 3228579"/>
              <a:gd name="connsiteY0" fmla="*/ 0 h 1151301"/>
              <a:gd name="connsiteX1" fmla="*/ 2826309 w 3228579"/>
              <a:gd name="connsiteY1" fmla="*/ 9939 h 1151301"/>
              <a:gd name="connsiteX2" fmla="*/ 3218640 w 3228579"/>
              <a:gd name="connsiteY2" fmla="*/ 402270 h 1151301"/>
              <a:gd name="connsiteX3" fmla="*/ 3228579 w 3228579"/>
              <a:gd name="connsiteY3" fmla="*/ 1151301 h 1151301"/>
              <a:gd name="connsiteX4" fmla="*/ 0 w 3228579"/>
              <a:gd name="connsiteY4" fmla="*/ 1151301 h 1151301"/>
              <a:gd name="connsiteX5" fmla="*/ 19878 w 3228579"/>
              <a:gd name="connsiteY5" fmla="*/ 0 h 1151301"/>
              <a:gd name="connsiteX0" fmla="*/ 0 w 3208701"/>
              <a:gd name="connsiteY0" fmla="*/ 0 h 1151301"/>
              <a:gd name="connsiteX1" fmla="*/ 2806431 w 3208701"/>
              <a:gd name="connsiteY1" fmla="*/ 9939 h 1151301"/>
              <a:gd name="connsiteX2" fmla="*/ 3198762 w 3208701"/>
              <a:gd name="connsiteY2" fmla="*/ 402270 h 1151301"/>
              <a:gd name="connsiteX3" fmla="*/ 3208701 w 3208701"/>
              <a:gd name="connsiteY3" fmla="*/ 1151301 h 1151301"/>
              <a:gd name="connsiteX4" fmla="*/ 9939 w 3208701"/>
              <a:gd name="connsiteY4" fmla="*/ 1141362 h 1151301"/>
              <a:gd name="connsiteX5" fmla="*/ 0 w 3208701"/>
              <a:gd name="connsiteY5" fmla="*/ 0 h 1151301"/>
              <a:gd name="connsiteX0" fmla="*/ 0 w 3198762"/>
              <a:gd name="connsiteY0" fmla="*/ 0 h 1141362"/>
              <a:gd name="connsiteX1" fmla="*/ 2806431 w 3198762"/>
              <a:gd name="connsiteY1" fmla="*/ 9939 h 1141362"/>
              <a:gd name="connsiteX2" fmla="*/ 3198762 w 3198762"/>
              <a:gd name="connsiteY2" fmla="*/ 402270 h 1141362"/>
              <a:gd name="connsiteX3" fmla="*/ 3196590 w 3198762"/>
              <a:gd name="connsiteY3" fmla="*/ 818241 h 1141362"/>
              <a:gd name="connsiteX4" fmla="*/ 9939 w 3198762"/>
              <a:gd name="connsiteY4" fmla="*/ 1141362 h 1141362"/>
              <a:gd name="connsiteX5" fmla="*/ 0 w 3198762"/>
              <a:gd name="connsiteY5" fmla="*/ 0 h 1141362"/>
              <a:gd name="connsiteX0" fmla="*/ 2173 w 3200935"/>
              <a:gd name="connsiteY0" fmla="*/ 0 h 838581"/>
              <a:gd name="connsiteX1" fmla="*/ 2808604 w 3200935"/>
              <a:gd name="connsiteY1" fmla="*/ 9939 h 838581"/>
              <a:gd name="connsiteX2" fmla="*/ 3200935 w 3200935"/>
              <a:gd name="connsiteY2" fmla="*/ 402270 h 838581"/>
              <a:gd name="connsiteX3" fmla="*/ 3198763 w 3200935"/>
              <a:gd name="connsiteY3" fmla="*/ 818241 h 838581"/>
              <a:gd name="connsiteX4" fmla="*/ 0 w 3200935"/>
              <a:gd name="connsiteY4" fmla="*/ 838581 h 838581"/>
              <a:gd name="connsiteX5" fmla="*/ 2173 w 3200935"/>
              <a:gd name="connsiteY5" fmla="*/ 0 h 838581"/>
              <a:gd name="connsiteX0" fmla="*/ 2173 w 3200935"/>
              <a:gd name="connsiteY0" fmla="*/ 0 h 818241"/>
              <a:gd name="connsiteX1" fmla="*/ 2808604 w 3200935"/>
              <a:gd name="connsiteY1" fmla="*/ 9939 h 818241"/>
              <a:gd name="connsiteX2" fmla="*/ 3200935 w 3200935"/>
              <a:gd name="connsiteY2" fmla="*/ 402270 h 818241"/>
              <a:gd name="connsiteX3" fmla="*/ 3198763 w 3200935"/>
              <a:gd name="connsiteY3" fmla="*/ 818241 h 818241"/>
              <a:gd name="connsiteX4" fmla="*/ 0 w 3200935"/>
              <a:gd name="connsiteY4" fmla="*/ 814359 h 818241"/>
              <a:gd name="connsiteX5" fmla="*/ 2173 w 3200935"/>
              <a:gd name="connsiteY5" fmla="*/ 0 h 8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935" h="818241">
                <a:moveTo>
                  <a:pt x="2173" y="0"/>
                </a:moveTo>
                <a:lnTo>
                  <a:pt x="2808604" y="9939"/>
                </a:lnTo>
                <a:cubicBezTo>
                  <a:pt x="3025282" y="9939"/>
                  <a:pt x="3200935" y="185592"/>
                  <a:pt x="3200935" y="402270"/>
                </a:cubicBezTo>
                <a:lnTo>
                  <a:pt x="3198763" y="818241"/>
                </a:lnTo>
                <a:lnTo>
                  <a:pt x="0" y="814359"/>
                </a:lnTo>
                <a:cubicBezTo>
                  <a:pt x="724" y="534832"/>
                  <a:pt x="1449" y="279527"/>
                  <a:pt x="2173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5753148F-68DE-4C4C-9DE8-FF975AE8ED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609" y="230975"/>
            <a:ext cx="2125336" cy="34052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F496BDBF-1BB8-214A-943B-6A4BE9F2BE8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199" y="1676400"/>
            <a:ext cx="8229601" cy="467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defRPr/>
            </a:lvl1pPr>
            <a:lvl2pPr marL="406400" indent="-2349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‒"/>
              <a:tabLst/>
              <a:defRPr/>
            </a:lvl2pPr>
            <a:lvl3pPr marL="577850" indent="-1714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3pPr>
            <a:lvl4pPr marL="801688" indent="-2238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¤"/>
              <a:tabLst/>
              <a:defRPr/>
            </a:lvl4pPr>
            <a:lvl5pPr marL="974725" indent="-1730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BA750DC-2CA8-A947-8178-F604813082E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51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">
            <a:extLst>
              <a:ext uri="{FF2B5EF4-FFF2-40B4-BE49-F238E27FC236}">
                <a16:creationId xmlns:a16="http://schemas.microsoft.com/office/drawing/2014/main" id="{0D8A20D9-1953-3346-AAE1-6FEC104C0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143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AD7FF3-F8E9-3C4B-B93E-04B894695419}"/>
              </a:ext>
            </a:extLst>
          </p:cNvPr>
          <p:cNvSpPr/>
          <p:nvPr userDrawn="1"/>
        </p:nvSpPr>
        <p:spPr>
          <a:xfrm>
            <a:off x="2" y="-11614"/>
            <a:ext cx="5943064" cy="115461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30000"/>
                </a:schemeClr>
              </a:gs>
              <a:gs pos="100000">
                <a:srgbClr val="000000">
                  <a:tint val="23500"/>
                  <a:satMod val="160000"/>
                  <a:alpha val="0"/>
                  <a:lumMod val="0"/>
                </a:srgbClr>
              </a:gs>
            </a:gsLst>
            <a:lin ang="0" scaled="1"/>
            <a:tileRect/>
          </a:gra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EE30F0FA-D65A-554D-AB4B-5A693809CF54}"/>
              </a:ext>
            </a:extLst>
          </p:cNvPr>
          <p:cNvSpPr/>
          <p:nvPr userDrawn="1"/>
        </p:nvSpPr>
        <p:spPr>
          <a:xfrm>
            <a:off x="0" y="-2"/>
            <a:ext cx="313152" cy="1143001"/>
          </a:xfrm>
          <a:prstGeom prst="rect">
            <a:avLst/>
          </a:prstGeom>
          <a:solidFill>
            <a:srgbClr val="EF3E33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" name="Round Single Corner Rectangle 3">
            <a:extLst>
              <a:ext uri="{FF2B5EF4-FFF2-40B4-BE49-F238E27FC236}">
                <a16:creationId xmlns:a16="http://schemas.microsoft.com/office/drawing/2014/main" id="{0F78F982-2CD8-F640-8795-A46FACB41590}"/>
              </a:ext>
            </a:extLst>
          </p:cNvPr>
          <p:cNvSpPr/>
          <p:nvPr userDrawn="1"/>
        </p:nvSpPr>
        <p:spPr>
          <a:xfrm flipH="1" flipV="1">
            <a:off x="5943066" y="-11615"/>
            <a:ext cx="3200935" cy="818241"/>
          </a:xfrm>
          <a:custGeom>
            <a:avLst/>
            <a:gdLst>
              <a:gd name="connsiteX0" fmla="*/ 0 w 2353936"/>
              <a:gd name="connsiteY0" fmla="*/ 0 h 2353936"/>
              <a:gd name="connsiteX1" fmla="*/ 1961605 w 2353936"/>
              <a:gd name="connsiteY1" fmla="*/ 0 h 2353936"/>
              <a:gd name="connsiteX2" fmla="*/ 2353936 w 2353936"/>
              <a:gd name="connsiteY2" fmla="*/ 392331 h 2353936"/>
              <a:gd name="connsiteX3" fmla="*/ 2353936 w 2353936"/>
              <a:gd name="connsiteY3" fmla="*/ 2353936 h 2353936"/>
              <a:gd name="connsiteX4" fmla="*/ 0 w 2353936"/>
              <a:gd name="connsiteY4" fmla="*/ 2353936 h 2353936"/>
              <a:gd name="connsiteX5" fmla="*/ 0 w 2353936"/>
              <a:gd name="connsiteY5" fmla="*/ 0 h 2353936"/>
              <a:gd name="connsiteX0" fmla="*/ 0 w 2353936"/>
              <a:gd name="connsiteY0" fmla="*/ 0 h 2353936"/>
              <a:gd name="connsiteX1" fmla="*/ 1961605 w 2353936"/>
              <a:gd name="connsiteY1" fmla="*/ 0 h 2353936"/>
              <a:gd name="connsiteX2" fmla="*/ 2353936 w 2353936"/>
              <a:gd name="connsiteY2" fmla="*/ 392331 h 2353936"/>
              <a:gd name="connsiteX3" fmla="*/ 2353936 w 2353936"/>
              <a:gd name="connsiteY3" fmla="*/ 2353936 h 2353936"/>
              <a:gd name="connsiteX4" fmla="*/ 0 w 2353936"/>
              <a:gd name="connsiteY4" fmla="*/ 1131423 h 2353936"/>
              <a:gd name="connsiteX5" fmla="*/ 0 w 2353936"/>
              <a:gd name="connsiteY5" fmla="*/ 0 h 2353936"/>
              <a:gd name="connsiteX0" fmla="*/ 0 w 2363875"/>
              <a:gd name="connsiteY0" fmla="*/ 0 h 1141362"/>
              <a:gd name="connsiteX1" fmla="*/ 1961605 w 2363875"/>
              <a:gd name="connsiteY1" fmla="*/ 0 h 1141362"/>
              <a:gd name="connsiteX2" fmla="*/ 2353936 w 2363875"/>
              <a:gd name="connsiteY2" fmla="*/ 392331 h 1141362"/>
              <a:gd name="connsiteX3" fmla="*/ 2363875 w 2363875"/>
              <a:gd name="connsiteY3" fmla="*/ 1141362 h 1141362"/>
              <a:gd name="connsiteX4" fmla="*/ 0 w 2363875"/>
              <a:gd name="connsiteY4" fmla="*/ 1131423 h 1141362"/>
              <a:gd name="connsiteX5" fmla="*/ 0 w 2363875"/>
              <a:gd name="connsiteY5" fmla="*/ 0 h 1141362"/>
              <a:gd name="connsiteX0" fmla="*/ 983974 w 3347849"/>
              <a:gd name="connsiteY0" fmla="*/ 0 h 1151301"/>
              <a:gd name="connsiteX1" fmla="*/ 2945579 w 3347849"/>
              <a:gd name="connsiteY1" fmla="*/ 0 h 1151301"/>
              <a:gd name="connsiteX2" fmla="*/ 3337910 w 3347849"/>
              <a:gd name="connsiteY2" fmla="*/ 392331 h 1151301"/>
              <a:gd name="connsiteX3" fmla="*/ 3347849 w 3347849"/>
              <a:gd name="connsiteY3" fmla="*/ 1141362 h 1151301"/>
              <a:gd name="connsiteX4" fmla="*/ 0 w 3347849"/>
              <a:gd name="connsiteY4" fmla="*/ 1151301 h 1151301"/>
              <a:gd name="connsiteX5" fmla="*/ 983974 w 3347849"/>
              <a:gd name="connsiteY5" fmla="*/ 0 h 1151301"/>
              <a:gd name="connsiteX0" fmla="*/ 0 w 3357788"/>
              <a:gd name="connsiteY0" fmla="*/ 0 h 1161240"/>
              <a:gd name="connsiteX1" fmla="*/ 2955518 w 3357788"/>
              <a:gd name="connsiteY1" fmla="*/ 9939 h 1161240"/>
              <a:gd name="connsiteX2" fmla="*/ 3347849 w 3357788"/>
              <a:gd name="connsiteY2" fmla="*/ 402270 h 1161240"/>
              <a:gd name="connsiteX3" fmla="*/ 3357788 w 3357788"/>
              <a:gd name="connsiteY3" fmla="*/ 1151301 h 1161240"/>
              <a:gd name="connsiteX4" fmla="*/ 9939 w 3357788"/>
              <a:gd name="connsiteY4" fmla="*/ 1161240 h 1161240"/>
              <a:gd name="connsiteX5" fmla="*/ 0 w 3357788"/>
              <a:gd name="connsiteY5" fmla="*/ 0 h 1161240"/>
              <a:gd name="connsiteX0" fmla="*/ 0 w 3357788"/>
              <a:gd name="connsiteY0" fmla="*/ 0 h 1151301"/>
              <a:gd name="connsiteX1" fmla="*/ 2955518 w 3357788"/>
              <a:gd name="connsiteY1" fmla="*/ 9939 h 1151301"/>
              <a:gd name="connsiteX2" fmla="*/ 3347849 w 3357788"/>
              <a:gd name="connsiteY2" fmla="*/ 402270 h 1151301"/>
              <a:gd name="connsiteX3" fmla="*/ 3357788 w 3357788"/>
              <a:gd name="connsiteY3" fmla="*/ 1151301 h 1151301"/>
              <a:gd name="connsiteX4" fmla="*/ 129209 w 3357788"/>
              <a:gd name="connsiteY4" fmla="*/ 1151301 h 1151301"/>
              <a:gd name="connsiteX5" fmla="*/ 0 w 3357788"/>
              <a:gd name="connsiteY5" fmla="*/ 0 h 1151301"/>
              <a:gd name="connsiteX0" fmla="*/ 0 w 3248458"/>
              <a:gd name="connsiteY0" fmla="*/ 0 h 1171179"/>
              <a:gd name="connsiteX1" fmla="*/ 2846188 w 3248458"/>
              <a:gd name="connsiteY1" fmla="*/ 29817 h 1171179"/>
              <a:gd name="connsiteX2" fmla="*/ 3238519 w 3248458"/>
              <a:gd name="connsiteY2" fmla="*/ 422148 h 1171179"/>
              <a:gd name="connsiteX3" fmla="*/ 3248458 w 3248458"/>
              <a:gd name="connsiteY3" fmla="*/ 1171179 h 1171179"/>
              <a:gd name="connsiteX4" fmla="*/ 19879 w 3248458"/>
              <a:gd name="connsiteY4" fmla="*/ 1171179 h 1171179"/>
              <a:gd name="connsiteX5" fmla="*/ 0 w 3248458"/>
              <a:gd name="connsiteY5" fmla="*/ 0 h 1171179"/>
              <a:gd name="connsiteX0" fmla="*/ 19878 w 3228579"/>
              <a:gd name="connsiteY0" fmla="*/ 0 h 1151301"/>
              <a:gd name="connsiteX1" fmla="*/ 2826309 w 3228579"/>
              <a:gd name="connsiteY1" fmla="*/ 9939 h 1151301"/>
              <a:gd name="connsiteX2" fmla="*/ 3218640 w 3228579"/>
              <a:gd name="connsiteY2" fmla="*/ 402270 h 1151301"/>
              <a:gd name="connsiteX3" fmla="*/ 3228579 w 3228579"/>
              <a:gd name="connsiteY3" fmla="*/ 1151301 h 1151301"/>
              <a:gd name="connsiteX4" fmla="*/ 0 w 3228579"/>
              <a:gd name="connsiteY4" fmla="*/ 1151301 h 1151301"/>
              <a:gd name="connsiteX5" fmla="*/ 19878 w 3228579"/>
              <a:gd name="connsiteY5" fmla="*/ 0 h 1151301"/>
              <a:gd name="connsiteX0" fmla="*/ 0 w 3208701"/>
              <a:gd name="connsiteY0" fmla="*/ 0 h 1151301"/>
              <a:gd name="connsiteX1" fmla="*/ 2806431 w 3208701"/>
              <a:gd name="connsiteY1" fmla="*/ 9939 h 1151301"/>
              <a:gd name="connsiteX2" fmla="*/ 3198762 w 3208701"/>
              <a:gd name="connsiteY2" fmla="*/ 402270 h 1151301"/>
              <a:gd name="connsiteX3" fmla="*/ 3208701 w 3208701"/>
              <a:gd name="connsiteY3" fmla="*/ 1151301 h 1151301"/>
              <a:gd name="connsiteX4" fmla="*/ 9939 w 3208701"/>
              <a:gd name="connsiteY4" fmla="*/ 1141362 h 1151301"/>
              <a:gd name="connsiteX5" fmla="*/ 0 w 3208701"/>
              <a:gd name="connsiteY5" fmla="*/ 0 h 1151301"/>
              <a:gd name="connsiteX0" fmla="*/ 0 w 3198762"/>
              <a:gd name="connsiteY0" fmla="*/ 0 h 1141362"/>
              <a:gd name="connsiteX1" fmla="*/ 2806431 w 3198762"/>
              <a:gd name="connsiteY1" fmla="*/ 9939 h 1141362"/>
              <a:gd name="connsiteX2" fmla="*/ 3198762 w 3198762"/>
              <a:gd name="connsiteY2" fmla="*/ 402270 h 1141362"/>
              <a:gd name="connsiteX3" fmla="*/ 3196590 w 3198762"/>
              <a:gd name="connsiteY3" fmla="*/ 818241 h 1141362"/>
              <a:gd name="connsiteX4" fmla="*/ 9939 w 3198762"/>
              <a:gd name="connsiteY4" fmla="*/ 1141362 h 1141362"/>
              <a:gd name="connsiteX5" fmla="*/ 0 w 3198762"/>
              <a:gd name="connsiteY5" fmla="*/ 0 h 1141362"/>
              <a:gd name="connsiteX0" fmla="*/ 2173 w 3200935"/>
              <a:gd name="connsiteY0" fmla="*/ 0 h 838581"/>
              <a:gd name="connsiteX1" fmla="*/ 2808604 w 3200935"/>
              <a:gd name="connsiteY1" fmla="*/ 9939 h 838581"/>
              <a:gd name="connsiteX2" fmla="*/ 3200935 w 3200935"/>
              <a:gd name="connsiteY2" fmla="*/ 402270 h 838581"/>
              <a:gd name="connsiteX3" fmla="*/ 3198763 w 3200935"/>
              <a:gd name="connsiteY3" fmla="*/ 818241 h 838581"/>
              <a:gd name="connsiteX4" fmla="*/ 0 w 3200935"/>
              <a:gd name="connsiteY4" fmla="*/ 838581 h 838581"/>
              <a:gd name="connsiteX5" fmla="*/ 2173 w 3200935"/>
              <a:gd name="connsiteY5" fmla="*/ 0 h 838581"/>
              <a:gd name="connsiteX0" fmla="*/ 2173 w 3200935"/>
              <a:gd name="connsiteY0" fmla="*/ 0 h 818241"/>
              <a:gd name="connsiteX1" fmla="*/ 2808604 w 3200935"/>
              <a:gd name="connsiteY1" fmla="*/ 9939 h 818241"/>
              <a:gd name="connsiteX2" fmla="*/ 3200935 w 3200935"/>
              <a:gd name="connsiteY2" fmla="*/ 402270 h 818241"/>
              <a:gd name="connsiteX3" fmla="*/ 3198763 w 3200935"/>
              <a:gd name="connsiteY3" fmla="*/ 818241 h 818241"/>
              <a:gd name="connsiteX4" fmla="*/ 0 w 3200935"/>
              <a:gd name="connsiteY4" fmla="*/ 814359 h 818241"/>
              <a:gd name="connsiteX5" fmla="*/ 2173 w 3200935"/>
              <a:gd name="connsiteY5" fmla="*/ 0 h 8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935" h="818241">
                <a:moveTo>
                  <a:pt x="2173" y="0"/>
                </a:moveTo>
                <a:lnTo>
                  <a:pt x="2808604" y="9939"/>
                </a:lnTo>
                <a:cubicBezTo>
                  <a:pt x="3025282" y="9939"/>
                  <a:pt x="3200935" y="185592"/>
                  <a:pt x="3200935" y="402270"/>
                </a:cubicBezTo>
                <a:lnTo>
                  <a:pt x="3198763" y="818241"/>
                </a:lnTo>
                <a:lnTo>
                  <a:pt x="0" y="814359"/>
                </a:lnTo>
                <a:cubicBezTo>
                  <a:pt x="724" y="534832"/>
                  <a:pt x="1449" y="279527"/>
                  <a:pt x="2173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D68D767D-5AF5-4542-A5B1-A5B5751396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610" y="230975"/>
            <a:ext cx="2125336" cy="34052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282464-27FB-7A43-A291-1453449686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310114"/>
            <a:ext cx="6866264" cy="8328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fontAlgn="b">
              <a:lnSpc>
                <a:spcPts val="3600"/>
              </a:lnSpc>
              <a:spcBef>
                <a:spcPts val="0"/>
              </a:spcBef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38C46B-0E63-F544-AB7A-5F3DCD21A40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74DF83D-843E-C145-B75B-FB7FAD7EEF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199" y="1676400"/>
            <a:ext cx="3991339" cy="467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defRPr/>
            </a:lvl1pPr>
            <a:lvl2pPr marL="406400" indent="-2349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2pPr>
            <a:lvl3pPr marL="577850" indent="-1714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3pPr>
            <a:lvl4pPr marL="801688" indent="-2238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4pPr>
            <a:lvl5pPr marL="974725" indent="-1730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BBCA1FA-2FBD-3248-80F3-7CBBEA1F4A0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666231" y="1676400"/>
            <a:ext cx="3991339" cy="467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defRPr/>
            </a:lvl1pPr>
            <a:lvl2pPr marL="406400" indent="-2349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2pPr>
            <a:lvl3pPr marL="577850" indent="-1714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3pPr>
            <a:lvl4pPr marL="801688" indent="-2238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4pPr>
            <a:lvl5pPr marL="974725" indent="-1730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4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1DEA5D32-38F7-D24A-B615-12C0B5952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14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98D6CA-DCF6-4444-A280-3533B6993D55}"/>
              </a:ext>
            </a:extLst>
          </p:cNvPr>
          <p:cNvSpPr/>
          <p:nvPr userDrawn="1"/>
        </p:nvSpPr>
        <p:spPr>
          <a:xfrm>
            <a:off x="2" y="-11614"/>
            <a:ext cx="5943064" cy="11609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30000"/>
                </a:schemeClr>
              </a:gs>
              <a:gs pos="100000">
                <a:srgbClr val="000000">
                  <a:tint val="23500"/>
                  <a:satMod val="160000"/>
                  <a:alpha val="0"/>
                  <a:lumMod val="0"/>
                </a:srgbClr>
              </a:gs>
            </a:gsLst>
            <a:lin ang="0" scaled="1"/>
            <a:tileRect/>
          </a:gra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0D95CCA-8A42-DF48-893A-8B88098D2A67}"/>
              </a:ext>
            </a:extLst>
          </p:cNvPr>
          <p:cNvSpPr/>
          <p:nvPr userDrawn="1"/>
        </p:nvSpPr>
        <p:spPr>
          <a:xfrm>
            <a:off x="0" y="-2"/>
            <a:ext cx="313152" cy="1143001"/>
          </a:xfrm>
          <a:prstGeom prst="rect">
            <a:avLst/>
          </a:prstGeom>
          <a:solidFill>
            <a:srgbClr val="EF3E33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" name="Round Single Corner Rectangle 3">
            <a:extLst>
              <a:ext uri="{FF2B5EF4-FFF2-40B4-BE49-F238E27FC236}">
                <a16:creationId xmlns:a16="http://schemas.microsoft.com/office/drawing/2014/main" id="{1C3B9D29-43AA-264D-9457-BBE255A05C61}"/>
              </a:ext>
            </a:extLst>
          </p:cNvPr>
          <p:cNvSpPr/>
          <p:nvPr userDrawn="1"/>
        </p:nvSpPr>
        <p:spPr>
          <a:xfrm flipH="1" flipV="1">
            <a:off x="5943066" y="-11615"/>
            <a:ext cx="3200935" cy="818241"/>
          </a:xfrm>
          <a:custGeom>
            <a:avLst/>
            <a:gdLst>
              <a:gd name="connsiteX0" fmla="*/ 0 w 2353936"/>
              <a:gd name="connsiteY0" fmla="*/ 0 h 2353936"/>
              <a:gd name="connsiteX1" fmla="*/ 1961605 w 2353936"/>
              <a:gd name="connsiteY1" fmla="*/ 0 h 2353936"/>
              <a:gd name="connsiteX2" fmla="*/ 2353936 w 2353936"/>
              <a:gd name="connsiteY2" fmla="*/ 392331 h 2353936"/>
              <a:gd name="connsiteX3" fmla="*/ 2353936 w 2353936"/>
              <a:gd name="connsiteY3" fmla="*/ 2353936 h 2353936"/>
              <a:gd name="connsiteX4" fmla="*/ 0 w 2353936"/>
              <a:gd name="connsiteY4" fmla="*/ 2353936 h 2353936"/>
              <a:gd name="connsiteX5" fmla="*/ 0 w 2353936"/>
              <a:gd name="connsiteY5" fmla="*/ 0 h 2353936"/>
              <a:gd name="connsiteX0" fmla="*/ 0 w 2353936"/>
              <a:gd name="connsiteY0" fmla="*/ 0 h 2353936"/>
              <a:gd name="connsiteX1" fmla="*/ 1961605 w 2353936"/>
              <a:gd name="connsiteY1" fmla="*/ 0 h 2353936"/>
              <a:gd name="connsiteX2" fmla="*/ 2353936 w 2353936"/>
              <a:gd name="connsiteY2" fmla="*/ 392331 h 2353936"/>
              <a:gd name="connsiteX3" fmla="*/ 2353936 w 2353936"/>
              <a:gd name="connsiteY3" fmla="*/ 2353936 h 2353936"/>
              <a:gd name="connsiteX4" fmla="*/ 0 w 2353936"/>
              <a:gd name="connsiteY4" fmla="*/ 1131423 h 2353936"/>
              <a:gd name="connsiteX5" fmla="*/ 0 w 2353936"/>
              <a:gd name="connsiteY5" fmla="*/ 0 h 2353936"/>
              <a:gd name="connsiteX0" fmla="*/ 0 w 2363875"/>
              <a:gd name="connsiteY0" fmla="*/ 0 h 1141362"/>
              <a:gd name="connsiteX1" fmla="*/ 1961605 w 2363875"/>
              <a:gd name="connsiteY1" fmla="*/ 0 h 1141362"/>
              <a:gd name="connsiteX2" fmla="*/ 2353936 w 2363875"/>
              <a:gd name="connsiteY2" fmla="*/ 392331 h 1141362"/>
              <a:gd name="connsiteX3" fmla="*/ 2363875 w 2363875"/>
              <a:gd name="connsiteY3" fmla="*/ 1141362 h 1141362"/>
              <a:gd name="connsiteX4" fmla="*/ 0 w 2363875"/>
              <a:gd name="connsiteY4" fmla="*/ 1131423 h 1141362"/>
              <a:gd name="connsiteX5" fmla="*/ 0 w 2363875"/>
              <a:gd name="connsiteY5" fmla="*/ 0 h 1141362"/>
              <a:gd name="connsiteX0" fmla="*/ 983974 w 3347849"/>
              <a:gd name="connsiteY0" fmla="*/ 0 h 1151301"/>
              <a:gd name="connsiteX1" fmla="*/ 2945579 w 3347849"/>
              <a:gd name="connsiteY1" fmla="*/ 0 h 1151301"/>
              <a:gd name="connsiteX2" fmla="*/ 3337910 w 3347849"/>
              <a:gd name="connsiteY2" fmla="*/ 392331 h 1151301"/>
              <a:gd name="connsiteX3" fmla="*/ 3347849 w 3347849"/>
              <a:gd name="connsiteY3" fmla="*/ 1141362 h 1151301"/>
              <a:gd name="connsiteX4" fmla="*/ 0 w 3347849"/>
              <a:gd name="connsiteY4" fmla="*/ 1151301 h 1151301"/>
              <a:gd name="connsiteX5" fmla="*/ 983974 w 3347849"/>
              <a:gd name="connsiteY5" fmla="*/ 0 h 1151301"/>
              <a:gd name="connsiteX0" fmla="*/ 0 w 3357788"/>
              <a:gd name="connsiteY0" fmla="*/ 0 h 1161240"/>
              <a:gd name="connsiteX1" fmla="*/ 2955518 w 3357788"/>
              <a:gd name="connsiteY1" fmla="*/ 9939 h 1161240"/>
              <a:gd name="connsiteX2" fmla="*/ 3347849 w 3357788"/>
              <a:gd name="connsiteY2" fmla="*/ 402270 h 1161240"/>
              <a:gd name="connsiteX3" fmla="*/ 3357788 w 3357788"/>
              <a:gd name="connsiteY3" fmla="*/ 1151301 h 1161240"/>
              <a:gd name="connsiteX4" fmla="*/ 9939 w 3357788"/>
              <a:gd name="connsiteY4" fmla="*/ 1161240 h 1161240"/>
              <a:gd name="connsiteX5" fmla="*/ 0 w 3357788"/>
              <a:gd name="connsiteY5" fmla="*/ 0 h 1161240"/>
              <a:gd name="connsiteX0" fmla="*/ 0 w 3357788"/>
              <a:gd name="connsiteY0" fmla="*/ 0 h 1151301"/>
              <a:gd name="connsiteX1" fmla="*/ 2955518 w 3357788"/>
              <a:gd name="connsiteY1" fmla="*/ 9939 h 1151301"/>
              <a:gd name="connsiteX2" fmla="*/ 3347849 w 3357788"/>
              <a:gd name="connsiteY2" fmla="*/ 402270 h 1151301"/>
              <a:gd name="connsiteX3" fmla="*/ 3357788 w 3357788"/>
              <a:gd name="connsiteY3" fmla="*/ 1151301 h 1151301"/>
              <a:gd name="connsiteX4" fmla="*/ 129209 w 3357788"/>
              <a:gd name="connsiteY4" fmla="*/ 1151301 h 1151301"/>
              <a:gd name="connsiteX5" fmla="*/ 0 w 3357788"/>
              <a:gd name="connsiteY5" fmla="*/ 0 h 1151301"/>
              <a:gd name="connsiteX0" fmla="*/ 0 w 3248458"/>
              <a:gd name="connsiteY0" fmla="*/ 0 h 1171179"/>
              <a:gd name="connsiteX1" fmla="*/ 2846188 w 3248458"/>
              <a:gd name="connsiteY1" fmla="*/ 29817 h 1171179"/>
              <a:gd name="connsiteX2" fmla="*/ 3238519 w 3248458"/>
              <a:gd name="connsiteY2" fmla="*/ 422148 h 1171179"/>
              <a:gd name="connsiteX3" fmla="*/ 3248458 w 3248458"/>
              <a:gd name="connsiteY3" fmla="*/ 1171179 h 1171179"/>
              <a:gd name="connsiteX4" fmla="*/ 19879 w 3248458"/>
              <a:gd name="connsiteY4" fmla="*/ 1171179 h 1171179"/>
              <a:gd name="connsiteX5" fmla="*/ 0 w 3248458"/>
              <a:gd name="connsiteY5" fmla="*/ 0 h 1171179"/>
              <a:gd name="connsiteX0" fmla="*/ 19878 w 3228579"/>
              <a:gd name="connsiteY0" fmla="*/ 0 h 1151301"/>
              <a:gd name="connsiteX1" fmla="*/ 2826309 w 3228579"/>
              <a:gd name="connsiteY1" fmla="*/ 9939 h 1151301"/>
              <a:gd name="connsiteX2" fmla="*/ 3218640 w 3228579"/>
              <a:gd name="connsiteY2" fmla="*/ 402270 h 1151301"/>
              <a:gd name="connsiteX3" fmla="*/ 3228579 w 3228579"/>
              <a:gd name="connsiteY3" fmla="*/ 1151301 h 1151301"/>
              <a:gd name="connsiteX4" fmla="*/ 0 w 3228579"/>
              <a:gd name="connsiteY4" fmla="*/ 1151301 h 1151301"/>
              <a:gd name="connsiteX5" fmla="*/ 19878 w 3228579"/>
              <a:gd name="connsiteY5" fmla="*/ 0 h 1151301"/>
              <a:gd name="connsiteX0" fmla="*/ 0 w 3208701"/>
              <a:gd name="connsiteY0" fmla="*/ 0 h 1151301"/>
              <a:gd name="connsiteX1" fmla="*/ 2806431 w 3208701"/>
              <a:gd name="connsiteY1" fmla="*/ 9939 h 1151301"/>
              <a:gd name="connsiteX2" fmla="*/ 3198762 w 3208701"/>
              <a:gd name="connsiteY2" fmla="*/ 402270 h 1151301"/>
              <a:gd name="connsiteX3" fmla="*/ 3208701 w 3208701"/>
              <a:gd name="connsiteY3" fmla="*/ 1151301 h 1151301"/>
              <a:gd name="connsiteX4" fmla="*/ 9939 w 3208701"/>
              <a:gd name="connsiteY4" fmla="*/ 1141362 h 1151301"/>
              <a:gd name="connsiteX5" fmla="*/ 0 w 3208701"/>
              <a:gd name="connsiteY5" fmla="*/ 0 h 1151301"/>
              <a:gd name="connsiteX0" fmla="*/ 0 w 3198762"/>
              <a:gd name="connsiteY0" fmla="*/ 0 h 1141362"/>
              <a:gd name="connsiteX1" fmla="*/ 2806431 w 3198762"/>
              <a:gd name="connsiteY1" fmla="*/ 9939 h 1141362"/>
              <a:gd name="connsiteX2" fmla="*/ 3198762 w 3198762"/>
              <a:gd name="connsiteY2" fmla="*/ 402270 h 1141362"/>
              <a:gd name="connsiteX3" fmla="*/ 3196590 w 3198762"/>
              <a:gd name="connsiteY3" fmla="*/ 818241 h 1141362"/>
              <a:gd name="connsiteX4" fmla="*/ 9939 w 3198762"/>
              <a:gd name="connsiteY4" fmla="*/ 1141362 h 1141362"/>
              <a:gd name="connsiteX5" fmla="*/ 0 w 3198762"/>
              <a:gd name="connsiteY5" fmla="*/ 0 h 1141362"/>
              <a:gd name="connsiteX0" fmla="*/ 2173 w 3200935"/>
              <a:gd name="connsiteY0" fmla="*/ 0 h 838581"/>
              <a:gd name="connsiteX1" fmla="*/ 2808604 w 3200935"/>
              <a:gd name="connsiteY1" fmla="*/ 9939 h 838581"/>
              <a:gd name="connsiteX2" fmla="*/ 3200935 w 3200935"/>
              <a:gd name="connsiteY2" fmla="*/ 402270 h 838581"/>
              <a:gd name="connsiteX3" fmla="*/ 3198763 w 3200935"/>
              <a:gd name="connsiteY3" fmla="*/ 818241 h 838581"/>
              <a:gd name="connsiteX4" fmla="*/ 0 w 3200935"/>
              <a:gd name="connsiteY4" fmla="*/ 838581 h 838581"/>
              <a:gd name="connsiteX5" fmla="*/ 2173 w 3200935"/>
              <a:gd name="connsiteY5" fmla="*/ 0 h 838581"/>
              <a:gd name="connsiteX0" fmla="*/ 2173 w 3200935"/>
              <a:gd name="connsiteY0" fmla="*/ 0 h 818241"/>
              <a:gd name="connsiteX1" fmla="*/ 2808604 w 3200935"/>
              <a:gd name="connsiteY1" fmla="*/ 9939 h 818241"/>
              <a:gd name="connsiteX2" fmla="*/ 3200935 w 3200935"/>
              <a:gd name="connsiteY2" fmla="*/ 402270 h 818241"/>
              <a:gd name="connsiteX3" fmla="*/ 3198763 w 3200935"/>
              <a:gd name="connsiteY3" fmla="*/ 818241 h 818241"/>
              <a:gd name="connsiteX4" fmla="*/ 0 w 3200935"/>
              <a:gd name="connsiteY4" fmla="*/ 814359 h 818241"/>
              <a:gd name="connsiteX5" fmla="*/ 2173 w 3200935"/>
              <a:gd name="connsiteY5" fmla="*/ 0 h 8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935" h="818241">
                <a:moveTo>
                  <a:pt x="2173" y="0"/>
                </a:moveTo>
                <a:lnTo>
                  <a:pt x="2808604" y="9939"/>
                </a:lnTo>
                <a:cubicBezTo>
                  <a:pt x="3025282" y="9939"/>
                  <a:pt x="3200935" y="185592"/>
                  <a:pt x="3200935" y="402270"/>
                </a:cubicBezTo>
                <a:lnTo>
                  <a:pt x="3198763" y="818241"/>
                </a:lnTo>
                <a:lnTo>
                  <a:pt x="0" y="814359"/>
                </a:lnTo>
                <a:cubicBezTo>
                  <a:pt x="724" y="534832"/>
                  <a:pt x="1449" y="279527"/>
                  <a:pt x="2173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96A642-E66C-EB46-B653-51BD04A7BE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610" y="230975"/>
            <a:ext cx="2125336" cy="34052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DA00C91-4577-CE47-99DC-4FC8843223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310114"/>
            <a:ext cx="6866264" cy="8328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fontAlgn="b">
              <a:lnSpc>
                <a:spcPts val="3600"/>
              </a:lnSpc>
              <a:spcBef>
                <a:spcPts val="0"/>
              </a:spcBef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FDBB7AA-7C39-8B4A-A7DE-D116389AE61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2E405BE-FB45-DD4D-AA53-BF61B772315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" y="1676400"/>
            <a:ext cx="2580642" cy="467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defRPr/>
            </a:lvl1pPr>
            <a:lvl2pPr marL="406400" indent="-2349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2pPr>
            <a:lvl3pPr marL="577850" indent="-1714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3pPr>
            <a:lvl4pPr marL="801688" indent="-2238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4pPr>
            <a:lvl5pPr marL="974725" indent="-1730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16BDC15-8E9C-B049-A953-8ADD8160016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277182" y="1676400"/>
            <a:ext cx="2580642" cy="467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defRPr/>
            </a:lvl1pPr>
            <a:lvl2pPr marL="406400" indent="-2349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2pPr>
            <a:lvl3pPr marL="577850" indent="-1714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3pPr>
            <a:lvl4pPr marL="801688" indent="-2238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4pPr>
            <a:lvl5pPr marL="974725" indent="-1730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304452-B72D-1044-ACB9-78DA5F8EC0A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0184" y="1676400"/>
            <a:ext cx="2580642" cy="467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defRPr/>
            </a:lvl1pPr>
            <a:lvl2pPr marL="406400" indent="-2349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2pPr>
            <a:lvl3pPr marL="577850" indent="-1714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3pPr>
            <a:lvl4pPr marL="801688" indent="-2238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4pPr>
            <a:lvl5pPr marL="974725" indent="-1730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0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071CCA3E-965F-EE46-A095-1CB3B8009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14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2E1432-DC73-C246-9CBF-DFBDAC2A2888}"/>
              </a:ext>
            </a:extLst>
          </p:cNvPr>
          <p:cNvSpPr/>
          <p:nvPr userDrawn="1"/>
        </p:nvSpPr>
        <p:spPr>
          <a:xfrm>
            <a:off x="2" y="-11615"/>
            <a:ext cx="5943064" cy="115461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30000"/>
                </a:schemeClr>
              </a:gs>
              <a:gs pos="100000">
                <a:srgbClr val="000000">
                  <a:tint val="23500"/>
                  <a:satMod val="160000"/>
                  <a:alpha val="0"/>
                  <a:lumMod val="0"/>
                </a:srgbClr>
              </a:gs>
            </a:gsLst>
            <a:lin ang="0" scaled="1"/>
            <a:tileRect/>
          </a:gra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AB43C4D1-EB25-0E4B-932D-59614C503B22}"/>
              </a:ext>
            </a:extLst>
          </p:cNvPr>
          <p:cNvSpPr/>
          <p:nvPr userDrawn="1"/>
        </p:nvSpPr>
        <p:spPr>
          <a:xfrm>
            <a:off x="0" y="-2"/>
            <a:ext cx="313152" cy="1143001"/>
          </a:xfrm>
          <a:prstGeom prst="rect">
            <a:avLst/>
          </a:prstGeom>
          <a:solidFill>
            <a:srgbClr val="EF3E33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8" name="Round Single Corner Rectangle 3">
            <a:extLst>
              <a:ext uri="{FF2B5EF4-FFF2-40B4-BE49-F238E27FC236}">
                <a16:creationId xmlns:a16="http://schemas.microsoft.com/office/drawing/2014/main" id="{86B54C1D-8586-8D49-BC31-A91474FCCD0B}"/>
              </a:ext>
            </a:extLst>
          </p:cNvPr>
          <p:cNvSpPr/>
          <p:nvPr userDrawn="1"/>
        </p:nvSpPr>
        <p:spPr>
          <a:xfrm flipH="1" flipV="1">
            <a:off x="5943066" y="-11615"/>
            <a:ext cx="3200935" cy="818241"/>
          </a:xfrm>
          <a:custGeom>
            <a:avLst/>
            <a:gdLst>
              <a:gd name="connsiteX0" fmla="*/ 0 w 2353936"/>
              <a:gd name="connsiteY0" fmla="*/ 0 h 2353936"/>
              <a:gd name="connsiteX1" fmla="*/ 1961605 w 2353936"/>
              <a:gd name="connsiteY1" fmla="*/ 0 h 2353936"/>
              <a:gd name="connsiteX2" fmla="*/ 2353936 w 2353936"/>
              <a:gd name="connsiteY2" fmla="*/ 392331 h 2353936"/>
              <a:gd name="connsiteX3" fmla="*/ 2353936 w 2353936"/>
              <a:gd name="connsiteY3" fmla="*/ 2353936 h 2353936"/>
              <a:gd name="connsiteX4" fmla="*/ 0 w 2353936"/>
              <a:gd name="connsiteY4" fmla="*/ 2353936 h 2353936"/>
              <a:gd name="connsiteX5" fmla="*/ 0 w 2353936"/>
              <a:gd name="connsiteY5" fmla="*/ 0 h 2353936"/>
              <a:gd name="connsiteX0" fmla="*/ 0 w 2353936"/>
              <a:gd name="connsiteY0" fmla="*/ 0 h 2353936"/>
              <a:gd name="connsiteX1" fmla="*/ 1961605 w 2353936"/>
              <a:gd name="connsiteY1" fmla="*/ 0 h 2353936"/>
              <a:gd name="connsiteX2" fmla="*/ 2353936 w 2353936"/>
              <a:gd name="connsiteY2" fmla="*/ 392331 h 2353936"/>
              <a:gd name="connsiteX3" fmla="*/ 2353936 w 2353936"/>
              <a:gd name="connsiteY3" fmla="*/ 2353936 h 2353936"/>
              <a:gd name="connsiteX4" fmla="*/ 0 w 2353936"/>
              <a:gd name="connsiteY4" fmla="*/ 1131423 h 2353936"/>
              <a:gd name="connsiteX5" fmla="*/ 0 w 2353936"/>
              <a:gd name="connsiteY5" fmla="*/ 0 h 2353936"/>
              <a:gd name="connsiteX0" fmla="*/ 0 w 2363875"/>
              <a:gd name="connsiteY0" fmla="*/ 0 h 1141362"/>
              <a:gd name="connsiteX1" fmla="*/ 1961605 w 2363875"/>
              <a:gd name="connsiteY1" fmla="*/ 0 h 1141362"/>
              <a:gd name="connsiteX2" fmla="*/ 2353936 w 2363875"/>
              <a:gd name="connsiteY2" fmla="*/ 392331 h 1141362"/>
              <a:gd name="connsiteX3" fmla="*/ 2363875 w 2363875"/>
              <a:gd name="connsiteY3" fmla="*/ 1141362 h 1141362"/>
              <a:gd name="connsiteX4" fmla="*/ 0 w 2363875"/>
              <a:gd name="connsiteY4" fmla="*/ 1131423 h 1141362"/>
              <a:gd name="connsiteX5" fmla="*/ 0 w 2363875"/>
              <a:gd name="connsiteY5" fmla="*/ 0 h 1141362"/>
              <a:gd name="connsiteX0" fmla="*/ 983974 w 3347849"/>
              <a:gd name="connsiteY0" fmla="*/ 0 h 1151301"/>
              <a:gd name="connsiteX1" fmla="*/ 2945579 w 3347849"/>
              <a:gd name="connsiteY1" fmla="*/ 0 h 1151301"/>
              <a:gd name="connsiteX2" fmla="*/ 3337910 w 3347849"/>
              <a:gd name="connsiteY2" fmla="*/ 392331 h 1151301"/>
              <a:gd name="connsiteX3" fmla="*/ 3347849 w 3347849"/>
              <a:gd name="connsiteY3" fmla="*/ 1141362 h 1151301"/>
              <a:gd name="connsiteX4" fmla="*/ 0 w 3347849"/>
              <a:gd name="connsiteY4" fmla="*/ 1151301 h 1151301"/>
              <a:gd name="connsiteX5" fmla="*/ 983974 w 3347849"/>
              <a:gd name="connsiteY5" fmla="*/ 0 h 1151301"/>
              <a:gd name="connsiteX0" fmla="*/ 0 w 3357788"/>
              <a:gd name="connsiteY0" fmla="*/ 0 h 1161240"/>
              <a:gd name="connsiteX1" fmla="*/ 2955518 w 3357788"/>
              <a:gd name="connsiteY1" fmla="*/ 9939 h 1161240"/>
              <a:gd name="connsiteX2" fmla="*/ 3347849 w 3357788"/>
              <a:gd name="connsiteY2" fmla="*/ 402270 h 1161240"/>
              <a:gd name="connsiteX3" fmla="*/ 3357788 w 3357788"/>
              <a:gd name="connsiteY3" fmla="*/ 1151301 h 1161240"/>
              <a:gd name="connsiteX4" fmla="*/ 9939 w 3357788"/>
              <a:gd name="connsiteY4" fmla="*/ 1161240 h 1161240"/>
              <a:gd name="connsiteX5" fmla="*/ 0 w 3357788"/>
              <a:gd name="connsiteY5" fmla="*/ 0 h 1161240"/>
              <a:gd name="connsiteX0" fmla="*/ 0 w 3357788"/>
              <a:gd name="connsiteY0" fmla="*/ 0 h 1151301"/>
              <a:gd name="connsiteX1" fmla="*/ 2955518 w 3357788"/>
              <a:gd name="connsiteY1" fmla="*/ 9939 h 1151301"/>
              <a:gd name="connsiteX2" fmla="*/ 3347849 w 3357788"/>
              <a:gd name="connsiteY2" fmla="*/ 402270 h 1151301"/>
              <a:gd name="connsiteX3" fmla="*/ 3357788 w 3357788"/>
              <a:gd name="connsiteY3" fmla="*/ 1151301 h 1151301"/>
              <a:gd name="connsiteX4" fmla="*/ 129209 w 3357788"/>
              <a:gd name="connsiteY4" fmla="*/ 1151301 h 1151301"/>
              <a:gd name="connsiteX5" fmla="*/ 0 w 3357788"/>
              <a:gd name="connsiteY5" fmla="*/ 0 h 1151301"/>
              <a:gd name="connsiteX0" fmla="*/ 0 w 3248458"/>
              <a:gd name="connsiteY0" fmla="*/ 0 h 1171179"/>
              <a:gd name="connsiteX1" fmla="*/ 2846188 w 3248458"/>
              <a:gd name="connsiteY1" fmla="*/ 29817 h 1171179"/>
              <a:gd name="connsiteX2" fmla="*/ 3238519 w 3248458"/>
              <a:gd name="connsiteY2" fmla="*/ 422148 h 1171179"/>
              <a:gd name="connsiteX3" fmla="*/ 3248458 w 3248458"/>
              <a:gd name="connsiteY3" fmla="*/ 1171179 h 1171179"/>
              <a:gd name="connsiteX4" fmla="*/ 19879 w 3248458"/>
              <a:gd name="connsiteY4" fmla="*/ 1171179 h 1171179"/>
              <a:gd name="connsiteX5" fmla="*/ 0 w 3248458"/>
              <a:gd name="connsiteY5" fmla="*/ 0 h 1171179"/>
              <a:gd name="connsiteX0" fmla="*/ 19878 w 3228579"/>
              <a:gd name="connsiteY0" fmla="*/ 0 h 1151301"/>
              <a:gd name="connsiteX1" fmla="*/ 2826309 w 3228579"/>
              <a:gd name="connsiteY1" fmla="*/ 9939 h 1151301"/>
              <a:gd name="connsiteX2" fmla="*/ 3218640 w 3228579"/>
              <a:gd name="connsiteY2" fmla="*/ 402270 h 1151301"/>
              <a:gd name="connsiteX3" fmla="*/ 3228579 w 3228579"/>
              <a:gd name="connsiteY3" fmla="*/ 1151301 h 1151301"/>
              <a:gd name="connsiteX4" fmla="*/ 0 w 3228579"/>
              <a:gd name="connsiteY4" fmla="*/ 1151301 h 1151301"/>
              <a:gd name="connsiteX5" fmla="*/ 19878 w 3228579"/>
              <a:gd name="connsiteY5" fmla="*/ 0 h 1151301"/>
              <a:gd name="connsiteX0" fmla="*/ 0 w 3208701"/>
              <a:gd name="connsiteY0" fmla="*/ 0 h 1151301"/>
              <a:gd name="connsiteX1" fmla="*/ 2806431 w 3208701"/>
              <a:gd name="connsiteY1" fmla="*/ 9939 h 1151301"/>
              <a:gd name="connsiteX2" fmla="*/ 3198762 w 3208701"/>
              <a:gd name="connsiteY2" fmla="*/ 402270 h 1151301"/>
              <a:gd name="connsiteX3" fmla="*/ 3208701 w 3208701"/>
              <a:gd name="connsiteY3" fmla="*/ 1151301 h 1151301"/>
              <a:gd name="connsiteX4" fmla="*/ 9939 w 3208701"/>
              <a:gd name="connsiteY4" fmla="*/ 1141362 h 1151301"/>
              <a:gd name="connsiteX5" fmla="*/ 0 w 3208701"/>
              <a:gd name="connsiteY5" fmla="*/ 0 h 1151301"/>
              <a:gd name="connsiteX0" fmla="*/ 0 w 3198762"/>
              <a:gd name="connsiteY0" fmla="*/ 0 h 1141362"/>
              <a:gd name="connsiteX1" fmla="*/ 2806431 w 3198762"/>
              <a:gd name="connsiteY1" fmla="*/ 9939 h 1141362"/>
              <a:gd name="connsiteX2" fmla="*/ 3198762 w 3198762"/>
              <a:gd name="connsiteY2" fmla="*/ 402270 h 1141362"/>
              <a:gd name="connsiteX3" fmla="*/ 3196590 w 3198762"/>
              <a:gd name="connsiteY3" fmla="*/ 818241 h 1141362"/>
              <a:gd name="connsiteX4" fmla="*/ 9939 w 3198762"/>
              <a:gd name="connsiteY4" fmla="*/ 1141362 h 1141362"/>
              <a:gd name="connsiteX5" fmla="*/ 0 w 3198762"/>
              <a:gd name="connsiteY5" fmla="*/ 0 h 1141362"/>
              <a:gd name="connsiteX0" fmla="*/ 2173 w 3200935"/>
              <a:gd name="connsiteY0" fmla="*/ 0 h 838581"/>
              <a:gd name="connsiteX1" fmla="*/ 2808604 w 3200935"/>
              <a:gd name="connsiteY1" fmla="*/ 9939 h 838581"/>
              <a:gd name="connsiteX2" fmla="*/ 3200935 w 3200935"/>
              <a:gd name="connsiteY2" fmla="*/ 402270 h 838581"/>
              <a:gd name="connsiteX3" fmla="*/ 3198763 w 3200935"/>
              <a:gd name="connsiteY3" fmla="*/ 818241 h 838581"/>
              <a:gd name="connsiteX4" fmla="*/ 0 w 3200935"/>
              <a:gd name="connsiteY4" fmla="*/ 838581 h 838581"/>
              <a:gd name="connsiteX5" fmla="*/ 2173 w 3200935"/>
              <a:gd name="connsiteY5" fmla="*/ 0 h 838581"/>
              <a:gd name="connsiteX0" fmla="*/ 2173 w 3200935"/>
              <a:gd name="connsiteY0" fmla="*/ 0 h 818241"/>
              <a:gd name="connsiteX1" fmla="*/ 2808604 w 3200935"/>
              <a:gd name="connsiteY1" fmla="*/ 9939 h 818241"/>
              <a:gd name="connsiteX2" fmla="*/ 3200935 w 3200935"/>
              <a:gd name="connsiteY2" fmla="*/ 402270 h 818241"/>
              <a:gd name="connsiteX3" fmla="*/ 3198763 w 3200935"/>
              <a:gd name="connsiteY3" fmla="*/ 818241 h 818241"/>
              <a:gd name="connsiteX4" fmla="*/ 0 w 3200935"/>
              <a:gd name="connsiteY4" fmla="*/ 814359 h 818241"/>
              <a:gd name="connsiteX5" fmla="*/ 2173 w 3200935"/>
              <a:gd name="connsiteY5" fmla="*/ 0 h 8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935" h="818241">
                <a:moveTo>
                  <a:pt x="2173" y="0"/>
                </a:moveTo>
                <a:lnTo>
                  <a:pt x="2808604" y="9939"/>
                </a:lnTo>
                <a:cubicBezTo>
                  <a:pt x="3025282" y="9939"/>
                  <a:pt x="3200935" y="185592"/>
                  <a:pt x="3200935" y="402270"/>
                </a:cubicBezTo>
                <a:lnTo>
                  <a:pt x="3198763" y="818241"/>
                </a:lnTo>
                <a:lnTo>
                  <a:pt x="0" y="814359"/>
                </a:lnTo>
                <a:cubicBezTo>
                  <a:pt x="724" y="534832"/>
                  <a:pt x="1449" y="279527"/>
                  <a:pt x="2173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282ACB29-6C1A-DD4C-8246-79A2FA8728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610" y="230975"/>
            <a:ext cx="2125336" cy="34052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D394737-CB6C-B741-8789-40C68C871C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10114"/>
            <a:ext cx="6866264" cy="8328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fontAlgn="b">
              <a:lnSpc>
                <a:spcPts val="3600"/>
              </a:lnSpc>
              <a:spcBef>
                <a:spcPts val="0"/>
              </a:spcBef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F132FAA-DE46-0149-BC1D-307E68CDB49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7200" y="1676400"/>
            <a:ext cx="1894841" cy="467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defRPr/>
            </a:lvl1pPr>
            <a:lvl2pPr marL="406400" indent="-2349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2pPr>
            <a:lvl3pPr marL="577850" indent="-1714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3pPr>
            <a:lvl4pPr marL="801688" indent="-2238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4pPr>
            <a:lvl5pPr marL="974725" indent="-1730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CCA2F8E-6D24-4E40-BEE1-3AFD6C64381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565206" y="1676400"/>
            <a:ext cx="1894841" cy="467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defRPr/>
            </a:lvl1pPr>
            <a:lvl2pPr marL="406400" indent="-2349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2pPr>
            <a:lvl3pPr marL="577850" indent="-1714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3pPr>
            <a:lvl4pPr marL="801688" indent="-2238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4pPr>
            <a:lvl5pPr marL="974725" indent="-1730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9A56C12-CD1D-B24D-95CB-DF2A2B89B64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666232" y="1676400"/>
            <a:ext cx="1894841" cy="467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defRPr/>
            </a:lvl1pPr>
            <a:lvl2pPr marL="406400" indent="-2349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2pPr>
            <a:lvl3pPr marL="577850" indent="-1714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3pPr>
            <a:lvl4pPr marL="801688" indent="-2238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4pPr>
            <a:lvl5pPr marL="974725" indent="-1730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E570B6F-6D77-7E4C-A798-61E32C28880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781218" y="1676400"/>
            <a:ext cx="1894841" cy="4673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defRPr/>
            </a:lvl1pPr>
            <a:lvl2pPr marL="406400" indent="-2349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2pPr>
            <a:lvl3pPr marL="577850" indent="-17145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3pPr>
            <a:lvl4pPr marL="801688" indent="-2238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Font typeface="Apple Symbols" panose="02000000000000000000" pitchFamily="2" charset="-79"/>
              <a:buChar char="⎽"/>
              <a:tabLst/>
              <a:defRPr/>
            </a:lvl4pPr>
            <a:lvl5pPr marL="974725" indent="-17303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7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8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9B0C5C3-D790-3B4E-8007-D3F0E0070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1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t" latinLnBrk="0" hangingPunct="1">
        <a:lnSpc>
          <a:spcPct val="100000"/>
        </a:lnSpc>
        <a:spcBef>
          <a:spcPts val="1000"/>
        </a:spcBef>
        <a:spcAft>
          <a:spcPts val="1800"/>
        </a:spcAft>
        <a:buClr>
          <a:schemeClr val="tx1">
            <a:lumMod val="85000"/>
            <a:lumOff val="15000"/>
          </a:schemeClr>
        </a:buClr>
        <a:buFont typeface="Arial" panose="020B0604020202020204" pitchFamily="34" charset="0"/>
        <a:buChar char="•"/>
        <a:defRPr sz="1400" b="0" i="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5138" indent="-227013" algn="l" defTabSz="914400" rtl="0" eaLnBrk="1" fontAlgn="t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1">
            <a:lumMod val="85000"/>
            <a:lumOff val="15000"/>
          </a:schemeClr>
        </a:buClr>
        <a:buFont typeface="Apple Symbols" panose="02000000000000000000" pitchFamily="2" charset="-79"/>
        <a:buChar char="⎻"/>
        <a:tabLst/>
        <a:defRPr sz="1400" b="0" i="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3738" indent="-228600" algn="l" defTabSz="914400" rtl="0" eaLnBrk="1" fontAlgn="t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1">
            <a:lumMod val="85000"/>
            <a:lumOff val="15000"/>
          </a:schemeClr>
        </a:buClr>
        <a:buFont typeface="Wingdings" pitchFamily="2" charset="2"/>
        <a:buChar char="§"/>
        <a:tabLst/>
        <a:defRPr sz="1400" b="0" i="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71550" indent="-277813" algn="l" defTabSz="914400" rtl="0" eaLnBrk="1" fontAlgn="t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1">
            <a:lumMod val="85000"/>
            <a:lumOff val="15000"/>
          </a:schemeClr>
        </a:buClr>
        <a:buFont typeface="Apple Symbols" panose="02000000000000000000" pitchFamily="2" charset="-79"/>
        <a:buChar char="⎺"/>
        <a:tabLst/>
        <a:defRPr sz="1400" b="0" i="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0150" indent="-228600" algn="l" defTabSz="914400" rtl="0" eaLnBrk="1" fontAlgn="t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1">
            <a:lumMod val="85000"/>
            <a:lumOff val="15000"/>
          </a:schemeClr>
        </a:buClr>
        <a:buFont typeface="Arial" panose="020B0604020202020204" pitchFamily="34" charset="0"/>
        <a:buChar char="•"/>
        <a:tabLst/>
        <a:defRPr sz="1400" b="0" i="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estproductguider.com/wp-content/uploads/2020/12/image-feature-Backpack-Sprayers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94A91D-620B-134D-B672-7E5D698BBF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56" y="2828602"/>
            <a:ext cx="5395294" cy="365072"/>
          </a:xfrm>
        </p:spPr>
        <p:txBody>
          <a:bodyPr/>
          <a:lstStyle/>
          <a:p>
            <a:r>
              <a:rPr lang="en-US" sz="2000" dirty="0"/>
              <a:t>Crop Protection Water Dispersible Granules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9030B-BFE6-5A49-82DD-A15A9F1027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3913" y="3295240"/>
            <a:ext cx="5015048" cy="267520"/>
          </a:xfrm>
        </p:spPr>
        <p:txBody>
          <a:bodyPr/>
          <a:lstStyle/>
          <a:p>
            <a:r>
              <a:rPr lang="en-US" sz="1600" dirty="0"/>
              <a:t>Formulation Development and Launch 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1979991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B5E9D-FD7A-0598-16B7-6B9BA3C98C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Continuous Kneader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D37F8-FDB3-BEA0-3DBE-3B86DCC82C7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523CC8-B0F5-9811-F362-5C1AC96D8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3" y="4767664"/>
            <a:ext cx="2629267" cy="571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3ADBCD-69FA-AE0D-BCDF-D4A3C2556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326" y="3028484"/>
            <a:ext cx="690465" cy="2022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B6BFE21-7211-17EE-D138-0AA134CE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015" y="4181092"/>
            <a:ext cx="619145" cy="447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ED0666E-B6ED-000B-1FE1-71F63BC7D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9131"/>
            <a:ext cx="9144000" cy="387233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28CD500-B1B9-2B16-8192-6ECB575A70FA}"/>
              </a:ext>
            </a:extLst>
          </p:cNvPr>
          <p:cNvSpPr/>
          <p:nvPr/>
        </p:nvSpPr>
        <p:spPr>
          <a:xfrm>
            <a:off x="4734370" y="3052941"/>
            <a:ext cx="1628775" cy="1514475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313BA0-40F8-3EB8-39D2-4BA1EFBA1E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Water – How much do we knead?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F2C4D-8C0A-7436-D3E6-FDB37F29D3F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5960FD-B202-41CC-8454-14B3027071B8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1409" y="1139650"/>
            <a:ext cx="2315673" cy="2319547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erson holding a pile of dirt&#10;&#10;Description automatically generated">
            <a:extLst>
              <a:ext uri="{FF2B5EF4-FFF2-40B4-BE49-F238E27FC236}">
                <a16:creationId xmlns:a16="http://schemas.microsoft.com/office/drawing/2014/main" id="{2024F9ED-F41E-F1C4-2915-EEEFAE516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24452" y="1142999"/>
            <a:ext cx="2319547" cy="2319547"/>
          </a:xfrm>
          <a:prstGeom prst="rect">
            <a:avLst/>
          </a:prstGeom>
        </p:spPr>
      </p:pic>
      <p:pic>
        <p:nvPicPr>
          <p:cNvPr id="9" name="Picture 8" descr="A pile of green powder&#10;&#10;Description automatically generated">
            <a:extLst>
              <a:ext uri="{FF2B5EF4-FFF2-40B4-BE49-F238E27FC236}">
                <a16:creationId xmlns:a16="http://schemas.microsoft.com/office/drawing/2014/main" id="{F9FC1D70-4585-D214-3DFD-63BD490B6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2754" y="3556436"/>
            <a:ext cx="2319547" cy="2194040"/>
          </a:xfrm>
          <a:prstGeom prst="rect">
            <a:avLst/>
          </a:prstGeom>
        </p:spPr>
      </p:pic>
      <p:pic>
        <p:nvPicPr>
          <p:cNvPr id="11" name="Picture 10" descr="A pile of rocks in a puddle&#10;&#10;Description automatically generated">
            <a:extLst>
              <a:ext uri="{FF2B5EF4-FFF2-40B4-BE49-F238E27FC236}">
                <a16:creationId xmlns:a16="http://schemas.microsoft.com/office/drawing/2014/main" id="{F589E78C-2157-228D-A33F-5D4552944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51409" y="3493683"/>
            <a:ext cx="2319546" cy="2319546"/>
          </a:xfrm>
          <a:prstGeom prst="rect">
            <a:avLst/>
          </a:prstGeom>
          <a:ln w="31750">
            <a:solidFill>
              <a:schemeClr val="accent6"/>
            </a:solidFill>
          </a:ln>
        </p:spPr>
      </p:pic>
      <p:pic>
        <p:nvPicPr>
          <p:cNvPr id="13" name="Picture 12" descr="A large white powder in a metal box&#10;&#10;Description automatically generated">
            <a:extLst>
              <a:ext uri="{FF2B5EF4-FFF2-40B4-BE49-F238E27FC236}">
                <a16:creationId xmlns:a16="http://schemas.microsoft.com/office/drawing/2014/main" id="{7E27D3E2-3105-16C4-E48C-F3A9FE2DA3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72" t="27374" r="15858" b="15703"/>
          <a:stretch/>
        </p:blipFill>
        <p:spPr>
          <a:xfrm rot="5400000">
            <a:off x="-78323" y="1221319"/>
            <a:ext cx="2350684" cy="21940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243B1A-B723-C91D-CA37-97E8DE60F686}"/>
              </a:ext>
            </a:extLst>
          </p:cNvPr>
          <p:cNvSpPr txBox="1"/>
          <p:nvPr/>
        </p:nvSpPr>
        <p:spPr>
          <a:xfrm>
            <a:off x="595761" y="5843209"/>
            <a:ext cx="8548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 moisture windows can vary, 5-20% </a:t>
            </a:r>
            <a:r>
              <a:rPr lang="en-US" dirty="0" err="1"/>
              <a:t>d.b.</a:t>
            </a:r>
            <a:r>
              <a:rPr lang="en-US" dirty="0"/>
              <a:t> - generally looking for ‘peas and powder’ </a:t>
            </a:r>
          </a:p>
          <a:p>
            <a:r>
              <a:rPr lang="en-US" dirty="0"/>
              <a:t>Induction times are product/equipment specific</a:t>
            </a:r>
          </a:p>
          <a:p>
            <a:r>
              <a:rPr lang="en-US" i="1" dirty="0"/>
              <a:t>All determined experimentally, possible to under- or over-knead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014ED-3D88-51EE-21C8-3E0F4AD9BA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273" t="23886" r="10548" b="6725"/>
          <a:stretch/>
        </p:blipFill>
        <p:spPr>
          <a:xfrm>
            <a:off x="6824452" y="3462545"/>
            <a:ext cx="2350684" cy="23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5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4B0727-243E-6031-F1D0-8AC493A1CA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Induction Time and Torque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A85338-C0D5-1EB2-0349-663DFFA54789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818434" y="1233681"/>
            <a:ext cx="7507132" cy="43906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6486C-CB39-8074-FFE2-F0BF127B75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42E9C-BAB4-DA6D-4B01-423908B45BD4}"/>
              </a:ext>
            </a:extLst>
          </p:cNvPr>
          <p:cNvSpPr txBox="1"/>
          <p:nvPr/>
        </p:nvSpPr>
        <p:spPr>
          <a:xfrm>
            <a:off x="818434" y="5644158"/>
            <a:ext cx="4881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 low moisture – Too slow to wet out (if ever)</a:t>
            </a:r>
          </a:p>
          <a:p>
            <a:r>
              <a:rPr lang="en-US" dirty="0"/>
              <a:t>Correct moisture – Wets out, higher torque values</a:t>
            </a:r>
          </a:p>
          <a:p>
            <a:r>
              <a:rPr lang="en-US" dirty="0"/>
              <a:t>Too high moisture – Can quickly make a wet mess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CCE35EC-CFC8-1917-1ED4-14762E19B379}"/>
              </a:ext>
            </a:extLst>
          </p:cNvPr>
          <p:cNvSpPr/>
          <p:nvPr/>
        </p:nvSpPr>
        <p:spPr>
          <a:xfrm>
            <a:off x="5499265" y="5660847"/>
            <a:ext cx="401652" cy="807917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2003F-161F-4F4A-EE12-144D2ACB4234}"/>
              </a:ext>
            </a:extLst>
          </p:cNvPr>
          <p:cNvSpPr txBox="1"/>
          <p:nvPr/>
        </p:nvSpPr>
        <p:spPr>
          <a:xfrm>
            <a:off x="5969737" y="5731443"/>
            <a:ext cx="321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Affects extrusion pressure, </a:t>
            </a:r>
            <a:r>
              <a:rPr lang="en-US" b="1" dirty="0" err="1"/>
              <a:t>intragranule</a:t>
            </a:r>
            <a:r>
              <a:rPr lang="en-US" b="1" dirty="0"/>
              <a:t> voids, dispersibility</a:t>
            </a:r>
          </a:p>
        </p:txBody>
      </p:sp>
    </p:spTree>
    <p:extLst>
      <p:ext uri="{BB962C8B-B14F-4D97-AF65-F5344CB8AC3E}">
        <p14:creationId xmlns:p14="http://schemas.microsoft.com/office/powerpoint/2010/main" val="80387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338CFC6-42D3-F6A9-FCF3-E49CD487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529" y="1151043"/>
            <a:ext cx="3182471" cy="271284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D55E7A-DE75-3D7B-5CD3-DA6C589755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Intragranule</a:t>
            </a:r>
            <a:r>
              <a:rPr lang="en-US" dirty="0"/>
              <a:t> Voids</a:t>
            </a:r>
          </a:p>
        </p:txBody>
      </p:sp>
      <p:pic>
        <p:nvPicPr>
          <p:cNvPr id="6" name="Content Placeholder 5" descr="A close-up of a pile of white pellets&#10;&#10;Description automatically generated">
            <a:extLst>
              <a:ext uri="{FF2B5EF4-FFF2-40B4-BE49-F238E27FC236}">
                <a16:creationId xmlns:a16="http://schemas.microsoft.com/office/drawing/2014/main" id="{22FC8427-06B9-F255-0E22-83900010D5C7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4"/>
          <a:srcRect b="4611"/>
          <a:stretch/>
        </p:blipFill>
        <p:spPr>
          <a:xfrm>
            <a:off x="1" y="1142999"/>
            <a:ext cx="4714714" cy="25484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E63FF-EE9F-B2F7-77C9-2090EAED121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 descr="A close-up of white objects&#10;&#10;Description automatically generated">
            <a:extLst>
              <a:ext uri="{FF2B5EF4-FFF2-40B4-BE49-F238E27FC236}">
                <a16:creationId xmlns:a16="http://schemas.microsoft.com/office/drawing/2014/main" id="{E2193ED5-B7C8-7ED0-7EE6-1CFA46568B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11"/>
          <a:stretch/>
        </p:blipFill>
        <p:spPr>
          <a:xfrm>
            <a:off x="4429284" y="4330887"/>
            <a:ext cx="4714715" cy="25271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24B13F-D021-AFAE-03DD-F54FA7E7D10E}"/>
              </a:ext>
            </a:extLst>
          </p:cNvPr>
          <p:cNvSpPr txBox="1"/>
          <p:nvPr/>
        </p:nvSpPr>
        <p:spPr>
          <a:xfrm>
            <a:off x="67733" y="3699511"/>
            <a:ext cx="76839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Voids are a function of material properties, processing, and moisture content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Affect imbibition and granule breakup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0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F54170-46F0-10A7-7A60-315D4C9797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PSD/Aging Affect Wetting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B0DD3-0E4A-3EBC-C91A-B755DF04A5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5" name="Group 60">
            <a:extLst>
              <a:ext uri="{FF2B5EF4-FFF2-40B4-BE49-F238E27FC236}">
                <a16:creationId xmlns:a16="http://schemas.microsoft.com/office/drawing/2014/main" id="{3DB30B17-0D34-2477-AEE3-ACC5A28E6997}"/>
              </a:ext>
            </a:extLst>
          </p:cNvPr>
          <p:cNvGrpSpPr>
            <a:grpSpLocks/>
          </p:cNvGrpSpPr>
          <p:nvPr/>
        </p:nvGrpSpPr>
        <p:grpSpPr bwMode="auto">
          <a:xfrm>
            <a:off x="1217612" y="1308894"/>
            <a:ext cx="6708775" cy="4500563"/>
            <a:chOff x="119" y="1063"/>
            <a:chExt cx="4226" cy="2835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ED73701E-4D9A-B35F-8A09-8345CAF8A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1130"/>
              <a:ext cx="3641" cy="227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4018FA2F-0732-E8C6-F741-459E1EAC9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" y="3077"/>
              <a:ext cx="36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D0787FC2-42E7-3D1A-36F5-95153B098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" y="2752"/>
              <a:ext cx="36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A3BE3C7C-EFC8-8AB5-A325-C6D77C686B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" y="2428"/>
              <a:ext cx="36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4BF6D4A2-C9B2-8866-E099-64035CAD15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" y="2103"/>
              <a:ext cx="36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3496E2DA-9B85-7C60-C95E-676EE5A58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" y="1779"/>
              <a:ext cx="36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0724B8F4-357C-A5C7-D779-9757299AFE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" y="1454"/>
              <a:ext cx="36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9863C550-905C-F487-17A1-3399185737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" y="1130"/>
              <a:ext cx="36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882A335F-D77E-1A4A-738C-55DC78528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1130"/>
              <a:ext cx="3641" cy="2271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4659EB19-F954-B860-3932-9EF9CF6DA9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" y="1130"/>
              <a:ext cx="1" cy="22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63B719CE-E6F1-BD4C-0D85-622324BC2F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" y="3401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31DAB217-4472-E343-EC87-70463BBA8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" y="3077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74CA0270-FB7A-9858-9957-FEC5DB730B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" y="2752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8BCBB9B0-8742-CD09-BB8F-A47EDBFCB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" y="2428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CBC4F35F-8943-2726-1253-E18F8491EE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" y="2103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C82C3206-6ED0-3B83-6905-1E7131570E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" y="1779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EEDD1ADE-C9B1-9886-9BB3-FDF27CC5F2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" y="1454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56D5829D-9E36-EAD2-06E3-61002C785F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" y="1130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96BB7E40-01BE-E9E8-EF52-8D72878385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" y="3401"/>
              <a:ext cx="36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5590673C-3620-50A2-FDB5-042F96891C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3" y="3401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D60DD02E-406B-12DD-F646-32A8F658AD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1" y="3401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38408D4B-56B4-D6B7-5F22-679B55209C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7" y="3401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8091E62C-A14E-A4FC-B1D0-FF995F8E0F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4" y="3401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7BC6E135-15E5-EDA1-0588-3F33DBF176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1" y="3401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DA6345ED-563D-0B5D-3B93-7A37C24B5D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8" y="3401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D1B5C1E9-6683-9E06-F0AC-D33D95CD80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84" y="3401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9C86F36F-D16C-1B68-DBAA-8DFC4018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2632"/>
              <a:ext cx="78" cy="79"/>
            </a:xfrm>
            <a:custGeom>
              <a:avLst/>
              <a:gdLst>
                <a:gd name="T0" fmla="*/ 78 w 157"/>
                <a:gd name="T1" fmla="*/ 0 h 156"/>
                <a:gd name="T2" fmla="*/ 157 w 157"/>
                <a:gd name="T3" fmla="*/ 78 h 156"/>
                <a:gd name="T4" fmla="*/ 78 w 157"/>
                <a:gd name="T5" fmla="*/ 156 h 156"/>
                <a:gd name="T6" fmla="*/ 0 w 157"/>
                <a:gd name="T7" fmla="*/ 78 h 156"/>
                <a:gd name="T8" fmla="*/ 78 w 157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6">
                  <a:moveTo>
                    <a:pt x="78" y="0"/>
                  </a:moveTo>
                  <a:lnTo>
                    <a:pt x="157" y="78"/>
                  </a:lnTo>
                  <a:lnTo>
                    <a:pt x="78" y="156"/>
                  </a:lnTo>
                  <a:lnTo>
                    <a:pt x="0" y="78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AB80FEB4-4972-B861-C58F-9BCD3341B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02"/>
              <a:ext cx="79" cy="78"/>
            </a:xfrm>
            <a:custGeom>
              <a:avLst/>
              <a:gdLst>
                <a:gd name="T0" fmla="*/ 79 w 157"/>
                <a:gd name="T1" fmla="*/ 0 h 157"/>
                <a:gd name="T2" fmla="*/ 157 w 157"/>
                <a:gd name="T3" fmla="*/ 78 h 157"/>
                <a:gd name="T4" fmla="*/ 79 w 157"/>
                <a:gd name="T5" fmla="*/ 157 h 157"/>
                <a:gd name="T6" fmla="*/ 0 w 157"/>
                <a:gd name="T7" fmla="*/ 78 h 157"/>
                <a:gd name="T8" fmla="*/ 79 w 157"/>
                <a:gd name="T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7">
                  <a:moveTo>
                    <a:pt x="79" y="0"/>
                  </a:moveTo>
                  <a:lnTo>
                    <a:pt x="157" y="78"/>
                  </a:lnTo>
                  <a:lnTo>
                    <a:pt x="79" y="157"/>
                  </a:lnTo>
                  <a:lnTo>
                    <a:pt x="0" y="78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D18ED293-A29A-B4A5-A44D-B024748AE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1659"/>
              <a:ext cx="79" cy="78"/>
            </a:xfrm>
            <a:custGeom>
              <a:avLst/>
              <a:gdLst>
                <a:gd name="T0" fmla="*/ 79 w 157"/>
                <a:gd name="T1" fmla="*/ 0 h 157"/>
                <a:gd name="T2" fmla="*/ 157 w 157"/>
                <a:gd name="T3" fmla="*/ 78 h 157"/>
                <a:gd name="T4" fmla="*/ 79 w 157"/>
                <a:gd name="T5" fmla="*/ 157 h 157"/>
                <a:gd name="T6" fmla="*/ 0 w 157"/>
                <a:gd name="T7" fmla="*/ 78 h 157"/>
                <a:gd name="T8" fmla="*/ 79 w 157"/>
                <a:gd name="T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7">
                  <a:moveTo>
                    <a:pt x="79" y="0"/>
                  </a:moveTo>
                  <a:lnTo>
                    <a:pt x="157" y="78"/>
                  </a:lnTo>
                  <a:lnTo>
                    <a:pt x="79" y="157"/>
                  </a:lnTo>
                  <a:lnTo>
                    <a:pt x="0" y="78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790C2E04-3C75-3E12-E8F2-B31FA6F78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" y="2875"/>
              <a:ext cx="78" cy="79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34A574B7-1AB1-3B92-7304-B0AA7BF99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" y="2454"/>
              <a:ext cx="79" cy="78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352B19E7-A7AB-4BF5-EEDD-3207F065D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0" y="1541"/>
              <a:ext cx="1457" cy="119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5">
              <a:extLst>
                <a:ext uri="{FF2B5EF4-FFF2-40B4-BE49-F238E27FC236}">
                  <a16:creationId xmlns:a16="http://schemas.microsoft.com/office/drawing/2014/main" id="{43141216-C6AA-74F1-A549-FA416F138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0" y="2451"/>
              <a:ext cx="1457" cy="506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E7121FE2-2F8C-4D7B-61C6-BE4163499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" y="3334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id="{AD0E6A69-08B4-BCAA-0C48-696A20D6B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" y="3010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20</a:t>
              </a:r>
              <a:endParaRPr lang="en-US" altLang="en-US"/>
            </a:p>
          </p:txBody>
        </p:sp>
        <p:sp>
          <p:nvSpPr>
            <p:cNvPr id="41" name="Rectangle 38">
              <a:extLst>
                <a:ext uri="{FF2B5EF4-FFF2-40B4-BE49-F238E27FC236}">
                  <a16:creationId xmlns:a16="http://schemas.microsoft.com/office/drawing/2014/main" id="{2EC6CDF4-C374-8981-CE20-36868DA3C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" y="2686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40</a:t>
              </a:r>
              <a:endParaRPr lang="en-US" altLang="en-US"/>
            </a:p>
          </p:txBody>
        </p: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247E699C-BB83-8930-8323-950325720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" y="2361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60</a:t>
              </a:r>
              <a:endParaRPr lang="en-US" altLang="en-US"/>
            </a:p>
          </p:txBody>
        </p:sp>
        <p:sp>
          <p:nvSpPr>
            <p:cNvPr id="43" name="Rectangle 40">
              <a:extLst>
                <a:ext uri="{FF2B5EF4-FFF2-40B4-BE49-F238E27FC236}">
                  <a16:creationId xmlns:a16="http://schemas.microsoft.com/office/drawing/2014/main" id="{229317C8-DD3E-D5A5-0ADA-FB3341C53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" y="2037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80</a:t>
              </a:r>
              <a:endParaRPr lang="en-US" altLang="en-US"/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id="{4C576C44-BE0C-6B60-DBAA-A033A2B59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" y="1712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  <a:endParaRPr lang="en-US" altLang="en-US"/>
            </a:p>
          </p:txBody>
        </p:sp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7131823E-32A6-2881-1FA0-A15CDD52E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" y="1388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120</a:t>
              </a:r>
              <a:endParaRPr lang="en-US" altLang="en-US"/>
            </a:p>
          </p:txBody>
        </p:sp>
        <p:sp>
          <p:nvSpPr>
            <p:cNvPr id="46" name="Rectangle 43">
              <a:extLst>
                <a:ext uri="{FF2B5EF4-FFF2-40B4-BE49-F238E27FC236}">
                  <a16:creationId xmlns:a16="http://schemas.microsoft.com/office/drawing/2014/main" id="{16552A26-EE1A-6174-20C9-51719A410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" y="1063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140</a:t>
              </a:r>
              <a:endParaRPr lang="en-US" altLang="en-US"/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id="{F70A4599-C725-A899-4D43-BDBF7CBE1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" y="350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48" name="Rectangle 45">
              <a:extLst>
                <a:ext uri="{FF2B5EF4-FFF2-40B4-BE49-F238E27FC236}">
                  <a16:creationId xmlns:a16="http://schemas.microsoft.com/office/drawing/2014/main" id="{BDABCA7C-294B-4D02-BB98-09BC5B279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350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/>
            </a:p>
          </p:txBody>
        </p:sp>
        <p:sp>
          <p:nvSpPr>
            <p:cNvPr id="49" name="Rectangle 46">
              <a:extLst>
                <a:ext uri="{FF2B5EF4-FFF2-40B4-BE49-F238E27FC236}">
                  <a16:creationId xmlns:a16="http://schemas.microsoft.com/office/drawing/2014/main" id="{6FEDDCD4-3C28-B4CE-9599-60C091D77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" y="350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/>
            </a:p>
          </p:txBody>
        </p:sp>
        <p:sp>
          <p:nvSpPr>
            <p:cNvPr id="50" name="Rectangle 47">
              <a:extLst>
                <a:ext uri="{FF2B5EF4-FFF2-40B4-BE49-F238E27FC236}">
                  <a16:creationId xmlns:a16="http://schemas.microsoft.com/office/drawing/2014/main" id="{E268A95B-E535-DB57-EEF4-27870BCFA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350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altLang="en-US"/>
            </a:p>
          </p:txBody>
        </p:sp>
        <p:sp>
          <p:nvSpPr>
            <p:cNvPr id="51" name="Rectangle 48">
              <a:extLst>
                <a:ext uri="{FF2B5EF4-FFF2-40B4-BE49-F238E27FC236}">
                  <a16:creationId xmlns:a16="http://schemas.microsoft.com/office/drawing/2014/main" id="{7C471944-5191-E46E-0EAC-02250A056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350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altLang="en-US"/>
            </a:p>
          </p:txBody>
        </p:sp>
        <p:sp>
          <p:nvSpPr>
            <p:cNvPr id="52" name="Rectangle 49">
              <a:extLst>
                <a:ext uri="{FF2B5EF4-FFF2-40B4-BE49-F238E27FC236}">
                  <a16:creationId xmlns:a16="http://schemas.microsoft.com/office/drawing/2014/main" id="{1078A07D-169D-0806-0DDA-B66D3FA24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" y="350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  <a:endParaRPr lang="en-US" altLang="en-US"/>
            </a:p>
          </p:txBody>
        </p:sp>
        <p:sp>
          <p:nvSpPr>
            <p:cNvPr id="53" name="Rectangle 50">
              <a:extLst>
                <a:ext uri="{FF2B5EF4-FFF2-40B4-BE49-F238E27FC236}">
                  <a16:creationId xmlns:a16="http://schemas.microsoft.com/office/drawing/2014/main" id="{2BD3CDD3-1073-2CD1-079C-AED08FBB3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8" y="350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  <a:endParaRPr lang="en-US" altLang="en-US"/>
            </a:p>
          </p:txBody>
        </p:sp>
        <p:sp>
          <p:nvSpPr>
            <p:cNvPr id="54" name="Rectangle 51">
              <a:extLst>
                <a:ext uri="{FF2B5EF4-FFF2-40B4-BE49-F238E27FC236}">
                  <a16:creationId xmlns:a16="http://schemas.microsoft.com/office/drawing/2014/main" id="{6D5C02A7-4425-13DF-9B71-A879303EC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3706"/>
              <a:ext cx="18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000">
                  <a:solidFill>
                    <a:srgbClr val="000000"/>
                  </a:solidFill>
                  <a:latin typeface="Arial" panose="020B0604020202020204" pitchFamily="34" charset="0"/>
                </a:rPr>
                <a:t>particle size, d</a:t>
              </a:r>
              <a:r>
                <a:rPr lang="en-US" altLang="en-US" sz="20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4,3</a:t>
              </a:r>
              <a:r>
                <a:rPr lang="en-US" altLang="en-US" sz="2000">
                  <a:solidFill>
                    <a:srgbClr val="000000"/>
                  </a:solidFill>
                  <a:latin typeface="Arial" panose="020B0604020202020204" pitchFamily="34" charset="0"/>
                </a:rPr>
                <a:t>, micron</a:t>
              </a:r>
              <a:endParaRPr lang="en-US" altLang="en-US"/>
            </a:p>
          </p:txBody>
        </p:sp>
        <p:sp>
          <p:nvSpPr>
            <p:cNvPr id="55" name="Rectangle 52">
              <a:extLst>
                <a:ext uri="{FF2B5EF4-FFF2-40B4-BE49-F238E27FC236}">
                  <a16:creationId xmlns:a16="http://schemas.microsoft.com/office/drawing/2014/main" id="{199979EB-A5FB-9F6C-8955-2A69ED33B4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339" y="2119"/>
              <a:ext cx="11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000">
                  <a:solidFill>
                    <a:srgbClr val="000000"/>
                  </a:solidFill>
                  <a:latin typeface="Arial" panose="020B0604020202020204" pitchFamily="34" charset="0"/>
                </a:rPr>
                <a:t>wetting time, s</a:t>
              </a:r>
              <a:endParaRPr lang="en-US" altLang="en-US"/>
            </a:p>
          </p:txBody>
        </p:sp>
        <p:sp>
          <p:nvSpPr>
            <p:cNvPr id="56" name="Rectangle 53">
              <a:extLst>
                <a:ext uri="{FF2B5EF4-FFF2-40B4-BE49-F238E27FC236}">
                  <a16:creationId xmlns:a16="http://schemas.microsoft.com/office/drawing/2014/main" id="{DB8CB16A-5676-8A1E-F1E7-62BBBFAE8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978"/>
              <a:ext cx="719" cy="3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722B7769-D8DC-E0A3-3693-05E4F02FF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" y="3030"/>
              <a:ext cx="72" cy="73"/>
            </a:xfrm>
            <a:custGeom>
              <a:avLst/>
              <a:gdLst>
                <a:gd name="T0" fmla="*/ 72 w 144"/>
                <a:gd name="T1" fmla="*/ 0 h 144"/>
                <a:gd name="T2" fmla="*/ 144 w 144"/>
                <a:gd name="T3" fmla="*/ 72 h 144"/>
                <a:gd name="T4" fmla="*/ 72 w 144"/>
                <a:gd name="T5" fmla="*/ 144 h 144"/>
                <a:gd name="T6" fmla="*/ 0 w 144"/>
                <a:gd name="T7" fmla="*/ 72 h 144"/>
                <a:gd name="T8" fmla="*/ 72 w 144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lnTo>
                    <a:pt x="144" y="72"/>
                  </a:lnTo>
                  <a:lnTo>
                    <a:pt x="72" y="144"/>
                  </a:lnTo>
                  <a:lnTo>
                    <a:pt x="0" y="7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55">
              <a:extLst>
                <a:ext uri="{FF2B5EF4-FFF2-40B4-BE49-F238E27FC236}">
                  <a16:creationId xmlns:a16="http://schemas.microsoft.com/office/drawing/2014/main" id="{7239514B-54BF-B851-932E-5D6FE51CF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" y="2998"/>
              <a:ext cx="46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as made</a:t>
              </a:r>
              <a:endParaRPr lang="en-US" altLang="en-US"/>
            </a:p>
          </p:txBody>
        </p:sp>
        <p:sp>
          <p:nvSpPr>
            <p:cNvPr id="59" name="Rectangle 56">
              <a:extLst>
                <a:ext uri="{FF2B5EF4-FFF2-40B4-BE49-F238E27FC236}">
                  <a16:creationId xmlns:a16="http://schemas.microsoft.com/office/drawing/2014/main" id="{F8398AD6-A43D-B64B-E543-D52065B43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" y="3190"/>
              <a:ext cx="72" cy="7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 57">
              <a:extLst>
                <a:ext uri="{FF2B5EF4-FFF2-40B4-BE49-F238E27FC236}">
                  <a16:creationId xmlns:a16="http://schemas.microsoft.com/office/drawing/2014/main" id="{175EAB10-999E-67D8-E065-6F415AC5D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" y="3157"/>
              <a:ext cx="5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0">
                  <a:solidFill>
                    <a:srgbClr val="000000"/>
                  </a:solidFill>
                  <a:latin typeface="Arial" panose="020B0604020202020204" pitchFamily="34" charset="0"/>
                </a:rPr>
                <a:t>after aging</a:t>
              </a:r>
              <a:endParaRPr lang="en-US" altLang="en-US"/>
            </a:p>
          </p:txBody>
        </p:sp>
        <p:sp>
          <p:nvSpPr>
            <p:cNvPr id="61" name="Rectangle 58">
              <a:extLst>
                <a:ext uri="{FF2B5EF4-FFF2-40B4-BE49-F238E27FC236}">
                  <a16:creationId xmlns:a16="http://schemas.microsoft.com/office/drawing/2014/main" id="{B9B57AD4-3704-B2D1-777B-763B77DEB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2778"/>
              <a:ext cx="101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30087E8-DBB2-781C-10CB-D7E2D48AC041}"/>
              </a:ext>
            </a:extLst>
          </p:cNvPr>
          <p:cNvSpPr txBox="1"/>
          <p:nvPr/>
        </p:nvSpPr>
        <p:spPr>
          <a:xfrm>
            <a:off x="695325" y="5952887"/>
            <a:ext cx="767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Larger PSD or aged milled formulation can be faster to wet out and form a paste</a:t>
            </a:r>
          </a:p>
          <a:p>
            <a:r>
              <a:rPr lang="en-US" i="1" dirty="0"/>
              <a:t>Could affect SOP for commercial kneader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F31AAE7-EDF5-8CFA-7353-7DB1BAD157A8}"/>
              </a:ext>
            </a:extLst>
          </p:cNvPr>
          <p:cNvCxnSpPr/>
          <p:nvPr/>
        </p:nvCxnSpPr>
        <p:spPr>
          <a:xfrm>
            <a:off x="4572000" y="2445544"/>
            <a:ext cx="0" cy="983456"/>
          </a:xfrm>
          <a:prstGeom prst="straightConnector1">
            <a:avLst/>
          </a:prstGeom>
          <a:ln w="19050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51C2976-F9A0-E15F-0B96-8E8D2A058803}"/>
              </a:ext>
            </a:extLst>
          </p:cNvPr>
          <p:cNvCxnSpPr>
            <a:cxnSpLocks/>
          </p:cNvCxnSpPr>
          <p:nvPr/>
        </p:nvCxnSpPr>
        <p:spPr>
          <a:xfrm>
            <a:off x="6481232" y="3953405"/>
            <a:ext cx="0" cy="197908"/>
          </a:xfrm>
          <a:prstGeom prst="straightConnector1">
            <a:avLst/>
          </a:prstGeom>
          <a:ln w="19050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787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AC8EC1-BEB9-5DB3-6945-8F22116F2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943"/>
            <a:ext cx="9144000" cy="38723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B5E9D-FD7A-0598-16B7-6B9BA3C98C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Process Flow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D37F8-FDB3-BEA0-3DBE-3B86DCC82C7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28CD500-B1B9-2B16-8192-6ECB575A70FA}"/>
              </a:ext>
            </a:extLst>
          </p:cNvPr>
          <p:cNvSpPr/>
          <p:nvPr/>
        </p:nvSpPr>
        <p:spPr>
          <a:xfrm>
            <a:off x="5811140" y="4358355"/>
            <a:ext cx="3332859" cy="1760433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8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380D79-94F0-9B89-2917-77F60522C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Stranules</a:t>
            </a:r>
            <a:r>
              <a:rPr lang="en-US" dirty="0"/>
              <a:t> to Granules</a:t>
            </a:r>
          </a:p>
        </p:txBody>
      </p:sp>
      <p:pic>
        <p:nvPicPr>
          <p:cNvPr id="6" name="Content Placeholder 5" descr="A machine with a tassel on it&#10;&#10;Description automatically generated with medium confidence">
            <a:extLst>
              <a:ext uri="{FF2B5EF4-FFF2-40B4-BE49-F238E27FC236}">
                <a16:creationId xmlns:a16="http://schemas.microsoft.com/office/drawing/2014/main" id="{314B88EF-A250-CFA3-3806-56E38587BA5D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 rot="5400000">
            <a:off x="1025391" y="1051057"/>
            <a:ext cx="2622817" cy="4673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BC902-260B-38BA-B143-92DE2F26ED4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C958B-2C1D-E007-8835-35149DBFD5A2}"/>
              </a:ext>
            </a:extLst>
          </p:cNvPr>
          <p:cNvSpPr txBox="1"/>
          <p:nvPr/>
        </p:nvSpPr>
        <p:spPr>
          <a:xfrm>
            <a:off x="-1" y="4739983"/>
            <a:ext cx="902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Properly wetted paste is extruded, fed to a dryer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Product!  </a:t>
            </a:r>
            <a:r>
              <a:rPr lang="en-US" b="1" i="1" dirty="0"/>
              <a:t>Simple, right?  Except…</a:t>
            </a:r>
          </a:p>
          <a:p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EA602A8-78AF-18CC-E409-5426B8511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52" t="6522" r="8514" b="13917"/>
          <a:stretch/>
        </p:blipFill>
        <p:spPr>
          <a:xfrm rot="5400000">
            <a:off x="6515909" y="2075640"/>
            <a:ext cx="2627281" cy="26289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77A440-46D0-FBB4-359D-755230873B74}"/>
              </a:ext>
            </a:extLst>
          </p:cNvPr>
          <p:cNvCxnSpPr>
            <a:stCxn id="6" idx="0"/>
            <a:endCxn id="8" idx="2"/>
          </p:cNvCxnSpPr>
          <p:nvPr/>
        </p:nvCxnSpPr>
        <p:spPr>
          <a:xfrm>
            <a:off x="4673600" y="3387858"/>
            <a:ext cx="1841500" cy="2233"/>
          </a:xfrm>
          <a:prstGeom prst="straightConnector1">
            <a:avLst/>
          </a:prstGeom>
          <a:ln w="476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A3C0E86-1B3E-A915-C934-1B15FA5D2D6F}"/>
              </a:ext>
            </a:extLst>
          </p:cNvPr>
          <p:cNvSpPr txBox="1"/>
          <p:nvPr/>
        </p:nvSpPr>
        <p:spPr>
          <a:xfrm>
            <a:off x="4838700" y="3390091"/>
            <a:ext cx="1484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Fluidized Bed </a:t>
            </a:r>
          </a:p>
          <a:p>
            <a:pPr algn="ctr"/>
            <a:r>
              <a:rPr lang="en-US" dirty="0"/>
              <a:t>Dryer</a:t>
            </a:r>
          </a:p>
        </p:txBody>
      </p:sp>
    </p:spTree>
    <p:extLst>
      <p:ext uri="{BB962C8B-B14F-4D97-AF65-F5344CB8AC3E}">
        <p14:creationId xmlns:p14="http://schemas.microsoft.com/office/powerpoint/2010/main" val="415089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C03A48-9062-325E-094A-4B82310893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Granules with low 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34D84-7D59-922D-C0E8-819979757972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Demand can include lower MP actives…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Surfactants, other AIs, etc. can cause lower </a:t>
            </a:r>
            <a:br>
              <a:rPr lang="en-US" dirty="0"/>
            </a:br>
            <a:r>
              <a:rPr lang="en-US" dirty="0"/>
              <a:t>‘softening point’ temperatures or eutectic melts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Extrusion can have significant </a:t>
            </a:r>
            <a:r>
              <a:rPr lang="el-GR" dirty="0"/>
              <a:t>Δ</a:t>
            </a:r>
            <a:r>
              <a:rPr lang="en-US" dirty="0"/>
              <a:t>P, </a:t>
            </a:r>
            <a:r>
              <a:rPr lang="el-GR" dirty="0"/>
              <a:t>Δ</a:t>
            </a:r>
            <a:r>
              <a:rPr lang="en-US" dirty="0"/>
              <a:t>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 becomes sticky, fusing may occur at extrusion and dryer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4387E-A4DA-08D8-A5CF-355E7E5A815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0506F0E9-356D-3B54-D9E2-D5502D86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339" y="1190624"/>
            <a:ext cx="2903986" cy="3085486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5222D8C-D636-F5AE-C507-3E9AB1A45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190"/>
          <a:stretch/>
        </p:blipFill>
        <p:spPr>
          <a:xfrm>
            <a:off x="222790" y="3779399"/>
            <a:ext cx="3902715" cy="2365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0749B3-7DEF-DC6B-D766-0C6C3CFA645F}"/>
              </a:ext>
            </a:extLst>
          </p:cNvPr>
          <p:cNvSpPr txBox="1"/>
          <p:nvPr/>
        </p:nvSpPr>
        <p:spPr>
          <a:xfrm>
            <a:off x="508917" y="6144737"/>
            <a:ext cx="3445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Oversized, non-dispersing particles</a:t>
            </a:r>
          </a:p>
          <a:p>
            <a:r>
              <a:rPr lang="en-US" dirty="0"/>
              <a:t>and granules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C34FA1-F635-50FE-F052-26EBE8B81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9052" y="4221558"/>
            <a:ext cx="4394201" cy="263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692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EF93F2-4A5C-F932-584E-EC2E3FFD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" y="1992960"/>
            <a:ext cx="9144000" cy="38723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B5E9D-FD7A-0598-16B7-6B9BA3C98C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Process Flow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D37F8-FDB3-BEA0-3DBE-3B86DCC82C7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66573C-27F4-A747-7CD3-3BCC60846A97}"/>
              </a:ext>
            </a:extLst>
          </p:cNvPr>
          <p:cNvCxnSpPr>
            <a:cxnSpLocks/>
          </p:cNvCxnSpPr>
          <p:nvPr/>
        </p:nvCxnSpPr>
        <p:spPr>
          <a:xfrm flipH="1" flipV="1">
            <a:off x="2546647" y="5195843"/>
            <a:ext cx="682328" cy="8144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2C12C7-35A3-B070-5A8B-E9A797432089}"/>
              </a:ext>
            </a:extLst>
          </p:cNvPr>
          <p:cNvCxnSpPr>
            <a:cxnSpLocks/>
          </p:cNvCxnSpPr>
          <p:nvPr/>
        </p:nvCxnSpPr>
        <p:spPr>
          <a:xfrm flipV="1">
            <a:off x="5321558" y="5603059"/>
            <a:ext cx="2634577" cy="40721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699BB4E-997E-9A5D-6989-22595B398AAF}"/>
              </a:ext>
            </a:extLst>
          </p:cNvPr>
          <p:cNvSpPr txBox="1"/>
          <p:nvPr/>
        </p:nvSpPr>
        <p:spPr>
          <a:xfrm>
            <a:off x="1844774" y="6001420"/>
            <a:ext cx="489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 screen results checked after air mill </a:t>
            </a:r>
            <a:r>
              <a:rPr lang="en-US" i="1" dirty="0"/>
              <a:t>and </a:t>
            </a:r>
            <a:r>
              <a:rPr lang="en-US" dirty="0"/>
              <a:t>dryer</a:t>
            </a:r>
          </a:p>
        </p:txBody>
      </p:sp>
    </p:spTree>
    <p:extLst>
      <p:ext uri="{BB962C8B-B14F-4D97-AF65-F5344CB8AC3E}">
        <p14:creationId xmlns:p14="http://schemas.microsoft.com/office/powerpoint/2010/main" val="2225564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0C4910-4E9A-D753-CCB2-CD7C48E7D4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11955-8C1F-3739-8AD9-A2F698956D68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Low melting product launched after pilot studies</a:t>
            </a:r>
          </a:p>
          <a:p>
            <a:pPr lvl="1"/>
            <a:r>
              <a:rPr lang="en-US" dirty="0"/>
              <a:t>Moisture window tested and confirmed ±1%</a:t>
            </a:r>
          </a:p>
          <a:p>
            <a:pPr lvl="1"/>
            <a:r>
              <a:rPr lang="en-US" dirty="0"/>
              <a:t>Maximum 57°C dryer temperature (&gt;10°C from MP of premix)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DA821-90A0-885E-DA73-84806F16B2B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729FEA-CE33-A2D5-0D67-10C86E74D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48" y="2760133"/>
            <a:ext cx="6085303" cy="3951000"/>
          </a:xfrm>
          <a:prstGeom prst="rect">
            <a:avLst/>
          </a:prstGeom>
        </p:spPr>
      </p:pic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41B2BE53-AD3E-85CD-3B68-87B12720F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67" y="1142999"/>
            <a:ext cx="2204451" cy="23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08E6D9-B37F-81FD-556E-AFA0DFE691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Agricultural Formulations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B3B11-B3D6-7B96-D5CB-726C8BC08F43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Active ingredients often are…</a:t>
            </a:r>
          </a:p>
          <a:p>
            <a:pPr lvl="1"/>
            <a:r>
              <a:rPr lang="en-US" dirty="0"/>
              <a:t>Fungicides, Herbicides, or Insecticides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171450" lvl="1" indent="0">
              <a:buNone/>
            </a:pPr>
            <a:endParaRPr lang="en-US" dirty="0"/>
          </a:p>
          <a:p>
            <a:pPr lvl="1"/>
            <a:r>
              <a:rPr lang="en-US" dirty="0"/>
              <a:t>Solids initially less than 500 microns</a:t>
            </a:r>
          </a:p>
          <a:p>
            <a:pPr lvl="1"/>
            <a:r>
              <a:rPr lang="en-US" dirty="0"/>
              <a:t>Applied at less than 20 microns</a:t>
            </a:r>
          </a:p>
          <a:p>
            <a:r>
              <a:rPr lang="en-US" dirty="0"/>
              <a:t>Some formulations goals are…</a:t>
            </a:r>
          </a:p>
          <a:p>
            <a:pPr lvl="1"/>
            <a:r>
              <a:rPr lang="en-US" dirty="0"/>
              <a:t>AI highly loaded in product</a:t>
            </a:r>
          </a:p>
          <a:p>
            <a:pPr lvl="1"/>
            <a:r>
              <a:rPr lang="en-US" dirty="0"/>
              <a:t>Excellent dispersion upon dilution in water and </a:t>
            </a:r>
            <a:r>
              <a:rPr lang="en-US" dirty="0" err="1"/>
              <a:t>sprayability</a:t>
            </a:r>
            <a:endParaRPr lang="en-US" dirty="0"/>
          </a:p>
          <a:p>
            <a:pPr lvl="1"/>
            <a:r>
              <a:rPr lang="en-US" dirty="0"/>
              <a:t>Stable in container and on field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3AE83-79DD-3AF1-6795-B5FB4F4E756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A44D1-A3D2-2581-EC34-B1B5C501DB66}"/>
              </a:ext>
            </a:extLst>
          </p:cNvPr>
          <p:cNvSpPr txBox="1"/>
          <p:nvPr/>
        </p:nvSpPr>
        <p:spPr>
          <a:xfrm>
            <a:off x="7403536" y="5502346"/>
            <a:ext cx="90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Usually.</a:t>
            </a:r>
          </a:p>
        </p:txBody>
      </p:sp>
      <p:pic>
        <p:nvPicPr>
          <p:cNvPr id="9" name="Picture 3" descr="A picture containing text, indoor, device&#10;&#10;Description automatically generated">
            <a:extLst>
              <a:ext uri="{FF2B5EF4-FFF2-40B4-BE49-F238E27FC236}">
                <a16:creationId xmlns:a16="http://schemas.microsoft.com/office/drawing/2014/main" id="{1586B6EE-B06D-9498-181B-065849B44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9926" y="2353732"/>
            <a:ext cx="2574073" cy="314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structure of a chemical formula&#10;&#10;Description automatically generated">
            <a:extLst>
              <a:ext uri="{FF2B5EF4-FFF2-40B4-BE49-F238E27FC236}">
                <a16:creationId xmlns:a16="http://schemas.microsoft.com/office/drawing/2014/main" id="{7447092C-E5A4-AEB2-3E42-0E94046C7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728" y="2346820"/>
            <a:ext cx="1288252" cy="1288252"/>
          </a:xfrm>
          <a:prstGeom prst="rect">
            <a:avLst/>
          </a:prstGeom>
        </p:spPr>
      </p:pic>
      <p:pic>
        <p:nvPicPr>
          <p:cNvPr id="16" name="Picture 15" descr="A chemical structure with red and blue text&#10;&#10;Description automatically generated">
            <a:extLst>
              <a:ext uri="{FF2B5EF4-FFF2-40B4-BE49-F238E27FC236}">
                <a16:creationId xmlns:a16="http://schemas.microsoft.com/office/drawing/2014/main" id="{8780FC6D-B505-A9EF-9909-17CACB443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3732"/>
            <a:ext cx="1289148" cy="1289148"/>
          </a:xfrm>
          <a:prstGeom prst="rect">
            <a:avLst/>
          </a:prstGeom>
        </p:spPr>
      </p:pic>
      <p:pic>
        <p:nvPicPr>
          <p:cNvPr id="20" name="Picture 19" descr="A structure of a chemical formula&#10;&#10;Description automatically generated">
            <a:extLst>
              <a:ext uri="{FF2B5EF4-FFF2-40B4-BE49-F238E27FC236}">
                <a16:creationId xmlns:a16="http://schemas.microsoft.com/office/drawing/2014/main" id="{77D59405-5EC8-134C-C236-0129298B6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812" y="2353732"/>
            <a:ext cx="1288252" cy="12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8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D35BB5-2CBA-F727-E70F-A4119D517D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Post-Launch Investigation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55BAC-24E6-5BF1-1AD8-308A87A3FA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42A62486-88CC-376F-1AD5-2AB2D1153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511964"/>
              </p:ext>
            </p:extLst>
          </p:nvPr>
        </p:nvGraphicFramePr>
        <p:xfrm>
          <a:off x="0" y="1142999"/>
          <a:ext cx="9144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7833539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0616819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57710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Unit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Consequence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542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Air Mill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not followed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wet screens post-mill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02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Kneader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Moisture Variability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Higher ΔT for dry portions at extrusion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55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Extruder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Ambient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 high T</a:t>
                      </a:r>
                      <a:r>
                        <a:rPr lang="en-US" baseline="-25000" dirty="0"/>
                        <a:t>out</a:t>
                      </a:r>
                      <a:r>
                        <a:rPr lang="en-US" baseline="0" dirty="0"/>
                        <a:t> caused fusing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432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Poor fluidization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Overdrying</a:t>
                      </a:r>
                      <a:r>
                        <a:rPr lang="en-US" dirty="0"/>
                        <a:t> caused fusing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220624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07C4565D-7106-89F0-BEE1-27B1D966D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429" y="3262244"/>
            <a:ext cx="4497574" cy="3263486"/>
          </a:xfrm>
          <a:prstGeom prst="rect">
            <a:avLst/>
          </a:prstGeom>
        </p:spPr>
      </p:pic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D33AE7ED-B181-5E19-CB2C-4E5AAAD2EC42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tretch>
            <a:fillRect/>
          </a:stretch>
        </p:blipFill>
        <p:spPr>
          <a:xfrm>
            <a:off x="-1" y="3262566"/>
            <a:ext cx="4646429" cy="309378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13CB84-4664-A6E3-B0AD-FD7A217A3F6D}"/>
              </a:ext>
            </a:extLst>
          </p:cNvPr>
          <p:cNvCxnSpPr/>
          <p:nvPr/>
        </p:nvCxnSpPr>
        <p:spPr>
          <a:xfrm>
            <a:off x="563592" y="5975230"/>
            <a:ext cx="349082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6BDE5E5-384C-932F-AAB8-1E48382555B4}"/>
              </a:ext>
            </a:extLst>
          </p:cNvPr>
          <p:cNvCxnSpPr/>
          <p:nvPr/>
        </p:nvCxnSpPr>
        <p:spPr>
          <a:xfrm>
            <a:off x="563592" y="5684592"/>
            <a:ext cx="349082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D40BD7B-8AE5-03B3-E98D-51BA0CD1AEB3}"/>
              </a:ext>
            </a:extLst>
          </p:cNvPr>
          <p:cNvCxnSpPr/>
          <p:nvPr/>
        </p:nvCxnSpPr>
        <p:spPr>
          <a:xfrm>
            <a:off x="4054415" y="5810081"/>
            <a:ext cx="679426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EBF092E-09CC-1715-B853-BC2B49860EA0}"/>
              </a:ext>
            </a:extLst>
          </p:cNvPr>
          <p:cNvSpPr txBox="1"/>
          <p:nvPr/>
        </p:nvSpPr>
        <p:spPr>
          <a:xfrm>
            <a:off x="3172324" y="6304247"/>
            <a:ext cx="2793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After implementing corrections</a:t>
            </a:r>
          </a:p>
        </p:txBody>
      </p:sp>
    </p:spTree>
    <p:extLst>
      <p:ext uri="{BB962C8B-B14F-4D97-AF65-F5344CB8AC3E}">
        <p14:creationId xmlns:p14="http://schemas.microsoft.com/office/powerpoint/2010/main" val="3783885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4D5243-EACC-0167-5D1F-1BA363518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1B57A-F4E8-7BD2-3A89-516C9ACD03E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Brandon Newman</a:t>
            </a:r>
          </a:p>
          <a:p>
            <a:pPr marL="0" indent="0">
              <a:buNone/>
            </a:pPr>
            <a:r>
              <a:rPr lang="en-US" dirty="0"/>
              <a:t>Luann Marshall</a:t>
            </a:r>
          </a:p>
          <a:p>
            <a:pPr marL="0" indent="0">
              <a:buNone/>
            </a:pPr>
            <a:r>
              <a:rPr lang="en-US" dirty="0"/>
              <a:t>Oliver Gutsche</a:t>
            </a:r>
          </a:p>
          <a:p>
            <a:pPr marL="0" indent="0">
              <a:buNone/>
            </a:pPr>
            <a:r>
              <a:rPr lang="en-US" dirty="0"/>
              <a:t>Ted Lang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80E7D-D0AE-9DE6-00C8-B6A1089217E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99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F0F355-3898-EFA1-E75D-5C433BA875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Formulation Type Flow Chart</a:t>
            </a: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993CA9B1-EF15-E054-1C02-3287C9CFC104}"/>
              </a:ext>
            </a:extLst>
          </p:cNvPr>
          <p:cNvSpPr txBox="1"/>
          <p:nvPr/>
        </p:nvSpPr>
        <p:spPr>
          <a:xfrm>
            <a:off x="268731" y="6445846"/>
            <a:ext cx="2216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30"/>
              </a:lnSpc>
            </a:pPr>
            <a:fld id="{81D60167-4931-47E6-BA6A-407CBD079E47}" type="slidenum">
              <a:rPr sz="1200" dirty="0">
                <a:solidFill>
                  <a:srgbClr val="404040"/>
                </a:solidFill>
                <a:latin typeface="Arial"/>
                <a:cs typeface="Arial"/>
              </a:rPr>
              <a:t>3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8D012C-A007-3DD2-6E5E-C8AFDBAF7E64}"/>
              </a:ext>
            </a:extLst>
          </p:cNvPr>
          <p:cNvSpPr txBox="1"/>
          <p:nvPr/>
        </p:nvSpPr>
        <p:spPr>
          <a:xfrm>
            <a:off x="458426" y="1168666"/>
            <a:ext cx="1277806" cy="584775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Solubility in 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5C90A8-C209-7C87-5F0B-A6AC239E1519}"/>
              </a:ext>
            </a:extLst>
          </p:cNvPr>
          <p:cNvSpPr txBox="1"/>
          <p:nvPr/>
        </p:nvSpPr>
        <p:spPr>
          <a:xfrm>
            <a:off x="762336" y="2789767"/>
            <a:ext cx="1762622" cy="830997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Solubility in Water Immiscible Solvents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6163B6-EDA2-8540-7DBA-3B127F0ABA2C}"/>
              </a:ext>
            </a:extLst>
          </p:cNvPr>
          <p:cNvSpPr txBox="1"/>
          <p:nvPr/>
        </p:nvSpPr>
        <p:spPr>
          <a:xfrm>
            <a:off x="220584" y="4657090"/>
            <a:ext cx="1968293" cy="33855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Melting Point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BF5596-6AB8-BCB4-79F1-49D0E3D75076}"/>
              </a:ext>
            </a:extLst>
          </p:cNvPr>
          <p:cNvCxnSpPr>
            <a:cxnSpLocks/>
          </p:cNvCxnSpPr>
          <p:nvPr/>
        </p:nvCxnSpPr>
        <p:spPr>
          <a:xfrm>
            <a:off x="1740957" y="1490999"/>
            <a:ext cx="19501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D7473BD-43E1-A05A-7DEF-B7AC69DAF33E}"/>
              </a:ext>
            </a:extLst>
          </p:cNvPr>
          <p:cNvCxnSpPr>
            <a:cxnSpLocks/>
          </p:cNvCxnSpPr>
          <p:nvPr/>
        </p:nvCxnSpPr>
        <p:spPr>
          <a:xfrm>
            <a:off x="2526217" y="3243585"/>
            <a:ext cx="6569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1CE797-3D82-B301-DD10-4CC441B55240}"/>
              </a:ext>
            </a:extLst>
          </p:cNvPr>
          <p:cNvCxnSpPr>
            <a:cxnSpLocks/>
          </p:cNvCxnSpPr>
          <p:nvPr/>
        </p:nvCxnSpPr>
        <p:spPr>
          <a:xfrm>
            <a:off x="1503317" y="1773043"/>
            <a:ext cx="1" cy="10169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6E0931-7B9E-3D04-B701-4A1EACFF1A64}"/>
              </a:ext>
            </a:extLst>
          </p:cNvPr>
          <p:cNvSpPr txBox="1"/>
          <p:nvPr/>
        </p:nvSpPr>
        <p:spPr>
          <a:xfrm>
            <a:off x="2476769" y="1152445"/>
            <a:ext cx="706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High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40C491-A050-205D-D422-355E9D0A4D64}"/>
              </a:ext>
            </a:extLst>
          </p:cNvPr>
          <p:cNvSpPr txBox="1"/>
          <p:nvPr/>
        </p:nvSpPr>
        <p:spPr>
          <a:xfrm>
            <a:off x="1689908" y="2201127"/>
            <a:ext cx="816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Low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2116B1-0F48-282D-EA53-AB7DFC8F804B}"/>
              </a:ext>
            </a:extLst>
          </p:cNvPr>
          <p:cNvSpPr txBox="1"/>
          <p:nvPr/>
        </p:nvSpPr>
        <p:spPr>
          <a:xfrm>
            <a:off x="0" y="2821640"/>
            <a:ext cx="706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Low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E277FD-FEF3-43B5-54EB-2FB7043062B7}"/>
              </a:ext>
            </a:extLst>
          </p:cNvPr>
          <p:cNvSpPr txBox="1"/>
          <p:nvPr/>
        </p:nvSpPr>
        <p:spPr>
          <a:xfrm>
            <a:off x="2506901" y="4418596"/>
            <a:ext cx="1287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Med/High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0ED7F5-7128-DB4C-4A68-799F1D16D998}"/>
              </a:ext>
            </a:extLst>
          </p:cNvPr>
          <p:cNvSpPr txBox="1"/>
          <p:nvPr/>
        </p:nvSpPr>
        <p:spPr>
          <a:xfrm>
            <a:off x="2549294" y="2799354"/>
            <a:ext cx="706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High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E7EC7E8-8E17-3756-9E62-9EEB8E20B2E4}"/>
              </a:ext>
            </a:extLst>
          </p:cNvPr>
          <p:cNvCxnSpPr>
            <a:cxnSpLocks/>
          </p:cNvCxnSpPr>
          <p:nvPr/>
        </p:nvCxnSpPr>
        <p:spPr>
          <a:xfrm>
            <a:off x="629959" y="1773043"/>
            <a:ext cx="0" cy="28501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F4DA0F-99BE-6EBB-8809-24CA7B4DBE66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2188877" y="4826367"/>
            <a:ext cx="1940391" cy="19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F8F2714-0E41-08B1-E8BE-3510461DA2C7}"/>
              </a:ext>
            </a:extLst>
          </p:cNvPr>
          <p:cNvSpPr txBox="1"/>
          <p:nvPr/>
        </p:nvSpPr>
        <p:spPr>
          <a:xfrm>
            <a:off x="3207479" y="2960868"/>
            <a:ext cx="1123752" cy="584775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Melting Point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1B630D-20E3-1F96-309B-EABA98213442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4331231" y="3253256"/>
            <a:ext cx="6495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D11E06F-8D22-B8E5-7087-3A422161F462}"/>
              </a:ext>
            </a:extLst>
          </p:cNvPr>
          <p:cNvSpPr txBox="1"/>
          <p:nvPr/>
        </p:nvSpPr>
        <p:spPr>
          <a:xfrm>
            <a:off x="4331231" y="2612512"/>
            <a:ext cx="81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Med / Low</a:t>
            </a:r>
          </a:p>
        </p:txBody>
      </p:sp>
      <p:sp>
        <p:nvSpPr>
          <p:cNvPr id="42" name="object 67">
            <a:extLst>
              <a:ext uri="{FF2B5EF4-FFF2-40B4-BE49-F238E27FC236}">
                <a16:creationId xmlns:a16="http://schemas.microsoft.com/office/drawing/2014/main" id="{BBB827EF-0750-B973-2229-BBA47DEAD14D}"/>
              </a:ext>
            </a:extLst>
          </p:cNvPr>
          <p:cNvSpPr/>
          <p:nvPr/>
        </p:nvSpPr>
        <p:spPr>
          <a:xfrm>
            <a:off x="3734149" y="1210810"/>
            <a:ext cx="2209873" cy="971141"/>
          </a:xfrm>
          <a:custGeom>
            <a:avLst/>
            <a:gdLst/>
            <a:ahLst/>
            <a:cxnLst/>
            <a:rect l="l" t="t" r="r" b="b"/>
            <a:pathLst>
              <a:path w="701675" h="1002029">
                <a:moveTo>
                  <a:pt x="0" y="1001712"/>
                </a:moveTo>
                <a:lnTo>
                  <a:pt x="701675" y="1001712"/>
                </a:lnTo>
                <a:lnTo>
                  <a:pt x="701675" y="0"/>
                </a:lnTo>
                <a:lnTo>
                  <a:pt x="0" y="0"/>
                </a:lnTo>
                <a:lnTo>
                  <a:pt x="0" y="1001712"/>
                </a:lnTo>
                <a:close/>
              </a:path>
            </a:pathLst>
          </a:custGeom>
          <a:solidFill>
            <a:srgbClr val="39C1CE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1">
              <a:defRPr/>
            </a:pPr>
            <a:r>
              <a:rPr lang="en-US" sz="1600" b="1" u="sng" kern="1200">
                <a:solidFill>
                  <a:prstClr val="black"/>
                </a:solidFill>
                <a:ea typeface="+mn-ea"/>
                <a:cs typeface="+mn-cs"/>
              </a:rPr>
              <a:t>AI Dissolved</a:t>
            </a:r>
          </a:p>
          <a:p>
            <a:pPr algn="ctr" hangingPunct="1">
              <a:defRPr/>
            </a:pPr>
            <a:r>
              <a:rPr lang="en-US" sz="1600" b="1" kern="1200">
                <a:solidFill>
                  <a:prstClr val="black"/>
                </a:solidFill>
                <a:ea typeface="+mn-ea"/>
                <a:cs typeface="+mn-cs"/>
              </a:rPr>
              <a:t>Soluble Liquid (SL)</a:t>
            </a:r>
          </a:p>
          <a:p>
            <a:pPr algn="ctr" hangingPunct="1">
              <a:defRPr/>
            </a:pPr>
            <a:r>
              <a:rPr lang="en-US" sz="1600" b="1" kern="1200">
                <a:solidFill>
                  <a:schemeClr val="bg1">
                    <a:lumMod val="95000"/>
                  </a:schemeClr>
                </a:solidFill>
                <a:ea typeface="+mn-ea"/>
                <a:cs typeface="+mn-cs"/>
              </a:rPr>
              <a:t>Soluble Powder (SP)</a:t>
            </a:r>
          </a:p>
          <a:p>
            <a:pPr algn="ctr" hangingPunct="1">
              <a:defRPr/>
            </a:pPr>
            <a:r>
              <a:rPr lang="en-US" sz="1600" b="1" kern="1200">
                <a:solidFill>
                  <a:schemeClr val="bg1">
                    <a:lumMod val="95000"/>
                  </a:schemeClr>
                </a:solidFill>
                <a:ea typeface="+mn-ea"/>
                <a:cs typeface="+mn-cs"/>
              </a:rPr>
              <a:t>Soluble Granule (SG)</a:t>
            </a:r>
          </a:p>
        </p:txBody>
      </p:sp>
      <p:sp>
        <p:nvSpPr>
          <p:cNvPr id="43" name="object 67">
            <a:extLst>
              <a:ext uri="{FF2B5EF4-FFF2-40B4-BE49-F238E27FC236}">
                <a16:creationId xmlns:a16="http://schemas.microsoft.com/office/drawing/2014/main" id="{897EF315-215D-F328-46A1-C93975E4453A}"/>
              </a:ext>
            </a:extLst>
          </p:cNvPr>
          <p:cNvSpPr/>
          <p:nvPr/>
        </p:nvSpPr>
        <p:spPr>
          <a:xfrm>
            <a:off x="5001673" y="2854939"/>
            <a:ext cx="2976999" cy="971141"/>
          </a:xfrm>
          <a:custGeom>
            <a:avLst/>
            <a:gdLst/>
            <a:ahLst/>
            <a:cxnLst/>
            <a:rect l="l" t="t" r="r" b="b"/>
            <a:pathLst>
              <a:path w="701675" h="1002029">
                <a:moveTo>
                  <a:pt x="0" y="1001712"/>
                </a:moveTo>
                <a:lnTo>
                  <a:pt x="701675" y="1001712"/>
                </a:lnTo>
                <a:lnTo>
                  <a:pt x="701675" y="0"/>
                </a:lnTo>
                <a:lnTo>
                  <a:pt x="0" y="0"/>
                </a:lnTo>
                <a:lnTo>
                  <a:pt x="0" y="1001712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1">
              <a:defRPr/>
            </a:pPr>
            <a:r>
              <a:rPr lang="en-US" sz="1600" b="1" u="sng" kern="1200">
                <a:solidFill>
                  <a:prstClr val="black"/>
                </a:solidFill>
                <a:ea typeface="+mn-ea"/>
                <a:cs typeface="+mn-cs"/>
              </a:rPr>
              <a:t>AI Dissolved</a:t>
            </a:r>
          </a:p>
          <a:p>
            <a:pPr algn="ctr" hangingPunct="1">
              <a:defRPr/>
            </a:pPr>
            <a:r>
              <a:rPr lang="en-US" sz="1600" b="1" kern="1200" err="1">
                <a:solidFill>
                  <a:prstClr val="black"/>
                </a:solidFill>
                <a:ea typeface="+mn-ea"/>
                <a:cs typeface="+mn-cs"/>
              </a:rPr>
              <a:t>Emulsifiable</a:t>
            </a:r>
            <a:r>
              <a:rPr lang="en-US" sz="1600" b="1" kern="1200">
                <a:solidFill>
                  <a:prstClr val="black"/>
                </a:solidFill>
                <a:ea typeface="+mn-ea"/>
                <a:cs typeface="+mn-cs"/>
              </a:rPr>
              <a:t> Concentrate (EC)</a:t>
            </a:r>
          </a:p>
          <a:p>
            <a:pPr algn="ctr" hangingPunct="1">
              <a:defRPr/>
            </a:pPr>
            <a:r>
              <a:rPr lang="en-US" sz="1600" b="1" kern="1200">
                <a:solidFill>
                  <a:prstClr val="black"/>
                </a:solidFill>
                <a:ea typeface="+mn-ea"/>
                <a:cs typeface="+mn-cs"/>
              </a:rPr>
              <a:t>Oil in Water Emulsion (EW)</a:t>
            </a:r>
          </a:p>
        </p:txBody>
      </p:sp>
      <p:sp>
        <p:nvSpPr>
          <p:cNvPr id="44" name="object 67">
            <a:extLst>
              <a:ext uri="{FF2B5EF4-FFF2-40B4-BE49-F238E27FC236}">
                <a16:creationId xmlns:a16="http://schemas.microsoft.com/office/drawing/2014/main" id="{A34D2146-BCC4-26FA-9A77-AA07F0F8D5A6}"/>
              </a:ext>
            </a:extLst>
          </p:cNvPr>
          <p:cNvSpPr/>
          <p:nvPr/>
        </p:nvSpPr>
        <p:spPr>
          <a:xfrm>
            <a:off x="4156926" y="4415438"/>
            <a:ext cx="3335531" cy="1647727"/>
          </a:xfrm>
          <a:custGeom>
            <a:avLst/>
            <a:gdLst/>
            <a:ahLst/>
            <a:cxnLst/>
            <a:rect l="l" t="t" r="r" b="b"/>
            <a:pathLst>
              <a:path w="701675" h="1002029">
                <a:moveTo>
                  <a:pt x="0" y="1001712"/>
                </a:moveTo>
                <a:lnTo>
                  <a:pt x="701675" y="1001712"/>
                </a:lnTo>
                <a:lnTo>
                  <a:pt x="701675" y="0"/>
                </a:lnTo>
                <a:lnTo>
                  <a:pt x="0" y="0"/>
                </a:lnTo>
                <a:lnTo>
                  <a:pt x="0" y="1001712"/>
                </a:lnTo>
                <a:close/>
              </a:path>
            </a:pathLst>
          </a:custGeom>
          <a:solidFill>
            <a:srgbClr val="A1C83D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1">
              <a:defRPr/>
            </a:pPr>
            <a:r>
              <a:rPr lang="en-US" sz="1600" b="1" u="sng" kern="1200">
                <a:solidFill>
                  <a:prstClr val="black"/>
                </a:solidFill>
                <a:ea typeface="+mn-ea"/>
                <a:cs typeface="+mn-cs"/>
              </a:rPr>
              <a:t>AI Suspended</a:t>
            </a:r>
          </a:p>
          <a:p>
            <a:pPr algn="ctr" hangingPunct="1">
              <a:defRPr/>
            </a:pPr>
            <a:r>
              <a:rPr lang="en-US" sz="1600" b="1" kern="1200">
                <a:solidFill>
                  <a:prstClr val="black"/>
                </a:solidFill>
                <a:ea typeface="+mn-ea"/>
                <a:cs typeface="+mn-cs"/>
              </a:rPr>
              <a:t>Oil Dispersion (OD)</a:t>
            </a:r>
          </a:p>
          <a:p>
            <a:pPr algn="ctr" hangingPunct="1">
              <a:defRPr/>
            </a:pPr>
            <a:r>
              <a:rPr lang="en-US" sz="1600" b="1" kern="1200">
                <a:solidFill>
                  <a:prstClr val="black"/>
                </a:solidFill>
                <a:ea typeface="+mn-ea"/>
                <a:cs typeface="+mn-cs"/>
              </a:rPr>
              <a:t>Suspension Concentrate (SC)</a:t>
            </a:r>
          </a:p>
          <a:p>
            <a:pPr algn="ctr" hangingPunct="1">
              <a:defRPr/>
            </a:pPr>
            <a:r>
              <a:rPr lang="en-US" sz="1600" b="1" kern="1200" err="1">
                <a:solidFill>
                  <a:schemeClr val="bg1">
                    <a:lumMod val="95000"/>
                  </a:schemeClr>
                </a:solidFill>
                <a:ea typeface="+mn-ea"/>
                <a:cs typeface="+mn-cs"/>
              </a:rPr>
              <a:t>Wettable</a:t>
            </a:r>
            <a:r>
              <a:rPr lang="en-US" sz="1600" b="1" kern="1200">
                <a:solidFill>
                  <a:schemeClr val="bg1">
                    <a:lumMod val="95000"/>
                  </a:schemeClr>
                </a:solidFill>
                <a:ea typeface="+mn-ea"/>
                <a:cs typeface="+mn-cs"/>
              </a:rPr>
              <a:t> Powder (WP)</a:t>
            </a:r>
          </a:p>
          <a:p>
            <a:pPr algn="ctr" hangingPunct="1">
              <a:defRPr/>
            </a:pPr>
            <a:r>
              <a:rPr lang="en-US" sz="1600" b="1" kern="1200">
                <a:solidFill>
                  <a:schemeClr val="bg1">
                    <a:lumMod val="95000"/>
                  </a:schemeClr>
                </a:solidFill>
                <a:ea typeface="+mn-ea"/>
                <a:cs typeface="+mn-cs"/>
              </a:rPr>
              <a:t>Water Dispersible Granule (WG)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D17CB0-625A-FDF7-E9E0-3602252FA64F}"/>
              </a:ext>
            </a:extLst>
          </p:cNvPr>
          <p:cNvSpPr txBox="1"/>
          <p:nvPr/>
        </p:nvSpPr>
        <p:spPr>
          <a:xfrm>
            <a:off x="1286920" y="5129072"/>
            <a:ext cx="706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Low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30781FF-D41B-470C-6F28-5A66469D12E0}"/>
              </a:ext>
            </a:extLst>
          </p:cNvPr>
          <p:cNvCxnSpPr>
            <a:cxnSpLocks/>
          </p:cNvCxnSpPr>
          <p:nvPr/>
        </p:nvCxnSpPr>
        <p:spPr>
          <a:xfrm>
            <a:off x="1155022" y="5015513"/>
            <a:ext cx="0" cy="619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object 67">
            <a:extLst>
              <a:ext uri="{FF2B5EF4-FFF2-40B4-BE49-F238E27FC236}">
                <a16:creationId xmlns:a16="http://schemas.microsoft.com/office/drawing/2014/main" id="{61058AEF-DE44-4BB6-4A77-0D399B522B41}"/>
              </a:ext>
            </a:extLst>
          </p:cNvPr>
          <p:cNvSpPr/>
          <p:nvPr/>
        </p:nvSpPr>
        <p:spPr>
          <a:xfrm>
            <a:off x="167603" y="5669007"/>
            <a:ext cx="3088065" cy="706737"/>
          </a:xfrm>
          <a:custGeom>
            <a:avLst/>
            <a:gdLst/>
            <a:ahLst/>
            <a:cxnLst/>
            <a:rect l="l" t="t" r="r" b="b"/>
            <a:pathLst>
              <a:path w="701675" h="1002029">
                <a:moveTo>
                  <a:pt x="0" y="1001712"/>
                </a:moveTo>
                <a:lnTo>
                  <a:pt x="701675" y="1001712"/>
                </a:lnTo>
                <a:lnTo>
                  <a:pt x="701675" y="0"/>
                </a:lnTo>
                <a:lnTo>
                  <a:pt x="0" y="0"/>
                </a:lnTo>
                <a:lnTo>
                  <a:pt x="0" y="1001712"/>
                </a:lnTo>
                <a:close/>
              </a:path>
            </a:pathLst>
          </a:custGeom>
          <a:gradFill flip="none" rotWithShape="1">
            <a:gsLst>
              <a:gs pos="0">
                <a:srgbClr val="A1C83D"/>
              </a:gs>
              <a:gs pos="100000">
                <a:srgbClr val="FF99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1">
              <a:defRPr/>
            </a:pPr>
            <a:r>
              <a:rPr lang="en-US" sz="1600" b="1" u="sng" kern="1200">
                <a:solidFill>
                  <a:prstClr val="black"/>
                </a:solidFill>
                <a:ea typeface="+mn-ea"/>
                <a:cs typeface="+mn-cs"/>
              </a:rPr>
              <a:t>AI Suspended or Dissolved</a:t>
            </a:r>
          </a:p>
          <a:p>
            <a:pPr algn="ctr" hangingPunct="1">
              <a:defRPr/>
            </a:pPr>
            <a:r>
              <a:rPr lang="en-US" sz="1600" b="1" kern="1200">
                <a:solidFill>
                  <a:prstClr val="black"/>
                </a:solidFill>
                <a:ea typeface="+mn-ea"/>
                <a:cs typeface="+mn-cs"/>
              </a:rPr>
              <a:t>Capsule Suspension (CS)</a:t>
            </a:r>
          </a:p>
          <a:p>
            <a:pPr algn="ctr" hangingPunct="1">
              <a:defRPr/>
            </a:pPr>
            <a:r>
              <a:rPr lang="en-US" sz="1600" b="1" kern="1200">
                <a:solidFill>
                  <a:schemeClr val="bg1"/>
                </a:solidFill>
                <a:ea typeface="+mn-ea"/>
                <a:cs typeface="+mn-cs"/>
              </a:rPr>
              <a:t>Molten Impregnation (GR)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F323393-5DA3-DA07-5FDF-2C6694CE3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367" y="4398813"/>
            <a:ext cx="1682642" cy="166435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1F2EE80-BED4-EBDE-490C-B34D024A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022" y="1179533"/>
            <a:ext cx="1683542" cy="15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5BE5B5A-A38A-2BFA-BDF9-33350849D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887" y="2854939"/>
            <a:ext cx="1179113" cy="111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77F25C23-0C31-6055-186F-47837A8D1034}"/>
              </a:ext>
            </a:extLst>
          </p:cNvPr>
          <p:cNvSpPr/>
          <p:nvPr/>
        </p:nvSpPr>
        <p:spPr>
          <a:xfrm>
            <a:off x="4077742" y="5525635"/>
            <a:ext cx="3335531" cy="457239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6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6E45A-0025-A509-3C78-D57C8D160B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Water Dispersible Granules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9BC0F-7C5C-54BF-D873-8FA43001F8D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F6D19C-4E0B-3B5C-8C6D-91864416E7BE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2"/>
          <a:srcRect l="31852" t="6522" r="8514" b="13917"/>
          <a:stretch/>
        </p:blipFill>
        <p:spPr>
          <a:xfrm rot="5400000">
            <a:off x="3427238" y="1141238"/>
            <a:ext cx="5715001" cy="5718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874F8C-25EF-1DAC-4F45-F39262412372}"/>
              </a:ext>
            </a:extLst>
          </p:cNvPr>
          <p:cNvSpPr txBox="1"/>
          <p:nvPr/>
        </p:nvSpPr>
        <p:spPr>
          <a:xfrm>
            <a:off x="77119" y="1472583"/>
            <a:ext cx="33483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flowing, cylindrical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~1mm x 2 mm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loaded, up to 75%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Stable up to 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Disperses quickly in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no residue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Formulation primarily…</a:t>
            </a:r>
          </a:p>
          <a:p>
            <a:r>
              <a:rPr lang="en-US" dirty="0"/>
              <a:t>	AI</a:t>
            </a:r>
          </a:p>
          <a:p>
            <a:r>
              <a:rPr lang="en-US" dirty="0"/>
              <a:t>	Wetting aids</a:t>
            </a:r>
          </a:p>
          <a:p>
            <a:r>
              <a:rPr lang="en-US" dirty="0"/>
              <a:t>	Dispersants</a:t>
            </a:r>
          </a:p>
          <a:p>
            <a:r>
              <a:rPr lang="en-US" dirty="0"/>
              <a:t>	Flow aids</a:t>
            </a:r>
          </a:p>
        </p:txBody>
      </p:sp>
    </p:spTree>
    <p:extLst>
      <p:ext uri="{BB962C8B-B14F-4D97-AF65-F5344CB8AC3E}">
        <p14:creationId xmlns:p14="http://schemas.microsoft.com/office/powerpoint/2010/main" val="93680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97A866-8035-24D8-66CD-7788DE279D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Typical Specifications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76C4821-AA56-D0A9-25D7-8E1B2CB2402A}"/>
              </a:ext>
            </a:extLst>
          </p:cNvPr>
          <p:cNvGraphicFramePr>
            <a:graphicFrameLocks noGrp="1"/>
          </p:cNvGraphicFramePr>
          <p:nvPr>
            <p:ph sz="quarter" idx="19"/>
            <p:extLst>
              <p:ext uri="{D42A27DB-BD31-4B8C-83A1-F6EECF244321}">
                <p14:modId xmlns:p14="http://schemas.microsoft.com/office/powerpoint/2010/main" val="1736922870"/>
              </p:ext>
            </p:extLst>
          </p:nvPr>
        </p:nvGraphicFramePr>
        <p:xfrm>
          <a:off x="457200" y="128778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27750003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4043721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977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Assay,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612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  <a:r>
                        <a:rPr lang="en-US" baseline="-250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&lt;8 micron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202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  <a:r>
                        <a:rPr lang="en-US" baseline="-250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&lt;15 micron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099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Moisture,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072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Suspensibility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78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Wet Screen, 50/100/200-mesh,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&lt;0.01, &lt;0.1, &lt;0.2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400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Sediment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&lt;0.02 ml/g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56696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C8DC6-2A4F-1CA1-76A8-2E155449F5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ED5C5-4AAD-FE20-7299-F7702050A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74" y="4254500"/>
            <a:ext cx="2768201" cy="2585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7C0AF-A873-F1D4-F0EA-2B7FD99E8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177" y="4277838"/>
            <a:ext cx="2392823" cy="2446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EE8B7D-9D85-4CEF-0619-CC36FC45DD06}"/>
              </a:ext>
            </a:extLst>
          </p:cNvPr>
          <p:cNvSpPr txBox="1"/>
          <p:nvPr/>
        </p:nvSpPr>
        <p:spPr>
          <a:xfrm>
            <a:off x="4657458" y="6696075"/>
            <a:ext cx="49366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https://www.bestproductguider.com/wp-content/uploads/2020/12/image-feature-Backpack-Sprayers.jpg</a:t>
            </a:r>
            <a:endParaRPr lang="en-US" sz="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11AF26-CF71-A3D2-441B-7CFA2E519E3F}"/>
              </a:ext>
            </a:extLst>
          </p:cNvPr>
          <p:cNvSpPr/>
          <p:nvPr/>
        </p:nvSpPr>
        <p:spPr>
          <a:xfrm>
            <a:off x="457200" y="3110673"/>
            <a:ext cx="8229600" cy="1102408"/>
          </a:xfrm>
          <a:prstGeom prst="roundRect">
            <a:avLst/>
          </a:prstGeom>
          <a:noFill/>
          <a:ln w="539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60CB1C13-3B81-3D59-DE31-3A4CB076B62D}"/>
              </a:ext>
            </a:extLst>
          </p:cNvPr>
          <p:cNvCxnSpPr>
            <a:stCxn id="10" idx="2"/>
            <a:endCxn id="8" idx="1"/>
          </p:cNvCxnSpPr>
          <p:nvPr/>
        </p:nvCxnSpPr>
        <p:spPr>
          <a:xfrm rot="16200000" flipH="1">
            <a:off x="5017481" y="3767599"/>
            <a:ext cx="1288214" cy="2179177"/>
          </a:xfrm>
          <a:prstGeom prst="curvedConnector2">
            <a:avLst/>
          </a:prstGeom>
          <a:ln w="539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278B7CB-D0D7-903E-90CE-B7074B979274}"/>
              </a:ext>
            </a:extLst>
          </p:cNvPr>
          <p:cNvSpPr txBox="1"/>
          <p:nvPr/>
        </p:nvSpPr>
        <p:spPr>
          <a:xfrm>
            <a:off x="4930924" y="5475657"/>
            <a:ext cx="1913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in-tank mixing!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C932F569-39EA-7882-98D6-119A016897A9}"/>
              </a:ext>
            </a:extLst>
          </p:cNvPr>
          <p:cNvCxnSpPr>
            <a:cxnSpLocks/>
          </p:cNvCxnSpPr>
          <p:nvPr/>
        </p:nvCxnSpPr>
        <p:spPr>
          <a:xfrm>
            <a:off x="573995" y="4233790"/>
            <a:ext cx="772208" cy="427530"/>
          </a:xfrm>
          <a:prstGeom prst="curvedConnector3">
            <a:avLst>
              <a:gd name="adj1" fmla="val 50000"/>
            </a:avLst>
          </a:prstGeom>
          <a:ln w="539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883BFC-AE5D-9A32-40EA-37B9E74E5C21}"/>
              </a:ext>
            </a:extLst>
          </p:cNvPr>
          <p:cNvSpPr/>
          <p:nvPr/>
        </p:nvSpPr>
        <p:spPr>
          <a:xfrm>
            <a:off x="457200" y="3843867"/>
            <a:ext cx="5325533" cy="389924"/>
          </a:xfrm>
          <a:prstGeom prst="roundRect">
            <a:avLst/>
          </a:prstGeom>
          <a:noFill/>
          <a:ln w="539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3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9FF765-16B8-085C-DA4D-ED705E63F4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Commercial Screens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1DB50-AD73-1EB6-FD8D-6324D439BD9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2" descr="TEEJET 100 MESH SCREEN- GREEN - 126 1 1/2,1 1/4">
            <a:extLst>
              <a:ext uri="{FF2B5EF4-FFF2-40B4-BE49-F238E27FC236}">
                <a16:creationId xmlns:a16="http://schemas.microsoft.com/office/drawing/2014/main" id="{38FC1B51-0AC9-23C3-CE09-CEE144EB34EE}"/>
              </a:ext>
            </a:extLst>
          </p:cNvPr>
          <p:cNvPicPr>
            <a:picLocks noGrp="1" noChangeAspect="1" noChangeArrowheads="1"/>
          </p:cNvPicPr>
          <p:nvPr>
            <p:ph sz="quarter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056" y="1517650"/>
            <a:ext cx="1346420" cy="338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B8AA38-A6D5-EBD8-D835-475BDC017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816" y="1684110"/>
            <a:ext cx="2290184" cy="3053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87D3C-8FF7-5234-9138-D274912541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55" b="35077"/>
          <a:stretch/>
        </p:blipFill>
        <p:spPr>
          <a:xfrm>
            <a:off x="3323272" y="1681482"/>
            <a:ext cx="2497455" cy="305357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FFB792-9444-7FDB-9B59-D1201460B4A1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1651476" y="3208272"/>
            <a:ext cx="167179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2B5219-8F5A-E994-419F-B250AE73DEBC}"/>
              </a:ext>
            </a:extLst>
          </p:cNvPr>
          <p:cNvCxnSpPr>
            <a:cxnSpLocks/>
          </p:cNvCxnSpPr>
          <p:nvPr/>
        </p:nvCxnSpPr>
        <p:spPr>
          <a:xfrm>
            <a:off x="5820727" y="3171484"/>
            <a:ext cx="10330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08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2BF10-A458-8A94-13F3-5BA034D990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Wet Screens Pt.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E1AD7-9A11-E516-9081-859C9D90726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C41E6-8077-9BF4-41EF-59EF9A06F2C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4FAC57-98B3-314E-197E-887D51120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2661"/>
            <a:ext cx="8229600" cy="40318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CF9835A-8932-B4BD-6C52-1C441ADEAE53}"/>
              </a:ext>
            </a:extLst>
          </p:cNvPr>
          <p:cNvSpPr/>
          <p:nvPr/>
        </p:nvSpPr>
        <p:spPr>
          <a:xfrm>
            <a:off x="7063154" y="4574931"/>
            <a:ext cx="1283677" cy="3868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7E252-2F58-467D-B698-21F878A58069}"/>
              </a:ext>
            </a:extLst>
          </p:cNvPr>
          <p:cNvSpPr txBox="1"/>
          <p:nvPr/>
        </p:nvSpPr>
        <p:spPr>
          <a:xfrm>
            <a:off x="457198" y="5887916"/>
            <a:ext cx="6249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Regulatory Specification – Maximum 2% greater than 75 microns</a:t>
            </a:r>
          </a:p>
          <a:p>
            <a:r>
              <a:rPr lang="en-US" dirty="0"/>
              <a:t>Realistically most cases must be much less</a:t>
            </a:r>
          </a:p>
        </p:txBody>
      </p:sp>
    </p:spTree>
    <p:extLst>
      <p:ext uri="{BB962C8B-B14F-4D97-AF65-F5344CB8AC3E}">
        <p14:creationId xmlns:p14="http://schemas.microsoft.com/office/powerpoint/2010/main" val="39132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456EF9-92F4-37CC-F196-CDFB60E791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Wet Screens Pt.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FC82C-9C7E-2029-5B42-5A25DF9F3EBE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Disperse known mass of product in water</a:t>
            </a:r>
          </a:p>
          <a:p>
            <a:pPr lvl="1"/>
            <a:r>
              <a:rPr lang="en-US" dirty="0"/>
              <a:t>Pass through screen of interest</a:t>
            </a:r>
          </a:p>
          <a:p>
            <a:pPr lvl="2"/>
            <a:r>
              <a:rPr lang="en-US" dirty="0"/>
              <a:t>Measure retained solids</a:t>
            </a:r>
          </a:p>
          <a:p>
            <a:r>
              <a:rPr lang="en-US" dirty="0"/>
              <a:t>Poor results will clog spray nozzles during application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9B1A2-042C-BDAF-2700-8EE693650B6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036246-6F71-BE58-56E4-8BDBD4848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75" t="16763" b="29497"/>
          <a:stretch/>
        </p:blipFill>
        <p:spPr>
          <a:xfrm>
            <a:off x="11981" y="3267074"/>
            <a:ext cx="1464852" cy="2595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A8E37-135F-1F57-A32B-0E9531D00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59" t="57606" r="16995"/>
          <a:stretch/>
        </p:blipFill>
        <p:spPr>
          <a:xfrm rot="16200000">
            <a:off x="993121" y="3962795"/>
            <a:ext cx="2595561" cy="1226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3381A-D552-79D0-717E-B1B24C8D6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31" t="27764" b="26044"/>
          <a:stretch/>
        </p:blipFill>
        <p:spPr>
          <a:xfrm>
            <a:off x="3111812" y="3267073"/>
            <a:ext cx="996104" cy="259556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7D0E23-F953-61BB-1CC7-D4740F771272}"/>
              </a:ext>
            </a:extLst>
          </p:cNvPr>
          <p:cNvCxnSpPr/>
          <p:nvPr/>
        </p:nvCxnSpPr>
        <p:spPr>
          <a:xfrm>
            <a:off x="97891" y="5981700"/>
            <a:ext cx="401002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1370AD-EE32-25D1-3A2F-86FAFE2DB92B}"/>
              </a:ext>
            </a:extLst>
          </p:cNvPr>
          <p:cNvSpPr txBox="1"/>
          <p:nvPr/>
        </p:nvSpPr>
        <p:spPr>
          <a:xfrm>
            <a:off x="0" y="5980668"/>
            <a:ext cx="431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Further processing/increased milling energy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39D062-6F6D-635C-259F-9F998DBD2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091" y="3250660"/>
            <a:ext cx="5016910" cy="27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B5E9D-FD7A-0598-16B7-6B9BA3C98C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Process Flow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D37F8-FDB3-BEA0-3DBE-3B86DCC82C7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B0C5C3-D790-3B4E-8007-D3F0E007092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523CC8-B0F5-9811-F362-5C1AC96D8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3" y="4767664"/>
            <a:ext cx="2629267" cy="571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3ADBCD-69FA-AE0D-BCDF-D4A3C2556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326" y="3028484"/>
            <a:ext cx="690465" cy="2022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E89687-608E-0247-5B45-AAC0C171C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9131"/>
            <a:ext cx="9144000" cy="387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52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C 2019 confidential.potx" id="{A7750979-818E-49BD-ADB5-37BB6BF8F88E}" vid="{0477A8EB-5538-46AC-A992-6029806750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FMC 2019 confidential</Template>
  <TotalTime>0</TotalTime>
  <Words>722</Words>
  <Application>Microsoft Office PowerPoint</Application>
  <PresentationFormat>On-screen Show (4:3)</PresentationFormat>
  <Paragraphs>187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Apple Symbols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2024-06-10T18:07:09Z</dcterms:created>
  <dcterms:modified xsi:type="dcterms:W3CDTF">2024-06-10T18:07:20Z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6601870-84e1-4cb4-9051-deea4937efb4_Enabled">
    <vt:lpwstr>true</vt:lpwstr>
  </property>
  <property fmtid="{D5CDD505-2E9C-101B-9397-08002B2CF9AE}" pid="3" name="MSIP_Label_d6601870-84e1-4cb4-9051-deea4937efb4_SetDate">
    <vt:lpwstr>2024-06-10T18:07:20Z</vt:lpwstr>
  </property>
  <property fmtid="{D5CDD505-2E9C-101B-9397-08002B2CF9AE}" pid="4" name="MSIP_Label_d6601870-84e1-4cb4-9051-deea4937efb4_Method">
    <vt:lpwstr>Standard</vt:lpwstr>
  </property>
  <property fmtid="{D5CDD505-2E9C-101B-9397-08002B2CF9AE}" pid="5" name="MSIP_Label_d6601870-84e1-4cb4-9051-deea4937efb4_Name">
    <vt:lpwstr>Limited-Internal</vt:lpwstr>
  </property>
  <property fmtid="{D5CDD505-2E9C-101B-9397-08002B2CF9AE}" pid="6" name="MSIP_Label_d6601870-84e1-4cb4-9051-deea4937efb4_SiteId">
    <vt:lpwstr>9917dcc8-bdaf-4e03-928b-1e67b0d806c5</vt:lpwstr>
  </property>
  <property fmtid="{D5CDD505-2E9C-101B-9397-08002B2CF9AE}" pid="7" name="MSIP_Label_d6601870-84e1-4cb4-9051-deea4937efb4_ActionId">
    <vt:lpwstr>6648fd71-ca5e-46db-b234-a914334fbb9b</vt:lpwstr>
  </property>
  <property fmtid="{D5CDD505-2E9C-101B-9397-08002B2CF9AE}" pid="8" name="MSIP_Label_d6601870-84e1-4cb4-9051-deea4937efb4_ContentBits">
    <vt:lpwstr>0</vt:lpwstr>
  </property>
</Properties>
</file>