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6.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58"/>
  </p:notesMasterIdLst>
  <p:handoutMasterIdLst>
    <p:handoutMasterId r:id="rId59"/>
  </p:handoutMasterIdLst>
  <p:sldIdLst>
    <p:sldId id="268" r:id="rId2"/>
    <p:sldId id="593" r:id="rId3"/>
    <p:sldId id="591" r:id="rId4"/>
    <p:sldId id="594" r:id="rId5"/>
    <p:sldId id="566" r:id="rId6"/>
    <p:sldId id="600" r:id="rId7"/>
    <p:sldId id="597" r:id="rId8"/>
    <p:sldId id="619" r:id="rId9"/>
    <p:sldId id="621" r:id="rId10"/>
    <p:sldId id="632" r:id="rId11"/>
    <p:sldId id="628" r:id="rId12"/>
    <p:sldId id="620" r:id="rId13"/>
    <p:sldId id="599" r:id="rId14"/>
    <p:sldId id="622" r:id="rId15"/>
    <p:sldId id="624" r:id="rId16"/>
    <p:sldId id="626" r:id="rId17"/>
    <p:sldId id="627" r:id="rId18"/>
    <p:sldId id="612" r:id="rId19"/>
    <p:sldId id="625" r:id="rId20"/>
    <p:sldId id="611" r:id="rId21"/>
    <p:sldId id="605" r:id="rId22"/>
    <p:sldId id="601" r:id="rId23"/>
    <p:sldId id="603" r:id="rId24"/>
    <p:sldId id="609" r:id="rId25"/>
    <p:sldId id="614" r:id="rId26"/>
    <p:sldId id="615" r:id="rId27"/>
    <p:sldId id="616" r:id="rId28"/>
    <p:sldId id="613" r:id="rId29"/>
    <p:sldId id="629" r:id="rId30"/>
    <p:sldId id="610" r:id="rId31"/>
    <p:sldId id="630" r:id="rId32"/>
    <p:sldId id="631" r:id="rId33"/>
    <p:sldId id="633" r:id="rId34"/>
    <p:sldId id="634" r:id="rId35"/>
    <p:sldId id="602" r:id="rId36"/>
    <p:sldId id="636" r:id="rId37"/>
    <p:sldId id="637" r:id="rId38"/>
    <p:sldId id="647" r:id="rId39"/>
    <p:sldId id="640" r:id="rId40"/>
    <p:sldId id="641" r:id="rId41"/>
    <p:sldId id="642" r:id="rId42"/>
    <p:sldId id="643" r:id="rId43"/>
    <p:sldId id="644" r:id="rId44"/>
    <p:sldId id="645" r:id="rId45"/>
    <p:sldId id="646" r:id="rId46"/>
    <p:sldId id="607" r:id="rId47"/>
    <p:sldId id="649" r:id="rId48"/>
    <p:sldId id="650" r:id="rId49"/>
    <p:sldId id="595" r:id="rId50"/>
    <p:sldId id="648" r:id="rId51"/>
    <p:sldId id="598" r:id="rId52"/>
    <p:sldId id="608" r:id="rId53"/>
    <p:sldId id="578" r:id="rId54"/>
    <p:sldId id="588" r:id="rId55"/>
    <p:sldId id="590" r:id="rId56"/>
    <p:sldId id="589"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3840" userDrawn="1">
          <p15:clr>
            <a:srgbClr val="A4A3A4"/>
          </p15:clr>
        </p15:guide>
        <p15:guide id="3" orient="horz" pos="40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cke" initials="F" lastIdx="2" clrIdx="0">
    <p:extLst>
      <p:ext uri="{19B8F6BF-5375-455C-9EA6-DF929625EA0E}">
        <p15:presenceInfo xmlns:p15="http://schemas.microsoft.com/office/powerpoint/2012/main" userId="Fric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4E88"/>
    <a:srgbClr val="FF9999"/>
    <a:srgbClr val="FF6699"/>
    <a:srgbClr val="9900FF"/>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25" autoAdjust="0"/>
    <p:restoredTop sz="93883" autoAdjust="0"/>
  </p:normalViewPr>
  <p:slideViewPr>
    <p:cSldViewPr showGuides="1">
      <p:cViewPr varScale="1">
        <p:scale>
          <a:sx n="99" d="100"/>
          <a:sy n="99" d="100"/>
        </p:scale>
        <p:origin x="1350" y="90"/>
      </p:cViewPr>
      <p:guideLst>
        <p:guide orient="horz" pos="686"/>
        <p:guide pos="3840"/>
        <p:guide orient="horz" pos="408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176" d="100"/>
          <a:sy n="176" d="100"/>
        </p:scale>
        <p:origin x="3864"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88645"/>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7054C-75BA-4C91-BFF6-6A031F9DA3C4}" type="datetimeFigureOut">
              <a:rPr lang="de-DE" smtClean="0"/>
              <a:t>13.06.2024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B027CCC3-B2FD-459D-9686-6F599C7FE014}" type="slidenum">
              <a:rPr lang="de-DE" smtClean="0"/>
              <a:t>‹Nr.›</a:t>
            </a:fld>
            <a:endParaRPr lang="de-DE"/>
          </a:p>
        </p:txBody>
      </p:sp>
    </p:spTree>
    <p:extLst>
      <p:ext uri="{BB962C8B-B14F-4D97-AF65-F5344CB8AC3E}">
        <p14:creationId xmlns:p14="http://schemas.microsoft.com/office/powerpoint/2010/main" val="265294182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„Sie sehen einen alltäglichen Prozess: Eine Flüssigkeit benetzt spontan und entgegen der Schwerkraft eine dünne Kapillare bis sich ein Kräftegleichgewicht einstellt.“</a:t>
            </a:r>
          </a:p>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Dieser Prozess ist zentral für viele Anwendungen wie Strömung in porösen Medien oder Biomedizin.</a:t>
            </a:r>
          </a:p>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Trotzdem ist die Vorhersage der Dynamik alles andere als trivial.</a:t>
            </a:r>
          </a:p>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Vorteilhaft für die Theorie ist hier aber die Achsensymmetrie.</a:t>
            </a:r>
          </a:p>
          <a:p>
            <a:pPr marL="0" indent="0" defTabSz="947607" eaLnBrk="1" hangingPunct="1">
              <a:spcBef>
                <a:spcPts val="207"/>
              </a:spcBef>
              <a:spcAft>
                <a:spcPts val="622"/>
              </a:spcAft>
              <a:buNone/>
              <a:defRPr/>
            </a:pPr>
            <a:endParaRPr lang="de-DE" altLang="de-DE" dirty="0">
              <a:solidFill>
                <a:srgbClr val="000000"/>
              </a:solidFill>
              <a:latin typeface="Calibri" panose="020F0502020204030204" pitchFamily="34" charset="0"/>
            </a:endParaRPr>
          </a:p>
          <a:p>
            <a:pPr marL="0" indent="0" defTabSz="947607" eaLnBrk="1" hangingPunct="1">
              <a:spcBef>
                <a:spcPts val="207"/>
              </a:spcBef>
              <a:spcAft>
                <a:spcPts val="622"/>
              </a:spcAft>
              <a:buNone/>
              <a:defRPr/>
            </a:pPr>
            <a:r>
              <a:rPr lang="de-DE" altLang="de-DE" dirty="0">
                <a:solidFill>
                  <a:srgbClr val="000000"/>
                </a:solidFill>
                <a:latin typeface="Calibri" panose="020F0502020204030204" pitchFamily="34" charset="0"/>
              </a:rPr>
              <a:t>Wesentliche Herausforderungen sind hier</a:t>
            </a:r>
            <a:br>
              <a:rPr lang="de-DE" altLang="de-DE" dirty="0">
                <a:solidFill>
                  <a:srgbClr val="000000"/>
                </a:solidFill>
                <a:latin typeface="Calibri" panose="020F0502020204030204" pitchFamily="34" charset="0"/>
              </a:rPr>
            </a:br>
            <a:r>
              <a:rPr lang="de-DE" altLang="de-DE" dirty="0">
                <a:solidFill>
                  <a:srgbClr val="000000"/>
                </a:solidFill>
                <a:latin typeface="Calibri" panose="020F0502020204030204" pitchFamily="34" charset="0"/>
              </a:rPr>
              <a:t>1) </a:t>
            </a:r>
            <a:r>
              <a:rPr lang="de-DE" altLang="de-DE" dirty="0" err="1">
                <a:solidFill>
                  <a:srgbClr val="000000"/>
                </a:solidFill>
                <a:latin typeface="Calibri" panose="020F0502020204030204" pitchFamily="34" charset="0"/>
              </a:rPr>
              <a:t>Prädiktivität</a:t>
            </a:r>
            <a:r>
              <a:rPr lang="de-DE" altLang="de-DE" dirty="0">
                <a:solidFill>
                  <a:srgbClr val="000000"/>
                </a:solidFill>
                <a:latin typeface="Calibri" panose="020F0502020204030204" pitchFamily="34" charset="0"/>
              </a:rPr>
              <a:t> zu erreichen und andererseits</a:t>
            </a:r>
          </a:p>
          <a:p>
            <a:pPr marL="0" indent="0" defTabSz="947607" eaLnBrk="1" hangingPunct="1">
              <a:spcBef>
                <a:spcPts val="207"/>
              </a:spcBef>
              <a:spcAft>
                <a:spcPts val="622"/>
              </a:spcAft>
              <a:buNone/>
              <a:defRPr/>
            </a:pPr>
            <a:r>
              <a:rPr lang="de-DE" altLang="de-DE" dirty="0">
                <a:solidFill>
                  <a:srgbClr val="000000"/>
                </a:solidFill>
                <a:latin typeface="Calibri" panose="020F0502020204030204" pitchFamily="34" charset="0"/>
              </a:rPr>
              <a:t>2) Ergebnisse für realistische Parameter in akzeptabler Zeit zu erreichen -&gt; </a:t>
            </a:r>
            <a:r>
              <a:rPr lang="de-DE" altLang="de-DE" dirty="0" err="1">
                <a:solidFill>
                  <a:srgbClr val="000000"/>
                </a:solidFill>
                <a:latin typeface="Calibri" panose="020F0502020204030204" pitchFamily="34" charset="0"/>
              </a:rPr>
              <a:t>Mehrskaligkeit</a:t>
            </a:r>
            <a:endParaRPr lang="de-DE" altLang="de-DE" dirty="0">
              <a:solidFill>
                <a:srgbClr val="000000"/>
              </a:solidFill>
              <a:latin typeface="Calibri" panose="020F0502020204030204" pitchFamily="34" charset="0"/>
            </a:endParaRPr>
          </a:p>
          <a:p>
            <a:pPr marL="0" indent="0" defTabSz="947607" eaLnBrk="1" hangingPunct="1">
              <a:spcBef>
                <a:spcPts val="207"/>
              </a:spcBef>
              <a:spcAft>
                <a:spcPts val="622"/>
              </a:spcAft>
              <a:buNone/>
              <a:defRPr/>
            </a:pP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5020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„Sie sehen einen alltäglichen Prozess: Eine Flüssigkeit benetzt spontan und entgegen der Schwerkraft eine dünne Kapillare bis sich ein Kräftegleichgewicht einstellt.“</a:t>
            </a:r>
          </a:p>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Dieser Prozess ist zentral für viele Anwendungen wie Strömung in porösen Medien oder Biomedizin.</a:t>
            </a:r>
          </a:p>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Trotzdem ist die Vorhersage der Dynamik alles andere als trivial.</a:t>
            </a:r>
          </a:p>
          <a:p>
            <a:pPr marL="228600" indent="-228600" defTabSz="947607" eaLnBrk="1" hangingPunct="1">
              <a:spcBef>
                <a:spcPts val="207"/>
              </a:spcBef>
              <a:spcAft>
                <a:spcPts val="622"/>
              </a:spcAft>
              <a:buAutoNum type="arabicParenR"/>
              <a:defRPr/>
            </a:pPr>
            <a:r>
              <a:rPr lang="de-DE" altLang="de-DE" dirty="0">
                <a:solidFill>
                  <a:srgbClr val="000000"/>
                </a:solidFill>
                <a:latin typeface="Calibri" panose="020F0502020204030204" pitchFamily="34" charset="0"/>
              </a:rPr>
              <a:t>Vorteilhaft für die Theorie ist hier aber die Achsensymmetrie.</a:t>
            </a:r>
          </a:p>
          <a:p>
            <a:pPr marL="0" indent="0" defTabSz="947607" eaLnBrk="1" hangingPunct="1">
              <a:spcBef>
                <a:spcPts val="207"/>
              </a:spcBef>
              <a:spcAft>
                <a:spcPts val="622"/>
              </a:spcAft>
              <a:buNone/>
              <a:defRPr/>
            </a:pPr>
            <a:endParaRPr lang="de-DE" altLang="de-DE" dirty="0">
              <a:solidFill>
                <a:srgbClr val="000000"/>
              </a:solidFill>
              <a:latin typeface="Calibri" panose="020F0502020204030204" pitchFamily="34" charset="0"/>
            </a:endParaRPr>
          </a:p>
          <a:p>
            <a:pPr marL="0" indent="0" defTabSz="947607" eaLnBrk="1" hangingPunct="1">
              <a:spcBef>
                <a:spcPts val="207"/>
              </a:spcBef>
              <a:spcAft>
                <a:spcPts val="622"/>
              </a:spcAft>
              <a:buNone/>
              <a:defRPr/>
            </a:pPr>
            <a:r>
              <a:rPr lang="de-DE" altLang="de-DE" dirty="0">
                <a:solidFill>
                  <a:srgbClr val="000000"/>
                </a:solidFill>
                <a:latin typeface="Calibri" panose="020F0502020204030204" pitchFamily="34" charset="0"/>
              </a:rPr>
              <a:t>Wesentliche Herausforderungen sind hier</a:t>
            </a:r>
            <a:br>
              <a:rPr lang="de-DE" altLang="de-DE" dirty="0">
                <a:solidFill>
                  <a:srgbClr val="000000"/>
                </a:solidFill>
                <a:latin typeface="Calibri" panose="020F0502020204030204" pitchFamily="34" charset="0"/>
              </a:rPr>
            </a:br>
            <a:r>
              <a:rPr lang="de-DE" altLang="de-DE" dirty="0">
                <a:solidFill>
                  <a:srgbClr val="000000"/>
                </a:solidFill>
                <a:latin typeface="Calibri" panose="020F0502020204030204" pitchFamily="34" charset="0"/>
              </a:rPr>
              <a:t>1) </a:t>
            </a:r>
            <a:r>
              <a:rPr lang="de-DE" altLang="de-DE" dirty="0" err="1">
                <a:solidFill>
                  <a:srgbClr val="000000"/>
                </a:solidFill>
                <a:latin typeface="Calibri" panose="020F0502020204030204" pitchFamily="34" charset="0"/>
              </a:rPr>
              <a:t>Prädiktivität</a:t>
            </a:r>
            <a:r>
              <a:rPr lang="de-DE" altLang="de-DE" dirty="0">
                <a:solidFill>
                  <a:srgbClr val="000000"/>
                </a:solidFill>
                <a:latin typeface="Calibri" panose="020F0502020204030204" pitchFamily="34" charset="0"/>
              </a:rPr>
              <a:t> zu erreichen und andererseits</a:t>
            </a:r>
          </a:p>
          <a:p>
            <a:pPr marL="0" indent="0" defTabSz="947607" eaLnBrk="1" hangingPunct="1">
              <a:spcBef>
                <a:spcPts val="207"/>
              </a:spcBef>
              <a:spcAft>
                <a:spcPts val="622"/>
              </a:spcAft>
              <a:buNone/>
              <a:defRPr/>
            </a:pPr>
            <a:r>
              <a:rPr lang="de-DE" altLang="de-DE" dirty="0">
                <a:solidFill>
                  <a:srgbClr val="000000"/>
                </a:solidFill>
                <a:latin typeface="Calibri" panose="020F0502020204030204" pitchFamily="34" charset="0"/>
              </a:rPr>
              <a:t>2) Ergebnisse für realistische Parameter in akzeptabler Zeit zu erreichen -&gt; </a:t>
            </a:r>
            <a:r>
              <a:rPr lang="de-DE" altLang="de-DE" dirty="0" err="1">
                <a:solidFill>
                  <a:srgbClr val="000000"/>
                </a:solidFill>
                <a:latin typeface="Calibri" panose="020F0502020204030204" pitchFamily="34" charset="0"/>
              </a:rPr>
              <a:t>Mehrskaligkeit</a:t>
            </a:r>
            <a:endParaRPr lang="de-DE" altLang="de-DE" dirty="0">
              <a:solidFill>
                <a:srgbClr val="000000"/>
              </a:solidFill>
              <a:latin typeface="Calibri" panose="020F0502020204030204" pitchFamily="34" charset="0"/>
            </a:endParaRPr>
          </a:p>
          <a:p>
            <a:pPr marL="0" indent="0" defTabSz="947607" eaLnBrk="1" hangingPunct="1">
              <a:spcBef>
                <a:spcPts val="207"/>
              </a:spcBef>
              <a:spcAft>
                <a:spcPts val="622"/>
              </a:spcAft>
              <a:buNone/>
              <a:defRPr/>
            </a:pP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3944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47607" rtl="0" eaLnBrk="1" fontAlgn="auto" latinLnBrk="0" hangingPunct="1">
              <a:lnSpc>
                <a:spcPct val="100000"/>
              </a:lnSpc>
              <a:spcBef>
                <a:spcPts val="207"/>
              </a:spcBef>
              <a:spcAft>
                <a:spcPts val="622"/>
              </a:spcAft>
              <a:buClrTx/>
              <a:buSzTx/>
              <a:buFontTx/>
              <a:buNone/>
              <a:tabLst/>
              <a:defRPr/>
            </a:pPr>
            <a:r>
              <a:rPr lang="de-DE" altLang="de-DE">
                <a:solidFill>
                  <a:srgbClr val="000000"/>
                </a:solidFill>
                <a:latin typeface="Calibri" panose="020F0502020204030204" pitchFamily="34" charset="0"/>
              </a:rPr>
              <a:t>Aus Experimenten weiß man, dass die Steighöhe als Funktion der Zeit Oszillationen aufweisen kann wenn die Viskosität hinreichend klein ist. Recht sehen wir dazu Ether als Beispiel. Bei höherer Viskosität (wie links für Ethanol zu sehen) werden die Schwingungen zunehmend gedämpft bis keine Oszillation mehr zu erkennen ist. Für den Rest dieses Kurzvortrages wollen wir uns auf das linke Beispiel fokussieren.</a:t>
            </a:r>
          </a:p>
          <a:p>
            <a:pPr defTabSz="947607" eaLnBrk="1" hangingPunct="1">
              <a:spcBef>
                <a:spcPts val="207"/>
              </a:spcBef>
              <a:spcAft>
                <a:spcPts val="622"/>
              </a:spcAft>
              <a:defRPr/>
            </a:pPr>
            <a:endParaRPr lang="de-DE" altLang="de-DE">
              <a:solidFill>
                <a:srgbClr val="000000"/>
              </a:solidFill>
              <a:latin typeface="Calibri" panose="020F0502020204030204" pitchFamily="34" charset="0"/>
            </a:endParaRPr>
          </a:p>
          <a:p>
            <a:pPr defTabSz="947607" eaLnBrk="1" hangingPunct="1">
              <a:spcBef>
                <a:spcPts val="207"/>
              </a:spcBef>
              <a:spcAft>
                <a:spcPts val="622"/>
              </a:spcAft>
              <a:defRPr/>
            </a:pPr>
            <a:r>
              <a:rPr lang="de-DE" altLang="de-DE">
                <a:solidFill>
                  <a:srgbClr val="000000"/>
                </a:solidFill>
                <a:latin typeface="Calibri" panose="020F0502020204030204" pitchFamily="34" charset="0"/>
              </a:rPr>
              <a:t>-&gt; Ich werde Ihnen zeigen, dass sich auch im linken Plot eine Oszillation versteckt!</a:t>
            </a: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1322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In der Literatur kennt man die klassische Theorie der Oszillationen nach Bosanquet und Quere. Hier wird zunächst ein vereinfachtes Modell hergeleitet, dass, unter vereinfachenden Annahmen, eine Balance der angreifenden Kräfte darstellt. </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Hervorzuheben ist die hierbei die viskose Kraft, die sich aus der inneren Reibung in der Poiseuille Strömung ergibt. Dieses Strömungsprofil beobachtet man auch experimentell unterhalb der freien Grenzfläche.</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Quere konnte für dieses Modell zeigen, dass Oszillationen auftreten falls der dimensionslose Parameter Omega kleiner als der kritische Wert 2 ist.</a:t>
            </a:r>
          </a:p>
          <a:p>
            <a:pPr defTabSz="947607" eaLnBrk="1" hangingPunct="1">
              <a:spcBef>
                <a:spcPts val="207"/>
              </a:spcBef>
              <a:spcAft>
                <a:spcPts val="622"/>
              </a:spcAft>
              <a:defRPr/>
            </a:pP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2825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Ein wesentliches Ergebnis unserer Forschung in der Förderperiode 2 war nun zu zeigen, dass sich beide Theorien in einem generischen DGL-Modell zusammenführen lassen.</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Beide Theorien liefern eine verallgemeinerte Reibung beta auf der rechten Seite der Differentialgleichung.</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Man erkennt in der Abbildung, dass die Daten mithilfe des zusätzlichen Reibungsparameters sehr gut beschrieben werden können.</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Außerdem haben wir die kritische Bedingung für das neue Modell hergeleitet und gezeigt, dass:</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Im vorliegenden Fall von Ethanol eine Oszillation vorliegen müsste. Diese wird aber augenscheinlich nicht beobachtet.</a:t>
            </a:r>
          </a:p>
          <a:p>
            <a:pPr defTabSz="947607" eaLnBrk="1" hangingPunct="1">
              <a:spcBef>
                <a:spcPts val="207"/>
              </a:spcBef>
              <a:spcAft>
                <a:spcPts val="622"/>
              </a:spcAft>
              <a:defRPr/>
            </a:pP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7737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Ein wesentliches Ergebnis unserer Forschung in der Förderperiode 2 war nun zu zeigen, dass sich beide Theorien in einem generischen DGL-Modell zusammenführen lassen.</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Beide Theorien liefern eine verallgemeinerte Reibung beta auf der rechten Seite der Differentialgleichung.</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Man erkennt in der Abbildung, dass die Daten mithilfe des zusätzlichen Reibungsparameters sehr gut beschrieben werden können.</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 Jetzt Besschreibung mit phys. Realistischen Parametern möglich!</a:t>
            </a:r>
          </a:p>
          <a:p>
            <a:pPr marL="228600" indent="-228600" defTabSz="947607" eaLnBrk="1" hangingPunct="1">
              <a:spcBef>
                <a:spcPts val="207"/>
              </a:spcBef>
              <a:spcAft>
                <a:spcPts val="622"/>
              </a:spcAft>
              <a:buAutoNum type="arabicParenR"/>
              <a:defRPr/>
            </a:pPr>
            <a:endParaRPr lang="de-DE" altLang="de-DE">
              <a:solidFill>
                <a:srgbClr val="000000"/>
              </a:solidFill>
              <a:latin typeface="Calibri" panose="020F0502020204030204" pitchFamily="34" charset="0"/>
            </a:endParaRP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Außerdem haben wir die kritische Bedingung für das neue Modell hergeleitet und gezeigt, dass:</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Im vorliegenden Fall von Ethanol eine Oszillation vorliegen müsste. Diese wird aber augenscheinlich nicht beobachtet.</a:t>
            </a:r>
          </a:p>
          <a:p>
            <a:pPr marL="228600" indent="-228600" defTabSz="947607" eaLnBrk="1" hangingPunct="1">
              <a:spcBef>
                <a:spcPts val="207"/>
              </a:spcBef>
              <a:spcAft>
                <a:spcPts val="622"/>
              </a:spcAft>
              <a:buAutoNum type="arabicParenR"/>
              <a:defRPr/>
            </a:pPr>
            <a:r>
              <a:rPr lang="de-DE" altLang="de-DE">
                <a:solidFill>
                  <a:srgbClr val="000000"/>
                </a:solidFill>
                <a:latin typeface="Calibri" panose="020F0502020204030204" pitchFamily="34" charset="0"/>
              </a:rPr>
              <a:t>-&gt; **Schlaflose Nächte**!</a:t>
            </a:r>
          </a:p>
          <a:p>
            <a:pPr defTabSz="947607" eaLnBrk="1" hangingPunct="1">
              <a:spcBef>
                <a:spcPts val="207"/>
              </a:spcBef>
              <a:spcAft>
                <a:spcPts val="622"/>
              </a:spcAft>
              <a:defRPr/>
            </a:pP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34500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xfrm>
            <a:off x="-3929063" y="1998663"/>
            <a:ext cx="11803063" cy="6640512"/>
          </a:xfrm>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47607" rtl="0" eaLnBrk="1" fontAlgn="auto" latinLnBrk="0" hangingPunct="1">
              <a:lnSpc>
                <a:spcPct val="100000"/>
              </a:lnSpc>
              <a:spcBef>
                <a:spcPts val="207"/>
              </a:spcBef>
              <a:spcAft>
                <a:spcPts val="622"/>
              </a:spcAft>
              <a:buClrTx/>
              <a:buSzTx/>
              <a:buFontTx/>
              <a:buNone/>
              <a:tabLst/>
              <a:defRPr/>
            </a:pPr>
            <a:r>
              <a:rPr lang="de-DE" altLang="de-DE">
                <a:solidFill>
                  <a:srgbClr val="000000"/>
                </a:solidFill>
                <a:latin typeface="Calibri" panose="020F0502020204030204" pitchFamily="34" charset="0"/>
              </a:rPr>
              <a:t>Dieser scheinbare Widerspruch wird aufgelöst, wenn man eine geeignete nicht-lineare Transformation der Daten durchführt. Diese entfernt den exponentiell abklingenden Anteil der Lösung und macht die Oszillation sichtbar. Dadurch konnte unsere neue Theorie auch quantitativ nahe am Regimeübergang bestätigt werden.</a:t>
            </a:r>
          </a:p>
          <a:p>
            <a:pPr defTabSz="947607" eaLnBrk="1" hangingPunct="1">
              <a:spcBef>
                <a:spcPts val="207"/>
              </a:spcBef>
              <a:spcAft>
                <a:spcPts val="622"/>
              </a:spcAft>
              <a:defRPr/>
            </a:pPr>
            <a:endParaRPr lang="de-DE" altLang="de-D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10777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334434" y="188640"/>
            <a:ext cx="11523133" cy="6398340"/>
          </a:xfrm>
          <a:prstGeom prst="rect">
            <a:avLst/>
          </a:prstGeom>
          <a:solidFill>
            <a:srgbClr val="004E8A"/>
          </a:solidFill>
          <a:ln w="9525">
            <a:noFill/>
            <a:miter lim="800000"/>
            <a:headEnd/>
            <a:tailEnd/>
          </a:ln>
          <a:effectLst/>
        </p:spPr>
        <p:txBody>
          <a:bodyPr wrap="none" anchor="ctr"/>
          <a:lstStyle/>
          <a:p>
            <a:pPr algn="ctr">
              <a:defRPr/>
            </a:pPr>
            <a:endParaRPr lang="de-DE"/>
          </a:p>
        </p:txBody>
      </p:sp>
      <p:sp>
        <p:nvSpPr>
          <p:cNvPr id="87043" name="Rectangle 3"/>
          <p:cNvSpPr>
            <a:spLocks noGrp="1" noChangeArrowheads="1"/>
          </p:cNvSpPr>
          <p:nvPr>
            <p:ph type="ctrTitle"/>
          </p:nvPr>
        </p:nvSpPr>
        <p:spPr>
          <a:xfrm>
            <a:off x="478367" y="2635126"/>
            <a:ext cx="8978900" cy="577850"/>
          </a:xfrm>
        </p:spPr>
        <p:txBody>
          <a:bodyPr anchor="t"/>
          <a:lstStyle>
            <a:lvl1pPr>
              <a:defRPr sz="3600">
                <a:solidFill>
                  <a:schemeClr val="bg1"/>
                </a:solidFill>
                <a:latin typeface="Calibri" panose="020F0502020204030204" pitchFamily="34" charset="0"/>
              </a:defRPr>
            </a:lvl1pPr>
          </a:lstStyle>
          <a:p>
            <a:endParaRPr lang="de-DE" dirty="0"/>
          </a:p>
        </p:txBody>
      </p:sp>
      <p:sp>
        <p:nvSpPr>
          <p:cNvPr id="87044" name="Rectangle 4"/>
          <p:cNvSpPr>
            <a:spLocks noGrp="1" noChangeArrowheads="1"/>
          </p:cNvSpPr>
          <p:nvPr>
            <p:ph type="subTitle" idx="1"/>
          </p:nvPr>
        </p:nvSpPr>
        <p:spPr>
          <a:xfrm>
            <a:off x="478367" y="3420542"/>
            <a:ext cx="8978900" cy="944562"/>
          </a:xfrm>
        </p:spPr>
        <p:txBody>
          <a:bodyPr lIns="0" tIns="0" rIns="0" bIns="0"/>
          <a:lstStyle>
            <a:lvl1pPr marL="342900" indent="-342900">
              <a:spcBef>
                <a:spcPct val="0"/>
              </a:spcBef>
              <a:buFont typeface="Wingdings" panose="05000000000000000000" pitchFamily="2" charset="2"/>
              <a:buChar char="§"/>
              <a:defRPr b="1" baseline="0">
                <a:solidFill>
                  <a:schemeClr val="bg1"/>
                </a:solidFill>
                <a:latin typeface="Calibri" panose="020F0502020204030204" pitchFamily="34" charset="0"/>
              </a:defRPr>
            </a:lvl1pPr>
          </a:lstStyle>
          <a:p>
            <a:endParaRPr lang="de-DE" dirty="0"/>
          </a:p>
        </p:txBody>
      </p:sp>
      <p:pic>
        <p:nvPicPr>
          <p:cNvPr id="3" name="Grafik 2"/>
          <p:cNvPicPr>
            <a:picLocks noChangeAspect="1"/>
          </p:cNvPicPr>
          <p:nvPr userDrawn="1"/>
        </p:nvPicPr>
        <p:blipFill>
          <a:blip r:embed="rId2"/>
          <a:stretch>
            <a:fillRect/>
          </a:stretch>
        </p:blipFill>
        <p:spPr>
          <a:xfrm>
            <a:off x="10218737" y="340849"/>
            <a:ext cx="1519974" cy="1921110"/>
          </a:xfrm>
          <a:prstGeom prst="rect">
            <a:avLst/>
          </a:prstGeom>
        </p:spPr>
      </p:pic>
      <p:pic>
        <p:nvPicPr>
          <p:cNvPr id="26" name="Grafik 25"/>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8" t="11135" r="520" b="5582"/>
          <a:stretch/>
        </p:blipFill>
        <p:spPr>
          <a:xfrm>
            <a:off x="460903" y="343873"/>
            <a:ext cx="9620697" cy="1918085"/>
          </a:xfrm>
          <a:prstGeom prst="rect">
            <a:avLst/>
          </a:prstGeom>
        </p:spPr>
      </p:pic>
      <p:sp>
        <p:nvSpPr>
          <p:cNvPr id="6" name="Fußzeilenplatzhalter 3">
            <a:extLst>
              <a:ext uri="{FF2B5EF4-FFF2-40B4-BE49-F238E27FC236}">
                <a16:creationId xmlns:a16="http://schemas.microsoft.com/office/drawing/2014/main" id="{91EC5FEF-0811-4F94-A38E-B01275BEA253}"/>
              </a:ext>
            </a:extLst>
          </p:cNvPr>
          <p:cNvSpPr txBox="1">
            <a:spLocks/>
          </p:cNvSpPr>
          <p:nvPr userDrawn="1"/>
        </p:nvSpPr>
        <p:spPr>
          <a:xfrm>
            <a:off x="9120336" y="6586980"/>
            <a:ext cx="2850763" cy="307117"/>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tabLst>
                <a:tab pos="8610600" algn="r"/>
              </a:tabLst>
              <a:defRPr/>
            </a:pPr>
            <a:fld id="{F23B3937-83A0-444C-AA73-C6D92ABD3A0E}" type="slidenum">
              <a:rPr lang="de-DE" sz="1100" smtClean="0">
                <a:latin typeface="Calibri" panose="020F0502020204030204" pitchFamily="34" charset="0"/>
              </a:rPr>
              <a:pPr algn="r">
                <a:tabLst>
                  <a:tab pos="8610600" algn="r"/>
                </a:tabLst>
                <a:defRPr/>
              </a:pPr>
              <a:t>‹Nr.›</a:t>
            </a:fld>
            <a:endParaRPr lang="de-DE" sz="1100" dirty="0">
              <a:latin typeface="Calibri" panose="020F0502020204030204" pitchFamily="34" charset="0"/>
            </a:endParaRPr>
          </a:p>
        </p:txBody>
      </p:sp>
    </p:spTree>
    <p:extLst>
      <p:ext uri="{BB962C8B-B14F-4D97-AF65-F5344CB8AC3E}">
        <p14:creationId xmlns:p14="http://schemas.microsoft.com/office/powerpoint/2010/main" val="1460973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4434" y="142528"/>
            <a:ext cx="10658110" cy="838200"/>
          </a:xfrm>
        </p:spPr>
        <p:txBody>
          <a:bodyPr/>
          <a:lstStyle>
            <a:lvl1pPr>
              <a:defRPr sz="2800">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3825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heme" Target="../theme/theme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5"/>
            </p:custDataLst>
            <p:extLst>
              <p:ext uri="{D42A27DB-BD31-4B8C-83A1-F6EECF244321}">
                <p14:modId xmlns:p14="http://schemas.microsoft.com/office/powerpoint/2010/main" val="3322587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73" name="think-cell Folie" r:id="rId7" imgW="174" imgH="174" progId="TCLayout.ActiveDocument.1">
                  <p:embed/>
                </p:oleObj>
              </mc:Choice>
              <mc:Fallback>
                <p:oleObj name="think-cell Folie" r:id="rId7" imgW="174" imgH="174" progId="TCLayout.ActiveDocument.1">
                  <p:embed/>
                  <p:pic>
                    <p:nvPicPr>
                      <p:cNvPr id="3" name="Objek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hteck 1" hidden="1"/>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de-DE" sz="2800" b="1" i="0" baseline="0" dirty="0">
              <a:latin typeface="Calibri" panose="020F0502020204030204" pitchFamily="34" charset="0"/>
              <a:ea typeface="+mj-ea"/>
              <a:cs typeface="+mj-cs"/>
              <a:sym typeface="Calibri" panose="020F0502020204030204" pitchFamily="34" charset="0"/>
            </a:endParaRPr>
          </a:p>
        </p:txBody>
      </p:sp>
      <p:sp>
        <p:nvSpPr>
          <p:cNvPr id="1037" name="Rectangle 13"/>
          <p:cNvSpPr>
            <a:spLocks noChangeArrowheads="1"/>
          </p:cNvSpPr>
          <p:nvPr/>
        </p:nvSpPr>
        <p:spPr bwMode="auto">
          <a:xfrm>
            <a:off x="334434" y="368300"/>
            <a:ext cx="11523133" cy="1081088"/>
          </a:xfrm>
          <a:prstGeom prst="rect">
            <a:avLst/>
          </a:prstGeom>
          <a:noFill/>
          <a:ln w="9525">
            <a:noFill/>
            <a:miter lim="800000"/>
            <a:headEnd/>
            <a:tailEnd/>
          </a:ln>
          <a:effectLst/>
        </p:spPr>
        <p:txBody>
          <a:bodyPr wrap="none" anchor="ctr"/>
          <a:lstStyle/>
          <a:p>
            <a:pPr>
              <a:defRPr/>
            </a:pPr>
            <a:endParaRPr lang="de-DE"/>
          </a:p>
        </p:txBody>
      </p:sp>
      <p:sp>
        <p:nvSpPr>
          <p:cNvPr id="1027" name="Rectangle 2"/>
          <p:cNvSpPr>
            <a:spLocks noGrp="1" noChangeArrowheads="1"/>
          </p:cNvSpPr>
          <p:nvPr>
            <p:ph type="title"/>
          </p:nvPr>
        </p:nvSpPr>
        <p:spPr bwMode="auto">
          <a:xfrm>
            <a:off x="334434" y="142528"/>
            <a:ext cx="10688413" cy="838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dirty="0"/>
              <a:t>Titelmasterformat durch Klicken bearbeiten</a:t>
            </a:r>
          </a:p>
        </p:txBody>
      </p:sp>
      <p:sp>
        <p:nvSpPr>
          <p:cNvPr id="1028" name="Rectangle 3"/>
          <p:cNvSpPr>
            <a:spLocks noGrp="1" noChangeArrowheads="1"/>
          </p:cNvSpPr>
          <p:nvPr>
            <p:ph type="body" idx="1"/>
          </p:nvPr>
        </p:nvSpPr>
        <p:spPr bwMode="auto">
          <a:xfrm>
            <a:off x="334434" y="1124743"/>
            <a:ext cx="11521017" cy="53649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Fußzeilenplatzhalter 3"/>
          <p:cNvSpPr txBox="1">
            <a:spLocks/>
          </p:cNvSpPr>
          <p:nvPr userDrawn="1"/>
        </p:nvSpPr>
        <p:spPr>
          <a:xfrm>
            <a:off x="239349" y="6586980"/>
            <a:ext cx="3480387" cy="307117"/>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tabLst>
                <a:tab pos="8610600" algn="r"/>
              </a:tabLst>
              <a:defRPr/>
            </a:pPr>
            <a:r>
              <a:rPr lang="de-DE" sz="1100" baseline="0" dirty="0">
                <a:solidFill>
                  <a:schemeClr val="bg2"/>
                </a:solidFill>
                <a:latin typeface="Calibri" panose="020F0502020204030204" pitchFamily="34" charset="0"/>
              </a:rPr>
              <a:t>13.06.</a:t>
            </a:r>
            <a:r>
              <a:rPr lang="de-DE" sz="1100" dirty="0">
                <a:solidFill>
                  <a:schemeClr val="bg2"/>
                </a:solidFill>
                <a:latin typeface="Calibri" panose="020F0502020204030204" pitchFamily="34" charset="0"/>
              </a:rPr>
              <a:t>2024</a:t>
            </a:r>
          </a:p>
        </p:txBody>
      </p:sp>
      <p:sp>
        <p:nvSpPr>
          <p:cNvPr id="11" name="Fußzeilenplatzhalter 3"/>
          <p:cNvSpPr txBox="1">
            <a:spLocks/>
          </p:cNvSpPr>
          <p:nvPr userDrawn="1"/>
        </p:nvSpPr>
        <p:spPr>
          <a:xfrm>
            <a:off x="9120336" y="6586980"/>
            <a:ext cx="2850763" cy="307117"/>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tabLst>
                <a:tab pos="8610600" algn="r"/>
              </a:tabLst>
              <a:defRPr/>
            </a:pPr>
            <a:fld id="{F23B3937-83A0-444C-AA73-C6D92ABD3A0E}" type="slidenum">
              <a:rPr lang="de-DE" sz="1100" smtClean="0">
                <a:solidFill>
                  <a:schemeClr val="bg2"/>
                </a:solidFill>
                <a:latin typeface="Calibri" panose="020F0502020204030204" pitchFamily="34" charset="0"/>
              </a:rPr>
              <a:pPr algn="r">
                <a:tabLst>
                  <a:tab pos="8610600" algn="r"/>
                </a:tabLst>
                <a:defRPr/>
              </a:pPr>
              <a:t>‹Nr.›</a:t>
            </a:fld>
            <a:endParaRPr lang="de-DE" sz="1100" dirty="0">
              <a:solidFill>
                <a:schemeClr val="bg2"/>
              </a:solidFill>
              <a:latin typeface="Calibri" panose="020F0502020204030204" pitchFamily="34" charset="0"/>
            </a:endParaRPr>
          </a:p>
        </p:txBody>
      </p:sp>
      <p:sp>
        <p:nvSpPr>
          <p:cNvPr id="4" name="Fußzeilenplatzhalter 3">
            <a:extLst>
              <a:ext uri="{FF2B5EF4-FFF2-40B4-BE49-F238E27FC236}">
                <a16:creationId xmlns:a16="http://schemas.microsoft.com/office/drawing/2014/main" id="{235E2F38-BD4D-49D4-701C-7580E9E579A4}"/>
              </a:ext>
            </a:extLst>
          </p:cNvPr>
          <p:cNvSpPr txBox="1">
            <a:spLocks/>
          </p:cNvSpPr>
          <p:nvPr userDrawn="1"/>
        </p:nvSpPr>
        <p:spPr>
          <a:xfrm>
            <a:off x="3503712" y="6586980"/>
            <a:ext cx="5472608" cy="307117"/>
          </a:xfrm>
          <a:prstGeom prst="rect">
            <a:avLst/>
          </a:prstGeom>
        </p:spPr>
        <p:txBody>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tabLst>
                <a:tab pos="8610600" algn="r"/>
              </a:tabLst>
              <a:defRPr/>
            </a:pPr>
            <a:r>
              <a:rPr lang="en-US" sz="1100" dirty="0">
                <a:solidFill>
                  <a:schemeClr val="bg2"/>
                </a:solidFill>
                <a:latin typeface="Calibri" panose="020F0502020204030204" pitchFamily="34" charset="0"/>
              </a:rPr>
              <a:t>IFPRI Workshop on Particle Technology - Powder Reconstitution</a:t>
            </a:r>
            <a:endParaRPr lang="de-DE" sz="11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588429503"/>
      </p:ext>
    </p:extLst>
  </p:cSld>
  <p:clrMap bg1="lt1" tx1="dk1" bg2="lt2" tx2="dk2" accent1="accent1" accent2="accent2" accent3="accent3" accent4="accent4" accent5="accent5" accent6="accent6" hlink="hlink" folHlink="folHlink"/>
  <p:sldLayoutIdLst>
    <p:sldLayoutId id="2147483664" r:id="rId1"/>
    <p:sldLayoutId id="2147483665" r:id="rId2"/>
  </p:sldLayoutIdLst>
  <p:hf sldNum="0" hdr="0" ftr="0" dt="0"/>
  <p:txStyles>
    <p:titleStyle>
      <a:lvl1pPr algn="l" rtl="0" eaLnBrk="0" fontAlgn="base" hangingPunct="0">
        <a:spcBef>
          <a:spcPct val="0"/>
        </a:spcBef>
        <a:spcAft>
          <a:spcPct val="0"/>
        </a:spcAft>
        <a:defRPr sz="28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eaLnBrk="1" fontAlgn="base" hangingPunct="1">
        <a:spcBef>
          <a:spcPct val="0"/>
        </a:spcBef>
        <a:spcAft>
          <a:spcPct val="0"/>
        </a:spcAft>
        <a:defRPr sz="2800" b="1">
          <a:solidFill>
            <a:schemeClr val="tx1"/>
          </a:solidFill>
          <a:latin typeface="Verdana" pitchFamily="34" charset="0"/>
        </a:defRPr>
      </a:lvl6pPr>
      <a:lvl7pPr marL="914400" algn="l" rtl="0" eaLnBrk="1" fontAlgn="base" hangingPunct="1">
        <a:spcBef>
          <a:spcPct val="0"/>
        </a:spcBef>
        <a:spcAft>
          <a:spcPct val="0"/>
        </a:spcAft>
        <a:defRPr sz="2800" b="1">
          <a:solidFill>
            <a:schemeClr val="tx1"/>
          </a:solidFill>
          <a:latin typeface="Verdana" pitchFamily="34" charset="0"/>
        </a:defRPr>
      </a:lvl7pPr>
      <a:lvl8pPr marL="1371600" algn="l" rtl="0" eaLnBrk="1" fontAlgn="base" hangingPunct="1">
        <a:spcBef>
          <a:spcPct val="0"/>
        </a:spcBef>
        <a:spcAft>
          <a:spcPct val="0"/>
        </a:spcAft>
        <a:defRPr sz="2800" b="1">
          <a:solidFill>
            <a:schemeClr val="tx1"/>
          </a:solidFill>
          <a:latin typeface="Verdana" pitchFamily="34" charset="0"/>
        </a:defRPr>
      </a:lvl8pPr>
      <a:lvl9pPr marL="1828800" algn="l" rtl="0" eaLnBrk="1" fontAlgn="base" hangingPunct="1">
        <a:spcBef>
          <a:spcPct val="0"/>
        </a:spcBef>
        <a:spcAft>
          <a:spcPct val="0"/>
        </a:spcAft>
        <a:defRPr sz="2800" b="1">
          <a:solidFill>
            <a:schemeClr val="tx1"/>
          </a:solidFill>
          <a:latin typeface="Verdana" pitchFamily="34" charset="0"/>
        </a:defRPr>
      </a:lvl9pPr>
    </p:titleStyle>
    <p:body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1.xml"/><Relationship Id="rId7" Type="http://schemas.openxmlformats.org/officeDocument/2006/relationships/image" Target="../media/image3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image" Target="../media/image4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58.png"/><Relationship Id="rId5" Type="http://schemas.openxmlformats.org/officeDocument/2006/relationships/hyperlink" Target="https://doi.org/10.1016/j.apm.2020.04.020" TargetMode="Externa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77.jpg"/><Relationship Id="rId18" Type="http://schemas.openxmlformats.org/officeDocument/2006/relationships/image" Target="../media/image82.tif"/><Relationship Id="rId3" Type="http://schemas.openxmlformats.org/officeDocument/2006/relationships/image" Target="../media/image67.jpg"/><Relationship Id="rId7" Type="http://schemas.openxmlformats.org/officeDocument/2006/relationships/image" Target="../media/image71.jpg"/><Relationship Id="rId12" Type="http://schemas.openxmlformats.org/officeDocument/2006/relationships/image" Target="../media/image76.jpg"/><Relationship Id="rId17" Type="http://schemas.openxmlformats.org/officeDocument/2006/relationships/image" Target="../media/image81.tif"/><Relationship Id="rId2" Type="http://schemas.openxmlformats.org/officeDocument/2006/relationships/image" Target="../media/image66.jpg"/><Relationship Id="rId16" Type="http://schemas.openxmlformats.org/officeDocument/2006/relationships/image" Target="../media/image80.tif"/><Relationship Id="rId1" Type="http://schemas.openxmlformats.org/officeDocument/2006/relationships/slideLayout" Target="../slideLayouts/slideLayout2.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g"/><Relationship Id="rId15" Type="http://schemas.openxmlformats.org/officeDocument/2006/relationships/image" Target="../media/image79.tif"/><Relationship Id="rId10" Type="http://schemas.openxmlformats.org/officeDocument/2006/relationships/image" Target="../media/image74.jpg"/><Relationship Id="rId19" Type="http://schemas.openxmlformats.org/officeDocument/2006/relationships/image" Target="../media/image83.tif"/><Relationship Id="rId4" Type="http://schemas.openxmlformats.org/officeDocument/2006/relationships/image" Target="../media/image68.jpg"/><Relationship Id="rId9" Type="http://schemas.openxmlformats.org/officeDocument/2006/relationships/image" Target="../media/image73.jpg"/><Relationship Id="rId14" Type="http://schemas.openxmlformats.org/officeDocument/2006/relationships/image" Target="../media/image78.tif"/></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video" Target="NULL" TargetMode="Externa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microsoft.com/office/2007/relationships/media" Target="../media/media1.MP4"/><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tags" Target="../tags/tag24.xml"/><Relationship Id="rId7" Type="http://schemas.openxmlformats.org/officeDocument/2006/relationships/image" Target="../media/image9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1.png"/><Relationship Id="rId5" Type="http://schemas.openxmlformats.org/officeDocument/2006/relationships/image" Target="../media/image890.png"/><Relationship Id="rId4" Type="http://schemas.openxmlformats.org/officeDocument/2006/relationships/slideLayout" Target="../slideLayouts/slideLayout2.xml"/><Relationship Id="rId9"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27.xml"/><Relationship Id="rId7" Type="http://schemas.openxmlformats.org/officeDocument/2006/relationships/image" Target="../media/image9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95.png"/><Relationship Id="rId5" Type="http://schemas.openxmlformats.org/officeDocument/2006/relationships/image" Target="../media/image91.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30.xml"/><Relationship Id="rId7" Type="http://schemas.openxmlformats.org/officeDocument/2006/relationships/image" Target="../media/image98.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8.png"/><Relationship Id="rId5" Type="http://schemas.openxmlformats.org/officeDocument/2006/relationships/image" Target="../media/image91.png"/><Relationship Id="rId4" Type="http://schemas.openxmlformats.org/officeDocument/2006/relationships/slideLayout" Target="../slideLayouts/slideLayout2.xml"/><Relationship Id="rId9"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33.xml"/><Relationship Id="rId7" Type="http://schemas.openxmlformats.org/officeDocument/2006/relationships/image" Target="../media/image10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01.png"/><Relationship Id="rId5" Type="http://schemas.openxmlformats.org/officeDocument/2006/relationships/image" Target="../media/image30.jpg"/><Relationship Id="rId4" Type="http://schemas.openxmlformats.org/officeDocument/2006/relationships/slideLayout" Target="../slideLayouts/slideLayout2.xml"/><Relationship Id="rId9" Type="http://schemas.openxmlformats.org/officeDocument/2006/relationships/image" Target="../media/image1030.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openxmlformats.org/officeDocument/2006/relationships/image" Target="../media/image10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05.png"/><Relationship Id="rId5" Type="http://schemas.openxmlformats.org/officeDocument/2006/relationships/image" Target="../media/image23.jp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08.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5.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12.jpg"/></Relationships>
</file>

<file path=ppt/slides/_rels/slide4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07.png"/><Relationship Id="rId4" Type="http://schemas.openxmlformats.org/officeDocument/2006/relationships/image" Target="../media/image109.jp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hyperlink" Target="http://www.mathis-fricke.de/" TargetMode="External"/><Relationship Id="rId2" Type="http://schemas.openxmlformats.org/officeDocument/2006/relationships/hyperlink" Target="mailto:fricke@mma.tu-darmstadt.de" TargetMode="External"/><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hyperlink" Target="http://www.sfb1194.tu-darmsatdt.de/" TargetMode="External"/><Relationship Id="rId4" Type="http://schemas.openxmlformats.org/officeDocument/2006/relationships/hyperlink" Target="http://www.mma.tu-darmstadt.d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20.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slideLayout" Target="../slideLayouts/slideLayout2.xml"/><Relationship Id="rId11" Type="http://schemas.openxmlformats.org/officeDocument/2006/relationships/image" Target="../media/image15.emf"/><Relationship Id="rId5" Type="http://schemas.openxmlformats.org/officeDocument/2006/relationships/tags" Target="../tags/tag8.xml"/><Relationship Id="rId10" Type="http://schemas.openxmlformats.org/officeDocument/2006/relationships/oleObject" Target="../embeddings/oleObject3.bin"/><Relationship Id="rId4" Type="http://schemas.openxmlformats.org/officeDocument/2006/relationships/tags" Target="../tags/tag7.xml"/><Relationship Id="rId9" Type="http://schemas.openxmlformats.org/officeDocument/2006/relationships/image" Target="../media/image19.jpe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19.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1.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15.emf"/><Relationship Id="rId17" Type="http://schemas.openxmlformats.org/officeDocument/2006/relationships/image" Target="../media/image20.png"/><Relationship Id="rId2" Type="http://schemas.openxmlformats.org/officeDocument/2006/relationships/tags" Target="../tags/tag40.xml"/><Relationship Id="rId16" Type="http://schemas.openxmlformats.org/officeDocument/2006/relationships/image" Target="../media/image123.png"/><Relationship Id="rId1" Type="http://schemas.openxmlformats.org/officeDocument/2006/relationships/vmlDrawing" Target="../drawings/vmlDrawing5.vml"/><Relationship Id="rId6" Type="http://schemas.openxmlformats.org/officeDocument/2006/relationships/tags" Target="../tags/tag44.xml"/><Relationship Id="rId11" Type="http://schemas.openxmlformats.org/officeDocument/2006/relationships/oleObject" Target="../embeddings/oleObject4.bin"/><Relationship Id="rId5" Type="http://schemas.openxmlformats.org/officeDocument/2006/relationships/tags" Target="../tags/tag43.xml"/><Relationship Id="rId15" Type="http://schemas.openxmlformats.org/officeDocument/2006/relationships/image" Target="../media/image122.png"/><Relationship Id="rId10" Type="http://schemas.openxmlformats.org/officeDocument/2006/relationships/image" Target="../media/image19.jpeg"/><Relationship Id="rId4" Type="http://schemas.openxmlformats.org/officeDocument/2006/relationships/tags" Target="../tags/tag42.xml"/><Relationship Id="rId9" Type="http://schemas.openxmlformats.org/officeDocument/2006/relationships/notesSlide" Target="../notesSlides/notesSlide4.xml"/><Relationship Id="rId14" Type="http://schemas.openxmlformats.org/officeDocument/2006/relationships/image" Target="../media/image121.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7.xml"/><Relationship Id="rId7" Type="http://schemas.openxmlformats.org/officeDocument/2006/relationships/notesSlide" Target="../notesSlides/notesSlide5.xml"/><Relationship Id="rId12" Type="http://schemas.openxmlformats.org/officeDocument/2006/relationships/image" Target="../media/image125.jpeg"/><Relationship Id="rId2" Type="http://schemas.openxmlformats.org/officeDocument/2006/relationships/tags" Target="../tags/tag46.xml"/><Relationship Id="rId1" Type="http://schemas.openxmlformats.org/officeDocument/2006/relationships/vmlDrawing" Target="../drawings/vmlDrawing6.vml"/><Relationship Id="rId6" Type="http://schemas.openxmlformats.org/officeDocument/2006/relationships/slideLayout" Target="../slideLayouts/slideLayout2.xml"/><Relationship Id="rId11" Type="http://schemas.openxmlformats.org/officeDocument/2006/relationships/image" Target="../media/image124.png"/><Relationship Id="rId5" Type="http://schemas.openxmlformats.org/officeDocument/2006/relationships/tags" Target="../tags/tag49.xml"/><Relationship Id="rId10" Type="http://schemas.openxmlformats.org/officeDocument/2006/relationships/image" Target="../media/image21.png"/><Relationship Id="rId4" Type="http://schemas.openxmlformats.org/officeDocument/2006/relationships/tags" Target="../tags/tag48.xml"/><Relationship Id="rId9" Type="http://schemas.openxmlformats.org/officeDocument/2006/relationships/image" Target="../media/image15.emf"/></Relationships>
</file>

<file path=ppt/slides/_rels/slide55.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oleObject" Target="../embeddings/oleObject6.bin"/><Relationship Id="rId18" Type="http://schemas.openxmlformats.org/officeDocument/2006/relationships/image" Target="../media/image128.png"/><Relationship Id="rId3" Type="http://schemas.openxmlformats.org/officeDocument/2006/relationships/tags" Target="../tags/tag51.xml"/><Relationship Id="rId21" Type="http://schemas.openxmlformats.org/officeDocument/2006/relationships/image" Target="../media/image125.jpeg"/><Relationship Id="rId7" Type="http://schemas.openxmlformats.org/officeDocument/2006/relationships/tags" Target="../tags/tag55.xml"/><Relationship Id="rId12" Type="http://schemas.openxmlformats.org/officeDocument/2006/relationships/image" Target="../media/image126.jpg"/><Relationship Id="rId17" Type="http://schemas.openxmlformats.org/officeDocument/2006/relationships/image" Target="../media/image127.png"/><Relationship Id="rId2" Type="http://schemas.openxmlformats.org/officeDocument/2006/relationships/tags" Target="../tags/tag50.xml"/><Relationship Id="rId16" Type="http://schemas.openxmlformats.org/officeDocument/2006/relationships/image" Target="../media/image124.png"/><Relationship Id="rId20" Type="http://schemas.openxmlformats.org/officeDocument/2006/relationships/image" Target="../media/image130.png"/><Relationship Id="rId1" Type="http://schemas.openxmlformats.org/officeDocument/2006/relationships/vmlDrawing" Target="../drawings/vmlDrawing7.vml"/><Relationship Id="rId6" Type="http://schemas.openxmlformats.org/officeDocument/2006/relationships/tags" Target="../tags/tag54.xml"/><Relationship Id="rId11" Type="http://schemas.openxmlformats.org/officeDocument/2006/relationships/notesSlide" Target="../notesSlides/notesSlide6.xml"/><Relationship Id="rId5" Type="http://schemas.openxmlformats.org/officeDocument/2006/relationships/tags" Target="../tags/tag53.xml"/><Relationship Id="rId15" Type="http://schemas.openxmlformats.org/officeDocument/2006/relationships/image" Target="../media/image21.png"/><Relationship Id="rId10" Type="http://schemas.openxmlformats.org/officeDocument/2006/relationships/slideLayout" Target="../slideLayouts/slideLayout2.xml"/><Relationship Id="rId19" Type="http://schemas.openxmlformats.org/officeDocument/2006/relationships/image" Target="../media/image129.pn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image" Target="../media/image15.emf"/></Relationships>
</file>

<file path=ppt/slides/_rels/slide56.xml.rels><?xml version="1.0" encoding="UTF-8" standalone="yes"?>
<Relationships xmlns="http://schemas.openxmlformats.org/package/2006/relationships"><Relationship Id="rId8" Type="http://schemas.openxmlformats.org/officeDocument/2006/relationships/image" Target="../media/image126.jpg"/><Relationship Id="rId13" Type="http://schemas.openxmlformats.org/officeDocument/2006/relationships/image" Target="../media/image131.png"/><Relationship Id="rId3" Type="http://schemas.openxmlformats.org/officeDocument/2006/relationships/tags" Target="../tags/tag59.xml"/><Relationship Id="rId7" Type="http://schemas.openxmlformats.org/officeDocument/2006/relationships/notesSlide" Target="../notesSlides/notesSlide7.xml"/><Relationship Id="rId12" Type="http://schemas.openxmlformats.org/officeDocument/2006/relationships/image" Target="../media/image124.png"/><Relationship Id="rId2" Type="http://schemas.openxmlformats.org/officeDocument/2006/relationships/tags" Target="../tags/tag58.xml"/><Relationship Id="rId16" Type="http://schemas.openxmlformats.org/officeDocument/2006/relationships/image" Target="../media/image134.png"/><Relationship Id="rId1" Type="http://schemas.openxmlformats.org/officeDocument/2006/relationships/vmlDrawing" Target="../drawings/vmlDrawing8.vml"/><Relationship Id="rId6" Type="http://schemas.openxmlformats.org/officeDocument/2006/relationships/slideLayout" Target="../slideLayouts/slideLayout2.xml"/><Relationship Id="rId11" Type="http://schemas.openxmlformats.org/officeDocument/2006/relationships/image" Target="../media/image21.png"/><Relationship Id="rId5" Type="http://schemas.openxmlformats.org/officeDocument/2006/relationships/tags" Target="../tags/tag61.xml"/><Relationship Id="rId15" Type="http://schemas.openxmlformats.org/officeDocument/2006/relationships/image" Target="../media/image133.jpg"/><Relationship Id="rId10" Type="http://schemas.openxmlformats.org/officeDocument/2006/relationships/image" Target="../media/image15.emf"/><Relationship Id="rId4" Type="http://schemas.openxmlformats.org/officeDocument/2006/relationships/tags" Target="../tags/tag60.xml"/><Relationship Id="rId9" Type="http://schemas.openxmlformats.org/officeDocument/2006/relationships/oleObject" Target="../embeddings/oleObject7.bin"/><Relationship Id="rId14" Type="http://schemas.openxmlformats.org/officeDocument/2006/relationships/image" Target="../media/image132.svg"/></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3">
            <a:extLst>
              <a:ext uri="{FF2B5EF4-FFF2-40B4-BE49-F238E27FC236}">
                <a16:creationId xmlns:a16="http://schemas.microsoft.com/office/drawing/2014/main" id="{3742F4E6-4B44-4DB1-8E58-A151FB0817B8}"/>
              </a:ext>
            </a:extLst>
          </p:cNvPr>
          <p:cNvSpPr>
            <a:spLocks noGrp="1"/>
          </p:cNvSpPr>
          <p:nvPr>
            <p:ph type="ctrTitle"/>
          </p:nvPr>
        </p:nvSpPr>
        <p:spPr>
          <a:xfrm>
            <a:off x="478366" y="2635126"/>
            <a:ext cx="10154137" cy="2810098"/>
          </a:xfrm>
        </p:spPr>
        <p:txBody>
          <a:bodyPr/>
          <a:lstStyle/>
          <a:p>
            <a:r>
              <a:rPr lang="en-US" dirty="0"/>
              <a:t>Capillary Imbibition: Progress in Understanding Powder Wetting Phenomena and Applications</a:t>
            </a:r>
            <a:br>
              <a:rPr lang="en-US" dirty="0"/>
            </a:br>
            <a:br>
              <a:rPr lang="en-US" dirty="0"/>
            </a:br>
            <a:r>
              <a:rPr lang="en-US" sz="2800" dirty="0"/>
              <a:t>Mathis Fricke, Department of Mathematics,</a:t>
            </a:r>
            <a:br>
              <a:rPr lang="en-US" sz="2800" dirty="0"/>
            </a:br>
            <a:r>
              <a:rPr lang="en-US" sz="2800" dirty="0"/>
              <a:t>Technical University of Darmstadt</a:t>
            </a:r>
            <a:endParaRPr lang="de-DE" sz="2800" dirty="0"/>
          </a:p>
        </p:txBody>
      </p:sp>
      <p:pic>
        <p:nvPicPr>
          <p:cNvPr id="6" name="Grafik 5">
            <a:extLst>
              <a:ext uri="{FF2B5EF4-FFF2-40B4-BE49-F238E27FC236}">
                <a16:creationId xmlns:a16="http://schemas.microsoft.com/office/drawing/2014/main" id="{1D3254D0-E4E0-4C1A-862B-9788D568E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088" y="5409220"/>
            <a:ext cx="4900220" cy="9721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60917B0-7CA4-4B24-8DBD-5CB509A873D3}"/>
              </a:ext>
            </a:extLst>
          </p:cNvPr>
          <p:cNvSpPr>
            <a:spLocks noGrp="1"/>
          </p:cNvSpPr>
          <p:nvPr>
            <p:ph type="title"/>
          </p:nvPr>
        </p:nvSpPr>
        <p:spPr>
          <a:xfrm>
            <a:off x="334434" y="142528"/>
            <a:ext cx="10658110" cy="838200"/>
          </a:xfrm>
        </p:spPr>
        <p:txBody>
          <a:bodyPr/>
          <a:lstStyle/>
          <a:p>
            <a:r>
              <a:rPr lang="de-DE" dirty="0" err="1"/>
              <a:t>Example</a:t>
            </a:r>
            <a:r>
              <a:rPr lang="de-DE" dirty="0"/>
              <a:t> </a:t>
            </a:r>
            <a:r>
              <a:rPr lang="de-DE" dirty="0" err="1"/>
              <a:t>for</a:t>
            </a:r>
            <a:r>
              <a:rPr lang="de-DE" dirty="0"/>
              <a:t> HDT: </a:t>
            </a:r>
            <a:r>
              <a:rPr lang="de-DE" dirty="0" err="1"/>
              <a:t>Spreading</a:t>
            </a:r>
            <a:r>
              <a:rPr lang="de-DE" dirty="0"/>
              <a:t> </a:t>
            </a:r>
            <a:r>
              <a:rPr lang="de-DE" dirty="0" err="1"/>
              <a:t>glycerol-water</a:t>
            </a:r>
            <a:r>
              <a:rPr lang="de-DE" dirty="0"/>
              <a:t> </a:t>
            </a:r>
            <a:r>
              <a:rPr lang="de-DE" dirty="0" err="1"/>
              <a:t>droplet</a:t>
            </a:r>
            <a:endParaRPr lang="de-DE" dirty="0"/>
          </a:p>
        </p:txBody>
      </p:sp>
      <p:pic>
        <p:nvPicPr>
          <p:cNvPr id="6" name="Grafik 5">
            <a:extLst>
              <a:ext uri="{FF2B5EF4-FFF2-40B4-BE49-F238E27FC236}">
                <a16:creationId xmlns:a16="http://schemas.microsoft.com/office/drawing/2014/main" id="{C290015E-D496-4754-AFFD-36727DA43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41" y="1059633"/>
            <a:ext cx="7242783" cy="4345670"/>
          </a:xfrm>
          <a:prstGeom prst="rect">
            <a:avLst/>
          </a:prstGeom>
        </p:spPr>
      </p:pic>
      <p:sp>
        <p:nvSpPr>
          <p:cNvPr id="7" name="Rectangle 17 1 1 1 1">
            <a:extLst>
              <a:ext uri="{FF2B5EF4-FFF2-40B4-BE49-F238E27FC236}">
                <a16:creationId xmlns:a16="http://schemas.microsoft.com/office/drawing/2014/main" id="{523CCE9F-7446-4438-8428-C11ABCEAA361}"/>
              </a:ext>
            </a:extLst>
          </p:cNvPr>
          <p:cNvSpPr>
            <a:spLocks noChangeArrowheads="1"/>
          </p:cNvSpPr>
          <p:nvPr/>
        </p:nvSpPr>
        <p:spPr bwMode="auto">
          <a:xfrm>
            <a:off x="327116" y="5794449"/>
            <a:ext cx="3860671" cy="468052"/>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a:solidFill>
                  <a:srgbClr val="000000"/>
                </a:solidFill>
                <a:latin typeface="Calibri" panose="020F0502020204030204" pitchFamily="34" charset="0"/>
              </a:rPr>
              <a:t>Cox-</a:t>
            </a:r>
            <a:r>
              <a:rPr lang="de-DE" altLang="de-DE" sz="2000" b="1" dirty="0" err="1">
                <a:solidFill>
                  <a:srgbClr val="000000"/>
                </a:solidFill>
                <a:latin typeface="Calibri" panose="020F0502020204030204" pitchFamily="34" charset="0"/>
              </a:rPr>
              <a:t>Voinov</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theory</a:t>
            </a:r>
            <a:r>
              <a:rPr lang="de-DE" altLang="de-DE" sz="2000" b="1" dirty="0">
                <a:solidFill>
                  <a:srgbClr val="000000"/>
                </a:solidFill>
                <a:latin typeface="Calibri" panose="020F0502020204030204" pitchFamily="34" charset="0"/>
              </a:rPr>
              <a:t> („pure“ HDT):</a:t>
            </a:r>
            <a:endParaRPr lang="de-DE" altLang="de-DE" sz="2000" b="1" u="sng" dirty="0">
              <a:solidFill>
                <a:srgbClr val="000000"/>
              </a:solidFill>
              <a:latin typeface="Calibri" panose="020F0502020204030204" pitchFamily="34" charset="0"/>
            </a:endParaRPr>
          </a:p>
        </p:txBody>
      </p:sp>
      <p:pic>
        <p:nvPicPr>
          <p:cNvPr id="13" name="Grafik 12" descr="\documentclass{article}&#10;\usepackage{amsmath}&#10;\pagestyle{empty}&#10;\begin{document}&#10;&#10;&#10;$\theta_{\text{app}}^3 - \theta_{\text{m}}^3 = 9 \, \text{Ca} \, \ln\left( \frac{x}{L} \right)$&#10;&#10;\end{document}" title="IguanaTex Bitmap Display">
            <a:extLst>
              <a:ext uri="{FF2B5EF4-FFF2-40B4-BE49-F238E27FC236}">
                <a16:creationId xmlns:a16="http://schemas.microsoft.com/office/drawing/2014/main" id="{63A224F2-D815-4218-87C4-EB60E1F28E0A}"/>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341662" y="5844703"/>
            <a:ext cx="3122490" cy="379704"/>
          </a:xfrm>
          <a:prstGeom prst="rect">
            <a:avLst/>
          </a:prstGeom>
        </p:spPr>
      </p:pic>
      <p:sp>
        <p:nvSpPr>
          <p:cNvPr id="14" name="Rectangle 17 1 1 1 2 1">
            <a:extLst>
              <a:ext uri="{FF2B5EF4-FFF2-40B4-BE49-F238E27FC236}">
                <a16:creationId xmlns:a16="http://schemas.microsoft.com/office/drawing/2014/main" id="{09E35335-9FCE-4206-B377-13CCE3884A1C}"/>
              </a:ext>
            </a:extLst>
          </p:cNvPr>
          <p:cNvSpPr>
            <a:spLocks noChangeArrowheads="1"/>
          </p:cNvSpPr>
          <p:nvPr/>
        </p:nvSpPr>
        <p:spPr bwMode="auto">
          <a:xfrm>
            <a:off x="7584122" y="1436435"/>
            <a:ext cx="4278497" cy="984453"/>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Finding</a:t>
            </a:r>
            <a:r>
              <a:rPr lang="de-DE" altLang="de-DE" sz="2000" b="1" dirty="0">
                <a:solidFill>
                  <a:srgbClr val="000000"/>
                </a:solidFill>
                <a:latin typeface="Calibri" panose="020F0502020204030204" pitchFamily="34" charset="0"/>
              </a:rPr>
              <a:t>:</a:t>
            </a:r>
            <a:br>
              <a:rPr lang="de-DE" altLang="de-DE" sz="2000" b="1" dirty="0">
                <a:solidFill>
                  <a:srgbClr val="000000"/>
                </a:solidFill>
                <a:latin typeface="Calibri" panose="020F0502020204030204" pitchFamily="34" charset="0"/>
              </a:rPr>
            </a:br>
            <a:r>
              <a:rPr lang="de-DE" altLang="de-DE" sz="2000" dirty="0">
                <a:solidFill>
                  <a:srgbClr val="000000"/>
                </a:solidFill>
                <a:latin typeface="Calibri" panose="020F0502020204030204" pitchFamily="34" charset="0"/>
              </a:rPr>
              <a:t>Cox-</a:t>
            </a:r>
            <a:r>
              <a:rPr lang="de-DE" altLang="de-DE" sz="2000" dirty="0" err="1">
                <a:solidFill>
                  <a:srgbClr val="000000"/>
                </a:solidFill>
                <a:latin typeface="Calibri" panose="020F0502020204030204" pitchFamily="34" charset="0"/>
              </a:rPr>
              <a:t>Voinov</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theory</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works</a:t>
            </a:r>
            <a:r>
              <a:rPr lang="de-DE" altLang="de-DE" sz="2000" dirty="0">
                <a:solidFill>
                  <a:srgbClr val="000000"/>
                </a:solidFill>
                <a:latin typeface="Calibri" panose="020F0502020204030204" pitchFamily="34" charset="0"/>
              </a:rPr>
              <a:t>“ but </a:t>
            </a:r>
            <a:r>
              <a:rPr lang="de-DE" altLang="de-DE" sz="2000" dirty="0" err="1">
                <a:solidFill>
                  <a:srgbClr val="000000"/>
                </a:solidFill>
                <a:latin typeface="Calibri" panose="020F0502020204030204" pitchFamily="34" charset="0"/>
              </a:rPr>
              <a:t>with</a:t>
            </a:r>
            <a:r>
              <a:rPr lang="de-DE" altLang="de-DE" sz="2000" dirty="0">
                <a:solidFill>
                  <a:srgbClr val="000000"/>
                </a:solidFill>
                <a:latin typeface="Calibri" panose="020F0502020204030204" pitchFamily="34" charset="0"/>
              </a:rPr>
              <a:t> </a:t>
            </a:r>
            <a:br>
              <a:rPr lang="de-DE" altLang="de-DE" sz="2000" dirty="0">
                <a:solidFill>
                  <a:srgbClr val="000000"/>
                </a:solidFill>
                <a:latin typeface="Calibri" panose="020F0502020204030204" pitchFamily="34" charset="0"/>
              </a:rPr>
            </a:br>
            <a:r>
              <a:rPr lang="de-DE" altLang="de-DE" sz="2000" dirty="0">
                <a:solidFill>
                  <a:srgbClr val="000000"/>
                </a:solidFill>
                <a:latin typeface="Calibri" panose="020F0502020204030204" pitchFamily="34" charset="0"/>
              </a:rPr>
              <a:t>a </a:t>
            </a:r>
            <a:r>
              <a:rPr lang="de-DE" altLang="de-DE" sz="2000" dirty="0" err="1">
                <a:solidFill>
                  <a:srgbClr val="000000"/>
                </a:solidFill>
                <a:latin typeface="Calibri" panose="020F0502020204030204" pitchFamily="34" charset="0"/>
              </a:rPr>
              <a:t>ratio</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of</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length</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scales</a:t>
            </a:r>
            <a:endParaRPr lang="de-DE" altLang="de-DE" sz="2000" dirty="0">
              <a:solidFill>
                <a:srgbClr val="000000"/>
              </a:solidFill>
              <a:latin typeface="Calibri" panose="020F0502020204030204" pitchFamily="34" charset="0"/>
            </a:endParaRPr>
          </a:p>
        </p:txBody>
      </p:sp>
      <p:pic>
        <p:nvPicPr>
          <p:cNvPr id="32" name="Grafik 31" descr="\documentclass{article}&#10;\usepackage{amsmath}&#10;\usepackage{color}&#10;&#10;\pagestyle{empty}&#10;\begin{document}&#10;&#10;&#10;$x/L \approx 3.7 \cdot \textcolor{red}{10^{32}}$&#10;&#10;\end{document}" title="IguanaTex Bitmap Display">
            <a:extLst>
              <a:ext uri="{FF2B5EF4-FFF2-40B4-BE49-F238E27FC236}">
                <a16:creationId xmlns:a16="http://schemas.microsoft.com/office/drawing/2014/main" id="{3D182102-0194-4453-AAF8-31E6AE740522}"/>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938185" y="3933058"/>
            <a:ext cx="2073731" cy="330261"/>
          </a:xfrm>
          <a:prstGeom prst="rect">
            <a:avLst/>
          </a:prstGeom>
          <a:solidFill>
            <a:srgbClr val="FFFFFF"/>
          </a:solidFill>
        </p:spPr>
      </p:pic>
      <p:sp>
        <p:nvSpPr>
          <p:cNvPr id="19" name="Rectangle 17 1 1 1 2 2">
            <a:extLst>
              <a:ext uri="{FF2B5EF4-FFF2-40B4-BE49-F238E27FC236}">
                <a16:creationId xmlns:a16="http://schemas.microsoft.com/office/drawing/2014/main" id="{AD3B567A-6E06-4FD2-87C0-14CE72DD16CE}"/>
              </a:ext>
            </a:extLst>
          </p:cNvPr>
          <p:cNvSpPr>
            <a:spLocks noChangeArrowheads="1"/>
          </p:cNvSpPr>
          <p:nvPr/>
        </p:nvSpPr>
        <p:spPr bwMode="auto">
          <a:xfrm>
            <a:off x="7794167" y="3266982"/>
            <a:ext cx="4278497" cy="432048"/>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dirty="0" err="1">
                <a:solidFill>
                  <a:srgbClr val="000000"/>
                </a:solidFill>
                <a:latin typeface="Calibri" panose="020F0502020204030204" pitchFamily="34" charset="0"/>
              </a:rPr>
              <a:t>or</a:t>
            </a:r>
            <a:r>
              <a:rPr lang="de-DE" altLang="de-DE" sz="2000" dirty="0">
                <a:solidFill>
                  <a:srgbClr val="000000"/>
                </a:solidFill>
                <a:latin typeface="Calibri" panose="020F0502020204030204" pitchFamily="34" charset="0"/>
              </a:rPr>
              <a:t> in </a:t>
            </a:r>
            <a:r>
              <a:rPr lang="de-DE" altLang="de-DE" sz="2000" dirty="0" err="1">
                <a:solidFill>
                  <a:srgbClr val="000000"/>
                </a:solidFill>
                <a:latin typeface="Calibri" panose="020F0502020204030204" pitchFamily="34" charset="0"/>
              </a:rPr>
              <a:t>other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words</a:t>
            </a:r>
            <a:endParaRPr lang="de-DE" altLang="de-DE" sz="2000" dirty="0">
              <a:solidFill>
                <a:srgbClr val="000000"/>
              </a:solidFill>
              <a:latin typeface="Calibri" panose="020F0502020204030204" pitchFamily="34" charset="0"/>
            </a:endParaRPr>
          </a:p>
        </p:txBody>
      </p:sp>
      <p:pic>
        <p:nvPicPr>
          <p:cNvPr id="28" name="Grafik 27" descr="\documentclass{article}&#10;\usepackage{amsmath}&#10;\pagestyle{empty}&#10;\begin{document}&#10;&#10;&#10;$\ln(x/L)\approx 75$&#10;&#10;\end{document}" title="IguanaTex Bitmap Display">
            <a:extLst>
              <a:ext uri="{FF2B5EF4-FFF2-40B4-BE49-F238E27FC236}">
                <a16:creationId xmlns:a16="http://schemas.microsoft.com/office/drawing/2014/main" id="{23C87A4E-A563-4D16-8651-B70C6B0007CB}"/>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7938185" y="2740521"/>
            <a:ext cx="1710691" cy="308120"/>
          </a:xfrm>
          <a:prstGeom prst="rect">
            <a:avLst/>
          </a:prstGeom>
        </p:spPr>
      </p:pic>
      <p:sp>
        <p:nvSpPr>
          <p:cNvPr id="29" name="Rechteck 28">
            <a:extLst>
              <a:ext uri="{FF2B5EF4-FFF2-40B4-BE49-F238E27FC236}">
                <a16:creationId xmlns:a16="http://schemas.microsoft.com/office/drawing/2014/main" id="{6D0874A3-2E1C-40D0-A704-A8BB2EF55154}"/>
              </a:ext>
            </a:extLst>
          </p:cNvPr>
          <p:cNvSpPr/>
          <p:nvPr/>
        </p:nvSpPr>
        <p:spPr>
          <a:xfrm>
            <a:off x="7966637" y="4840901"/>
            <a:ext cx="3601971" cy="1124719"/>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Textfeld 29">
            <a:extLst>
              <a:ext uri="{FF2B5EF4-FFF2-40B4-BE49-F238E27FC236}">
                <a16:creationId xmlns:a16="http://schemas.microsoft.com/office/drawing/2014/main" id="{32F95118-8920-43AF-955C-6BD045AADC90}"/>
              </a:ext>
            </a:extLst>
          </p:cNvPr>
          <p:cNvSpPr txBox="1"/>
          <p:nvPr/>
        </p:nvSpPr>
        <p:spPr>
          <a:xfrm>
            <a:off x="8112224" y="5013176"/>
            <a:ext cx="3348372" cy="646331"/>
          </a:xfrm>
          <a:prstGeom prst="rect">
            <a:avLst/>
          </a:prstGeom>
          <a:noFill/>
        </p:spPr>
        <p:txBody>
          <a:bodyPr wrap="square" rtlCol="0">
            <a:spAutoFit/>
          </a:bodyPr>
          <a:lstStyle/>
          <a:p>
            <a:r>
              <a:rPr lang="de-DE" b="1" dirty="0" err="1"/>
              <a:t>How</a:t>
            </a:r>
            <a:r>
              <a:rPr lang="de-DE" b="1" dirty="0"/>
              <a:t> </a:t>
            </a:r>
            <a:r>
              <a:rPr lang="de-DE" b="1" dirty="0" err="1"/>
              <a:t>can</a:t>
            </a:r>
            <a:r>
              <a:rPr lang="de-DE" b="1" dirty="0"/>
              <a:t> </a:t>
            </a:r>
            <a:r>
              <a:rPr lang="de-DE" b="1" dirty="0" err="1"/>
              <a:t>we</a:t>
            </a:r>
            <a:r>
              <a:rPr lang="de-DE" b="1" dirty="0"/>
              <a:t> </a:t>
            </a:r>
            <a:r>
              <a:rPr lang="de-DE" b="1" dirty="0" err="1"/>
              <a:t>make</a:t>
            </a:r>
            <a:r>
              <a:rPr lang="de-DE" b="1" dirty="0"/>
              <a:t> sense </a:t>
            </a:r>
            <a:r>
              <a:rPr lang="de-DE" b="1" dirty="0" err="1"/>
              <a:t>of</a:t>
            </a:r>
            <a:r>
              <a:rPr lang="de-DE" b="1" dirty="0"/>
              <a:t> </a:t>
            </a:r>
            <a:r>
              <a:rPr lang="de-DE" b="1" dirty="0" err="1"/>
              <a:t>this</a:t>
            </a:r>
            <a:r>
              <a:rPr lang="de-DE" b="1" dirty="0"/>
              <a:t> </a:t>
            </a:r>
            <a:r>
              <a:rPr lang="de-DE" b="1" dirty="0" err="1"/>
              <a:t>data</a:t>
            </a:r>
            <a:r>
              <a:rPr lang="de-DE" b="1" dirty="0"/>
              <a:t> </a:t>
            </a:r>
            <a:r>
              <a:rPr lang="de-DE" b="1" dirty="0" err="1"/>
              <a:t>set</a:t>
            </a:r>
            <a:r>
              <a:rPr lang="de-DE" b="1" dirty="0"/>
              <a:t>?</a:t>
            </a:r>
          </a:p>
        </p:txBody>
      </p:sp>
    </p:spTree>
    <p:extLst>
      <p:ext uri="{BB962C8B-B14F-4D97-AF65-F5344CB8AC3E}">
        <p14:creationId xmlns:p14="http://schemas.microsoft.com/office/powerpoint/2010/main" val="9677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1534D-F695-4F78-8712-9EDDF8A65FC9}"/>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tackle</a:t>
            </a:r>
            <a:r>
              <a:rPr lang="de-DE" dirty="0"/>
              <a:t> </a:t>
            </a:r>
            <a:r>
              <a:rPr lang="de-DE" dirty="0" err="1"/>
              <a:t>the</a:t>
            </a:r>
            <a:r>
              <a:rPr lang="de-DE" dirty="0"/>
              <a:t> </a:t>
            </a:r>
            <a:r>
              <a:rPr lang="de-DE" dirty="0" err="1"/>
              <a:t>multiscale</a:t>
            </a:r>
            <a:r>
              <a:rPr lang="de-DE" dirty="0"/>
              <a:t> </a:t>
            </a:r>
            <a:r>
              <a:rPr lang="de-DE" dirty="0" err="1"/>
              <a:t>nature</a:t>
            </a:r>
            <a:r>
              <a:rPr lang="de-DE" dirty="0"/>
              <a:t> </a:t>
            </a:r>
            <a:r>
              <a:rPr lang="de-DE" dirty="0" err="1"/>
              <a:t>of</a:t>
            </a:r>
            <a:r>
              <a:rPr lang="de-DE" dirty="0"/>
              <a:t> </a:t>
            </a:r>
            <a:r>
              <a:rPr lang="de-DE" dirty="0" err="1"/>
              <a:t>the</a:t>
            </a:r>
            <a:r>
              <a:rPr lang="de-DE" dirty="0"/>
              <a:t> </a:t>
            </a:r>
            <a:r>
              <a:rPr lang="de-DE" dirty="0" err="1"/>
              <a:t>problem</a:t>
            </a:r>
            <a:r>
              <a:rPr lang="de-DE" dirty="0"/>
              <a:t>?</a:t>
            </a:r>
          </a:p>
        </p:txBody>
      </p:sp>
      <p:sp>
        <p:nvSpPr>
          <p:cNvPr id="3" name="Inhaltsplatzhalter 2">
            <a:extLst>
              <a:ext uri="{FF2B5EF4-FFF2-40B4-BE49-F238E27FC236}">
                <a16:creationId xmlns:a16="http://schemas.microsoft.com/office/drawing/2014/main" id="{6AB07BA2-2D20-4A1F-88A9-9333D81A3DDD}"/>
              </a:ext>
            </a:extLst>
          </p:cNvPr>
          <p:cNvSpPr>
            <a:spLocks noGrp="1"/>
          </p:cNvSpPr>
          <p:nvPr>
            <p:ph idx="1"/>
          </p:nvPr>
        </p:nvSpPr>
        <p:spPr>
          <a:xfrm>
            <a:off x="334434" y="1124743"/>
            <a:ext cx="6445642" cy="2556285"/>
          </a:xfrm>
        </p:spPr>
        <p:txBody>
          <a:bodyPr/>
          <a:lstStyle/>
          <a:p>
            <a:r>
              <a:rPr lang="de-DE" dirty="0"/>
              <a:t>Dynamic </a:t>
            </a:r>
            <a:r>
              <a:rPr lang="de-DE" dirty="0" err="1"/>
              <a:t>wetting</a:t>
            </a:r>
            <a:r>
              <a:rPr lang="de-DE" dirty="0"/>
              <a:t> </a:t>
            </a:r>
            <a:r>
              <a:rPr lang="de-DE" dirty="0" err="1"/>
              <a:t>is</a:t>
            </a:r>
            <a:r>
              <a:rPr lang="de-DE" dirty="0"/>
              <a:t> a </a:t>
            </a:r>
            <a:r>
              <a:rPr lang="de-DE" b="1" dirty="0" err="1"/>
              <a:t>multiscale</a:t>
            </a:r>
            <a:r>
              <a:rPr lang="de-DE" dirty="0"/>
              <a:t> </a:t>
            </a:r>
            <a:r>
              <a:rPr lang="de-DE" dirty="0" err="1"/>
              <a:t>problem</a:t>
            </a:r>
            <a:r>
              <a:rPr lang="de-DE" dirty="0"/>
              <a:t>.</a:t>
            </a:r>
          </a:p>
          <a:p>
            <a:r>
              <a:rPr lang="de-DE" dirty="0"/>
              <a:t>Experiments </a:t>
            </a:r>
            <a:r>
              <a:rPr lang="de-DE" dirty="0" err="1"/>
              <a:t>tell</a:t>
            </a:r>
            <a:r>
              <a:rPr lang="de-DE" dirty="0"/>
              <a:t> </a:t>
            </a:r>
            <a:r>
              <a:rPr lang="de-DE" dirty="0" err="1"/>
              <a:t>us</a:t>
            </a:r>
            <a:r>
              <a:rPr lang="de-DE" dirty="0"/>
              <a:t> </a:t>
            </a:r>
            <a:r>
              <a:rPr lang="de-DE" dirty="0" err="1"/>
              <a:t>that</a:t>
            </a:r>
            <a:r>
              <a:rPr lang="de-DE" dirty="0"/>
              <a:t> </a:t>
            </a:r>
            <a:r>
              <a:rPr lang="de-DE" dirty="0" err="1"/>
              <a:t>the</a:t>
            </a:r>
            <a:r>
              <a:rPr lang="de-DE" dirty="0"/>
              <a:t> Navier </a:t>
            </a:r>
            <a:r>
              <a:rPr lang="de-DE" dirty="0" err="1"/>
              <a:t>slip</a:t>
            </a:r>
            <a:r>
              <a:rPr lang="de-DE" dirty="0"/>
              <a:t> </a:t>
            </a:r>
            <a:r>
              <a:rPr lang="de-DE" dirty="0" err="1"/>
              <a:t>length</a:t>
            </a:r>
            <a:r>
              <a:rPr lang="de-DE" dirty="0"/>
              <a:t> </a:t>
            </a:r>
            <a:r>
              <a:rPr lang="de-DE" dirty="0" err="1"/>
              <a:t>should</a:t>
            </a:r>
            <a:r>
              <a:rPr lang="de-DE" dirty="0"/>
              <a:t> </a:t>
            </a:r>
            <a:r>
              <a:rPr lang="de-DE" dirty="0" err="1"/>
              <a:t>be</a:t>
            </a:r>
            <a:r>
              <a:rPr lang="de-DE" dirty="0"/>
              <a:t> a </a:t>
            </a:r>
            <a:r>
              <a:rPr lang="de-DE" b="1" dirty="0" err="1"/>
              <a:t>few</a:t>
            </a:r>
            <a:r>
              <a:rPr lang="de-DE" b="1" dirty="0"/>
              <a:t> </a:t>
            </a:r>
            <a:r>
              <a:rPr lang="de-DE" b="1" dirty="0" err="1"/>
              <a:t>nanometers</a:t>
            </a:r>
            <a:r>
              <a:rPr lang="de-DE" b="1" dirty="0"/>
              <a:t> </a:t>
            </a:r>
            <a:r>
              <a:rPr lang="de-DE" dirty="0"/>
              <a:t>on </a:t>
            </a:r>
            <a:r>
              <a:rPr lang="de-DE" dirty="0" err="1"/>
              <a:t>hydrophilic</a:t>
            </a:r>
            <a:r>
              <a:rPr lang="de-DE" dirty="0"/>
              <a:t> </a:t>
            </a:r>
            <a:r>
              <a:rPr lang="de-DE" dirty="0" err="1"/>
              <a:t>substrates</a:t>
            </a:r>
            <a:r>
              <a:rPr lang="de-DE" dirty="0"/>
              <a:t>.</a:t>
            </a:r>
          </a:p>
          <a:p>
            <a:r>
              <a:rPr lang="de-DE" dirty="0" err="1"/>
              <a:t>For</a:t>
            </a:r>
            <a:r>
              <a:rPr lang="de-DE" dirty="0"/>
              <a:t> </a:t>
            </a:r>
            <a:r>
              <a:rPr lang="de-DE" dirty="0" err="1"/>
              <a:t>applications</a:t>
            </a:r>
            <a:r>
              <a:rPr lang="de-DE" dirty="0"/>
              <a:t>, </a:t>
            </a:r>
            <a:r>
              <a:rPr lang="de-DE" dirty="0" err="1"/>
              <a:t>we</a:t>
            </a:r>
            <a:r>
              <a:rPr lang="de-DE" dirty="0"/>
              <a:t> </a:t>
            </a:r>
            <a:r>
              <a:rPr lang="de-DE" dirty="0" err="1"/>
              <a:t>usually</a:t>
            </a:r>
            <a:r>
              <a:rPr lang="de-DE" dirty="0"/>
              <a:t> </a:t>
            </a:r>
            <a:r>
              <a:rPr lang="de-DE" dirty="0" err="1"/>
              <a:t>want</a:t>
            </a:r>
            <a:r>
              <a:rPr lang="de-DE" dirty="0"/>
              <a:t> </a:t>
            </a:r>
            <a:r>
              <a:rPr lang="de-DE" dirty="0" err="1"/>
              <a:t>to</a:t>
            </a:r>
            <a:r>
              <a:rPr lang="de-DE" dirty="0"/>
              <a:t> </a:t>
            </a:r>
            <a:r>
              <a:rPr lang="de-DE" dirty="0" err="1"/>
              <a:t>simulate</a:t>
            </a:r>
            <a:r>
              <a:rPr lang="de-DE" dirty="0"/>
              <a:t> </a:t>
            </a:r>
            <a:r>
              <a:rPr lang="de-DE" dirty="0" err="1"/>
              <a:t>problems</a:t>
            </a:r>
            <a:r>
              <a:rPr lang="de-DE" dirty="0"/>
              <a:t> on </a:t>
            </a:r>
            <a:r>
              <a:rPr lang="de-DE" dirty="0" err="1"/>
              <a:t>the</a:t>
            </a:r>
            <a:r>
              <a:rPr lang="de-DE" dirty="0"/>
              <a:t> </a:t>
            </a:r>
            <a:r>
              <a:rPr lang="de-DE" b="1" dirty="0" err="1"/>
              <a:t>millimeter</a:t>
            </a:r>
            <a:r>
              <a:rPr lang="de-DE" dirty="0"/>
              <a:t> </a:t>
            </a:r>
            <a:r>
              <a:rPr lang="de-DE" dirty="0" err="1"/>
              <a:t>scale</a:t>
            </a:r>
            <a:r>
              <a:rPr lang="de-DE" dirty="0"/>
              <a:t> </a:t>
            </a:r>
            <a:r>
              <a:rPr lang="de-DE" dirty="0" err="1"/>
              <a:t>or</a:t>
            </a:r>
            <a:r>
              <a:rPr lang="de-DE" dirty="0"/>
              <a:t> larger.</a:t>
            </a:r>
          </a:p>
        </p:txBody>
      </p:sp>
      <p:pic>
        <p:nvPicPr>
          <p:cNvPr id="5" name="Grafik 4">
            <a:extLst>
              <a:ext uri="{FF2B5EF4-FFF2-40B4-BE49-F238E27FC236}">
                <a16:creationId xmlns:a16="http://schemas.microsoft.com/office/drawing/2014/main" id="{6AE2383A-8A4D-46D8-80AC-21D5E983C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124" y="1124743"/>
            <a:ext cx="4225490" cy="4946226"/>
          </a:xfrm>
          <a:prstGeom prst="rect">
            <a:avLst/>
          </a:prstGeom>
        </p:spPr>
      </p:pic>
      <p:sp>
        <p:nvSpPr>
          <p:cNvPr id="6" name="Textfeld 5">
            <a:extLst>
              <a:ext uri="{FF2B5EF4-FFF2-40B4-BE49-F238E27FC236}">
                <a16:creationId xmlns:a16="http://schemas.microsoft.com/office/drawing/2014/main" id="{60453B8C-F522-44D4-B7B4-17C23DE145B8}"/>
              </a:ext>
            </a:extLst>
          </p:cNvPr>
          <p:cNvSpPr txBox="1"/>
          <p:nvPr/>
        </p:nvSpPr>
        <p:spPr>
          <a:xfrm>
            <a:off x="7752184" y="6078778"/>
            <a:ext cx="4068452" cy="338554"/>
          </a:xfrm>
          <a:prstGeom prst="rect">
            <a:avLst/>
          </a:prstGeom>
          <a:noFill/>
        </p:spPr>
        <p:txBody>
          <a:bodyPr wrap="square" rtlCol="0">
            <a:spAutoFit/>
          </a:bodyPr>
          <a:lstStyle/>
          <a:p>
            <a:r>
              <a:rPr lang="de-DE" sz="1600" dirty="0"/>
              <a:t>Adaptive </a:t>
            </a:r>
            <a:r>
              <a:rPr lang="de-DE" sz="1600" dirty="0" err="1"/>
              <a:t>refinement</a:t>
            </a:r>
            <a:r>
              <a:rPr lang="de-DE" sz="1600" dirty="0"/>
              <a:t> in Basilisk code.</a:t>
            </a:r>
          </a:p>
        </p:txBody>
      </p:sp>
      <p:pic>
        <p:nvPicPr>
          <p:cNvPr id="11" name="Grafik 10" descr="\documentclass{article}&#10;\usepackage{amsmath}&#10;\pagestyle{empty}&#10;\begin{document}&#10;&#10;&#10;$(\Delta x)_{\text{grid}}&lt; L \approx 10 \, \text{nm}, \quad L_{\text{flow}} \approx 1 \, \text{mm} $&#10;&#10;\end{document}" title="IguanaTex Bitmap Display">
            <a:extLst>
              <a:ext uri="{FF2B5EF4-FFF2-40B4-BE49-F238E27FC236}">
                <a16:creationId xmlns:a16="http://schemas.microsoft.com/office/drawing/2014/main" id="{B1FC9FEC-BD6B-48BD-A0C6-A5C39B9D154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2519" y="3825043"/>
            <a:ext cx="5060970" cy="320543"/>
          </a:xfrm>
          <a:prstGeom prst="rect">
            <a:avLst/>
          </a:prstGeom>
        </p:spPr>
      </p:pic>
      <p:sp>
        <p:nvSpPr>
          <p:cNvPr id="13" name="Inhaltsplatzhalter 12">
            <a:extLst>
              <a:ext uri="{FF2B5EF4-FFF2-40B4-BE49-F238E27FC236}">
                <a16:creationId xmlns:a16="http://schemas.microsoft.com/office/drawing/2014/main" id="{E94F77EF-920B-47BB-A001-452E1E367225}"/>
              </a:ext>
            </a:extLst>
          </p:cNvPr>
          <p:cNvSpPr txBox="1">
            <a:spLocks/>
          </p:cNvSpPr>
          <p:nvPr/>
        </p:nvSpPr>
        <p:spPr bwMode="auto">
          <a:xfrm>
            <a:off x="364484" y="4413898"/>
            <a:ext cx="684764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b="1" kern="0" dirty="0"/>
              <a:t>„Brute-</a:t>
            </a:r>
            <a:r>
              <a:rPr lang="de-DE" b="1" kern="0" dirty="0" err="1"/>
              <a:t>force</a:t>
            </a:r>
            <a:r>
              <a:rPr lang="de-DE" b="1" kern="0" dirty="0"/>
              <a:t>“</a:t>
            </a:r>
            <a:r>
              <a:rPr lang="de-DE" kern="0" dirty="0"/>
              <a:t> </a:t>
            </a:r>
            <a:r>
              <a:rPr lang="de-DE" kern="0" dirty="0" err="1"/>
              <a:t>simulations</a:t>
            </a:r>
            <a:r>
              <a:rPr lang="de-DE" kern="0" dirty="0"/>
              <a:t> </a:t>
            </a:r>
            <a:r>
              <a:rPr lang="de-DE" kern="0" dirty="0" err="1"/>
              <a:t>with</a:t>
            </a:r>
            <a:r>
              <a:rPr lang="de-DE" kern="0" dirty="0"/>
              <a:t> uniform </a:t>
            </a:r>
            <a:r>
              <a:rPr lang="de-DE" kern="0" dirty="0" err="1"/>
              <a:t>grids</a:t>
            </a:r>
            <a:r>
              <a:rPr lang="de-DE" kern="0" dirty="0"/>
              <a:t> in 3D </a:t>
            </a:r>
            <a:r>
              <a:rPr lang="de-DE" kern="0" dirty="0" err="1"/>
              <a:t>are</a:t>
            </a:r>
            <a:r>
              <a:rPr lang="de-DE" kern="0" dirty="0"/>
              <a:t> </a:t>
            </a:r>
            <a:r>
              <a:rPr lang="de-DE" kern="0" dirty="0" err="1"/>
              <a:t>practically</a:t>
            </a:r>
            <a:r>
              <a:rPr lang="de-DE" kern="0" dirty="0"/>
              <a:t> impossible:</a:t>
            </a:r>
          </a:p>
        </p:txBody>
      </p:sp>
      <p:pic>
        <p:nvPicPr>
          <p:cNvPr id="32" name="Grafik 31" descr="\documentclass{article}&#10;\usepackage{amsmath}&#10;\usepackage{color}&#10;\pagestyle{empty}&#10;\begin{document}&#10;&#10;&#10;$ N_{\text{cells}} \sim \left( \frac{L_{\text{flow}}}{(\Delta x)_{\text{grid}}} \right)^3 \sim \left( \frac{10^{-3} \text{m}}{10^{-8} \text{m}} \right)^3 = \textcolor{red}{ 10^{15} }$&#10;&#10;\end{document}" title="IguanaTex Bitmap Display">
            <a:extLst>
              <a:ext uri="{FF2B5EF4-FFF2-40B4-BE49-F238E27FC236}">
                <a16:creationId xmlns:a16="http://schemas.microsoft.com/office/drawing/2014/main" id="{F89796A5-7AC1-4AEC-9BF4-267DCDE5B978}"/>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65579" y="5349897"/>
            <a:ext cx="5252603" cy="627959"/>
          </a:xfrm>
          <a:prstGeom prst="rect">
            <a:avLst/>
          </a:prstGeom>
        </p:spPr>
      </p:pic>
    </p:spTree>
    <p:extLst>
      <p:ext uri="{BB962C8B-B14F-4D97-AF65-F5344CB8AC3E}">
        <p14:creationId xmlns:p14="http://schemas.microsoft.com/office/powerpoint/2010/main" val="266325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01101B9-9A61-4F63-A5C6-C3FBB60CE135}"/>
              </a:ext>
            </a:extLst>
          </p:cNvPr>
          <p:cNvSpPr>
            <a:spLocks noGrp="1"/>
          </p:cNvSpPr>
          <p:nvPr>
            <p:ph type="title"/>
          </p:nvPr>
        </p:nvSpPr>
        <p:spPr>
          <a:xfrm>
            <a:off x="5627948" y="2218556"/>
            <a:ext cx="5616624" cy="2420888"/>
          </a:xfrm>
        </p:spPr>
        <p:txBody>
          <a:bodyPr/>
          <a:lstStyle/>
          <a:p>
            <a:r>
              <a:rPr lang="de-DE" sz="6000" dirty="0"/>
              <a:t>Modeling </a:t>
            </a:r>
            <a:r>
              <a:rPr lang="de-DE" sz="6000" dirty="0" err="1"/>
              <a:t>Fundamentals</a:t>
            </a:r>
            <a:endParaRPr lang="de-DE" sz="6000" dirty="0"/>
          </a:p>
        </p:txBody>
      </p:sp>
      <p:pic>
        <p:nvPicPr>
          <p:cNvPr id="8" name="Grafik 7">
            <a:extLst>
              <a:ext uri="{FF2B5EF4-FFF2-40B4-BE49-F238E27FC236}">
                <a16:creationId xmlns:a16="http://schemas.microsoft.com/office/drawing/2014/main" id="{28BDB58F-323E-47C1-B2DA-8DACAE826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44" y="1376772"/>
            <a:ext cx="3892742" cy="3892742"/>
          </a:xfrm>
          <a:prstGeom prst="rect">
            <a:avLst/>
          </a:prstGeom>
        </p:spPr>
      </p:pic>
    </p:spTree>
    <p:extLst>
      <p:ext uri="{BB962C8B-B14F-4D97-AF65-F5344CB8AC3E}">
        <p14:creationId xmlns:p14="http://schemas.microsoft.com/office/powerpoint/2010/main" val="8080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DEC0D-DE34-4D0B-8ECF-FF793DA58F7B}"/>
              </a:ext>
            </a:extLst>
          </p:cNvPr>
          <p:cNvSpPr>
            <a:spLocks noGrp="1"/>
          </p:cNvSpPr>
          <p:nvPr>
            <p:ph type="title"/>
          </p:nvPr>
        </p:nvSpPr>
        <p:spPr/>
        <p:txBody>
          <a:bodyPr/>
          <a:lstStyle/>
          <a:p>
            <a:r>
              <a:rPr lang="de-DE" dirty="0"/>
              <a:t>Modeling </a:t>
            </a:r>
            <a:r>
              <a:rPr lang="de-DE" dirty="0" err="1"/>
              <a:t>Hierarchy</a:t>
            </a:r>
            <a:endParaRPr lang="de-DE" dirty="0"/>
          </a:p>
        </p:txBody>
      </p:sp>
      <p:sp>
        <p:nvSpPr>
          <p:cNvPr id="3" name="Inhaltsplatzhalter 2">
            <a:extLst>
              <a:ext uri="{FF2B5EF4-FFF2-40B4-BE49-F238E27FC236}">
                <a16:creationId xmlns:a16="http://schemas.microsoft.com/office/drawing/2014/main" id="{61E06A4A-E963-4B46-84B4-AD697888791D}"/>
              </a:ext>
            </a:extLst>
          </p:cNvPr>
          <p:cNvSpPr>
            <a:spLocks noGrp="1"/>
          </p:cNvSpPr>
          <p:nvPr>
            <p:ph idx="1"/>
          </p:nvPr>
        </p:nvSpPr>
        <p:spPr>
          <a:xfrm>
            <a:off x="334434" y="1016732"/>
            <a:ext cx="11414193" cy="2196244"/>
          </a:xfrm>
        </p:spPr>
        <p:txBody>
          <a:bodyPr/>
          <a:lstStyle/>
          <a:p>
            <a:r>
              <a:rPr lang="de-DE" b="1" dirty="0" err="1"/>
              <a:t>Molecular</a:t>
            </a:r>
            <a:r>
              <a:rPr lang="de-DE" b="1" dirty="0"/>
              <a:t> Dynamics: </a:t>
            </a:r>
            <a:r>
              <a:rPr lang="de-DE" dirty="0"/>
              <a:t>Modeling </a:t>
            </a:r>
            <a:r>
              <a:rPr lang="de-DE" dirty="0" err="1"/>
              <a:t>from</a:t>
            </a:r>
            <a:r>
              <a:rPr lang="de-DE" dirty="0"/>
              <a:t> </a:t>
            </a:r>
            <a:r>
              <a:rPr lang="de-DE" dirty="0" err="1"/>
              <a:t>first</a:t>
            </a:r>
            <a:r>
              <a:rPr lang="de-DE" dirty="0"/>
              <a:t> </a:t>
            </a:r>
            <a:r>
              <a:rPr lang="de-DE" dirty="0" err="1"/>
              <a:t>principles</a:t>
            </a:r>
            <a:r>
              <a:rPr lang="de-DE" dirty="0"/>
              <a:t>, </a:t>
            </a:r>
            <a:r>
              <a:rPr lang="de-DE" dirty="0" err="1"/>
              <a:t>highly</a:t>
            </a:r>
            <a:r>
              <a:rPr lang="de-DE" dirty="0"/>
              <a:t> </a:t>
            </a:r>
            <a:r>
              <a:rPr lang="de-DE" dirty="0" err="1"/>
              <a:t>accurate</a:t>
            </a:r>
            <a:r>
              <a:rPr lang="de-DE" dirty="0"/>
              <a:t>, limited in </a:t>
            </a:r>
            <a:r>
              <a:rPr lang="de-DE" dirty="0" err="1"/>
              <a:t>terms</a:t>
            </a:r>
            <a:r>
              <a:rPr lang="de-DE" dirty="0"/>
              <a:t> </a:t>
            </a:r>
            <a:r>
              <a:rPr lang="de-DE" dirty="0" err="1"/>
              <a:t>of</a:t>
            </a:r>
            <a:r>
              <a:rPr lang="de-DE" dirty="0"/>
              <a:t> time and </a:t>
            </a:r>
            <a:r>
              <a:rPr lang="de-DE" dirty="0" err="1"/>
              <a:t>length</a:t>
            </a:r>
            <a:r>
              <a:rPr lang="de-DE" dirty="0"/>
              <a:t> </a:t>
            </a:r>
            <a:r>
              <a:rPr lang="de-DE" dirty="0" err="1"/>
              <a:t>scales</a:t>
            </a:r>
            <a:r>
              <a:rPr lang="de-DE" dirty="0"/>
              <a:t>.</a:t>
            </a:r>
          </a:p>
          <a:p>
            <a:r>
              <a:rPr lang="de-DE" b="1" dirty="0" err="1"/>
              <a:t>Continuum</a:t>
            </a:r>
            <a:r>
              <a:rPr lang="de-DE" b="1" dirty="0"/>
              <a:t> </a:t>
            </a:r>
            <a:r>
              <a:rPr lang="de-DE" b="1" dirty="0" err="1"/>
              <a:t>mechanics</a:t>
            </a:r>
            <a:r>
              <a:rPr lang="de-DE" b="1" dirty="0"/>
              <a:t> (Navier Stokes): </a:t>
            </a:r>
            <a:r>
              <a:rPr lang="de-DE" dirty="0" err="1"/>
              <a:t>Inherits</a:t>
            </a:r>
            <a:r>
              <a:rPr lang="de-DE" dirty="0"/>
              <a:t> </a:t>
            </a:r>
            <a:r>
              <a:rPr lang="de-DE" dirty="0" err="1"/>
              <a:t>knowledge</a:t>
            </a:r>
            <a:r>
              <a:rPr lang="de-DE" dirty="0"/>
              <a:t> </a:t>
            </a:r>
            <a:r>
              <a:rPr lang="de-DE" dirty="0" err="1"/>
              <a:t>from</a:t>
            </a:r>
            <a:r>
              <a:rPr lang="de-DE" dirty="0"/>
              <a:t> MD in form </a:t>
            </a:r>
            <a:r>
              <a:rPr lang="de-DE" dirty="0" err="1"/>
              <a:t>of</a:t>
            </a:r>
            <a:r>
              <a:rPr lang="de-DE" dirty="0"/>
              <a:t> </a:t>
            </a:r>
            <a:r>
              <a:rPr lang="de-DE" dirty="0" err="1"/>
              <a:t>constitutive</a:t>
            </a:r>
            <a:r>
              <a:rPr lang="de-DE" dirty="0"/>
              <a:t> </a:t>
            </a:r>
            <a:r>
              <a:rPr lang="de-DE" dirty="0" err="1"/>
              <a:t>laws</a:t>
            </a:r>
            <a:r>
              <a:rPr lang="de-DE" dirty="0"/>
              <a:t> and </a:t>
            </a:r>
            <a:r>
              <a:rPr lang="de-DE" dirty="0" err="1"/>
              <a:t>boundary</a:t>
            </a:r>
            <a:r>
              <a:rPr lang="de-DE" dirty="0"/>
              <a:t> </a:t>
            </a:r>
            <a:r>
              <a:rPr lang="de-DE" dirty="0" err="1"/>
              <a:t>conditions</a:t>
            </a:r>
            <a:r>
              <a:rPr lang="de-DE" dirty="0"/>
              <a:t>, still </a:t>
            </a:r>
            <a:r>
              <a:rPr lang="de-DE" dirty="0" err="1"/>
              <a:t>costly</a:t>
            </a:r>
            <a:r>
              <a:rPr lang="de-DE" dirty="0"/>
              <a:t>.</a:t>
            </a:r>
          </a:p>
          <a:p>
            <a:r>
              <a:rPr lang="de-DE" b="1" dirty="0" err="1"/>
              <a:t>Simplified</a:t>
            </a:r>
            <a:r>
              <a:rPr lang="de-DE" b="1" dirty="0"/>
              <a:t> </a:t>
            </a:r>
            <a:r>
              <a:rPr lang="de-DE" b="1" dirty="0" err="1"/>
              <a:t>models</a:t>
            </a:r>
            <a:r>
              <a:rPr lang="de-DE" b="1" dirty="0"/>
              <a:t> (e.g. Washburn): </a:t>
            </a:r>
            <a:r>
              <a:rPr lang="de-DE" dirty="0"/>
              <a:t>Fast </a:t>
            </a:r>
            <a:r>
              <a:rPr lang="de-DE" dirty="0" err="1"/>
              <a:t>to</a:t>
            </a:r>
            <a:r>
              <a:rPr lang="de-DE" dirty="0"/>
              <a:t> </a:t>
            </a:r>
            <a:r>
              <a:rPr lang="de-DE" dirty="0" err="1"/>
              <a:t>solve</a:t>
            </a:r>
            <a:r>
              <a:rPr lang="de-DE" dirty="0"/>
              <a:t>, Taylor-made, </a:t>
            </a:r>
            <a:r>
              <a:rPr lang="de-DE" dirty="0" err="1"/>
              <a:t>basis</a:t>
            </a:r>
            <a:r>
              <a:rPr lang="de-DE" dirty="0"/>
              <a:t> </a:t>
            </a:r>
            <a:r>
              <a:rPr lang="de-DE" dirty="0" err="1"/>
              <a:t>for</a:t>
            </a:r>
            <a:r>
              <a:rPr lang="de-DE" dirty="0"/>
              <a:t> </a:t>
            </a:r>
            <a:r>
              <a:rPr lang="de-DE" u="sng" dirty="0" err="1"/>
              <a:t>optimization</a:t>
            </a:r>
            <a:r>
              <a:rPr lang="de-DE" dirty="0"/>
              <a:t>!</a:t>
            </a:r>
          </a:p>
        </p:txBody>
      </p:sp>
      <p:pic>
        <p:nvPicPr>
          <p:cNvPr id="7" name="Grafik 6">
            <a:extLst>
              <a:ext uri="{FF2B5EF4-FFF2-40B4-BE49-F238E27FC236}">
                <a16:creationId xmlns:a16="http://schemas.microsoft.com/office/drawing/2014/main" id="{778E91FF-78CD-41B8-A168-C5180CE1A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2" y="3104964"/>
            <a:ext cx="10837204" cy="3361708"/>
          </a:xfrm>
          <a:prstGeom prst="rect">
            <a:avLst/>
          </a:prstGeom>
        </p:spPr>
      </p:pic>
      <p:sp>
        <p:nvSpPr>
          <p:cNvPr id="5" name="Pfeil: nach rechts 4">
            <a:extLst>
              <a:ext uri="{FF2B5EF4-FFF2-40B4-BE49-F238E27FC236}">
                <a16:creationId xmlns:a16="http://schemas.microsoft.com/office/drawing/2014/main" id="{58108D19-86AC-44C3-8B80-D3DC52BF48A8}"/>
              </a:ext>
            </a:extLst>
          </p:cNvPr>
          <p:cNvSpPr/>
          <p:nvPr/>
        </p:nvSpPr>
        <p:spPr>
          <a:xfrm>
            <a:off x="3179676" y="4221088"/>
            <a:ext cx="2304256" cy="837604"/>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Constitutive Laws</a:t>
            </a:r>
          </a:p>
        </p:txBody>
      </p:sp>
      <p:sp>
        <p:nvSpPr>
          <p:cNvPr id="6" name="Pfeil: nach rechts 5">
            <a:extLst>
              <a:ext uri="{FF2B5EF4-FFF2-40B4-BE49-F238E27FC236}">
                <a16:creationId xmlns:a16="http://schemas.microsoft.com/office/drawing/2014/main" id="{BCA278D1-F913-4A89-8094-9222C4C7EC72}"/>
              </a:ext>
            </a:extLst>
          </p:cNvPr>
          <p:cNvSpPr/>
          <p:nvPr/>
        </p:nvSpPr>
        <p:spPr>
          <a:xfrm>
            <a:off x="6708070" y="4221088"/>
            <a:ext cx="2304256" cy="837604"/>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Effective Models</a:t>
            </a:r>
          </a:p>
        </p:txBody>
      </p:sp>
    </p:spTree>
    <p:extLst>
      <p:ext uri="{BB962C8B-B14F-4D97-AF65-F5344CB8AC3E}">
        <p14:creationId xmlns:p14="http://schemas.microsoft.com/office/powerpoint/2010/main" val="28176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C798CA-3D2B-4A67-AF36-7EEB74E76F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9962" y="620688"/>
            <a:ext cx="4302682" cy="2298762"/>
          </a:xfrm>
          <a:prstGeom prst="rect">
            <a:avLst/>
          </a:prstGeom>
        </p:spPr>
      </p:pic>
      <p:sp>
        <p:nvSpPr>
          <p:cNvPr id="2" name="Titel 1">
            <a:extLst>
              <a:ext uri="{FF2B5EF4-FFF2-40B4-BE49-F238E27FC236}">
                <a16:creationId xmlns:a16="http://schemas.microsoft.com/office/drawing/2014/main" id="{1D281FAE-464B-4F89-97F7-84B665058292}"/>
              </a:ext>
            </a:extLst>
          </p:cNvPr>
          <p:cNvSpPr>
            <a:spLocks noGrp="1"/>
          </p:cNvSpPr>
          <p:nvPr>
            <p:ph type="title"/>
          </p:nvPr>
        </p:nvSpPr>
        <p:spPr/>
        <p:txBody>
          <a:bodyPr/>
          <a:lstStyle/>
          <a:p>
            <a:r>
              <a:rPr lang="de-DE" dirty="0"/>
              <a:t>Static </a:t>
            </a:r>
            <a:r>
              <a:rPr lang="de-DE" dirty="0" err="1"/>
              <a:t>Wetting</a:t>
            </a:r>
            <a:r>
              <a:rPr lang="de-DE" dirty="0"/>
              <a:t> </a:t>
            </a:r>
            <a:r>
              <a:rPr lang="de-DE" dirty="0" err="1"/>
              <a:t>of</a:t>
            </a:r>
            <a:r>
              <a:rPr lang="de-DE" dirty="0"/>
              <a:t> </a:t>
            </a:r>
            <a:r>
              <a:rPr lang="de-DE" dirty="0" err="1"/>
              <a:t>textured</a:t>
            </a:r>
            <a:r>
              <a:rPr lang="de-DE" dirty="0"/>
              <a:t> </a:t>
            </a:r>
            <a:r>
              <a:rPr lang="de-DE" dirty="0" err="1"/>
              <a:t>surfaces</a:t>
            </a:r>
            <a:r>
              <a:rPr lang="de-DE" dirty="0"/>
              <a:t> – Cassie-Baxter &amp; Wenzel Models </a:t>
            </a:r>
          </a:p>
        </p:txBody>
      </p:sp>
      <p:sp>
        <p:nvSpPr>
          <p:cNvPr id="3" name="Inhaltsplatzhalter 2">
            <a:extLst>
              <a:ext uri="{FF2B5EF4-FFF2-40B4-BE49-F238E27FC236}">
                <a16:creationId xmlns:a16="http://schemas.microsoft.com/office/drawing/2014/main" id="{1943A1BF-AD8A-469F-8511-5E2ACF56D39F}"/>
              </a:ext>
            </a:extLst>
          </p:cNvPr>
          <p:cNvSpPr>
            <a:spLocks noGrp="1"/>
          </p:cNvSpPr>
          <p:nvPr>
            <p:ph idx="1"/>
          </p:nvPr>
        </p:nvSpPr>
        <p:spPr>
          <a:xfrm>
            <a:off x="278057" y="943513"/>
            <a:ext cx="7114087" cy="937316"/>
          </a:xfrm>
        </p:spPr>
        <p:txBody>
          <a:bodyPr/>
          <a:lstStyle/>
          <a:p>
            <a:r>
              <a:rPr lang="de-DE" dirty="0"/>
              <a:t>The </a:t>
            </a:r>
            <a:r>
              <a:rPr lang="de-DE" dirty="0" err="1"/>
              <a:t>contact</a:t>
            </a:r>
            <a:r>
              <a:rPr lang="de-DE" dirty="0"/>
              <a:t> angle on an </a:t>
            </a:r>
            <a:r>
              <a:rPr lang="de-DE" b="1" dirty="0"/>
              <a:t>ideal</a:t>
            </a:r>
            <a:r>
              <a:rPr lang="de-DE" dirty="0"/>
              <a:t> </a:t>
            </a:r>
            <a:r>
              <a:rPr lang="de-DE" dirty="0" err="1"/>
              <a:t>surface</a:t>
            </a:r>
            <a:r>
              <a:rPr lang="de-DE" dirty="0"/>
              <a:t> </a:t>
            </a:r>
            <a:r>
              <a:rPr lang="de-DE" dirty="0" err="1"/>
              <a:t>is</a:t>
            </a:r>
            <a:r>
              <a:rPr lang="de-DE" dirty="0"/>
              <a:t> </a:t>
            </a:r>
            <a:r>
              <a:rPr lang="de-DE" dirty="0" err="1"/>
              <a:t>governed</a:t>
            </a:r>
            <a:r>
              <a:rPr lang="de-DE" dirty="0"/>
              <a:t> </a:t>
            </a:r>
            <a:r>
              <a:rPr lang="de-DE" dirty="0" err="1"/>
              <a:t>by</a:t>
            </a:r>
            <a:r>
              <a:rPr lang="de-DE" dirty="0"/>
              <a:t> a </a:t>
            </a:r>
            <a:r>
              <a:rPr lang="de-DE" dirty="0" err="1"/>
              <a:t>balance</a:t>
            </a:r>
            <a:r>
              <a:rPr lang="de-DE" dirty="0"/>
              <a:t> </a:t>
            </a:r>
            <a:r>
              <a:rPr lang="de-DE" dirty="0" err="1"/>
              <a:t>of</a:t>
            </a:r>
            <a:r>
              <a:rPr lang="de-DE" dirty="0"/>
              <a:t> </a:t>
            </a:r>
            <a:r>
              <a:rPr lang="de-DE" dirty="0" err="1"/>
              <a:t>surface</a:t>
            </a:r>
            <a:r>
              <a:rPr lang="de-DE" dirty="0"/>
              <a:t> </a:t>
            </a:r>
            <a:r>
              <a:rPr lang="de-DE" dirty="0" err="1"/>
              <a:t>tension</a:t>
            </a:r>
            <a:r>
              <a:rPr lang="de-DE" dirty="0"/>
              <a:t> </a:t>
            </a:r>
            <a:r>
              <a:rPr lang="de-DE" dirty="0" err="1"/>
              <a:t>forces</a:t>
            </a:r>
            <a:r>
              <a:rPr lang="de-DE" dirty="0"/>
              <a:t> (Young </a:t>
            </a:r>
            <a:r>
              <a:rPr lang="de-DE" dirty="0" err="1"/>
              <a:t>equation</a:t>
            </a:r>
            <a:r>
              <a:rPr lang="de-DE" dirty="0"/>
              <a:t>): </a:t>
            </a:r>
          </a:p>
        </p:txBody>
      </p:sp>
      <p:pic>
        <p:nvPicPr>
          <p:cNvPr id="7" name="Grafik 6">
            <a:extLst>
              <a:ext uri="{FF2B5EF4-FFF2-40B4-BE49-F238E27FC236}">
                <a16:creationId xmlns:a16="http://schemas.microsoft.com/office/drawing/2014/main" id="{CC574059-00E7-4783-A6D9-A0C98DD58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315" y="3397610"/>
            <a:ext cx="4687329" cy="2623795"/>
          </a:xfrm>
          <a:prstGeom prst="rect">
            <a:avLst/>
          </a:prstGeom>
        </p:spPr>
      </p:pic>
      <p:sp>
        <p:nvSpPr>
          <p:cNvPr id="8" name="Textfeld 7">
            <a:extLst>
              <a:ext uri="{FF2B5EF4-FFF2-40B4-BE49-F238E27FC236}">
                <a16:creationId xmlns:a16="http://schemas.microsoft.com/office/drawing/2014/main" id="{33DF00FD-CFEB-4F30-B35F-76899CAC3091}"/>
              </a:ext>
            </a:extLst>
          </p:cNvPr>
          <p:cNvSpPr txBox="1"/>
          <p:nvPr/>
        </p:nvSpPr>
        <p:spPr bwMode="auto">
          <a:xfrm>
            <a:off x="8680811" y="3017227"/>
            <a:ext cx="2311733" cy="338554"/>
          </a:xfrm>
          <a:prstGeom prst="rect">
            <a:avLst/>
          </a:prstGeom>
          <a:noFill/>
        </p:spPr>
        <p:txBody>
          <a:bodyPr wrap="square" rtlCol="0">
            <a:spAutoFit/>
          </a:bodyPr>
          <a:lstStyle/>
          <a:p>
            <a:r>
              <a:rPr lang="de-DE" sz="1600" dirty="0" err="1"/>
              <a:t>Chemically</a:t>
            </a:r>
            <a:r>
              <a:rPr lang="de-DE" sz="1600" dirty="0"/>
              <a:t> </a:t>
            </a:r>
            <a:r>
              <a:rPr lang="de-DE" sz="1600" dirty="0" err="1"/>
              <a:t>textured</a:t>
            </a:r>
            <a:endParaRPr lang="de-DE" sz="1600" dirty="0"/>
          </a:p>
        </p:txBody>
      </p:sp>
      <p:sp>
        <p:nvSpPr>
          <p:cNvPr id="9" name="Textfeld 8">
            <a:extLst>
              <a:ext uri="{FF2B5EF4-FFF2-40B4-BE49-F238E27FC236}">
                <a16:creationId xmlns:a16="http://schemas.microsoft.com/office/drawing/2014/main" id="{93E4C3D1-BA25-4E34-B55D-13390D4661C0}"/>
              </a:ext>
            </a:extLst>
          </p:cNvPr>
          <p:cNvSpPr txBox="1"/>
          <p:nvPr/>
        </p:nvSpPr>
        <p:spPr bwMode="auto">
          <a:xfrm>
            <a:off x="8933005" y="6011558"/>
            <a:ext cx="1807344" cy="338554"/>
          </a:xfrm>
          <a:prstGeom prst="rect">
            <a:avLst/>
          </a:prstGeom>
          <a:noFill/>
        </p:spPr>
        <p:txBody>
          <a:bodyPr wrap="square" rtlCol="0">
            <a:spAutoFit/>
          </a:bodyPr>
          <a:lstStyle/>
          <a:p>
            <a:r>
              <a:rPr lang="de-DE" sz="1600" dirty="0"/>
              <a:t>Rough </a:t>
            </a:r>
            <a:r>
              <a:rPr lang="de-DE" sz="1600" dirty="0" err="1"/>
              <a:t>surface</a:t>
            </a:r>
            <a:endParaRPr lang="de-DE" sz="1600" dirty="0"/>
          </a:p>
        </p:txBody>
      </p:sp>
      <p:sp>
        <p:nvSpPr>
          <p:cNvPr id="10" name="Textfeld 9">
            <a:extLst>
              <a:ext uri="{FF2B5EF4-FFF2-40B4-BE49-F238E27FC236}">
                <a16:creationId xmlns:a16="http://schemas.microsoft.com/office/drawing/2014/main" id="{696C733A-2A78-46A8-9EE0-08A607931971}"/>
              </a:ext>
            </a:extLst>
          </p:cNvPr>
          <p:cNvSpPr txBox="1"/>
          <p:nvPr/>
        </p:nvSpPr>
        <p:spPr bwMode="auto">
          <a:xfrm>
            <a:off x="295784" y="5949280"/>
            <a:ext cx="7420396" cy="338554"/>
          </a:xfrm>
          <a:prstGeom prst="rect">
            <a:avLst/>
          </a:prstGeom>
          <a:noFill/>
        </p:spPr>
        <p:txBody>
          <a:bodyPr wrap="square" rtlCol="0">
            <a:spAutoFit/>
          </a:bodyPr>
          <a:lstStyle/>
          <a:p>
            <a:r>
              <a:rPr lang="de-DE" sz="1600" dirty="0"/>
              <a:t>Images on </a:t>
            </a:r>
            <a:r>
              <a:rPr lang="de-DE" sz="1600" dirty="0" err="1"/>
              <a:t>this</a:t>
            </a:r>
            <a:r>
              <a:rPr lang="de-DE" sz="1600" dirty="0"/>
              <a:t> </a:t>
            </a:r>
            <a:r>
              <a:rPr lang="de-DE" sz="1600" dirty="0" err="1"/>
              <a:t>slide</a:t>
            </a:r>
            <a:r>
              <a:rPr lang="de-DE" sz="1600" dirty="0"/>
              <a:t> </a:t>
            </a:r>
            <a:r>
              <a:rPr lang="de-DE" sz="1600" dirty="0" err="1"/>
              <a:t>from</a:t>
            </a:r>
            <a:r>
              <a:rPr lang="de-DE" sz="1600" dirty="0"/>
              <a:t> de </a:t>
            </a:r>
            <a:r>
              <a:rPr lang="de-DE" sz="1600" dirty="0" err="1"/>
              <a:t>Gennes</a:t>
            </a:r>
            <a:r>
              <a:rPr lang="de-DE" sz="1600" dirty="0"/>
              <a:t>, </a:t>
            </a:r>
            <a:r>
              <a:rPr lang="de-DE" sz="1600" dirty="0" err="1"/>
              <a:t>Brochard-Wyart</a:t>
            </a:r>
            <a:r>
              <a:rPr lang="de-DE" sz="1600" dirty="0"/>
              <a:t>, Quere, 2004 </a:t>
            </a:r>
          </a:p>
        </p:txBody>
      </p:sp>
      <p:sp>
        <p:nvSpPr>
          <p:cNvPr id="11" name="Inhaltsplatzhalter 2">
            <a:extLst>
              <a:ext uri="{FF2B5EF4-FFF2-40B4-BE49-F238E27FC236}">
                <a16:creationId xmlns:a16="http://schemas.microsoft.com/office/drawing/2014/main" id="{474ACA3F-DA3E-407D-B523-2717C46AD568}"/>
              </a:ext>
            </a:extLst>
          </p:cNvPr>
          <p:cNvSpPr txBox="1">
            <a:spLocks/>
          </p:cNvSpPr>
          <p:nvPr/>
        </p:nvSpPr>
        <p:spPr bwMode="auto">
          <a:xfrm>
            <a:off x="266690" y="3031744"/>
            <a:ext cx="6927257" cy="9373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Model </a:t>
            </a:r>
            <a:r>
              <a:rPr lang="de-DE" kern="0" dirty="0" err="1"/>
              <a:t>for</a:t>
            </a:r>
            <a:r>
              <a:rPr lang="de-DE" kern="0" dirty="0"/>
              <a:t> </a:t>
            </a:r>
            <a:r>
              <a:rPr lang="de-DE" kern="0" dirty="0" err="1"/>
              <a:t>the</a:t>
            </a:r>
            <a:r>
              <a:rPr lang="de-DE" kern="0" dirty="0"/>
              <a:t> </a:t>
            </a:r>
            <a:r>
              <a:rPr lang="de-DE" kern="0" dirty="0" err="1"/>
              <a:t>contact</a:t>
            </a:r>
            <a:r>
              <a:rPr lang="de-DE" kern="0" dirty="0"/>
              <a:t> angle on </a:t>
            </a:r>
            <a:r>
              <a:rPr lang="de-DE" b="1" kern="0" dirty="0" err="1"/>
              <a:t>chemically</a:t>
            </a:r>
            <a:r>
              <a:rPr lang="de-DE" b="1" kern="0" dirty="0"/>
              <a:t> </a:t>
            </a:r>
            <a:r>
              <a:rPr lang="de-DE" b="1" kern="0" dirty="0" err="1"/>
              <a:t>textured</a:t>
            </a:r>
            <a:r>
              <a:rPr lang="de-DE" b="1" kern="0" dirty="0"/>
              <a:t> </a:t>
            </a:r>
            <a:r>
              <a:rPr lang="de-DE" kern="0" dirty="0" err="1"/>
              <a:t>surface</a:t>
            </a:r>
            <a:r>
              <a:rPr lang="de-DE" kern="0" dirty="0"/>
              <a:t> (Cassie-Baxter </a:t>
            </a:r>
            <a:r>
              <a:rPr lang="de-DE" kern="0" dirty="0" err="1"/>
              <a:t>equation</a:t>
            </a:r>
            <a:r>
              <a:rPr lang="de-DE" kern="0" dirty="0">
                <a:sym typeface="Wingdings" panose="05000000000000000000" pitchFamily="2" charset="2"/>
              </a:rPr>
              <a:t>):</a:t>
            </a:r>
            <a:endParaRPr lang="de-DE" kern="0" dirty="0"/>
          </a:p>
        </p:txBody>
      </p:sp>
      <p:pic>
        <p:nvPicPr>
          <p:cNvPr id="24" name="Grafik 23" descr="\documentclass{article}&#10;\usepackage{amsmath}&#10;\pagestyle{empty}&#10;\begin{document}&#10;&#10;&#10;\[ \sigma_{\text{lg}} \cos \theta_0 + \sigma_{\text{sl}} -  \sigma_{\text{sg}} = 0  \]&#10;&#10;\end{document}" title="IguanaTex Bitmap Display">
            <a:extLst>
              <a:ext uri="{FF2B5EF4-FFF2-40B4-BE49-F238E27FC236}">
                <a16:creationId xmlns:a16="http://schemas.microsoft.com/office/drawing/2014/main" id="{186FE61B-6422-41BF-B5B7-4C26ABBBD950}"/>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731406" y="2242753"/>
            <a:ext cx="4272104" cy="409485"/>
          </a:xfrm>
          <a:prstGeom prst="rect">
            <a:avLst/>
          </a:prstGeom>
        </p:spPr>
      </p:pic>
      <p:pic>
        <p:nvPicPr>
          <p:cNvPr id="22" name="Grafik 21" descr="\documentclass{article}&#10;\usepackage{amsmath}&#10;\pagestyle{empty}&#10;\begin{document}&#10;&#10;&#10;\[ \cos \theta_{\text{CB}} = r_1 \cos \theta_1 + r_2 \cos \theta_2  \]&#10;&#10;\end{document}" title="IguanaTex Bitmap Display">
            <a:extLst>
              <a:ext uri="{FF2B5EF4-FFF2-40B4-BE49-F238E27FC236}">
                <a16:creationId xmlns:a16="http://schemas.microsoft.com/office/drawing/2014/main" id="{24C72FE5-7C69-46A7-9781-B0BCC77A291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59396" y="4350160"/>
            <a:ext cx="5094789" cy="355217"/>
          </a:xfrm>
          <a:prstGeom prst="rect">
            <a:avLst/>
          </a:prstGeom>
        </p:spPr>
      </p:pic>
      <p:sp>
        <p:nvSpPr>
          <p:cNvPr id="25" name="Rechteck 24">
            <a:extLst>
              <a:ext uri="{FF2B5EF4-FFF2-40B4-BE49-F238E27FC236}">
                <a16:creationId xmlns:a16="http://schemas.microsoft.com/office/drawing/2014/main" id="{69EE3C28-6CF1-45E3-86DF-FC68ECEC502A}"/>
              </a:ext>
            </a:extLst>
          </p:cNvPr>
          <p:cNvSpPr/>
          <p:nvPr/>
        </p:nvSpPr>
        <p:spPr>
          <a:xfrm>
            <a:off x="443372" y="4154242"/>
            <a:ext cx="5971256" cy="780087"/>
          </a:xfrm>
          <a:prstGeom prst="rect">
            <a:avLst/>
          </a:prstGeom>
          <a:noFill/>
          <a:ln>
            <a:solidFill>
              <a:srgbClr val="00206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90116D92-2521-4CFA-8507-35F2C46B36B4}"/>
              </a:ext>
            </a:extLst>
          </p:cNvPr>
          <p:cNvSpPr/>
          <p:nvPr/>
        </p:nvSpPr>
        <p:spPr>
          <a:xfrm>
            <a:off x="443372" y="4154242"/>
            <a:ext cx="5971256" cy="780087"/>
          </a:xfrm>
          <a:prstGeom prst="rect">
            <a:avLst/>
          </a:prstGeom>
          <a:noFill/>
          <a:ln>
            <a:solidFill>
              <a:srgbClr val="00206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23C798CA-3D2B-4A67-AF36-7EEB74E76F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9962" y="620688"/>
            <a:ext cx="4302682" cy="2298762"/>
          </a:xfrm>
          <a:prstGeom prst="rect">
            <a:avLst/>
          </a:prstGeom>
        </p:spPr>
      </p:pic>
      <p:sp>
        <p:nvSpPr>
          <p:cNvPr id="2" name="Titel 1">
            <a:extLst>
              <a:ext uri="{FF2B5EF4-FFF2-40B4-BE49-F238E27FC236}">
                <a16:creationId xmlns:a16="http://schemas.microsoft.com/office/drawing/2014/main" id="{1D281FAE-464B-4F89-97F7-84B665058292}"/>
              </a:ext>
            </a:extLst>
          </p:cNvPr>
          <p:cNvSpPr>
            <a:spLocks noGrp="1"/>
          </p:cNvSpPr>
          <p:nvPr>
            <p:ph type="title"/>
          </p:nvPr>
        </p:nvSpPr>
        <p:spPr/>
        <p:txBody>
          <a:bodyPr/>
          <a:lstStyle/>
          <a:p>
            <a:r>
              <a:rPr lang="de-DE" dirty="0" err="1"/>
              <a:t>Wetting</a:t>
            </a:r>
            <a:r>
              <a:rPr lang="de-DE" dirty="0"/>
              <a:t> </a:t>
            </a:r>
            <a:r>
              <a:rPr lang="de-DE" dirty="0" err="1"/>
              <a:t>of</a:t>
            </a:r>
            <a:r>
              <a:rPr lang="de-DE" dirty="0"/>
              <a:t> </a:t>
            </a:r>
            <a:r>
              <a:rPr lang="de-DE" dirty="0" err="1"/>
              <a:t>textured</a:t>
            </a:r>
            <a:r>
              <a:rPr lang="de-DE" dirty="0"/>
              <a:t> </a:t>
            </a:r>
            <a:r>
              <a:rPr lang="de-DE" dirty="0" err="1"/>
              <a:t>surfaces</a:t>
            </a:r>
            <a:r>
              <a:rPr lang="de-DE" dirty="0"/>
              <a:t> – Cassie-Baxter &amp; Wenzel Models </a:t>
            </a:r>
          </a:p>
        </p:txBody>
      </p:sp>
      <p:sp>
        <p:nvSpPr>
          <p:cNvPr id="3" name="Inhaltsplatzhalter 2">
            <a:extLst>
              <a:ext uri="{FF2B5EF4-FFF2-40B4-BE49-F238E27FC236}">
                <a16:creationId xmlns:a16="http://schemas.microsoft.com/office/drawing/2014/main" id="{1943A1BF-AD8A-469F-8511-5E2ACF56D39F}"/>
              </a:ext>
            </a:extLst>
          </p:cNvPr>
          <p:cNvSpPr>
            <a:spLocks noGrp="1"/>
          </p:cNvSpPr>
          <p:nvPr>
            <p:ph idx="1"/>
          </p:nvPr>
        </p:nvSpPr>
        <p:spPr>
          <a:xfrm>
            <a:off x="278057" y="943513"/>
            <a:ext cx="7114087" cy="937316"/>
          </a:xfrm>
        </p:spPr>
        <p:txBody>
          <a:bodyPr/>
          <a:lstStyle/>
          <a:p>
            <a:r>
              <a:rPr lang="de-DE" dirty="0"/>
              <a:t>The </a:t>
            </a:r>
            <a:r>
              <a:rPr lang="de-DE" dirty="0" err="1"/>
              <a:t>contact</a:t>
            </a:r>
            <a:r>
              <a:rPr lang="de-DE" dirty="0"/>
              <a:t> angle on an ideal </a:t>
            </a:r>
            <a:r>
              <a:rPr lang="de-DE" dirty="0" err="1"/>
              <a:t>surface</a:t>
            </a:r>
            <a:r>
              <a:rPr lang="de-DE" dirty="0"/>
              <a:t> </a:t>
            </a:r>
            <a:r>
              <a:rPr lang="de-DE" dirty="0" err="1"/>
              <a:t>is</a:t>
            </a:r>
            <a:r>
              <a:rPr lang="de-DE" dirty="0"/>
              <a:t> </a:t>
            </a:r>
            <a:r>
              <a:rPr lang="de-DE" dirty="0" err="1"/>
              <a:t>governed</a:t>
            </a:r>
            <a:r>
              <a:rPr lang="de-DE" dirty="0"/>
              <a:t> </a:t>
            </a:r>
            <a:r>
              <a:rPr lang="de-DE" dirty="0" err="1"/>
              <a:t>by</a:t>
            </a:r>
            <a:r>
              <a:rPr lang="de-DE" dirty="0"/>
              <a:t> a </a:t>
            </a:r>
            <a:r>
              <a:rPr lang="de-DE" dirty="0" err="1"/>
              <a:t>balance</a:t>
            </a:r>
            <a:r>
              <a:rPr lang="de-DE" dirty="0"/>
              <a:t> </a:t>
            </a:r>
            <a:r>
              <a:rPr lang="de-DE" dirty="0" err="1"/>
              <a:t>of</a:t>
            </a:r>
            <a:r>
              <a:rPr lang="de-DE" dirty="0"/>
              <a:t> </a:t>
            </a:r>
            <a:r>
              <a:rPr lang="de-DE" dirty="0" err="1"/>
              <a:t>surface</a:t>
            </a:r>
            <a:r>
              <a:rPr lang="de-DE" dirty="0"/>
              <a:t> </a:t>
            </a:r>
            <a:r>
              <a:rPr lang="de-DE" dirty="0" err="1"/>
              <a:t>tension</a:t>
            </a:r>
            <a:r>
              <a:rPr lang="de-DE" dirty="0"/>
              <a:t> </a:t>
            </a:r>
            <a:r>
              <a:rPr lang="de-DE" dirty="0" err="1"/>
              <a:t>forces</a:t>
            </a:r>
            <a:r>
              <a:rPr lang="de-DE" dirty="0"/>
              <a:t> (Young </a:t>
            </a:r>
            <a:r>
              <a:rPr lang="de-DE" dirty="0" err="1"/>
              <a:t>equation</a:t>
            </a:r>
            <a:r>
              <a:rPr lang="de-DE" dirty="0"/>
              <a:t>): </a:t>
            </a:r>
          </a:p>
        </p:txBody>
      </p:sp>
      <p:pic>
        <p:nvPicPr>
          <p:cNvPr id="7" name="Grafik 6">
            <a:extLst>
              <a:ext uri="{FF2B5EF4-FFF2-40B4-BE49-F238E27FC236}">
                <a16:creationId xmlns:a16="http://schemas.microsoft.com/office/drawing/2014/main" id="{CC574059-00E7-4783-A6D9-A0C98DD58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315" y="3397610"/>
            <a:ext cx="4687329" cy="2623795"/>
          </a:xfrm>
          <a:prstGeom prst="rect">
            <a:avLst/>
          </a:prstGeom>
        </p:spPr>
      </p:pic>
      <p:sp>
        <p:nvSpPr>
          <p:cNvPr id="8" name="Textfeld 7">
            <a:extLst>
              <a:ext uri="{FF2B5EF4-FFF2-40B4-BE49-F238E27FC236}">
                <a16:creationId xmlns:a16="http://schemas.microsoft.com/office/drawing/2014/main" id="{33DF00FD-CFEB-4F30-B35F-76899CAC3091}"/>
              </a:ext>
            </a:extLst>
          </p:cNvPr>
          <p:cNvSpPr txBox="1"/>
          <p:nvPr/>
        </p:nvSpPr>
        <p:spPr bwMode="auto">
          <a:xfrm>
            <a:off x="8680811" y="3017227"/>
            <a:ext cx="2311733" cy="338554"/>
          </a:xfrm>
          <a:prstGeom prst="rect">
            <a:avLst/>
          </a:prstGeom>
          <a:noFill/>
        </p:spPr>
        <p:txBody>
          <a:bodyPr wrap="square" rtlCol="0">
            <a:spAutoFit/>
          </a:bodyPr>
          <a:lstStyle/>
          <a:p>
            <a:r>
              <a:rPr lang="de-DE" sz="1600" dirty="0" err="1"/>
              <a:t>Chemically</a:t>
            </a:r>
            <a:r>
              <a:rPr lang="de-DE" sz="1600" dirty="0"/>
              <a:t> </a:t>
            </a:r>
            <a:r>
              <a:rPr lang="de-DE" sz="1600" dirty="0" err="1"/>
              <a:t>textured</a:t>
            </a:r>
            <a:endParaRPr lang="de-DE" sz="1600" dirty="0"/>
          </a:p>
        </p:txBody>
      </p:sp>
      <p:sp>
        <p:nvSpPr>
          <p:cNvPr id="9" name="Textfeld 8">
            <a:extLst>
              <a:ext uri="{FF2B5EF4-FFF2-40B4-BE49-F238E27FC236}">
                <a16:creationId xmlns:a16="http://schemas.microsoft.com/office/drawing/2014/main" id="{93E4C3D1-BA25-4E34-B55D-13390D4661C0}"/>
              </a:ext>
            </a:extLst>
          </p:cNvPr>
          <p:cNvSpPr txBox="1"/>
          <p:nvPr/>
        </p:nvSpPr>
        <p:spPr bwMode="auto">
          <a:xfrm>
            <a:off x="8933005" y="6011558"/>
            <a:ext cx="1807344" cy="338554"/>
          </a:xfrm>
          <a:prstGeom prst="rect">
            <a:avLst/>
          </a:prstGeom>
          <a:noFill/>
        </p:spPr>
        <p:txBody>
          <a:bodyPr wrap="square" rtlCol="0">
            <a:spAutoFit/>
          </a:bodyPr>
          <a:lstStyle/>
          <a:p>
            <a:r>
              <a:rPr lang="de-DE" sz="1600" dirty="0"/>
              <a:t>Rough </a:t>
            </a:r>
            <a:r>
              <a:rPr lang="de-DE" sz="1600" dirty="0" err="1"/>
              <a:t>surface</a:t>
            </a:r>
            <a:endParaRPr lang="de-DE" sz="1600" dirty="0"/>
          </a:p>
        </p:txBody>
      </p:sp>
      <p:sp>
        <p:nvSpPr>
          <p:cNvPr id="10" name="Textfeld 9">
            <a:extLst>
              <a:ext uri="{FF2B5EF4-FFF2-40B4-BE49-F238E27FC236}">
                <a16:creationId xmlns:a16="http://schemas.microsoft.com/office/drawing/2014/main" id="{696C733A-2A78-46A8-9EE0-08A607931971}"/>
              </a:ext>
            </a:extLst>
          </p:cNvPr>
          <p:cNvSpPr txBox="1"/>
          <p:nvPr/>
        </p:nvSpPr>
        <p:spPr bwMode="auto">
          <a:xfrm>
            <a:off x="295784" y="5949280"/>
            <a:ext cx="7420396" cy="338554"/>
          </a:xfrm>
          <a:prstGeom prst="rect">
            <a:avLst/>
          </a:prstGeom>
          <a:noFill/>
        </p:spPr>
        <p:txBody>
          <a:bodyPr wrap="square" rtlCol="0">
            <a:spAutoFit/>
          </a:bodyPr>
          <a:lstStyle/>
          <a:p>
            <a:r>
              <a:rPr lang="de-DE" sz="1600" dirty="0"/>
              <a:t>Images on </a:t>
            </a:r>
            <a:r>
              <a:rPr lang="de-DE" sz="1600" dirty="0" err="1"/>
              <a:t>this</a:t>
            </a:r>
            <a:r>
              <a:rPr lang="de-DE" sz="1600" dirty="0"/>
              <a:t> </a:t>
            </a:r>
            <a:r>
              <a:rPr lang="de-DE" sz="1600" dirty="0" err="1"/>
              <a:t>slide</a:t>
            </a:r>
            <a:r>
              <a:rPr lang="de-DE" sz="1600" dirty="0"/>
              <a:t> </a:t>
            </a:r>
            <a:r>
              <a:rPr lang="de-DE" sz="1600" dirty="0" err="1"/>
              <a:t>from</a:t>
            </a:r>
            <a:r>
              <a:rPr lang="de-DE" sz="1600" dirty="0"/>
              <a:t> de </a:t>
            </a:r>
            <a:r>
              <a:rPr lang="de-DE" sz="1600" dirty="0" err="1"/>
              <a:t>Gennes</a:t>
            </a:r>
            <a:r>
              <a:rPr lang="de-DE" sz="1600" dirty="0"/>
              <a:t>, </a:t>
            </a:r>
            <a:r>
              <a:rPr lang="de-DE" sz="1600" dirty="0" err="1"/>
              <a:t>Brochard-Wyart</a:t>
            </a:r>
            <a:r>
              <a:rPr lang="de-DE" sz="1600" dirty="0"/>
              <a:t>, Quere, 2004 </a:t>
            </a:r>
          </a:p>
        </p:txBody>
      </p:sp>
      <p:sp>
        <p:nvSpPr>
          <p:cNvPr id="11" name="Inhaltsplatzhalter 2">
            <a:extLst>
              <a:ext uri="{FF2B5EF4-FFF2-40B4-BE49-F238E27FC236}">
                <a16:creationId xmlns:a16="http://schemas.microsoft.com/office/drawing/2014/main" id="{474ACA3F-DA3E-407D-B523-2717C46AD568}"/>
              </a:ext>
            </a:extLst>
          </p:cNvPr>
          <p:cNvSpPr txBox="1">
            <a:spLocks/>
          </p:cNvSpPr>
          <p:nvPr/>
        </p:nvSpPr>
        <p:spPr bwMode="auto">
          <a:xfrm>
            <a:off x="266690" y="3031744"/>
            <a:ext cx="6927257" cy="9373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Model </a:t>
            </a:r>
            <a:r>
              <a:rPr lang="de-DE" kern="0" dirty="0" err="1"/>
              <a:t>for</a:t>
            </a:r>
            <a:r>
              <a:rPr lang="de-DE" kern="0" dirty="0"/>
              <a:t> </a:t>
            </a:r>
            <a:r>
              <a:rPr lang="de-DE" kern="0" dirty="0" err="1"/>
              <a:t>the</a:t>
            </a:r>
            <a:r>
              <a:rPr lang="de-DE" kern="0" dirty="0"/>
              <a:t> </a:t>
            </a:r>
            <a:r>
              <a:rPr lang="de-DE" kern="0" dirty="0" err="1"/>
              <a:t>contact</a:t>
            </a:r>
            <a:r>
              <a:rPr lang="de-DE" kern="0" dirty="0"/>
              <a:t> angle on </a:t>
            </a:r>
            <a:r>
              <a:rPr lang="de-DE" b="1" kern="0" dirty="0" err="1"/>
              <a:t>chemically</a:t>
            </a:r>
            <a:r>
              <a:rPr lang="de-DE" b="1" kern="0" dirty="0"/>
              <a:t> </a:t>
            </a:r>
            <a:r>
              <a:rPr lang="de-DE" b="1" kern="0" dirty="0" err="1"/>
              <a:t>textured</a:t>
            </a:r>
            <a:r>
              <a:rPr lang="de-DE" b="1" kern="0" dirty="0"/>
              <a:t> </a:t>
            </a:r>
            <a:r>
              <a:rPr lang="de-DE" kern="0" dirty="0" err="1"/>
              <a:t>surface</a:t>
            </a:r>
            <a:r>
              <a:rPr lang="de-DE" kern="0" dirty="0"/>
              <a:t> (Cassie-Baxter </a:t>
            </a:r>
            <a:r>
              <a:rPr lang="de-DE" kern="0" dirty="0" err="1"/>
              <a:t>equation</a:t>
            </a:r>
            <a:r>
              <a:rPr lang="de-DE" kern="0" dirty="0">
                <a:sym typeface="Wingdings" panose="05000000000000000000" pitchFamily="2" charset="2"/>
              </a:rPr>
              <a:t>):</a:t>
            </a:r>
            <a:endParaRPr lang="de-DE" kern="0" dirty="0"/>
          </a:p>
        </p:txBody>
      </p:sp>
      <p:pic>
        <p:nvPicPr>
          <p:cNvPr id="6" name="Grafik 5" descr="\documentclass{article}&#10;\usepackage{amsmath}&#10;\pagestyle{empty}&#10;\begin{document}&#10;&#10;&#10;\[ \sigma_{\text{lg}} \cos \theta_0 + \sigma_{\text{sl}} -  \sigma_{\text{sg}} = 0  \]&#10;&#10;\end{document}" title="IguanaTex Bitmap Display">
            <a:extLst>
              <a:ext uri="{FF2B5EF4-FFF2-40B4-BE49-F238E27FC236}">
                <a16:creationId xmlns:a16="http://schemas.microsoft.com/office/drawing/2014/main" id="{94C5B072-CFED-49AA-88AF-51D8458E5D2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731406" y="2242753"/>
            <a:ext cx="4272104" cy="409485"/>
          </a:xfrm>
          <a:prstGeom prst="rect">
            <a:avLst/>
          </a:prstGeom>
        </p:spPr>
      </p:pic>
      <p:pic>
        <p:nvPicPr>
          <p:cNvPr id="22" name="Grafik 21" descr="\documentclass{article}&#10;\usepackage{amsmath}&#10;\pagestyle{empty}&#10;\begin{document}&#10;&#10;&#10;\[ \cos \theta_{\text{CB}} = r_1 \cos \theta_1 + r_2 \cos \theta_2  \]&#10;&#10;\end{document}" title="IguanaTex Bitmap Display">
            <a:extLst>
              <a:ext uri="{FF2B5EF4-FFF2-40B4-BE49-F238E27FC236}">
                <a16:creationId xmlns:a16="http://schemas.microsoft.com/office/drawing/2014/main" id="{24C72FE5-7C69-46A7-9781-B0BCC77A291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59396" y="4350160"/>
            <a:ext cx="5094789" cy="355217"/>
          </a:xfrm>
          <a:prstGeom prst="rect">
            <a:avLst/>
          </a:prstGeom>
        </p:spPr>
      </p:pic>
      <p:sp>
        <p:nvSpPr>
          <p:cNvPr id="12" name="Rechteck 11">
            <a:extLst>
              <a:ext uri="{FF2B5EF4-FFF2-40B4-BE49-F238E27FC236}">
                <a16:creationId xmlns:a16="http://schemas.microsoft.com/office/drawing/2014/main" id="{FB6562C1-CCBD-4AA4-BD70-5280B74AA7E7}"/>
              </a:ext>
            </a:extLst>
          </p:cNvPr>
          <p:cNvSpPr/>
          <p:nvPr/>
        </p:nvSpPr>
        <p:spPr>
          <a:xfrm>
            <a:off x="2279576" y="1368936"/>
            <a:ext cx="7904538" cy="400428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7 1 1 1 2">
            <a:extLst>
              <a:ext uri="{FF2B5EF4-FFF2-40B4-BE49-F238E27FC236}">
                <a16:creationId xmlns:a16="http://schemas.microsoft.com/office/drawing/2014/main" id="{84987C30-D963-414E-8094-17A8262A92AA}"/>
              </a:ext>
            </a:extLst>
          </p:cNvPr>
          <p:cNvSpPr>
            <a:spLocks noChangeArrowheads="1"/>
          </p:cNvSpPr>
          <p:nvPr/>
        </p:nvSpPr>
        <p:spPr bwMode="auto">
          <a:xfrm>
            <a:off x="5173324" y="2427723"/>
            <a:ext cx="4722245" cy="1434456"/>
          </a:xfrm>
          <a:prstGeom prst="rect">
            <a:avLst/>
          </a:prstGeom>
          <a:noFill/>
          <a:ln w="28575">
            <a:noFill/>
            <a:miter lim="800000"/>
            <a:headEnd/>
            <a:tailEnd/>
          </a:ln>
        </p:spPr>
        <p:txBody>
          <a:bodyPr anchor="t"/>
          <a:lstStyle/>
          <a:p>
            <a:pPr marR="0" lvl="0" algn="l" defTabSz="914400" rtl="0" eaLnBrk="1" fontAlgn="base" latinLnBrk="0" hangingPunct="1">
              <a:spcBef>
                <a:spcPts val="200"/>
              </a:spcBef>
              <a:spcAft>
                <a:spcPct val="0"/>
              </a:spcAft>
              <a:buClrTx/>
              <a:buSzTx/>
              <a:tabLst/>
              <a:defRPr/>
            </a:pPr>
            <a:r>
              <a:rPr lang="de-DE" altLang="de-DE" sz="2800" b="1" dirty="0">
                <a:solidFill>
                  <a:srgbClr val="000000"/>
                </a:solidFill>
                <a:latin typeface="Calibri" panose="020F0502020204030204" pitchFamily="34" charset="0"/>
              </a:rPr>
              <a:t>Can </a:t>
            </a:r>
            <a:r>
              <a:rPr lang="de-DE" altLang="de-DE" sz="2800" b="1" dirty="0" err="1">
                <a:solidFill>
                  <a:srgbClr val="000000"/>
                </a:solidFill>
                <a:latin typeface="Calibri" panose="020F0502020204030204" pitchFamily="34" charset="0"/>
              </a:rPr>
              <a:t>we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use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the</a:t>
            </a:r>
            <a:r>
              <a:rPr lang="de-DE" altLang="de-DE" sz="2800" b="1" dirty="0">
                <a:solidFill>
                  <a:srgbClr val="000000"/>
                </a:solidFill>
                <a:latin typeface="Calibri" panose="020F0502020204030204" pitchFamily="34" charset="0"/>
              </a:rPr>
              <a:t> Cassie-Baxter angle </a:t>
            </a:r>
            <a:r>
              <a:rPr lang="de-DE" altLang="de-DE" sz="2800" b="1" dirty="0" err="1">
                <a:solidFill>
                  <a:srgbClr val="000000"/>
                </a:solidFill>
                <a:latin typeface="Calibri" panose="020F0502020204030204" pitchFamily="34" charset="0"/>
              </a:rPr>
              <a:t>to</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model</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the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imbibition</a:t>
            </a:r>
            <a:r>
              <a:rPr lang="de-DE" altLang="de-DE" sz="2800" b="1" dirty="0">
                <a:solidFill>
                  <a:srgbClr val="000000"/>
                </a:solidFill>
                <a:latin typeface="Calibri" panose="020F0502020204030204" pitchFamily="34" charset="0"/>
              </a:rPr>
              <a:t> in a </a:t>
            </a:r>
            <a:r>
              <a:rPr lang="de-DE" altLang="de-DE" sz="2800" b="1" dirty="0" err="1">
                <a:solidFill>
                  <a:srgbClr val="000000"/>
                </a:solidFill>
                <a:latin typeface="Calibri" panose="020F0502020204030204" pitchFamily="34" charset="0"/>
              </a:rPr>
              <a:t>powder</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bed</a:t>
            </a:r>
            <a:r>
              <a:rPr lang="de-DE" altLang="de-DE" sz="2800" b="1" dirty="0">
                <a:solidFill>
                  <a:srgbClr val="000000"/>
                </a:solidFill>
                <a:latin typeface="Calibri" panose="020F0502020204030204" pitchFamily="34" charset="0"/>
              </a:rPr>
              <a:t>?</a:t>
            </a:r>
          </a:p>
        </p:txBody>
      </p:sp>
      <p:pic>
        <p:nvPicPr>
          <p:cNvPr id="14" name="Grafik 13">
            <a:extLst>
              <a:ext uri="{FF2B5EF4-FFF2-40B4-BE49-F238E27FC236}">
                <a16:creationId xmlns:a16="http://schemas.microsoft.com/office/drawing/2014/main" id="{22FAF806-AE89-44A1-A413-42919F8BC6C4}"/>
              </a:ext>
            </a:extLst>
          </p:cNvPr>
          <p:cNvPicPr>
            <a:picLocks noChangeAspect="1"/>
          </p:cNvPicPr>
          <p:nvPr/>
        </p:nvPicPr>
        <p:blipFill rotWithShape="1">
          <a:blip r:embed="rId8">
            <a:extLst>
              <a:ext uri="{28A0092B-C50C-407E-A947-70E740481C1C}">
                <a14:useLocalDpi xmlns:a14="http://schemas.microsoft.com/office/drawing/2010/main" val="0"/>
              </a:ext>
            </a:extLst>
          </a:blip>
          <a:srcRect l="46672"/>
          <a:stretch/>
        </p:blipFill>
        <p:spPr>
          <a:xfrm>
            <a:off x="2448796" y="1728975"/>
            <a:ext cx="2663833" cy="3492388"/>
          </a:xfrm>
          <a:prstGeom prst="rect">
            <a:avLst/>
          </a:prstGeom>
        </p:spPr>
      </p:pic>
    </p:spTree>
    <p:extLst>
      <p:ext uri="{BB962C8B-B14F-4D97-AF65-F5344CB8AC3E}">
        <p14:creationId xmlns:p14="http://schemas.microsoft.com/office/powerpoint/2010/main" val="36537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E193C-E9FA-4D75-80E2-7E6843B515DD}"/>
              </a:ext>
            </a:extLst>
          </p:cNvPr>
          <p:cNvSpPr>
            <a:spLocks noGrp="1"/>
          </p:cNvSpPr>
          <p:nvPr>
            <p:ph type="title"/>
          </p:nvPr>
        </p:nvSpPr>
        <p:spPr/>
        <p:txBody>
          <a:bodyPr/>
          <a:lstStyle/>
          <a:p>
            <a:r>
              <a:rPr lang="de-DE" dirty="0"/>
              <a:t>Modeling </a:t>
            </a:r>
            <a:r>
              <a:rPr lang="de-DE" dirty="0" err="1"/>
              <a:t>the</a:t>
            </a:r>
            <a:r>
              <a:rPr lang="de-DE" dirty="0"/>
              <a:t> </a:t>
            </a:r>
            <a:r>
              <a:rPr lang="de-DE" u="sng" dirty="0" err="1"/>
              <a:t>dynamics</a:t>
            </a:r>
            <a:r>
              <a:rPr lang="de-DE" dirty="0"/>
              <a:t> </a:t>
            </a:r>
            <a:r>
              <a:rPr lang="de-DE" dirty="0" err="1"/>
              <a:t>of</a:t>
            </a:r>
            <a:r>
              <a:rPr lang="de-DE" dirty="0"/>
              <a:t> </a:t>
            </a:r>
            <a:r>
              <a:rPr lang="de-DE" dirty="0" err="1"/>
              <a:t>capillary</a:t>
            </a:r>
            <a:r>
              <a:rPr lang="de-DE" dirty="0"/>
              <a:t> </a:t>
            </a:r>
            <a:r>
              <a:rPr lang="de-DE" dirty="0" err="1"/>
              <a:t>rise</a:t>
            </a:r>
            <a:endParaRPr lang="de-DE" dirty="0"/>
          </a:p>
        </p:txBody>
      </p:sp>
      <p:sp>
        <p:nvSpPr>
          <p:cNvPr id="3" name="Inhaltsplatzhalter 2">
            <a:extLst>
              <a:ext uri="{FF2B5EF4-FFF2-40B4-BE49-F238E27FC236}">
                <a16:creationId xmlns:a16="http://schemas.microsoft.com/office/drawing/2014/main" id="{F111BD96-34D2-4831-85FA-A478CEE1859C}"/>
              </a:ext>
            </a:extLst>
          </p:cNvPr>
          <p:cNvSpPr>
            <a:spLocks noGrp="1"/>
          </p:cNvSpPr>
          <p:nvPr>
            <p:ph idx="1"/>
          </p:nvPr>
        </p:nvSpPr>
        <p:spPr>
          <a:xfrm>
            <a:off x="334435" y="1268759"/>
            <a:ext cx="8821905" cy="576065"/>
          </a:xfrm>
        </p:spPr>
        <p:txBody>
          <a:bodyPr/>
          <a:lstStyle/>
          <a:p>
            <a:r>
              <a:rPr lang="de-DE" dirty="0"/>
              <a:t>Surface </a:t>
            </a:r>
            <a:r>
              <a:rPr lang="de-DE" dirty="0" err="1"/>
              <a:t>energy</a:t>
            </a:r>
            <a:r>
              <a:rPr lang="de-DE" dirty="0"/>
              <a:t> </a:t>
            </a:r>
            <a:r>
              <a:rPr lang="de-DE" dirty="0" err="1"/>
              <a:t>is</a:t>
            </a:r>
            <a:r>
              <a:rPr lang="de-DE" dirty="0"/>
              <a:t> </a:t>
            </a:r>
            <a:r>
              <a:rPr lang="de-DE" dirty="0" err="1"/>
              <a:t>released</a:t>
            </a:r>
            <a:r>
              <a:rPr lang="de-DE" dirty="0"/>
              <a:t> </a:t>
            </a:r>
            <a:r>
              <a:rPr lang="de-DE" dirty="0" err="1"/>
              <a:t>during</a:t>
            </a:r>
            <a:r>
              <a:rPr lang="de-DE" dirty="0"/>
              <a:t> </a:t>
            </a:r>
            <a:r>
              <a:rPr lang="de-DE" dirty="0" err="1"/>
              <a:t>the</a:t>
            </a:r>
            <a:r>
              <a:rPr lang="de-DE" dirty="0"/>
              <a:t> </a:t>
            </a:r>
            <a:r>
              <a:rPr lang="de-DE" dirty="0" err="1"/>
              <a:t>rise</a:t>
            </a:r>
            <a:r>
              <a:rPr lang="de-DE" dirty="0"/>
              <a:t> (</a:t>
            </a:r>
            <a:r>
              <a:rPr lang="de-DE" dirty="0" err="1"/>
              <a:t>for</a:t>
            </a:r>
            <a:r>
              <a:rPr lang="de-DE" dirty="0"/>
              <a:t> </a:t>
            </a:r>
            <a:r>
              <a:rPr lang="de-DE" dirty="0" err="1"/>
              <a:t>hydrophilic</a:t>
            </a:r>
            <a:r>
              <a:rPr lang="de-DE" dirty="0"/>
              <a:t> </a:t>
            </a:r>
            <a:r>
              <a:rPr lang="de-DE" dirty="0" err="1"/>
              <a:t>surfaces</a:t>
            </a:r>
            <a:r>
              <a:rPr lang="de-DE" dirty="0"/>
              <a:t>)</a:t>
            </a:r>
          </a:p>
          <a:p>
            <a:endParaRPr lang="de-DE" dirty="0"/>
          </a:p>
        </p:txBody>
      </p:sp>
      <p:pic>
        <p:nvPicPr>
          <p:cNvPr id="15" name="Grafik 14" descr="\documentclass{article}&#10;\usepackage{amsmath}&#10;\pagestyle{empty}&#10;\begin{document}&#10;&#10;&#10;$\Delta E_w =  2 \pi R \, \Delta h \, (\sigma_{\text{sl}} -  \sigma_{\text{sg}}) = -  2 \pi R \, \Delta h \,\sigma_{\text{lg}} \cos \theta_0  $&#10;&#10;\end{document}" title="IguanaTex Bitmap Display">
            <a:extLst>
              <a:ext uri="{FF2B5EF4-FFF2-40B4-BE49-F238E27FC236}">
                <a16:creationId xmlns:a16="http://schemas.microsoft.com/office/drawing/2014/main" id="{C1AE7811-498F-4988-927C-60DB208F783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343472" y="2132856"/>
            <a:ext cx="6427042" cy="326481"/>
          </a:xfrm>
          <a:prstGeom prst="rect">
            <a:avLst/>
          </a:prstGeom>
        </p:spPr>
      </p:pic>
      <p:sp>
        <p:nvSpPr>
          <p:cNvPr id="16" name="Inhaltsplatzhalter 2 1">
            <a:extLst>
              <a:ext uri="{FF2B5EF4-FFF2-40B4-BE49-F238E27FC236}">
                <a16:creationId xmlns:a16="http://schemas.microsoft.com/office/drawing/2014/main" id="{8E59F4EA-44CB-4A94-8D2D-4260FA7504E3}"/>
              </a:ext>
            </a:extLst>
          </p:cNvPr>
          <p:cNvSpPr txBox="1">
            <a:spLocks/>
          </p:cNvSpPr>
          <p:nvPr/>
        </p:nvSpPr>
        <p:spPr bwMode="auto">
          <a:xfrm>
            <a:off x="351624" y="2747369"/>
            <a:ext cx="8732708" cy="5760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A </a:t>
            </a:r>
            <a:r>
              <a:rPr lang="de-DE" kern="0" dirty="0" err="1"/>
              <a:t>certain</a:t>
            </a:r>
            <a:r>
              <a:rPr lang="de-DE" kern="0" dirty="0"/>
              <a:t> </a:t>
            </a:r>
            <a:r>
              <a:rPr lang="de-DE" kern="0" dirty="0" err="1"/>
              <a:t>amount</a:t>
            </a:r>
            <a:r>
              <a:rPr lang="de-DE" kern="0" dirty="0"/>
              <a:t> </a:t>
            </a:r>
            <a:r>
              <a:rPr lang="de-DE" kern="0" dirty="0" err="1"/>
              <a:t>of</a:t>
            </a:r>
            <a:r>
              <a:rPr lang="de-DE" kern="0" dirty="0"/>
              <a:t> </a:t>
            </a:r>
            <a:r>
              <a:rPr lang="de-DE" kern="0" dirty="0" err="1"/>
              <a:t>this</a:t>
            </a:r>
            <a:r>
              <a:rPr lang="de-DE" kern="0" dirty="0"/>
              <a:t> </a:t>
            </a:r>
            <a:r>
              <a:rPr lang="de-DE" kern="0" dirty="0" err="1"/>
              <a:t>energy</a:t>
            </a:r>
            <a:r>
              <a:rPr lang="de-DE" kern="0" dirty="0"/>
              <a:t> </a:t>
            </a:r>
            <a:r>
              <a:rPr lang="de-DE" kern="0" dirty="0" err="1"/>
              <a:t>is</a:t>
            </a:r>
            <a:r>
              <a:rPr lang="de-DE" kern="0" dirty="0"/>
              <a:t> </a:t>
            </a:r>
            <a:r>
              <a:rPr lang="de-DE" b="1" kern="0" dirty="0" err="1"/>
              <a:t>dissipated</a:t>
            </a:r>
            <a:r>
              <a:rPr lang="de-DE" kern="0" dirty="0"/>
              <a:t> </a:t>
            </a:r>
            <a:r>
              <a:rPr lang="de-DE" kern="0" dirty="0" err="1"/>
              <a:t>into</a:t>
            </a:r>
            <a:r>
              <a:rPr lang="de-DE" kern="0" dirty="0"/>
              <a:t> </a:t>
            </a:r>
            <a:r>
              <a:rPr lang="de-DE" kern="0" dirty="0" err="1"/>
              <a:t>heat</a:t>
            </a:r>
            <a:r>
              <a:rPr lang="de-DE" kern="0" dirty="0"/>
              <a:t> </a:t>
            </a:r>
            <a:r>
              <a:rPr lang="de-DE" kern="0" dirty="0" err="1"/>
              <a:t>during</a:t>
            </a:r>
            <a:r>
              <a:rPr lang="de-DE" kern="0" dirty="0"/>
              <a:t> </a:t>
            </a:r>
            <a:r>
              <a:rPr lang="de-DE" kern="0" dirty="0" err="1"/>
              <a:t>rise</a:t>
            </a:r>
            <a:r>
              <a:rPr lang="de-DE" kern="0" dirty="0"/>
              <a:t>.  </a:t>
            </a:r>
          </a:p>
          <a:p>
            <a:endParaRPr lang="de-DE" kern="0" dirty="0"/>
          </a:p>
        </p:txBody>
      </p:sp>
      <p:sp>
        <p:nvSpPr>
          <p:cNvPr id="17" name="Inhaltsplatzhalter 2 2">
            <a:extLst>
              <a:ext uri="{FF2B5EF4-FFF2-40B4-BE49-F238E27FC236}">
                <a16:creationId xmlns:a16="http://schemas.microsoft.com/office/drawing/2014/main" id="{DE9A6B11-E253-40C8-B8F4-58D5EEF2A5F3}"/>
              </a:ext>
            </a:extLst>
          </p:cNvPr>
          <p:cNvSpPr txBox="1">
            <a:spLocks/>
          </p:cNvSpPr>
          <p:nvPr/>
        </p:nvSpPr>
        <p:spPr bwMode="auto">
          <a:xfrm>
            <a:off x="379032" y="3465004"/>
            <a:ext cx="9641404" cy="5760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The </a:t>
            </a:r>
            <a:r>
              <a:rPr lang="de-DE" kern="0" dirty="0" err="1"/>
              <a:t>remainder</a:t>
            </a:r>
            <a:r>
              <a:rPr lang="de-DE" kern="0" dirty="0"/>
              <a:t> </a:t>
            </a:r>
            <a:r>
              <a:rPr lang="de-DE" kern="0" dirty="0" err="1"/>
              <a:t>is</a:t>
            </a:r>
            <a:r>
              <a:rPr lang="de-DE" kern="0" dirty="0"/>
              <a:t> </a:t>
            </a:r>
            <a:r>
              <a:rPr lang="de-DE" kern="0" dirty="0" err="1"/>
              <a:t>converted</a:t>
            </a:r>
            <a:r>
              <a:rPr lang="de-DE" kern="0" dirty="0"/>
              <a:t> </a:t>
            </a:r>
            <a:r>
              <a:rPr lang="de-DE" kern="0" dirty="0" err="1"/>
              <a:t>into</a:t>
            </a:r>
            <a:r>
              <a:rPr lang="de-DE" kern="0" dirty="0"/>
              <a:t> </a:t>
            </a:r>
            <a:r>
              <a:rPr lang="de-DE" kern="0" dirty="0" err="1"/>
              <a:t>kinetic</a:t>
            </a:r>
            <a:r>
              <a:rPr lang="de-DE" kern="0" dirty="0"/>
              <a:t> (and </a:t>
            </a:r>
            <a:r>
              <a:rPr lang="de-DE" kern="0" dirty="0" err="1"/>
              <a:t>gravitational</a:t>
            </a:r>
            <a:r>
              <a:rPr lang="de-DE" kern="0" dirty="0"/>
              <a:t>) </a:t>
            </a:r>
            <a:r>
              <a:rPr lang="de-DE" kern="0" dirty="0" err="1"/>
              <a:t>energy</a:t>
            </a:r>
            <a:r>
              <a:rPr lang="de-DE" kern="0" dirty="0"/>
              <a:t>. </a:t>
            </a:r>
          </a:p>
          <a:p>
            <a:endParaRPr lang="de-DE" kern="0" dirty="0"/>
          </a:p>
        </p:txBody>
      </p:sp>
      <p:pic>
        <p:nvPicPr>
          <p:cNvPr id="18" name="FullSizeRender (1)">
            <a:hlinkClick r:id="" action="ppaction://media"/>
            <a:extLst>
              <a:ext uri="{FF2B5EF4-FFF2-40B4-BE49-F238E27FC236}">
                <a16:creationId xmlns:a16="http://schemas.microsoft.com/office/drawing/2014/main" id="{915274E9-7FC9-4104-ABEF-917C1F2D82CB}"/>
              </a:ext>
            </a:extLst>
          </p:cNvPr>
          <p:cNvPicPr>
            <a:picLocks noChangeAspect="1"/>
          </p:cNvPicPr>
          <p:nvPr>
            <a:videoFile r:link="rId2"/>
            <p:extLst>
              <p:ext uri="{DAA4B4D4-6D71-4841-9C94-3DE7FCFB9230}">
                <p14:media xmlns:p14="http://schemas.microsoft.com/office/powerpoint/2010/main" r:embed="rId3">
                  <p14:trim st="11450" end="3064.3333"/>
                </p14:media>
              </p:ext>
            </p:extLst>
          </p:nvPr>
        </p:nvPicPr>
        <p:blipFill rotWithShape="1">
          <a:blip r:embed="rId6">
            <a:lum bright="9000"/>
          </a:blip>
          <a:srcRect l="29930" t="-749" r="32939" b="749"/>
          <a:stretch/>
        </p:blipFill>
        <p:spPr>
          <a:xfrm>
            <a:off x="9731473" y="1124743"/>
            <a:ext cx="2081495" cy="3924436"/>
          </a:xfrm>
          <a:prstGeom prst="rect">
            <a:avLst/>
          </a:prstGeom>
        </p:spPr>
      </p:pic>
      <p:sp>
        <p:nvSpPr>
          <p:cNvPr id="19" name="Pfeil: nach rechts 18">
            <a:extLst>
              <a:ext uri="{FF2B5EF4-FFF2-40B4-BE49-F238E27FC236}">
                <a16:creationId xmlns:a16="http://schemas.microsoft.com/office/drawing/2014/main" id="{42BCC214-CF08-44D5-8014-6A9705E452B2}"/>
              </a:ext>
            </a:extLst>
          </p:cNvPr>
          <p:cNvSpPr/>
          <p:nvPr/>
        </p:nvSpPr>
        <p:spPr>
          <a:xfrm>
            <a:off x="267346" y="4401108"/>
            <a:ext cx="861691" cy="576064"/>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haltsplatzhalter 2 3">
            <a:extLst>
              <a:ext uri="{FF2B5EF4-FFF2-40B4-BE49-F238E27FC236}">
                <a16:creationId xmlns:a16="http://schemas.microsoft.com/office/drawing/2014/main" id="{2F0F29B8-ECB7-4EE9-9672-2F5ACE290851}"/>
              </a:ext>
            </a:extLst>
          </p:cNvPr>
          <p:cNvSpPr txBox="1">
            <a:spLocks/>
          </p:cNvSpPr>
          <p:nvPr/>
        </p:nvSpPr>
        <p:spPr bwMode="auto">
          <a:xfrm>
            <a:off x="1487488" y="4437110"/>
            <a:ext cx="7956884" cy="5760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indent="0">
              <a:buNone/>
            </a:pPr>
            <a:r>
              <a:rPr lang="de-DE" kern="0" dirty="0" err="1"/>
              <a:t>We</a:t>
            </a:r>
            <a:r>
              <a:rPr lang="de-DE" kern="0" dirty="0"/>
              <a:t> </a:t>
            </a:r>
            <a:r>
              <a:rPr lang="de-DE" kern="0" dirty="0" err="1"/>
              <a:t>can</a:t>
            </a:r>
            <a:r>
              <a:rPr lang="de-DE" kern="0" dirty="0"/>
              <a:t> </a:t>
            </a:r>
            <a:r>
              <a:rPr lang="de-DE" kern="0" dirty="0" err="1"/>
              <a:t>essentially</a:t>
            </a:r>
            <a:r>
              <a:rPr lang="de-DE" kern="0" dirty="0"/>
              <a:t> </a:t>
            </a:r>
            <a:r>
              <a:rPr lang="de-DE" kern="0" dirty="0" err="1"/>
              <a:t>infer</a:t>
            </a:r>
            <a:r>
              <a:rPr lang="de-DE" kern="0" dirty="0"/>
              <a:t> </a:t>
            </a:r>
            <a:r>
              <a:rPr lang="de-DE" kern="0" dirty="0" err="1"/>
              <a:t>the</a:t>
            </a:r>
            <a:r>
              <a:rPr lang="de-DE" kern="0" dirty="0"/>
              <a:t> </a:t>
            </a:r>
            <a:r>
              <a:rPr lang="de-DE" b="1" kern="0" dirty="0" err="1"/>
              <a:t>rising</a:t>
            </a:r>
            <a:r>
              <a:rPr lang="de-DE" b="1" kern="0" dirty="0"/>
              <a:t> </a:t>
            </a:r>
            <a:r>
              <a:rPr lang="de-DE" b="1" kern="0" dirty="0" err="1"/>
              <a:t>speed</a:t>
            </a:r>
            <a:r>
              <a:rPr lang="de-DE" b="1" kern="0" dirty="0"/>
              <a:t> </a:t>
            </a:r>
            <a:r>
              <a:rPr lang="de-DE" kern="0" dirty="0" err="1"/>
              <a:t>from</a:t>
            </a:r>
            <a:r>
              <a:rPr lang="de-DE" kern="0" dirty="0"/>
              <a:t> </a:t>
            </a:r>
            <a:r>
              <a:rPr lang="de-DE" kern="0" dirty="0" err="1"/>
              <a:t>the</a:t>
            </a:r>
            <a:r>
              <a:rPr lang="de-DE" kern="0" dirty="0"/>
              <a:t> </a:t>
            </a:r>
            <a:r>
              <a:rPr lang="de-DE" kern="0" dirty="0" err="1"/>
              <a:t>dissipation</a:t>
            </a:r>
            <a:r>
              <a:rPr lang="de-DE" kern="0" dirty="0"/>
              <a:t>!</a:t>
            </a:r>
          </a:p>
        </p:txBody>
      </p:sp>
      <p:sp>
        <p:nvSpPr>
          <p:cNvPr id="21" name="Rechteck 20">
            <a:extLst>
              <a:ext uri="{FF2B5EF4-FFF2-40B4-BE49-F238E27FC236}">
                <a16:creationId xmlns:a16="http://schemas.microsoft.com/office/drawing/2014/main" id="{7DF737DB-C1F3-407B-8E9C-2DFFEE6A6D1F}"/>
              </a:ext>
            </a:extLst>
          </p:cNvPr>
          <p:cNvSpPr/>
          <p:nvPr/>
        </p:nvSpPr>
        <p:spPr>
          <a:xfrm>
            <a:off x="1343472" y="4398644"/>
            <a:ext cx="8029550" cy="614532"/>
          </a:xfrm>
          <a:prstGeom prst="rect">
            <a:avLst/>
          </a:prstGeom>
          <a:noFill/>
          <a:ln>
            <a:solidFill>
              <a:srgbClr val="00206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85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8"/>
                                        </p:tgtEl>
                                      </p:cBhvr>
                                    </p:cmd>
                                  </p:childTnLst>
                                </p:cTn>
                              </p:par>
                            </p:childTnLst>
                          </p:cTn>
                        </p:par>
                      </p:childTnLst>
                    </p:cTn>
                  </p:par>
                </p:childTnLst>
              </p:cTn>
              <p:nextCondLst>
                <p:cond evt="onClick" delay="0">
                  <p:tgtEl>
                    <p:spTgt spid="18"/>
                  </p:tgtEl>
                </p:cond>
              </p:nextCondLst>
            </p:seq>
            <p:video>
              <p:cMediaNode vol="80000" mute="1">
                <p:cTn id="20" repeatCount="indefinite" fill="hold" display="0">
                  <p:stCondLst>
                    <p:cond delay="indefinite"/>
                  </p:stCondLst>
                </p:cTn>
                <p:tgtEl>
                  <p:spTgt spid="18"/>
                </p:tgtEl>
              </p:cMediaNode>
            </p:video>
          </p:childTnLst>
        </p:cTn>
      </p:par>
    </p:tnLst>
    <p:bldLst>
      <p:bldP spid="19" grpId="0" animBg="1"/>
      <p:bldP spid="20"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5BE2-577C-423A-9BFE-64AFB44B7BC5}"/>
              </a:ext>
            </a:extLst>
          </p:cNvPr>
          <p:cNvSpPr>
            <a:spLocks noGrp="1"/>
          </p:cNvSpPr>
          <p:nvPr>
            <p:ph type="title"/>
          </p:nvPr>
        </p:nvSpPr>
        <p:spPr/>
        <p:txBody>
          <a:bodyPr/>
          <a:lstStyle/>
          <a:p>
            <a:r>
              <a:rPr lang="de-DE" dirty="0"/>
              <a:t>Dissipative </a:t>
            </a:r>
            <a:r>
              <a:rPr lang="de-DE" dirty="0" err="1"/>
              <a:t>mechanisms</a:t>
            </a:r>
            <a:r>
              <a:rPr lang="de-DE" dirty="0"/>
              <a:t> in </a:t>
            </a:r>
            <a:r>
              <a:rPr lang="de-DE" dirty="0" err="1"/>
              <a:t>the</a:t>
            </a:r>
            <a:r>
              <a:rPr lang="de-DE" dirty="0"/>
              <a:t> </a:t>
            </a:r>
            <a:r>
              <a:rPr lang="de-DE" dirty="0" err="1"/>
              <a:t>continuum</a:t>
            </a:r>
            <a:r>
              <a:rPr lang="de-DE" dirty="0"/>
              <a:t> </a:t>
            </a:r>
            <a:r>
              <a:rPr lang="de-DE" dirty="0" err="1"/>
              <a:t>model</a:t>
            </a:r>
            <a:endParaRPr lang="de-DE" dirty="0"/>
          </a:p>
        </p:txBody>
      </p:sp>
      <p:grpSp>
        <p:nvGrpSpPr>
          <p:cNvPr id="4" name="Gruppieren 3">
            <a:extLst>
              <a:ext uri="{FF2B5EF4-FFF2-40B4-BE49-F238E27FC236}">
                <a16:creationId xmlns:a16="http://schemas.microsoft.com/office/drawing/2014/main" id="{6A494016-9C7E-49DE-BA5F-EE286FF384FE}"/>
              </a:ext>
            </a:extLst>
          </p:cNvPr>
          <p:cNvGrpSpPr/>
          <p:nvPr/>
        </p:nvGrpSpPr>
        <p:grpSpPr>
          <a:xfrm>
            <a:off x="314794" y="2699264"/>
            <a:ext cx="10288278" cy="1267479"/>
            <a:chOff x="242409" y="3410934"/>
            <a:chExt cx="10738328" cy="1232850"/>
          </a:xfrm>
        </p:grpSpPr>
        <p:pic>
          <p:nvPicPr>
            <p:cNvPr id="5" name="Grafik 4">
              <a:extLst>
                <a:ext uri="{FF2B5EF4-FFF2-40B4-BE49-F238E27FC236}">
                  <a16:creationId xmlns:a16="http://schemas.microsoft.com/office/drawing/2014/main" id="{5F61BB64-24F2-4F86-A43C-02666196A6A3}"/>
                </a:ext>
              </a:extLst>
            </p:cNvPr>
            <p:cNvPicPr>
              <a:picLocks noChangeAspect="1"/>
            </p:cNvPicPr>
            <p:nvPr/>
          </p:nvPicPr>
          <p:blipFill rotWithShape="1">
            <a:blip r:embed="rId3"/>
            <a:srcRect l="67214"/>
            <a:stretch/>
          </p:blipFill>
          <p:spPr>
            <a:xfrm>
              <a:off x="7380578" y="3415531"/>
              <a:ext cx="3600159" cy="1228253"/>
            </a:xfrm>
            <a:prstGeom prst="rect">
              <a:avLst/>
            </a:prstGeom>
          </p:spPr>
        </p:pic>
        <p:pic>
          <p:nvPicPr>
            <p:cNvPr id="6" name="Grafik 5">
              <a:extLst>
                <a:ext uri="{FF2B5EF4-FFF2-40B4-BE49-F238E27FC236}">
                  <a16:creationId xmlns:a16="http://schemas.microsoft.com/office/drawing/2014/main" id="{E67981BA-F619-4EE1-9692-A4E4778F1BBC}"/>
                </a:ext>
              </a:extLst>
            </p:cNvPr>
            <p:cNvPicPr>
              <a:picLocks noChangeAspect="1"/>
            </p:cNvPicPr>
            <p:nvPr/>
          </p:nvPicPr>
          <p:blipFill>
            <a:blip r:embed="rId4"/>
            <a:stretch>
              <a:fillRect/>
            </a:stretch>
          </p:blipFill>
          <p:spPr>
            <a:xfrm>
              <a:off x="7706949" y="3863522"/>
              <a:ext cx="286228" cy="315213"/>
            </a:xfrm>
            <a:prstGeom prst="rect">
              <a:avLst/>
            </a:prstGeom>
          </p:spPr>
        </p:pic>
        <p:pic>
          <p:nvPicPr>
            <p:cNvPr id="7" name="Grafik 6">
              <a:extLst>
                <a:ext uri="{FF2B5EF4-FFF2-40B4-BE49-F238E27FC236}">
                  <a16:creationId xmlns:a16="http://schemas.microsoft.com/office/drawing/2014/main" id="{669FD2C7-BCE3-4776-8F94-F2FA6A7179FD}"/>
                </a:ext>
              </a:extLst>
            </p:cNvPr>
            <p:cNvPicPr>
              <a:picLocks noChangeAspect="1"/>
            </p:cNvPicPr>
            <p:nvPr/>
          </p:nvPicPr>
          <p:blipFill rotWithShape="1">
            <a:blip r:embed="rId3"/>
            <a:srcRect r="34994"/>
            <a:stretch/>
          </p:blipFill>
          <p:spPr>
            <a:xfrm>
              <a:off x="242409" y="3410934"/>
              <a:ext cx="7138169" cy="1228253"/>
            </a:xfrm>
            <a:prstGeom prst="rect">
              <a:avLst/>
            </a:prstGeom>
          </p:spPr>
        </p:pic>
      </p:grpSp>
      <p:cxnSp>
        <p:nvCxnSpPr>
          <p:cNvPr id="17" name="Gerade Verbindung mit Pfeil 16">
            <a:extLst>
              <a:ext uri="{FF2B5EF4-FFF2-40B4-BE49-F238E27FC236}">
                <a16:creationId xmlns:a16="http://schemas.microsoft.com/office/drawing/2014/main" id="{D1481B1E-4FD6-4AD8-9E30-51C50A29A04F}"/>
              </a:ext>
            </a:extLst>
          </p:cNvPr>
          <p:cNvCxnSpPr>
            <a:cxnSpLocks/>
          </p:cNvCxnSpPr>
          <p:nvPr/>
        </p:nvCxnSpPr>
        <p:spPr>
          <a:xfrm flipV="1">
            <a:off x="2791438" y="3537464"/>
            <a:ext cx="540060" cy="108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A6620B87-C2A0-46F3-A85F-1959075325A9}"/>
              </a:ext>
            </a:extLst>
          </p:cNvPr>
          <p:cNvCxnSpPr>
            <a:cxnSpLocks/>
          </p:cNvCxnSpPr>
          <p:nvPr/>
        </p:nvCxnSpPr>
        <p:spPr>
          <a:xfrm flipV="1">
            <a:off x="5663489" y="3537466"/>
            <a:ext cx="16710" cy="998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Gerade Verbindung mit Pfeil 27">
            <a:extLst>
              <a:ext uri="{FF2B5EF4-FFF2-40B4-BE49-F238E27FC236}">
                <a16:creationId xmlns:a16="http://schemas.microsoft.com/office/drawing/2014/main" id="{97E67163-0041-4E96-ABD5-7CDE2F3EF848}"/>
              </a:ext>
            </a:extLst>
          </p:cNvPr>
          <p:cNvCxnSpPr>
            <a:cxnSpLocks/>
          </p:cNvCxnSpPr>
          <p:nvPr/>
        </p:nvCxnSpPr>
        <p:spPr>
          <a:xfrm flipH="1" flipV="1">
            <a:off x="8552250" y="3635368"/>
            <a:ext cx="712102" cy="10801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feld 23">
            <a:extLst>
              <a:ext uri="{FF2B5EF4-FFF2-40B4-BE49-F238E27FC236}">
                <a16:creationId xmlns:a16="http://schemas.microsoft.com/office/drawing/2014/main" id="{D4159EC0-2AF4-4327-8F31-4EB07DFD38BF}"/>
              </a:ext>
            </a:extLst>
          </p:cNvPr>
          <p:cNvSpPr txBox="1"/>
          <p:nvPr/>
        </p:nvSpPr>
        <p:spPr>
          <a:xfrm>
            <a:off x="799438" y="4712629"/>
            <a:ext cx="2934858" cy="369332"/>
          </a:xfrm>
          <a:prstGeom prst="rect">
            <a:avLst/>
          </a:prstGeom>
          <a:noFill/>
        </p:spPr>
        <p:txBody>
          <a:bodyPr wrap="square" rtlCol="0">
            <a:spAutoFit/>
          </a:bodyPr>
          <a:lstStyle/>
          <a:p>
            <a:r>
              <a:rPr lang="de-DE" dirty="0" err="1"/>
              <a:t>Viscous</a:t>
            </a:r>
            <a:r>
              <a:rPr lang="de-DE" dirty="0"/>
              <a:t> </a:t>
            </a:r>
            <a:r>
              <a:rPr lang="de-DE" dirty="0" err="1"/>
              <a:t>bulk</a:t>
            </a:r>
            <a:r>
              <a:rPr lang="de-DE" dirty="0"/>
              <a:t> </a:t>
            </a:r>
            <a:r>
              <a:rPr lang="de-DE" dirty="0" err="1"/>
              <a:t>dissipation</a:t>
            </a:r>
            <a:endParaRPr lang="de-DE" dirty="0"/>
          </a:p>
        </p:txBody>
      </p:sp>
      <p:sp>
        <p:nvSpPr>
          <p:cNvPr id="30" name="Textfeld 29">
            <a:extLst>
              <a:ext uri="{FF2B5EF4-FFF2-40B4-BE49-F238E27FC236}">
                <a16:creationId xmlns:a16="http://schemas.microsoft.com/office/drawing/2014/main" id="{12B60EAD-81A0-4AB8-9339-4A626A2794DC}"/>
              </a:ext>
            </a:extLst>
          </p:cNvPr>
          <p:cNvSpPr txBox="1"/>
          <p:nvPr/>
        </p:nvSpPr>
        <p:spPr>
          <a:xfrm>
            <a:off x="4311017" y="4690881"/>
            <a:ext cx="2805208" cy="646331"/>
          </a:xfrm>
          <a:prstGeom prst="rect">
            <a:avLst/>
          </a:prstGeom>
          <a:noFill/>
        </p:spPr>
        <p:txBody>
          <a:bodyPr wrap="square" rtlCol="0">
            <a:spAutoFit/>
          </a:bodyPr>
          <a:lstStyle/>
          <a:p>
            <a:r>
              <a:rPr lang="de-DE" dirty="0"/>
              <a:t>Dissipation due </a:t>
            </a:r>
            <a:r>
              <a:rPr lang="de-DE" dirty="0" err="1"/>
              <a:t>to</a:t>
            </a:r>
            <a:r>
              <a:rPr lang="de-DE" dirty="0"/>
              <a:t> </a:t>
            </a:r>
            <a:r>
              <a:rPr lang="de-DE" dirty="0" err="1"/>
              <a:t>slip</a:t>
            </a:r>
            <a:r>
              <a:rPr lang="de-DE" dirty="0"/>
              <a:t> at </a:t>
            </a:r>
            <a:r>
              <a:rPr lang="de-DE" dirty="0" err="1"/>
              <a:t>the</a:t>
            </a:r>
            <a:r>
              <a:rPr lang="de-DE" dirty="0"/>
              <a:t> solid </a:t>
            </a:r>
            <a:r>
              <a:rPr lang="de-DE" dirty="0" err="1"/>
              <a:t>surface</a:t>
            </a:r>
            <a:endParaRPr lang="de-DE" dirty="0"/>
          </a:p>
        </p:txBody>
      </p:sp>
      <p:sp>
        <p:nvSpPr>
          <p:cNvPr id="32" name="Textfeld 31">
            <a:extLst>
              <a:ext uri="{FF2B5EF4-FFF2-40B4-BE49-F238E27FC236}">
                <a16:creationId xmlns:a16="http://schemas.microsoft.com/office/drawing/2014/main" id="{983C85FD-1C09-4718-91B2-9E798344BC7B}"/>
              </a:ext>
            </a:extLst>
          </p:cNvPr>
          <p:cNvSpPr txBox="1"/>
          <p:nvPr/>
        </p:nvSpPr>
        <p:spPr>
          <a:xfrm>
            <a:off x="7896200" y="4737570"/>
            <a:ext cx="3082204" cy="369332"/>
          </a:xfrm>
          <a:prstGeom prst="rect">
            <a:avLst/>
          </a:prstGeom>
          <a:noFill/>
        </p:spPr>
        <p:txBody>
          <a:bodyPr wrap="square" rtlCol="0">
            <a:spAutoFit/>
          </a:bodyPr>
          <a:lstStyle/>
          <a:p>
            <a:r>
              <a:rPr lang="de-DE" dirty="0"/>
              <a:t>Contact </a:t>
            </a:r>
            <a:r>
              <a:rPr lang="de-DE" dirty="0" err="1"/>
              <a:t>line</a:t>
            </a:r>
            <a:r>
              <a:rPr lang="de-DE" dirty="0"/>
              <a:t> </a:t>
            </a:r>
            <a:r>
              <a:rPr lang="de-DE" dirty="0" err="1"/>
              <a:t>dissipation</a:t>
            </a:r>
            <a:endParaRPr lang="de-DE" dirty="0"/>
          </a:p>
        </p:txBody>
      </p:sp>
      <p:pic>
        <p:nvPicPr>
          <p:cNvPr id="34" name="Grafik 33" descr="\documentclass{article}&#10;\usepackage{amsmath}&#10;\pagestyle{empty}&#10;\begin{document}&#10;&#10;$E(t):=\int_{\Omega} \frac{\rho |v|^2}{2} d V+\int_{\Sigma(t)} \sigma_{\text{lg}} d A+\int_{W(t)} (\sigma_{\text{sl}} -  \sigma_{\text{sg}}) d A$.&#10;&#10;&#10;\end{document}" title="IguanaTex Bitmap Display">
            <a:extLst>
              <a:ext uri="{FF2B5EF4-FFF2-40B4-BE49-F238E27FC236}">
                <a16:creationId xmlns:a16="http://schemas.microsoft.com/office/drawing/2014/main" id="{0976759C-5EEC-4FA5-AB19-26AF606E5674}"/>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15380" y="1685107"/>
            <a:ext cx="8900571" cy="626286"/>
          </a:xfrm>
          <a:prstGeom prst="rect">
            <a:avLst/>
          </a:prstGeom>
        </p:spPr>
      </p:pic>
      <p:sp>
        <p:nvSpPr>
          <p:cNvPr id="35" name="Inhaltsplatzhalter 2 2">
            <a:extLst>
              <a:ext uri="{FF2B5EF4-FFF2-40B4-BE49-F238E27FC236}">
                <a16:creationId xmlns:a16="http://schemas.microsoft.com/office/drawing/2014/main" id="{52EB16FE-CB76-4CAA-BFED-1689F3F14509}"/>
              </a:ext>
            </a:extLst>
          </p:cNvPr>
          <p:cNvSpPr txBox="1">
            <a:spLocks/>
          </p:cNvSpPr>
          <p:nvPr/>
        </p:nvSpPr>
        <p:spPr bwMode="auto">
          <a:xfrm>
            <a:off x="394553" y="1004410"/>
            <a:ext cx="9641404" cy="5760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err="1"/>
              <a:t>Available</a:t>
            </a:r>
            <a:r>
              <a:rPr lang="de-DE" kern="0" dirty="0"/>
              <a:t> </a:t>
            </a:r>
            <a:r>
              <a:rPr lang="de-DE" kern="0" dirty="0" err="1"/>
              <a:t>energy</a:t>
            </a:r>
            <a:r>
              <a:rPr lang="de-DE" kern="0" dirty="0"/>
              <a:t> </a:t>
            </a:r>
            <a:r>
              <a:rPr lang="de-DE" kern="0" dirty="0" err="1"/>
              <a:t>of</a:t>
            </a:r>
            <a:r>
              <a:rPr lang="de-DE" kern="0" dirty="0"/>
              <a:t> </a:t>
            </a:r>
            <a:r>
              <a:rPr lang="de-DE" kern="0" dirty="0" err="1"/>
              <a:t>the</a:t>
            </a:r>
            <a:r>
              <a:rPr lang="de-DE" kern="0" dirty="0"/>
              <a:t> </a:t>
            </a:r>
            <a:r>
              <a:rPr lang="de-DE" kern="0" dirty="0" err="1"/>
              <a:t>system</a:t>
            </a:r>
            <a:r>
              <a:rPr lang="de-DE" kern="0" dirty="0"/>
              <a:t>:</a:t>
            </a:r>
          </a:p>
          <a:p>
            <a:endParaRPr lang="de-DE" kern="0" dirty="0"/>
          </a:p>
        </p:txBody>
      </p:sp>
      <p:sp>
        <p:nvSpPr>
          <p:cNvPr id="36" name="Pfeil: nach rechts 35">
            <a:extLst>
              <a:ext uri="{FF2B5EF4-FFF2-40B4-BE49-F238E27FC236}">
                <a16:creationId xmlns:a16="http://schemas.microsoft.com/office/drawing/2014/main" id="{567B4BA2-A3F9-4CF9-B981-B42B7AA17B26}"/>
              </a:ext>
            </a:extLst>
          </p:cNvPr>
          <p:cNvSpPr/>
          <p:nvPr/>
        </p:nvSpPr>
        <p:spPr>
          <a:xfrm>
            <a:off x="515380" y="5682494"/>
            <a:ext cx="861691" cy="576064"/>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feld 30">
            <a:extLst>
              <a:ext uri="{FF2B5EF4-FFF2-40B4-BE49-F238E27FC236}">
                <a16:creationId xmlns:a16="http://schemas.microsoft.com/office/drawing/2014/main" id="{1DD6E21D-83E6-4593-B68A-E82CAEAD14DD}"/>
              </a:ext>
            </a:extLst>
          </p:cNvPr>
          <p:cNvSpPr txBox="1"/>
          <p:nvPr/>
        </p:nvSpPr>
        <p:spPr>
          <a:xfrm>
            <a:off x="1559496" y="5739693"/>
            <a:ext cx="7452828" cy="461665"/>
          </a:xfrm>
          <a:prstGeom prst="rect">
            <a:avLst/>
          </a:prstGeom>
          <a:noFill/>
        </p:spPr>
        <p:txBody>
          <a:bodyPr wrap="square" rtlCol="0">
            <a:spAutoFit/>
          </a:bodyPr>
          <a:lstStyle/>
          <a:p>
            <a:r>
              <a:rPr lang="de-DE" sz="2400" dirty="0" err="1">
                <a:latin typeface="Calibri" panose="020F0502020204030204" pitchFamily="34" charset="0"/>
                <a:cs typeface="Calibri" panose="020F0502020204030204" pitchFamily="34" charset="0"/>
              </a:rPr>
              <a:t>Notice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that</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the</a:t>
            </a:r>
            <a:r>
              <a:rPr lang="de-DE" sz="2400" dirty="0">
                <a:latin typeface="Calibri" panose="020F0502020204030204" pitchFamily="34" charset="0"/>
                <a:cs typeface="Calibri" panose="020F0502020204030204" pitchFamily="34" charset="0"/>
              </a:rPr>
              <a:t> </a:t>
            </a:r>
            <a:r>
              <a:rPr lang="de-DE" sz="2400" b="1" dirty="0">
                <a:latin typeface="Calibri" panose="020F0502020204030204" pitchFamily="34" charset="0"/>
                <a:cs typeface="Calibri" panose="020F0502020204030204" pitchFamily="34" charset="0"/>
              </a:rPr>
              <a:t>total </a:t>
            </a:r>
            <a:r>
              <a:rPr lang="de-DE" sz="2400" b="1" dirty="0" err="1">
                <a:latin typeface="Calibri" panose="020F0502020204030204" pitchFamily="34" charset="0"/>
                <a:cs typeface="Calibri" panose="020F0502020204030204" pitchFamily="34" charset="0"/>
              </a:rPr>
              <a:t>dissipation</a:t>
            </a:r>
            <a:r>
              <a:rPr lang="de-DE" sz="2400" b="1" dirty="0">
                <a:latin typeface="Calibri" panose="020F0502020204030204" pitchFamily="34" charset="0"/>
                <a:cs typeface="Calibri" panose="020F0502020204030204" pitchFamily="34" charset="0"/>
              </a:rPr>
              <a:t> rate </a:t>
            </a:r>
            <a:r>
              <a:rPr lang="de-DE" sz="2400" dirty="0" err="1">
                <a:latin typeface="Calibri" panose="020F0502020204030204" pitchFamily="34" charset="0"/>
                <a:cs typeface="Calibri" panose="020F0502020204030204" pitchFamily="34" charset="0"/>
              </a:rPr>
              <a:t>controls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the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speed</a:t>
            </a:r>
            <a:r>
              <a:rPr lang="de-DE"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836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5BE2-577C-423A-9BFE-64AFB44B7BC5}"/>
              </a:ext>
            </a:extLst>
          </p:cNvPr>
          <p:cNvSpPr>
            <a:spLocks noGrp="1"/>
          </p:cNvSpPr>
          <p:nvPr>
            <p:ph type="title"/>
          </p:nvPr>
        </p:nvSpPr>
        <p:spPr/>
        <p:txBody>
          <a:bodyPr/>
          <a:lstStyle/>
          <a:p>
            <a:r>
              <a:rPr lang="de-DE" dirty="0"/>
              <a:t>Dissipative </a:t>
            </a:r>
            <a:r>
              <a:rPr lang="de-DE" dirty="0" err="1"/>
              <a:t>mechanisms</a:t>
            </a:r>
            <a:r>
              <a:rPr lang="de-DE" dirty="0"/>
              <a:t> in </a:t>
            </a:r>
            <a:r>
              <a:rPr lang="de-DE" dirty="0" err="1"/>
              <a:t>the</a:t>
            </a:r>
            <a:r>
              <a:rPr lang="de-DE" dirty="0"/>
              <a:t> </a:t>
            </a:r>
            <a:r>
              <a:rPr lang="de-DE" dirty="0" err="1"/>
              <a:t>continuum</a:t>
            </a:r>
            <a:r>
              <a:rPr lang="de-DE" dirty="0"/>
              <a:t> </a:t>
            </a:r>
            <a:r>
              <a:rPr lang="de-DE" dirty="0" err="1"/>
              <a:t>model</a:t>
            </a:r>
            <a:r>
              <a:rPr lang="de-DE" dirty="0"/>
              <a:t> – Slip </a:t>
            </a:r>
            <a:r>
              <a:rPr lang="de-DE" dirty="0" err="1"/>
              <a:t>Condition</a:t>
            </a:r>
            <a:endParaRPr lang="de-DE" dirty="0"/>
          </a:p>
        </p:txBody>
      </p:sp>
      <p:grpSp>
        <p:nvGrpSpPr>
          <p:cNvPr id="4" name="Gruppieren 3">
            <a:extLst>
              <a:ext uri="{FF2B5EF4-FFF2-40B4-BE49-F238E27FC236}">
                <a16:creationId xmlns:a16="http://schemas.microsoft.com/office/drawing/2014/main" id="{6A494016-9C7E-49DE-BA5F-EE286FF384FE}"/>
              </a:ext>
            </a:extLst>
          </p:cNvPr>
          <p:cNvGrpSpPr/>
          <p:nvPr/>
        </p:nvGrpSpPr>
        <p:grpSpPr>
          <a:xfrm>
            <a:off x="314794" y="944724"/>
            <a:ext cx="10288278" cy="1267479"/>
            <a:chOff x="242409" y="3410934"/>
            <a:chExt cx="10738328" cy="1232850"/>
          </a:xfrm>
        </p:grpSpPr>
        <p:pic>
          <p:nvPicPr>
            <p:cNvPr id="5" name="Grafik 4">
              <a:extLst>
                <a:ext uri="{FF2B5EF4-FFF2-40B4-BE49-F238E27FC236}">
                  <a16:creationId xmlns:a16="http://schemas.microsoft.com/office/drawing/2014/main" id="{5F61BB64-24F2-4F86-A43C-02666196A6A3}"/>
                </a:ext>
              </a:extLst>
            </p:cNvPr>
            <p:cNvPicPr>
              <a:picLocks noChangeAspect="1"/>
            </p:cNvPicPr>
            <p:nvPr/>
          </p:nvPicPr>
          <p:blipFill rotWithShape="1">
            <a:blip r:embed="rId3"/>
            <a:srcRect l="67214"/>
            <a:stretch/>
          </p:blipFill>
          <p:spPr>
            <a:xfrm>
              <a:off x="7380578" y="3415531"/>
              <a:ext cx="3600159" cy="1228253"/>
            </a:xfrm>
            <a:prstGeom prst="rect">
              <a:avLst/>
            </a:prstGeom>
          </p:spPr>
        </p:pic>
        <p:pic>
          <p:nvPicPr>
            <p:cNvPr id="6" name="Grafik 5">
              <a:extLst>
                <a:ext uri="{FF2B5EF4-FFF2-40B4-BE49-F238E27FC236}">
                  <a16:creationId xmlns:a16="http://schemas.microsoft.com/office/drawing/2014/main" id="{E67981BA-F619-4EE1-9692-A4E4778F1BBC}"/>
                </a:ext>
              </a:extLst>
            </p:cNvPr>
            <p:cNvPicPr>
              <a:picLocks noChangeAspect="1"/>
            </p:cNvPicPr>
            <p:nvPr/>
          </p:nvPicPr>
          <p:blipFill>
            <a:blip r:embed="rId4"/>
            <a:stretch>
              <a:fillRect/>
            </a:stretch>
          </p:blipFill>
          <p:spPr>
            <a:xfrm>
              <a:off x="7706949" y="3863522"/>
              <a:ext cx="286228" cy="315213"/>
            </a:xfrm>
            <a:prstGeom prst="rect">
              <a:avLst/>
            </a:prstGeom>
          </p:spPr>
        </p:pic>
        <p:pic>
          <p:nvPicPr>
            <p:cNvPr id="7" name="Grafik 6">
              <a:extLst>
                <a:ext uri="{FF2B5EF4-FFF2-40B4-BE49-F238E27FC236}">
                  <a16:creationId xmlns:a16="http://schemas.microsoft.com/office/drawing/2014/main" id="{669FD2C7-BCE3-4776-8F94-F2FA6A7179FD}"/>
                </a:ext>
              </a:extLst>
            </p:cNvPr>
            <p:cNvPicPr>
              <a:picLocks noChangeAspect="1"/>
            </p:cNvPicPr>
            <p:nvPr/>
          </p:nvPicPr>
          <p:blipFill rotWithShape="1">
            <a:blip r:embed="rId3"/>
            <a:srcRect r="34994"/>
            <a:stretch/>
          </p:blipFill>
          <p:spPr>
            <a:xfrm>
              <a:off x="242409" y="3410934"/>
              <a:ext cx="7138169" cy="1228253"/>
            </a:xfrm>
            <a:prstGeom prst="rect">
              <a:avLst/>
            </a:prstGeom>
          </p:spPr>
        </p:pic>
      </p:grpSp>
      <p:sp>
        <p:nvSpPr>
          <p:cNvPr id="8" name="Textfeld 7">
            <a:extLst>
              <a:ext uri="{FF2B5EF4-FFF2-40B4-BE49-F238E27FC236}">
                <a16:creationId xmlns:a16="http://schemas.microsoft.com/office/drawing/2014/main" id="{CE9C5692-633D-4A8C-A489-F665B5D9AAE8}"/>
              </a:ext>
            </a:extLst>
          </p:cNvPr>
          <p:cNvSpPr txBox="1"/>
          <p:nvPr/>
        </p:nvSpPr>
        <p:spPr>
          <a:xfrm>
            <a:off x="390582" y="3609020"/>
            <a:ext cx="3935693" cy="369332"/>
          </a:xfrm>
          <a:prstGeom prst="rect">
            <a:avLst/>
          </a:prstGeom>
          <a:noFill/>
        </p:spPr>
        <p:txBody>
          <a:bodyPr wrap="none" rtlCol="0">
            <a:spAutoFit/>
          </a:bodyPr>
          <a:lstStyle/>
          <a:p>
            <a:pPr marL="285750" indent="-285750">
              <a:buFont typeface="Wingdings" panose="05000000000000000000" pitchFamily="2" charset="2"/>
              <a:buChar char="§"/>
            </a:pPr>
            <a:r>
              <a:rPr lang="de-DE" b="1" dirty="0" err="1"/>
              <a:t>Navier</a:t>
            </a:r>
            <a:r>
              <a:rPr lang="de-DE" b="1" dirty="0"/>
              <a:t> </a:t>
            </a:r>
            <a:r>
              <a:rPr lang="de-DE" b="1" dirty="0" err="1"/>
              <a:t>slip</a:t>
            </a:r>
            <a:r>
              <a:rPr lang="de-DE" b="1" dirty="0"/>
              <a:t> </a:t>
            </a:r>
            <a:r>
              <a:rPr lang="de-DE" b="1" dirty="0" err="1"/>
              <a:t>boundary</a:t>
            </a:r>
            <a:r>
              <a:rPr lang="de-DE" b="1" dirty="0"/>
              <a:t> </a:t>
            </a:r>
            <a:r>
              <a:rPr lang="de-DE" b="1" dirty="0" err="1"/>
              <a:t>condition</a:t>
            </a:r>
            <a:r>
              <a:rPr lang="de-DE" b="1" dirty="0"/>
              <a:t>:</a:t>
            </a:r>
          </a:p>
        </p:txBody>
      </p:sp>
      <p:sp>
        <p:nvSpPr>
          <p:cNvPr id="9" name="Rechteck 8">
            <a:extLst>
              <a:ext uri="{FF2B5EF4-FFF2-40B4-BE49-F238E27FC236}">
                <a16:creationId xmlns:a16="http://schemas.microsoft.com/office/drawing/2014/main" id="{07566C44-CF7B-43DB-8498-9E7881BECC42}"/>
              </a:ext>
            </a:extLst>
          </p:cNvPr>
          <p:cNvSpPr/>
          <p:nvPr/>
        </p:nvSpPr>
        <p:spPr>
          <a:xfrm>
            <a:off x="574644" y="4155296"/>
            <a:ext cx="825867" cy="369332"/>
          </a:xfrm>
          <a:prstGeom prst="rect">
            <a:avLst/>
          </a:prstGeom>
        </p:spPr>
        <p:txBody>
          <a:bodyPr wrap="none">
            <a:spAutoFit/>
          </a:bodyPr>
          <a:lstStyle/>
          <a:p>
            <a:r>
              <a:rPr lang="de-DE" dirty="0"/>
              <a:t>(NBC)</a:t>
            </a:r>
          </a:p>
        </p:txBody>
      </p:sp>
      <p:sp>
        <p:nvSpPr>
          <p:cNvPr id="10" name="Rechteck 9">
            <a:extLst>
              <a:ext uri="{FF2B5EF4-FFF2-40B4-BE49-F238E27FC236}">
                <a16:creationId xmlns:a16="http://schemas.microsoft.com/office/drawing/2014/main" id="{E6A5BE39-F9CE-42C2-AAB1-87133861AB19}"/>
              </a:ext>
            </a:extLst>
          </p:cNvPr>
          <p:cNvSpPr/>
          <p:nvPr/>
        </p:nvSpPr>
        <p:spPr>
          <a:xfrm>
            <a:off x="4365939" y="4101780"/>
            <a:ext cx="613304" cy="400110"/>
          </a:xfrm>
          <a:prstGeom prst="rect">
            <a:avLst/>
          </a:prstGeom>
        </p:spPr>
        <p:txBody>
          <a:bodyPr wrap="square">
            <a:spAutoFit/>
          </a:bodyPr>
          <a:lstStyle/>
          <a:p>
            <a:r>
              <a:rPr lang="de-DE" sz="2000" dirty="0"/>
              <a:t>at</a:t>
            </a:r>
          </a:p>
        </p:txBody>
      </p:sp>
      <p:pic>
        <p:nvPicPr>
          <p:cNvPr id="11" name="Grafik 10">
            <a:extLst>
              <a:ext uri="{FF2B5EF4-FFF2-40B4-BE49-F238E27FC236}">
                <a16:creationId xmlns:a16="http://schemas.microsoft.com/office/drawing/2014/main" id="{FFBF1013-1B52-4FBF-B335-41B6647020CD}"/>
              </a:ext>
            </a:extLst>
          </p:cNvPr>
          <p:cNvPicPr>
            <a:picLocks noChangeAspect="1"/>
          </p:cNvPicPr>
          <p:nvPr/>
        </p:nvPicPr>
        <p:blipFill rotWithShape="1">
          <a:blip r:embed="rId5"/>
          <a:srcRect l="83612" t="74168" r="11148" b="6909"/>
          <a:stretch/>
        </p:blipFill>
        <p:spPr>
          <a:xfrm>
            <a:off x="5298466" y="4098981"/>
            <a:ext cx="442377" cy="340290"/>
          </a:xfrm>
          <a:prstGeom prst="rect">
            <a:avLst/>
          </a:prstGeom>
        </p:spPr>
      </p:pic>
      <p:pic>
        <p:nvPicPr>
          <p:cNvPr id="12" name="Grafik 11">
            <a:extLst>
              <a:ext uri="{FF2B5EF4-FFF2-40B4-BE49-F238E27FC236}">
                <a16:creationId xmlns:a16="http://schemas.microsoft.com/office/drawing/2014/main" id="{001AEA11-1616-4B8E-BE6B-51AAB02FB903}"/>
              </a:ext>
            </a:extLst>
          </p:cNvPr>
          <p:cNvPicPr>
            <a:picLocks noChangeAspect="1"/>
          </p:cNvPicPr>
          <p:nvPr/>
        </p:nvPicPr>
        <p:blipFill rotWithShape="1">
          <a:blip r:embed="rId6"/>
          <a:srcRect l="1552" t="5715" r="35702" b="1153"/>
          <a:stretch/>
        </p:blipFill>
        <p:spPr>
          <a:xfrm>
            <a:off x="1691228" y="4034860"/>
            <a:ext cx="2425570" cy="610203"/>
          </a:xfrm>
          <a:prstGeom prst="rect">
            <a:avLst/>
          </a:prstGeom>
        </p:spPr>
      </p:pic>
      <p:sp>
        <p:nvSpPr>
          <p:cNvPr id="13" name="Rechteck 12">
            <a:extLst>
              <a:ext uri="{FF2B5EF4-FFF2-40B4-BE49-F238E27FC236}">
                <a16:creationId xmlns:a16="http://schemas.microsoft.com/office/drawing/2014/main" id="{898DFB3F-96BE-4FB1-A386-A4FA311B5435}"/>
              </a:ext>
            </a:extLst>
          </p:cNvPr>
          <p:cNvSpPr/>
          <p:nvPr/>
        </p:nvSpPr>
        <p:spPr>
          <a:xfrm>
            <a:off x="570602" y="4772759"/>
            <a:ext cx="2039982" cy="369332"/>
          </a:xfrm>
          <a:prstGeom prst="rect">
            <a:avLst/>
          </a:prstGeom>
        </p:spPr>
        <p:txBody>
          <a:bodyPr wrap="none">
            <a:spAutoFit/>
          </a:bodyPr>
          <a:lstStyle/>
          <a:p>
            <a:r>
              <a:rPr lang="de-DE" dirty="0" err="1"/>
              <a:t>Friction</a:t>
            </a:r>
            <a:r>
              <a:rPr lang="de-DE" dirty="0"/>
              <a:t> </a:t>
            </a:r>
            <a:r>
              <a:rPr lang="de-DE" dirty="0" err="1"/>
              <a:t>coefficient</a:t>
            </a:r>
            <a:endParaRPr lang="de-DE" dirty="0"/>
          </a:p>
        </p:txBody>
      </p:sp>
      <p:pic>
        <p:nvPicPr>
          <p:cNvPr id="14" name="Grafik 13">
            <a:extLst>
              <a:ext uri="{FF2B5EF4-FFF2-40B4-BE49-F238E27FC236}">
                <a16:creationId xmlns:a16="http://schemas.microsoft.com/office/drawing/2014/main" id="{4D10DF82-D8E3-4506-9354-C848E051C867}"/>
              </a:ext>
            </a:extLst>
          </p:cNvPr>
          <p:cNvPicPr>
            <a:picLocks noChangeAspect="1"/>
          </p:cNvPicPr>
          <p:nvPr/>
        </p:nvPicPr>
        <p:blipFill>
          <a:blip r:embed="rId7"/>
          <a:stretch>
            <a:fillRect/>
          </a:stretch>
        </p:blipFill>
        <p:spPr>
          <a:xfrm>
            <a:off x="5794795" y="4745776"/>
            <a:ext cx="1921385" cy="479403"/>
          </a:xfrm>
          <a:prstGeom prst="rect">
            <a:avLst/>
          </a:prstGeom>
        </p:spPr>
      </p:pic>
      <p:sp>
        <p:nvSpPr>
          <p:cNvPr id="15" name="Rechteck 14">
            <a:extLst>
              <a:ext uri="{FF2B5EF4-FFF2-40B4-BE49-F238E27FC236}">
                <a16:creationId xmlns:a16="http://schemas.microsoft.com/office/drawing/2014/main" id="{8B37D301-B00E-4E38-939C-EB8AA7175E4A}"/>
              </a:ext>
            </a:extLst>
          </p:cNvPr>
          <p:cNvSpPr/>
          <p:nvPr/>
        </p:nvSpPr>
        <p:spPr>
          <a:xfrm>
            <a:off x="4199045" y="4772759"/>
            <a:ext cx="1386918" cy="369332"/>
          </a:xfrm>
          <a:prstGeom prst="rect">
            <a:avLst/>
          </a:prstGeom>
        </p:spPr>
        <p:txBody>
          <a:bodyPr wrap="none">
            <a:spAutoFit/>
          </a:bodyPr>
          <a:lstStyle/>
          <a:p>
            <a:r>
              <a:rPr lang="de-DE" dirty="0">
                <a:sym typeface="Symbol" panose="05050102010706020507" pitchFamily="18" charset="2"/>
              </a:rPr>
              <a:t></a:t>
            </a:r>
            <a:r>
              <a:rPr lang="de-DE" dirty="0"/>
              <a:t> </a:t>
            </a:r>
            <a:r>
              <a:rPr lang="de-DE" dirty="0" err="1"/>
              <a:t>slip</a:t>
            </a:r>
            <a:r>
              <a:rPr lang="de-DE" dirty="0"/>
              <a:t> </a:t>
            </a:r>
            <a:r>
              <a:rPr lang="de-DE" dirty="0" err="1"/>
              <a:t>lenth</a:t>
            </a:r>
            <a:endParaRPr lang="de-DE" dirty="0"/>
          </a:p>
        </p:txBody>
      </p:sp>
      <p:pic>
        <p:nvPicPr>
          <p:cNvPr id="16" name="Grafik 15">
            <a:extLst>
              <a:ext uri="{FF2B5EF4-FFF2-40B4-BE49-F238E27FC236}">
                <a16:creationId xmlns:a16="http://schemas.microsoft.com/office/drawing/2014/main" id="{395FB9EC-9625-4C1A-999E-4395D23595E7}"/>
              </a:ext>
            </a:extLst>
          </p:cNvPr>
          <p:cNvPicPr>
            <a:picLocks noChangeAspect="1"/>
          </p:cNvPicPr>
          <p:nvPr/>
        </p:nvPicPr>
        <p:blipFill rotWithShape="1">
          <a:blip r:embed="rId7"/>
          <a:srcRect l="58098"/>
          <a:stretch/>
        </p:blipFill>
        <p:spPr>
          <a:xfrm>
            <a:off x="2992666" y="4725144"/>
            <a:ext cx="805105" cy="479403"/>
          </a:xfrm>
          <a:prstGeom prst="rect">
            <a:avLst/>
          </a:prstGeom>
        </p:spPr>
      </p:pic>
      <p:pic>
        <p:nvPicPr>
          <p:cNvPr id="26" name="Grafik 25">
            <a:extLst>
              <a:ext uri="{FF2B5EF4-FFF2-40B4-BE49-F238E27FC236}">
                <a16:creationId xmlns:a16="http://schemas.microsoft.com/office/drawing/2014/main" id="{E938F9A4-56ED-45DF-BB18-E4918F402371}"/>
              </a:ext>
            </a:extLst>
          </p:cNvPr>
          <p:cNvPicPr>
            <a:picLocks noChangeAspect="1"/>
          </p:cNvPicPr>
          <p:nvPr/>
        </p:nvPicPr>
        <p:blipFill>
          <a:blip r:embed="rId8"/>
          <a:stretch>
            <a:fillRect/>
          </a:stretch>
        </p:blipFill>
        <p:spPr>
          <a:xfrm>
            <a:off x="8245373" y="2888940"/>
            <a:ext cx="2935662" cy="2692126"/>
          </a:xfrm>
          <a:prstGeom prst="rect">
            <a:avLst/>
          </a:prstGeom>
        </p:spPr>
      </p:pic>
      <p:sp>
        <p:nvSpPr>
          <p:cNvPr id="27" name="Textfeld 26">
            <a:extLst>
              <a:ext uri="{FF2B5EF4-FFF2-40B4-BE49-F238E27FC236}">
                <a16:creationId xmlns:a16="http://schemas.microsoft.com/office/drawing/2014/main" id="{E31B6A1D-D6D7-4466-84EA-F2F21A56EBBC}"/>
              </a:ext>
            </a:extLst>
          </p:cNvPr>
          <p:cNvSpPr txBox="1"/>
          <p:nvPr/>
        </p:nvSpPr>
        <p:spPr>
          <a:xfrm>
            <a:off x="314794" y="2637004"/>
            <a:ext cx="7058016" cy="646331"/>
          </a:xfrm>
          <a:prstGeom prst="rect">
            <a:avLst/>
          </a:prstGeom>
          <a:noFill/>
        </p:spPr>
        <p:txBody>
          <a:bodyPr wrap="square" rtlCol="0">
            <a:spAutoFit/>
          </a:bodyPr>
          <a:lstStyle/>
          <a:p>
            <a:pPr marL="285750" indent="-285750">
              <a:buFont typeface="Wingdings" panose="05000000000000000000" pitchFamily="2" charset="2"/>
              <a:buChar char="§"/>
            </a:pPr>
            <a:r>
              <a:rPr lang="de-DE" b="1" dirty="0" err="1"/>
              <a:t>No</a:t>
            </a:r>
            <a:r>
              <a:rPr lang="de-DE" b="1" dirty="0"/>
              <a:t> </a:t>
            </a:r>
            <a:r>
              <a:rPr lang="de-DE" b="1" dirty="0" err="1"/>
              <a:t>slip</a:t>
            </a:r>
            <a:r>
              <a:rPr lang="de-DE" b="1" dirty="0"/>
              <a:t> </a:t>
            </a:r>
            <a:r>
              <a:rPr lang="de-DE" dirty="0" err="1"/>
              <a:t>condition</a:t>
            </a:r>
            <a:r>
              <a:rPr lang="de-DE" dirty="0"/>
              <a:t> </a:t>
            </a:r>
            <a:r>
              <a:rPr lang="de-DE" dirty="0" err="1"/>
              <a:t>must</a:t>
            </a:r>
            <a:r>
              <a:rPr lang="de-DE" dirty="0"/>
              <a:t> </a:t>
            </a:r>
            <a:r>
              <a:rPr lang="de-DE" dirty="0" err="1"/>
              <a:t>be</a:t>
            </a:r>
            <a:r>
              <a:rPr lang="de-DE" dirty="0"/>
              <a:t> relaxed </a:t>
            </a:r>
            <a:r>
              <a:rPr lang="de-DE" dirty="0" err="1"/>
              <a:t>to</a:t>
            </a:r>
            <a:r>
              <a:rPr lang="de-DE" dirty="0"/>
              <a:t> </a:t>
            </a:r>
            <a:r>
              <a:rPr lang="de-DE" dirty="0" err="1"/>
              <a:t>allow</a:t>
            </a:r>
            <a:r>
              <a:rPr lang="de-DE" dirty="0"/>
              <a:t> </a:t>
            </a:r>
            <a:r>
              <a:rPr lang="de-DE" dirty="0" err="1"/>
              <a:t>for</a:t>
            </a:r>
            <a:r>
              <a:rPr lang="de-DE" dirty="0"/>
              <a:t> a </a:t>
            </a:r>
            <a:r>
              <a:rPr lang="de-DE" dirty="0" err="1"/>
              <a:t>moving</a:t>
            </a:r>
            <a:r>
              <a:rPr lang="de-DE" dirty="0"/>
              <a:t> </a:t>
            </a:r>
            <a:r>
              <a:rPr lang="de-DE" dirty="0" err="1"/>
              <a:t>contact</a:t>
            </a:r>
            <a:r>
              <a:rPr lang="de-DE" dirty="0"/>
              <a:t> </a:t>
            </a:r>
            <a:r>
              <a:rPr lang="de-DE" dirty="0" err="1"/>
              <a:t>line</a:t>
            </a:r>
            <a:r>
              <a:rPr lang="de-DE" dirty="0"/>
              <a:t> (Huh &amp; </a:t>
            </a:r>
            <a:r>
              <a:rPr lang="de-DE" dirty="0" err="1"/>
              <a:t>Scriven</a:t>
            </a:r>
            <a:r>
              <a:rPr lang="de-DE" dirty="0"/>
              <a:t>, 1971) </a:t>
            </a:r>
          </a:p>
        </p:txBody>
      </p:sp>
      <p:pic>
        <p:nvPicPr>
          <p:cNvPr id="33" name="Grafik 32" descr="\documentclass{article}&#10;\usepackage{amsmath}&#10;\pagestyle{empty}&#10;\begin{document}&#10;&#10;&#10;\[ \int_{\partial \Omega} v_{\|} \cdot\left(S n_{\partial \Omega}\right)_{\|} d A = - \int_{\partial \Omega} \beta |v_{\|}|^2 \, dA \leq 0  \]&#10;&#10;\end{document}" title="IguanaTex Bitmap Display">
            <a:extLst>
              <a:ext uri="{FF2B5EF4-FFF2-40B4-BE49-F238E27FC236}">
                <a16:creationId xmlns:a16="http://schemas.microsoft.com/office/drawing/2014/main" id="{CD25E018-4D3D-41DF-8474-644BD3489A06}"/>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603832" y="5460709"/>
            <a:ext cx="5577254" cy="699585"/>
          </a:xfrm>
          <a:prstGeom prst="rect">
            <a:avLst/>
          </a:prstGeom>
        </p:spPr>
      </p:pic>
    </p:spTree>
    <p:extLst>
      <p:ext uri="{BB962C8B-B14F-4D97-AF65-F5344CB8AC3E}">
        <p14:creationId xmlns:p14="http://schemas.microsoft.com/office/powerpoint/2010/main" val="15320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5BE2-577C-423A-9BFE-64AFB44B7BC5}"/>
              </a:ext>
            </a:extLst>
          </p:cNvPr>
          <p:cNvSpPr>
            <a:spLocks noGrp="1"/>
          </p:cNvSpPr>
          <p:nvPr>
            <p:ph type="title"/>
          </p:nvPr>
        </p:nvSpPr>
        <p:spPr>
          <a:xfrm>
            <a:off x="334434" y="142528"/>
            <a:ext cx="11234174" cy="838200"/>
          </a:xfrm>
        </p:spPr>
        <p:txBody>
          <a:bodyPr/>
          <a:lstStyle/>
          <a:p>
            <a:r>
              <a:rPr lang="de-DE" dirty="0"/>
              <a:t>Dissipative </a:t>
            </a:r>
            <a:r>
              <a:rPr lang="de-DE" dirty="0" err="1"/>
              <a:t>mechanisms</a:t>
            </a:r>
            <a:r>
              <a:rPr lang="de-DE" dirty="0"/>
              <a:t> in </a:t>
            </a:r>
            <a:r>
              <a:rPr lang="de-DE" dirty="0" err="1"/>
              <a:t>the</a:t>
            </a:r>
            <a:r>
              <a:rPr lang="de-DE" dirty="0"/>
              <a:t> </a:t>
            </a:r>
            <a:r>
              <a:rPr lang="de-DE" dirty="0" err="1"/>
              <a:t>continuum</a:t>
            </a:r>
            <a:r>
              <a:rPr lang="de-DE" dirty="0"/>
              <a:t> </a:t>
            </a:r>
            <a:r>
              <a:rPr lang="de-DE" dirty="0" err="1"/>
              <a:t>model</a:t>
            </a:r>
            <a:r>
              <a:rPr lang="de-DE" dirty="0"/>
              <a:t> – Dynamic Contact Angle</a:t>
            </a:r>
          </a:p>
        </p:txBody>
      </p:sp>
      <p:grpSp>
        <p:nvGrpSpPr>
          <p:cNvPr id="4" name="Gruppieren 3">
            <a:extLst>
              <a:ext uri="{FF2B5EF4-FFF2-40B4-BE49-F238E27FC236}">
                <a16:creationId xmlns:a16="http://schemas.microsoft.com/office/drawing/2014/main" id="{6A494016-9C7E-49DE-BA5F-EE286FF384FE}"/>
              </a:ext>
            </a:extLst>
          </p:cNvPr>
          <p:cNvGrpSpPr/>
          <p:nvPr/>
        </p:nvGrpSpPr>
        <p:grpSpPr>
          <a:xfrm>
            <a:off x="314794" y="944724"/>
            <a:ext cx="10288278" cy="1267479"/>
            <a:chOff x="242409" y="3410934"/>
            <a:chExt cx="10738328" cy="1232850"/>
          </a:xfrm>
        </p:grpSpPr>
        <p:pic>
          <p:nvPicPr>
            <p:cNvPr id="5" name="Grafik 4">
              <a:extLst>
                <a:ext uri="{FF2B5EF4-FFF2-40B4-BE49-F238E27FC236}">
                  <a16:creationId xmlns:a16="http://schemas.microsoft.com/office/drawing/2014/main" id="{5F61BB64-24F2-4F86-A43C-02666196A6A3}"/>
                </a:ext>
              </a:extLst>
            </p:cNvPr>
            <p:cNvPicPr>
              <a:picLocks noChangeAspect="1"/>
            </p:cNvPicPr>
            <p:nvPr/>
          </p:nvPicPr>
          <p:blipFill rotWithShape="1">
            <a:blip r:embed="rId3"/>
            <a:srcRect l="67214"/>
            <a:stretch/>
          </p:blipFill>
          <p:spPr>
            <a:xfrm>
              <a:off x="7380578" y="3415531"/>
              <a:ext cx="3600159" cy="1228253"/>
            </a:xfrm>
            <a:prstGeom prst="rect">
              <a:avLst/>
            </a:prstGeom>
          </p:spPr>
        </p:pic>
        <p:pic>
          <p:nvPicPr>
            <p:cNvPr id="6" name="Grafik 5">
              <a:extLst>
                <a:ext uri="{FF2B5EF4-FFF2-40B4-BE49-F238E27FC236}">
                  <a16:creationId xmlns:a16="http://schemas.microsoft.com/office/drawing/2014/main" id="{E67981BA-F619-4EE1-9692-A4E4778F1BBC}"/>
                </a:ext>
              </a:extLst>
            </p:cNvPr>
            <p:cNvPicPr>
              <a:picLocks noChangeAspect="1"/>
            </p:cNvPicPr>
            <p:nvPr/>
          </p:nvPicPr>
          <p:blipFill>
            <a:blip r:embed="rId4"/>
            <a:stretch>
              <a:fillRect/>
            </a:stretch>
          </p:blipFill>
          <p:spPr>
            <a:xfrm>
              <a:off x="7706949" y="3863522"/>
              <a:ext cx="286228" cy="315213"/>
            </a:xfrm>
            <a:prstGeom prst="rect">
              <a:avLst/>
            </a:prstGeom>
          </p:spPr>
        </p:pic>
        <p:pic>
          <p:nvPicPr>
            <p:cNvPr id="7" name="Grafik 6">
              <a:extLst>
                <a:ext uri="{FF2B5EF4-FFF2-40B4-BE49-F238E27FC236}">
                  <a16:creationId xmlns:a16="http://schemas.microsoft.com/office/drawing/2014/main" id="{669FD2C7-BCE3-4776-8F94-F2FA6A7179FD}"/>
                </a:ext>
              </a:extLst>
            </p:cNvPr>
            <p:cNvPicPr>
              <a:picLocks noChangeAspect="1"/>
            </p:cNvPicPr>
            <p:nvPr/>
          </p:nvPicPr>
          <p:blipFill rotWithShape="1">
            <a:blip r:embed="rId3"/>
            <a:srcRect r="34994"/>
            <a:stretch/>
          </p:blipFill>
          <p:spPr>
            <a:xfrm>
              <a:off x="242409" y="3410934"/>
              <a:ext cx="7138169" cy="1228253"/>
            </a:xfrm>
            <a:prstGeom prst="rect">
              <a:avLst/>
            </a:prstGeom>
          </p:spPr>
        </p:pic>
      </p:grpSp>
      <p:sp>
        <p:nvSpPr>
          <p:cNvPr id="17" name="Textfeld 16">
            <a:extLst>
              <a:ext uri="{FF2B5EF4-FFF2-40B4-BE49-F238E27FC236}">
                <a16:creationId xmlns:a16="http://schemas.microsoft.com/office/drawing/2014/main" id="{2ED216D2-FBBC-4EC6-923B-FAAC4D210EE5}"/>
              </a:ext>
            </a:extLst>
          </p:cNvPr>
          <p:cNvSpPr txBox="1"/>
          <p:nvPr/>
        </p:nvSpPr>
        <p:spPr>
          <a:xfrm>
            <a:off x="407368" y="2597952"/>
            <a:ext cx="4702422" cy="369332"/>
          </a:xfrm>
          <a:prstGeom prst="rect">
            <a:avLst/>
          </a:prstGeom>
          <a:noFill/>
        </p:spPr>
        <p:txBody>
          <a:bodyPr wrap="square" rtlCol="0">
            <a:spAutoFit/>
          </a:bodyPr>
          <a:lstStyle/>
          <a:p>
            <a:pPr marL="285750" indent="-285750">
              <a:buFont typeface="Wingdings" panose="05000000000000000000" pitchFamily="2" charset="2"/>
              <a:buChar char="§"/>
            </a:pPr>
            <a:r>
              <a:rPr lang="de-DE" b="1" dirty="0" err="1"/>
              <a:t>dynamic</a:t>
            </a:r>
            <a:r>
              <a:rPr lang="de-DE" b="1" dirty="0"/>
              <a:t> </a:t>
            </a:r>
            <a:r>
              <a:rPr lang="de-DE" b="1" dirty="0" err="1"/>
              <a:t>contact</a:t>
            </a:r>
            <a:r>
              <a:rPr lang="de-DE" b="1" dirty="0"/>
              <a:t> angle „</a:t>
            </a:r>
            <a:r>
              <a:rPr lang="de-DE" b="1" dirty="0" err="1"/>
              <a:t>model</a:t>
            </a:r>
            <a:r>
              <a:rPr lang="de-DE" b="1" dirty="0"/>
              <a:t>“:</a:t>
            </a:r>
          </a:p>
        </p:txBody>
      </p:sp>
      <p:pic>
        <p:nvPicPr>
          <p:cNvPr id="18" name="Grafik 17">
            <a:extLst>
              <a:ext uri="{FF2B5EF4-FFF2-40B4-BE49-F238E27FC236}">
                <a16:creationId xmlns:a16="http://schemas.microsoft.com/office/drawing/2014/main" id="{D50CE845-41BD-4D70-893C-A4AA61C33B75}"/>
              </a:ext>
            </a:extLst>
          </p:cNvPr>
          <p:cNvPicPr>
            <a:picLocks noChangeAspect="1"/>
          </p:cNvPicPr>
          <p:nvPr/>
        </p:nvPicPr>
        <p:blipFill>
          <a:blip r:embed="rId5"/>
          <a:stretch>
            <a:fillRect/>
          </a:stretch>
        </p:blipFill>
        <p:spPr>
          <a:xfrm>
            <a:off x="4928757" y="2474593"/>
            <a:ext cx="1892470" cy="616050"/>
          </a:xfrm>
          <a:prstGeom prst="rect">
            <a:avLst/>
          </a:prstGeom>
        </p:spPr>
      </p:pic>
      <p:sp>
        <p:nvSpPr>
          <p:cNvPr id="19" name="Rechteck 18">
            <a:extLst>
              <a:ext uri="{FF2B5EF4-FFF2-40B4-BE49-F238E27FC236}">
                <a16:creationId xmlns:a16="http://schemas.microsoft.com/office/drawing/2014/main" id="{D6640D0A-3DE0-44A3-BEE5-596D34006D95}"/>
              </a:ext>
            </a:extLst>
          </p:cNvPr>
          <p:cNvSpPr/>
          <p:nvPr/>
        </p:nvSpPr>
        <p:spPr>
          <a:xfrm>
            <a:off x="626197" y="3214188"/>
            <a:ext cx="2223686" cy="369332"/>
          </a:xfrm>
          <a:prstGeom prst="rect">
            <a:avLst/>
          </a:prstGeom>
        </p:spPr>
        <p:txBody>
          <a:bodyPr wrap="none">
            <a:spAutoFit/>
          </a:bodyPr>
          <a:lstStyle/>
          <a:p>
            <a:r>
              <a:rPr lang="de-DE" dirty="0"/>
              <a:t>Linear </a:t>
            </a:r>
            <a:r>
              <a:rPr lang="de-DE" dirty="0" err="1"/>
              <a:t>special</a:t>
            </a:r>
            <a:r>
              <a:rPr lang="de-DE" dirty="0"/>
              <a:t> </a:t>
            </a:r>
            <a:r>
              <a:rPr lang="de-DE" dirty="0" err="1"/>
              <a:t>case</a:t>
            </a:r>
            <a:r>
              <a:rPr lang="de-DE" dirty="0"/>
              <a:t>:</a:t>
            </a:r>
          </a:p>
        </p:txBody>
      </p:sp>
      <p:pic>
        <p:nvPicPr>
          <p:cNvPr id="21" name="Grafik 20">
            <a:extLst>
              <a:ext uri="{FF2B5EF4-FFF2-40B4-BE49-F238E27FC236}">
                <a16:creationId xmlns:a16="http://schemas.microsoft.com/office/drawing/2014/main" id="{83769DAC-DF6C-40E6-81C8-E9C78EEB6B4C}"/>
              </a:ext>
            </a:extLst>
          </p:cNvPr>
          <p:cNvPicPr>
            <a:picLocks noChangeAspect="1"/>
          </p:cNvPicPr>
          <p:nvPr/>
        </p:nvPicPr>
        <p:blipFill>
          <a:blip r:embed="rId6"/>
          <a:stretch>
            <a:fillRect/>
          </a:stretch>
        </p:blipFill>
        <p:spPr>
          <a:xfrm>
            <a:off x="3107668" y="3159925"/>
            <a:ext cx="3414605" cy="591344"/>
          </a:xfrm>
          <a:prstGeom prst="rect">
            <a:avLst/>
          </a:prstGeom>
        </p:spPr>
      </p:pic>
      <p:pic>
        <p:nvPicPr>
          <p:cNvPr id="23" name="Grafik 22">
            <a:extLst>
              <a:ext uri="{FF2B5EF4-FFF2-40B4-BE49-F238E27FC236}">
                <a16:creationId xmlns:a16="http://schemas.microsoft.com/office/drawing/2014/main" id="{91B466EA-5227-497B-9818-7D8AF4620893}"/>
              </a:ext>
            </a:extLst>
          </p:cNvPr>
          <p:cNvPicPr>
            <a:picLocks noChangeAspect="1"/>
          </p:cNvPicPr>
          <p:nvPr/>
        </p:nvPicPr>
        <p:blipFill>
          <a:blip r:embed="rId7"/>
          <a:stretch>
            <a:fillRect/>
          </a:stretch>
        </p:blipFill>
        <p:spPr>
          <a:xfrm>
            <a:off x="4406127" y="3902331"/>
            <a:ext cx="990110" cy="471481"/>
          </a:xfrm>
          <a:prstGeom prst="rect">
            <a:avLst/>
          </a:prstGeom>
        </p:spPr>
      </p:pic>
      <p:sp>
        <p:nvSpPr>
          <p:cNvPr id="24" name="Rechteck 23">
            <a:extLst>
              <a:ext uri="{FF2B5EF4-FFF2-40B4-BE49-F238E27FC236}">
                <a16:creationId xmlns:a16="http://schemas.microsoft.com/office/drawing/2014/main" id="{47D9C608-2ACB-4F2C-AD70-25083E6CADAE}"/>
              </a:ext>
            </a:extLst>
          </p:cNvPr>
          <p:cNvSpPr/>
          <p:nvPr/>
        </p:nvSpPr>
        <p:spPr>
          <a:xfrm>
            <a:off x="608921" y="3949580"/>
            <a:ext cx="3232616" cy="369332"/>
          </a:xfrm>
          <a:prstGeom prst="rect">
            <a:avLst/>
          </a:prstGeom>
        </p:spPr>
        <p:txBody>
          <a:bodyPr wrap="none">
            <a:spAutoFit/>
          </a:bodyPr>
          <a:lstStyle/>
          <a:p>
            <a:r>
              <a:rPr lang="de-DE" dirty="0" err="1"/>
              <a:t>Contact</a:t>
            </a:r>
            <a:r>
              <a:rPr lang="de-DE" dirty="0"/>
              <a:t> </a:t>
            </a:r>
            <a:r>
              <a:rPr lang="de-DE" dirty="0" err="1"/>
              <a:t>line</a:t>
            </a:r>
            <a:r>
              <a:rPr lang="de-DE" dirty="0"/>
              <a:t> </a:t>
            </a:r>
            <a:r>
              <a:rPr lang="de-DE" dirty="0" err="1"/>
              <a:t>friction</a:t>
            </a:r>
            <a:r>
              <a:rPr lang="de-DE" dirty="0"/>
              <a:t> </a:t>
            </a:r>
            <a:r>
              <a:rPr lang="de-DE" dirty="0" err="1"/>
              <a:t>coefficient</a:t>
            </a:r>
            <a:endParaRPr lang="de-DE" dirty="0"/>
          </a:p>
        </p:txBody>
      </p:sp>
      <p:pic>
        <p:nvPicPr>
          <p:cNvPr id="27" name="Grafik 26" descr="\documentclass{article}&#10;\usepackage{amsmath}&#10;\pagestyle{empty}&#10;\begin{document}&#10;&#10;$\int_{\Gamma(t)} \sigma\left(\cos \theta-\cos \theta_0\right) V_{\Gamma} d l = - \int_{\Gamma(t)} \zeta V_\Gamma^2 \, dl \leq 0  $&#10;&#10;&#10;\end{document}" title="IguanaTex Bitmap Display">
            <a:extLst>
              <a:ext uri="{FF2B5EF4-FFF2-40B4-BE49-F238E27FC236}">
                <a16:creationId xmlns:a16="http://schemas.microsoft.com/office/drawing/2014/main" id="{2822DAF5-7322-4BE9-AFE4-5181354B9D4F}"/>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28404" y="4821208"/>
            <a:ext cx="7206400" cy="480000"/>
          </a:xfrm>
          <a:prstGeom prst="rect">
            <a:avLst/>
          </a:prstGeom>
        </p:spPr>
      </p:pic>
    </p:spTree>
    <p:extLst>
      <p:ext uri="{BB962C8B-B14F-4D97-AF65-F5344CB8AC3E}">
        <p14:creationId xmlns:p14="http://schemas.microsoft.com/office/powerpoint/2010/main" val="383286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3">
            <a:extLst>
              <a:ext uri="{FF2B5EF4-FFF2-40B4-BE49-F238E27FC236}">
                <a16:creationId xmlns:a16="http://schemas.microsoft.com/office/drawing/2014/main" id="{3742F4E6-4B44-4DB1-8E58-A151FB0817B8}"/>
              </a:ext>
            </a:extLst>
          </p:cNvPr>
          <p:cNvSpPr>
            <a:spLocks noGrp="1"/>
          </p:cNvSpPr>
          <p:nvPr>
            <p:ph type="title"/>
          </p:nvPr>
        </p:nvSpPr>
        <p:spPr/>
        <p:txBody>
          <a:bodyPr/>
          <a:lstStyle/>
          <a:p>
            <a:r>
              <a:rPr lang="en-US" dirty="0"/>
              <a:t>Thanks to my collaborators ..</a:t>
            </a:r>
            <a:endParaRPr lang="de-DE" sz="2800" dirty="0"/>
          </a:p>
        </p:txBody>
      </p:sp>
      <p:pic>
        <p:nvPicPr>
          <p:cNvPr id="3" name="Grafik 2">
            <a:extLst>
              <a:ext uri="{FF2B5EF4-FFF2-40B4-BE49-F238E27FC236}">
                <a16:creationId xmlns:a16="http://schemas.microsoft.com/office/drawing/2014/main" id="{B407E675-4CAB-4021-A415-B1FA27CAD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56" y="976613"/>
            <a:ext cx="1584709" cy="2039119"/>
          </a:xfrm>
          <a:prstGeom prst="rect">
            <a:avLst/>
          </a:prstGeom>
        </p:spPr>
      </p:pic>
      <p:pic>
        <p:nvPicPr>
          <p:cNvPr id="6" name="Grafik 5">
            <a:extLst>
              <a:ext uri="{FF2B5EF4-FFF2-40B4-BE49-F238E27FC236}">
                <a16:creationId xmlns:a16="http://schemas.microsoft.com/office/drawing/2014/main" id="{E3DCE8A4-3703-4FF4-AFF5-A499BE9FD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812" y="963644"/>
            <a:ext cx="2091406" cy="2091406"/>
          </a:xfrm>
          <a:prstGeom prst="rect">
            <a:avLst/>
          </a:prstGeom>
        </p:spPr>
      </p:pic>
      <p:pic>
        <p:nvPicPr>
          <p:cNvPr id="8" name="Grafik 7">
            <a:extLst>
              <a:ext uri="{FF2B5EF4-FFF2-40B4-BE49-F238E27FC236}">
                <a16:creationId xmlns:a16="http://schemas.microsoft.com/office/drawing/2014/main" id="{8CF9EBA6-E0B2-4629-8D6B-974CD6C9427B}"/>
              </a:ext>
            </a:extLst>
          </p:cNvPr>
          <p:cNvPicPr>
            <a:picLocks noChangeAspect="1"/>
          </p:cNvPicPr>
          <p:nvPr/>
        </p:nvPicPr>
        <p:blipFill rotWithShape="1">
          <a:blip r:embed="rId4">
            <a:extLst>
              <a:ext uri="{28A0092B-C50C-407E-A947-70E740481C1C}">
                <a14:useLocalDpi xmlns:a14="http://schemas.microsoft.com/office/drawing/2010/main" val="0"/>
              </a:ext>
            </a:extLst>
          </a:blip>
          <a:srcRect l="16056" r="10961"/>
          <a:stretch/>
        </p:blipFill>
        <p:spPr>
          <a:xfrm>
            <a:off x="2078592" y="976613"/>
            <a:ext cx="1800201" cy="2039118"/>
          </a:xfrm>
          <a:prstGeom prst="rect">
            <a:avLst/>
          </a:prstGeom>
        </p:spPr>
      </p:pic>
      <p:pic>
        <p:nvPicPr>
          <p:cNvPr id="10" name="Grafik 9">
            <a:extLst>
              <a:ext uri="{FF2B5EF4-FFF2-40B4-BE49-F238E27FC236}">
                <a16:creationId xmlns:a16="http://schemas.microsoft.com/office/drawing/2014/main" id="{E3E9B07B-2B60-4AE4-B36A-89F463C60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4679" y="944724"/>
            <a:ext cx="1656805" cy="2071007"/>
          </a:xfrm>
          <a:prstGeom prst="rect">
            <a:avLst/>
          </a:prstGeom>
        </p:spPr>
      </p:pic>
      <p:pic>
        <p:nvPicPr>
          <p:cNvPr id="12" name="Grafik 11">
            <a:extLst>
              <a:ext uri="{FF2B5EF4-FFF2-40B4-BE49-F238E27FC236}">
                <a16:creationId xmlns:a16="http://schemas.microsoft.com/office/drawing/2014/main" id="{2615F370-9D2A-49BC-A13A-E93A3CBAE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46" y="3908813"/>
            <a:ext cx="2091406" cy="2091406"/>
          </a:xfrm>
          <a:prstGeom prst="rect">
            <a:avLst/>
          </a:prstGeom>
        </p:spPr>
      </p:pic>
      <p:pic>
        <p:nvPicPr>
          <p:cNvPr id="15" name="Grafik 14">
            <a:extLst>
              <a:ext uri="{FF2B5EF4-FFF2-40B4-BE49-F238E27FC236}">
                <a16:creationId xmlns:a16="http://schemas.microsoft.com/office/drawing/2014/main" id="{37A9CC67-55EF-4ED1-BB08-B5B01D1EA4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7471" y="3982131"/>
            <a:ext cx="1491223" cy="2083736"/>
          </a:xfrm>
          <a:prstGeom prst="rect">
            <a:avLst/>
          </a:prstGeom>
        </p:spPr>
      </p:pic>
      <p:pic>
        <p:nvPicPr>
          <p:cNvPr id="17" name="Grafik 16">
            <a:extLst>
              <a:ext uri="{FF2B5EF4-FFF2-40B4-BE49-F238E27FC236}">
                <a16:creationId xmlns:a16="http://schemas.microsoft.com/office/drawing/2014/main" id="{18AE6E5A-D7A8-4687-BBE4-420437A41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0056" y="3974462"/>
            <a:ext cx="2091405" cy="2091405"/>
          </a:xfrm>
          <a:prstGeom prst="rect">
            <a:avLst/>
          </a:prstGeom>
        </p:spPr>
      </p:pic>
      <p:pic>
        <p:nvPicPr>
          <p:cNvPr id="19" name="Grafik 18">
            <a:extLst>
              <a:ext uri="{FF2B5EF4-FFF2-40B4-BE49-F238E27FC236}">
                <a16:creationId xmlns:a16="http://schemas.microsoft.com/office/drawing/2014/main" id="{CEAA3020-CB91-424C-9D3C-7A942560BA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58733" y="3908813"/>
            <a:ext cx="1800201" cy="2130979"/>
          </a:xfrm>
          <a:prstGeom prst="rect">
            <a:avLst/>
          </a:prstGeom>
        </p:spPr>
      </p:pic>
      <p:sp>
        <p:nvSpPr>
          <p:cNvPr id="20" name="Textfeld 19">
            <a:extLst>
              <a:ext uri="{FF2B5EF4-FFF2-40B4-BE49-F238E27FC236}">
                <a16:creationId xmlns:a16="http://schemas.microsoft.com/office/drawing/2014/main" id="{F944DF3E-8993-4F1B-81E9-2AB0494326A2}"/>
              </a:ext>
            </a:extLst>
          </p:cNvPr>
          <p:cNvSpPr txBox="1"/>
          <p:nvPr/>
        </p:nvSpPr>
        <p:spPr>
          <a:xfrm>
            <a:off x="2654656" y="6082036"/>
            <a:ext cx="1404156" cy="369332"/>
          </a:xfrm>
          <a:prstGeom prst="rect">
            <a:avLst/>
          </a:prstGeom>
          <a:noFill/>
        </p:spPr>
        <p:txBody>
          <a:bodyPr wrap="square" rtlCol="0">
            <a:spAutoFit/>
          </a:bodyPr>
          <a:lstStyle/>
          <a:p>
            <a:r>
              <a:rPr lang="de-DE" dirty="0"/>
              <a:t>Y. </a:t>
            </a:r>
            <a:r>
              <a:rPr lang="de-DE" dirty="0" err="1"/>
              <a:t>Kulkarni</a:t>
            </a:r>
            <a:endParaRPr lang="de-DE" dirty="0"/>
          </a:p>
        </p:txBody>
      </p:sp>
      <p:pic>
        <p:nvPicPr>
          <p:cNvPr id="22" name="Grafik 21">
            <a:extLst>
              <a:ext uri="{FF2B5EF4-FFF2-40B4-BE49-F238E27FC236}">
                <a16:creationId xmlns:a16="http://schemas.microsoft.com/office/drawing/2014/main" id="{D04A2E14-D2B0-4BB4-8DF1-71FD1C5153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5216" y="4040113"/>
            <a:ext cx="1960105" cy="1960105"/>
          </a:xfrm>
          <a:prstGeom prst="rect">
            <a:avLst/>
          </a:prstGeom>
        </p:spPr>
      </p:pic>
      <p:pic>
        <p:nvPicPr>
          <p:cNvPr id="24" name="Grafik 23">
            <a:extLst>
              <a:ext uri="{FF2B5EF4-FFF2-40B4-BE49-F238E27FC236}">
                <a16:creationId xmlns:a16="http://schemas.microsoft.com/office/drawing/2014/main" id="{963425A9-9B2E-46A9-BB27-84649F9CCA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8109" y="963644"/>
            <a:ext cx="2091406" cy="2091406"/>
          </a:xfrm>
          <a:prstGeom prst="rect">
            <a:avLst/>
          </a:prstGeom>
        </p:spPr>
      </p:pic>
      <p:sp>
        <p:nvSpPr>
          <p:cNvPr id="14" name="Textfeld 13">
            <a:extLst>
              <a:ext uri="{FF2B5EF4-FFF2-40B4-BE49-F238E27FC236}">
                <a16:creationId xmlns:a16="http://schemas.microsoft.com/office/drawing/2014/main" id="{FDDF66AC-5381-4E93-AE23-2FFBAA880C28}"/>
              </a:ext>
            </a:extLst>
          </p:cNvPr>
          <p:cNvSpPr txBox="1"/>
          <p:nvPr/>
        </p:nvSpPr>
        <p:spPr bwMode="auto">
          <a:xfrm>
            <a:off x="497777" y="3092940"/>
            <a:ext cx="1187866" cy="369332"/>
          </a:xfrm>
          <a:prstGeom prst="rect">
            <a:avLst/>
          </a:prstGeom>
          <a:noFill/>
        </p:spPr>
        <p:txBody>
          <a:bodyPr wrap="square" rtlCol="0">
            <a:spAutoFit/>
          </a:bodyPr>
          <a:lstStyle/>
          <a:p>
            <a:r>
              <a:rPr lang="de-DE" dirty="0"/>
              <a:t>D. Bothe</a:t>
            </a:r>
          </a:p>
        </p:txBody>
      </p:sp>
      <p:sp>
        <p:nvSpPr>
          <p:cNvPr id="16" name="Textfeld 15">
            <a:extLst>
              <a:ext uri="{FF2B5EF4-FFF2-40B4-BE49-F238E27FC236}">
                <a16:creationId xmlns:a16="http://schemas.microsoft.com/office/drawing/2014/main" id="{A3BC9B57-AA6C-42C5-8CD1-D12C0ABD6912}"/>
              </a:ext>
            </a:extLst>
          </p:cNvPr>
          <p:cNvSpPr txBox="1"/>
          <p:nvPr/>
        </p:nvSpPr>
        <p:spPr bwMode="auto">
          <a:xfrm>
            <a:off x="2440993" y="3095405"/>
            <a:ext cx="1187866" cy="369332"/>
          </a:xfrm>
          <a:prstGeom prst="rect">
            <a:avLst/>
          </a:prstGeom>
          <a:noFill/>
        </p:spPr>
        <p:txBody>
          <a:bodyPr wrap="square" rtlCol="0">
            <a:spAutoFit/>
          </a:bodyPr>
          <a:lstStyle/>
          <a:p>
            <a:r>
              <a:rPr lang="de-DE" dirty="0"/>
              <a:t>T. Maric</a:t>
            </a:r>
          </a:p>
        </p:txBody>
      </p:sp>
      <p:sp>
        <p:nvSpPr>
          <p:cNvPr id="18" name="Textfeld 17">
            <a:extLst>
              <a:ext uri="{FF2B5EF4-FFF2-40B4-BE49-F238E27FC236}">
                <a16:creationId xmlns:a16="http://schemas.microsoft.com/office/drawing/2014/main" id="{FBA1C8F4-9931-4D5A-A444-EC5B26003574}"/>
              </a:ext>
            </a:extLst>
          </p:cNvPr>
          <p:cNvSpPr txBox="1"/>
          <p:nvPr/>
        </p:nvSpPr>
        <p:spPr bwMode="auto">
          <a:xfrm>
            <a:off x="4200884" y="3092940"/>
            <a:ext cx="1807262" cy="369332"/>
          </a:xfrm>
          <a:prstGeom prst="rect">
            <a:avLst/>
          </a:prstGeom>
          <a:noFill/>
        </p:spPr>
        <p:txBody>
          <a:bodyPr wrap="square" rtlCol="0">
            <a:spAutoFit/>
          </a:bodyPr>
          <a:lstStyle/>
          <a:p>
            <a:r>
              <a:rPr lang="de-DE" dirty="0"/>
              <a:t>J. De </a:t>
            </a:r>
            <a:r>
              <a:rPr lang="de-DE" dirty="0" err="1"/>
              <a:t>Coninck</a:t>
            </a:r>
            <a:endParaRPr lang="de-DE" dirty="0"/>
          </a:p>
        </p:txBody>
      </p:sp>
      <p:sp>
        <p:nvSpPr>
          <p:cNvPr id="21" name="Textfeld 20">
            <a:extLst>
              <a:ext uri="{FF2B5EF4-FFF2-40B4-BE49-F238E27FC236}">
                <a16:creationId xmlns:a16="http://schemas.microsoft.com/office/drawing/2014/main" id="{DDC6A07A-9393-4183-86E2-70854C322310}"/>
              </a:ext>
            </a:extLst>
          </p:cNvPr>
          <p:cNvSpPr txBox="1"/>
          <p:nvPr/>
        </p:nvSpPr>
        <p:spPr bwMode="auto">
          <a:xfrm>
            <a:off x="7144878" y="3095346"/>
            <a:ext cx="1017868" cy="369332"/>
          </a:xfrm>
          <a:prstGeom prst="rect">
            <a:avLst/>
          </a:prstGeom>
          <a:noFill/>
        </p:spPr>
        <p:txBody>
          <a:bodyPr wrap="square" rtlCol="0">
            <a:spAutoFit/>
          </a:bodyPr>
          <a:lstStyle/>
          <a:p>
            <a:r>
              <a:rPr lang="de-DE" dirty="0"/>
              <a:t>S. Raju</a:t>
            </a:r>
          </a:p>
        </p:txBody>
      </p:sp>
      <p:sp>
        <p:nvSpPr>
          <p:cNvPr id="23" name="Textfeld 22">
            <a:extLst>
              <a:ext uri="{FF2B5EF4-FFF2-40B4-BE49-F238E27FC236}">
                <a16:creationId xmlns:a16="http://schemas.microsoft.com/office/drawing/2014/main" id="{CE461506-523D-464C-9C0E-891DF2E89D8D}"/>
              </a:ext>
            </a:extLst>
          </p:cNvPr>
          <p:cNvSpPr txBox="1"/>
          <p:nvPr/>
        </p:nvSpPr>
        <p:spPr bwMode="auto">
          <a:xfrm>
            <a:off x="8942005" y="3059668"/>
            <a:ext cx="1491223" cy="369332"/>
          </a:xfrm>
          <a:prstGeom prst="rect">
            <a:avLst/>
          </a:prstGeom>
          <a:noFill/>
        </p:spPr>
        <p:txBody>
          <a:bodyPr wrap="square" rtlCol="0">
            <a:spAutoFit/>
          </a:bodyPr>
          <a:lstStyle/>
          <a:p>
            <a:r>
              <a:rPr lang="de-DE" dirty="0"/>
              <a:t>Z. </a:t>
            </a:r>
            <a:r>
              <a:rPr lang="de-DE" dirty="0" err="1"/>
              <a:t>Tukovic</a:t>
            </a:r>
            <a:endParaRPr lang="de-DE" dirty="0"/>
          </a:p>
        </p:txBody>
      </p:sp>
      <p:sp>
        <p:nvSpPr>
          <p:cNvPr id="25" name="Textfeld 24">
            <a:extLst>
              <a:ext uri="{FF2B5EF4-FFF2-40B4-BE49-F238E27FC236}">
                <a16:creationId xmlns:a16="http://schemas.microsoft.com/office/drawing/2014/main" id="{FBA8A8CE-7FE5-4F55-8209-F8CB18DD7AA1}"/>
              </a:ext>
            </a:extLst>
          </p:cNvPr>
          <p:cNvSpPr txBox="1"/>
          <p:nvPr/>
        </p:nvSpPr>
        <p:spPr bwMode="auto">
          <a:xfrm>
            <a:off x="746755" y="6077428"/>
            <a:ext cx="1404156" cy="369332"/>
          </a:xfrm>
          <a:prstGeom prst="rect">
            <a:avLst/>
          </a:prstGeom>
          <a:noFill/>
        </p:spPr>
        <p:txBody>
          <a:bodyPr wrap="square" rtlCol="0">
            <a:spAutoFit/>
          </a:bodyPr>
          <a:lstStyle/>
          <a:p>
            <a:r>
              <a:rPr lang="de-DE" dirty="0"/>
              <a:t>T. </a:t>
            </a:r>
            <a:r>
              <a:rPr lang="de-DE" dirty="0" err="1"/>
              <a:t>Fullana</a:t>
            </a:r>
            <a:endParaRPr lang="de-DE" dirty="0"/>
          </a:p>
        </p:txBody>
      </p:sp>
      <p:sp>
        <p:nvSpPr>
          <p:cNvPr id="26" name="Textfeld 25">
            <a:extLst>
              <a:ext uri="{FF2B5EF4-FFF2-40B4-BE49-F238E27FC236}">
                <a16:creationId xmlns:a16="http://schemas.microsoft.com/office/drawing/2014/main" id="{FBA13D26-3054-4C82-8613-03A31A2F7FB2}"/>
              </a:ext>
            </a:extLst>
          </p:cNvPr>
          <p:cNvSpPr txBox="1"/>
          <p:nvPr/>
        </p:nvSpPr>
        <p:spPr bwMode="auto">
          <a:xfrm>
            <a:off x="4562556" y="6077428"/>
            <a:ext cx="1587661" cy="369332"/>
          </a:xfrm>
          <a:prstGeom prst="rect">
            <a:avLst/>
          </a:prstGeom>
          <a:noFill/>
        </p:spPr>
        <p:txBody>
          <a:bodyPr wrap="square" rtlCol="0">
            <a:spAutoFit/>
          </a:bodyPr>
          <a:lstStyle/>
          <a:p>
            <a:r>
              <a:rPr lang="de-DE" dirty="0"/>
              <a:t>S. </a:t>
            </a:r>
            <a:r>
              <a:rPr lang="de-DE" dirty="0" err="1"/>
              <a:t>Afkhami</a:t>
            </a:r>
            <a:endParaRPr lang="de-DE" dirty="0"/>
          </a:p>
        </p:txBody>
      </p:sp>
      <p:sp>
        <p:nvSpPr>
          <p:cNvPr id="27" name="Textfeld 26">
            <a:extLst>
              <a:ext uri="{FF2B5EF4-FFF2-40B4-BE49-F238E27FC236}">
                <a16:creationId xmlns:a16="http://schemas.microsoft.com/office/drawing/2014/main" id="{DA96757E-59FF-4F24-995B-EF30176EB2B1}"/>
              </a:ext>
            </a:extLst>
          </p:cNvPr>
          <p:cNvSpPr txBox="1"/>
          <p:nvPr/>
        </p:nvSpPr>
        <p:spPr bwMode="auto">
          <a:xfrm>
            <a:off x="7045000" y="6077428"/>
            <a:ext cx="1587661" cy="369332"/>
          </a:xfrm>
          <a:prstGeom prst="rect">
            <a:avLst/>
          </a:prstGeom>
          <a:noFill/>
        </p:spPr>
        <p:txBody>
          <a:bodyPr wrap="square" rtlCol="0">
            <a:spAutoFit/>
          </a:bodyPr>
          <a:lstStyle/>
          <a:p>
            <a:r>
              <a:rPr lang="de-DE" dirty="0"/>
              <a:t>S. </a:t>
            </a:r>
            <a:r>
              <a:rPr lang="de-DE" dirty="0" err="1"/>
              <a:t>Popinet</a:t>
            </a:r>
            <a:endParaRPr lang="de-DE" dirty="0"/>
          </a:p>
        </p:txBody>
      </p:sp>
      <p:sp>
        <p:nvSpPr>
          <p:cNvPr id="28" name="Textfeld 27">
            <a:extLst>
              <a:ext uri="{FF2B5EF4-FFF2-40B4-BE49-F238E27FC236}">
                <a16:creationId xmlns:a16="http://schemas.microsoft.com/office/drawing/2014/main" id="{45D5D319-24C8-4C8C-9B48-D23C40881C14}"/>
              </a:ext>
            </a:extLst>
          </p:cNvPr>
          <p:cNvSpPr txBox="1"/>
          <p:nvPr/>
        </p:nvSpPr>
        <p:spPr bwMode="auto">
          <a:xfrm>
            <a:off x="8972835" y="6077428"/>
            <a:ext cx="1587661" cy="369332"/>
          </a:xfrm>
          <a:prstGeom prst="rect">
            <a:avLst/>
          </a:prstGeom>
          <a:noFill/>
        </p:spPr>
        <p:txBody>
          <a:bodyPr wrap="square" rtlCol="0">
            <a:spAutoFit/>
          </a:bodyPr>
          <a:lstStyle/>
          <a:p>
            <a:r>
              <a:rPr lang="de-DE" dirty="0"/>
              <a:t>S. </a:t>
            </a:r>
            <a:r>
              <a:rPr lang="de-DE" dirty="0" err="1"/>
              <a:t>Zaleski</a:t>
            </a:r>
            <a:endParaRPr lang="de-DE" dirty="0"/>
          </a:p>
        </p:txBody>
      </p:sp>
    </p:spTree>
    <p:extLst>
      <p:ext uri="{BB962C8B-B14F-4D97-AF65-F5344CB8AC3E}">
        <p14:creationId xmlns:p14="http://schemas.microsoft.com/office/powerpoint/2010/main" val="920007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0B491-9A81-47B4-A757-0B92A5C0E50F}"/>
              </a:ext>
            </a:extLst>
          </p:cNvPr>
          <p:cNvSpPr>
            <a:spLocks noGrp="1"/>
          </p:cNvSpPr>
          <p:nvPr>
            <p:ph type="title"/>
          </p:nvPr>
        </p:nvSpPr>
        <p:spPr/>
        <p:txBody>
          <a:bodyPr/>
          <a:lstStyle/>
          <a:p>
            <a:r>
              <a:rPr lang="de-DE" dirty="0" err="1"/>
              <a:t>Important</a:t>
            </a:r>
            <a:r>
              <a:rPr lang="de-DE" dirty="0"/>
              <a:t> </a:t>
            </a:r>
            <a:r>
              <a:rPr lang="de-DE" dirty="0" err="1"/>
              <a:t>observation</a:t>
            </a:r>
            <a:r>
              <a:rPr lang="de-DE" dirty="0"/>
              <a:t>: </a:t>
            </a:r>
            <a:r>
              <a:rPr lang="de-DE" dirty="0" err="1"/>
              <a:t>Wettability</a:t>
            </a:r>
            <a:r>
              <a:rPr lang="de-DE" dirty="0"/>
              <a:t> and </a:t>
            </a:r>
            <a:r>
              <a:rPr lang="de-DE" dirty="0" err="1"/>
              <a:t>mobility</a:t>
            </a:r>
            <a:r>
              <a:rPr lang="de-DE" dirty="0"/>
              <a:t> (</a:t>
            </a:r>
            <a:r>
              <a:rPr lang="de-DE" dirty="0" err="1"/>
              <a:t>slip</a:t>
            </a:r>
            <a:r>
              <a:rPr lang="de-DE" dirty="0"/>
              <a:t>) </a:t>
            </a:r>
            <a:r>
              <a:rPr lang="de-DE" dirty="0" err="1"/>
              <a:t>are</a:t>
            </a:r>
            <a:r>
              <a:rPr lang="de-DE" dirty="0"/>
              <a:t> </a:t>
            </a:r>
            <a:r>
              <a:rPr lang="de-DE" dirty="0" err="1"/>
              <a:t>linked</a:t>
            </a:r>
            <a:r>
              <a:rPr lang="de-DE" dirty="0"/>
              <a:t>!</a:t>
            </a:r>
          </a:p>
        </p:txBody>
      </p:sp>
      <p:pic>
        <p:nvPicPr>
          <p:cNvPr id="4" name="Grafik 3">
            <a:extLst>
              <a:ext uri="{FF2B5EF4-FFF2-40B4-BE49-F238E27FC236}">
                <a16:creationId xmlns:a16="http://schemas.microsoft.com/office/drawing/2014/main" id="{0AC99CE2-91BA-43B8-94AA-B72236DA6BB5}"/>
              </a:ext>
            </a:extLst>
          </p:cNvPr>
          <p:cNvPicPr>
            <a:picLocks noChangeAspect="1"/>
          </p:cNvPicPr>
          <p:nvPr/>
        </p:nvPicPr>
        <p:blipFill rotWithShape="1">
          <a:blip r:embed="rId2"/>
          <a:srcRect l="1722" t="1226" r="1907" b="1265"/>
          <a:stretch/>
        </p:blipFill>
        <p:spPr>
          <a:xfrm>
            <a:off x="6004508" y="1883585"/>
            <a:ext cx="5260577" cy="3813667"/>
          </a:xfrm>
          <a:prstGeom prst="rect">
            <a:avLst/>
          </a:prstGeom>
        </p:spPr>
      </p:pic>
      <p:pic>
        <p:nvPicPr>
          <p:cNvPr id="5" name="Grafik 4">
            <a:extLst>
              <a:ext uri="{FF2B5EF4-FFF2-40B4-BE49-F238E27FC236}">
                <a16:creationId xmlns:a16="http://schemas.microsoft.com/office/drawing/2014/main" id="{C71231AC-154F-4CE9-B231-8E1287DEBA64}"/>
              </a:ext>
            </a:extLst>
          </p:cNvPr>
          <p:cNvPicPr>
            <a:picLocks noChangeAspect="1"/>
          </p:cNvPicPr>
          <p:nvPr/>
        </p:nvPicPr>
        <p:blipFill>
          <a:blip r:embed="rId3"/>
          <a:stretch>
            <a:fillRect/>
          </a:stretch>
        </p:blipFill>
        <p:spPr>
          <a:xfrm>
            <a:off x="263352" y="1883585"/>
            <a:ext cx="5476309" cy="3813667"/>
          </a:xfrm>
          <a:prstGeom prst="rect">
            <a:avLst/>
          </a:prstGeom>
        </p:spPr>
      </p:pic>
      <p:pic>
        <p:nvPicPr>
          <p:cNvPr id="6" name="Grafik 5">
            <a:extLst>
              <a:ext uri="{FF2B5EF4-FFF2-40B4-BE49-F238E27FC236}">
                <a16:creationId xmlns:a16="http://schemas.microsoft.com/office/drawing/2014/main" id="{C143B122-8CAA-4374-BCDC-F4BA07589991}"/>
              </a:ext>
            </a:extLst>
          </p:cNvPr>
          <p:cNvPicPr>
            <a:picLocks noChangeAspect="1"/>
          </p:cNvPicPr>
          <p:nvPr/>
        </p:nvPicPr>
        <p:blipFill>
          <a:blip r:embed="rId4"/>
          <a:stretch>
            <a:fillRect/>
          </a:stretch>
        </p:blipFill>
        <p:spPr>
          <a:xfrm>
            <a:off x="248486" y="5809893"/>
            <a:ext cx="8175463" cy="561291"/>
          </a:xfrm>
          <a:prstGeom prst="rect">
            <a:avLst/>
          </a:prstGeom>
        </p:spPr>
      </p:pic>
      <p:sp>
        <p:nvSpPr>
          <p:cNvPr id="9" name="Rectangle 17 1 1 1 2">
            <a:extLst>
              <a:ext uri="{FF2B5EF4-FFF2-40B4-BE49-F238E27FC236}">
                <a16:creationId xmlns:a16="http://schemas.microsoft.com/office/drawing/2014/main" id="{C0A70424-CDCB-4298-A596-BCCC91952065}"/>
              </a:ext>
            </a:extLst>
          </p:cNvPr>
          <p:cNvSpPr>
            <a:spLocks noChangeArrowheads="1"/>
          </p:cNvSpPr>
          <p:nvPr/>
        </p:nvSpPr>
        <p:spPr bwMode="auto">
          <a:xfrm>
            <a:off x="378316" y="1173771"/>
            <a:ext cx="4493548" cy="45513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dirty="0">
                <a:solidFill>
                  <a:srgbClr val="000000"/>
                </a:solidFill>
                <a:latin typeface="Calibri" panose="020F0502020204030204" pitchFamily="34" charset="0"/>
              </a:rPr>
              <a:t>Slip </a:t>
            </a:r>
            <a:r>
              <a:rPr lang="de-DE" altLang="de-DE" sz="2000" dirty="0" err="1">
                <a:solidFill>
                  <a:srgbClr val="000000"/>
                </a:solidFill>
                <a:latin typeface="Calibri" panose="020F0502020204030204" pitchFamily="34" charset="0"/>
              </a:rPr>
              <a:t>is</a:t>
            </a:r>
            <a:r>
              <a:rPr lang="de-DE" altLang="de-DE" sz="2000" dirty="0">
                <a:solidFill>
                  <a:srgbClr val="000000"/>
                </a:solidFill>
                <a:latin typeface="Calibri" panose="020F0502020204030204" pitchFamily="34" charset="0"/>
              </a:rPr>
              <a:t> large on </a:t>
            </a:r>
            <a:r>
              <a:rPr lang="de-DE" altLang="de-DE" sz="2000" b="1" dirty="0" err="1">
                <a:solidFill>
                  <a:srgbClr val="000000"/>
                </a:solidFill>
                <a:latin typeface="Calibri" panose="020F0502020204030204" pitchFamily="34" charset="0"/>
              </a:rPr>
              <a:t>hydrophobic</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surfaces</a:t>
            </a:r>
            <a:r>
              <a:rPr lang="de-DE" altLang="de-DE" sz="2000" dirty="0">
                <a:solidFill>
                  <a:srgbClr val="000000"/>
                </a:solidFill>
                <a:latin typeface="Calibri" panose="020F0502020204030204" pitchFamily="34" charset="0"/>
              </a:rPr>
              <a:t>.</a:t>
            </a:r>
          </a:p>
        </p:txBody>
      </p:sp>
      <p:sp>
        <p:nvSpPr>
          <p:cNvPr id="10" name="Rechteck 9">
            <a:extLst>
              <a:ext uri="{FF2B5EF4-FFF2-40B4-BE49-F238E27FC236}">
                <a16:creationId xmlns:a16="http://schemas.microsoft.com/office/drawing/2014/main" id="{878A4D05-8E37-4C6C-8ABF-1974F7747D8E}"/>
              </a:ext>
            </a:extLst>
          </p:cNvPr>
          <p:cNvSpPr/>
          <p:nvPr/>
        </p:nvSpPr>
        <p:spPr>
          <a:xfrm>
            <a:off x="278597" y="1147359"/>
            <a:ext cx="4125216" cy="48154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52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E6DE3-516B-4B5E-9DD1-31B542C35203}"/>
              </a:ext>
            </a:extLst>
          </p:cNvPr>
          <p:cNvSpPr>
            <a:spLocks noGrp="1"/>
          </p:cNvSpPr>
          <p:nvPr>
            <p:ph type="title"/>
          </p:nvPr>
        </p:nvSpPr>
        <p:spPr>
          <a:xfrm>
            <a:off x="5627948" y="2218556"/>
            <a:ext cx="5616624" cy="2420888"/>
          </a:xfrm>
        </p:spPr>
        <p:txBody>
          <a:bodyPr/>
          <a:lstStyle/>
          <a:p>
            <a:r>
              <a:rPr lang="de-DE" sz="6000" dirty="0" err="1"/>
              <a:t>Two</a:t>
            </a:r>
            <a:r>
              <a:rPr lang="de-DE" sz="6000" dirty="0"/>
              <a:t>-phase</a:t>
            </a:r>
            <a:br>
              <a:rPr lang="de-DE" sz="6000" dirty="0"/>
            </a:br>
            <a:r>
              <a:rPr lang="de-DE" sz="6000" dirty="0"/>
              <a:t>CFD </a:t>
            </a:r>
            <a:r>
              <a:rPr lang="de-DE" sz="6000" dirty="0" err="1"/>
              <a:t>Simulations</a:t>
            </a:r>
            <a:endParaRPr lang="de-DE" sz="6000" dirty="0"/>
          </a:p>
        </p:txBody>
      </p:sp>
      <p:pic>
        <p:nvPicPr>
          <p:cNvPr id="4" name="Grafik 3">
            <a:extLst>
              <a:ext uri="{FF2B5EF4-FFF2-40B4-BE49-F238E27FC236}">
                <a16:creationId xmlns:a16="http://schemas.microsoft.com/office/drawing/2014/main" id="{45BCDCBD-34FA-4848-8922-569AF5725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34" y="1196752"/>
            <a:ext cx="5072564" cy="4320480"/>
          </a:xfrm>
          <a:prstGeom prst="rect">
            <a:avLst/>
          </a:prstGeom>
        </p:spPr>
      </p:pic>
    </p:spTree>
    <p:extLst>
      <p:ext uri="{BB962C8B-B14F-4D97-AF65-F5344CB8AC3E}">
        <p14:creationId xmlns:p14="http://schemas.microsoft.com/office/powerpoint/2010/main" val="33476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70430-EE24-45F9-9619-BE3CDF18266F}"/>
              </a:ext>
            </a:extLst>
          </p:cNvPr>
          <p:cNvSpPr>
            <a:spLocks noGrp="1"/>
          </p:cNvSpPr>
          <p:nvPr>
            <p:ph type="title"/>
          </p:nvPr>
        </p:nvSpPr>
        <p:spPr/>
        <p:txBody>
          <a:bodyPr/>
          <a:lstStyle/>
          <a:p>
            <a:r>
              <a:rPr lang="de-DE" dirty="0" err="1"/>
              <a:t>Our</a:t>
            </a:r>
            <a:r>
              <a:rPr lang="de-DE" dirty="0"/>
              <a:t> </a:t>
            </a:r>
            <a:r>
              <a:rPr lang="de-DE" dirty="0" err="1"/>
              <a:t>approach</a:t>
            </a:r>
            <a:r>
              <a:rPr lang="de-DE" dirty="0"/>
              <a:t> </a:t>
            </a:r>
            <a:r>
              <a:rPr lang="de-DE" dirty="0" err="1"/>
              <a:t>to</a:t>
            </a:r>
            <a:r>
              <a:rPr lang="de-DE" dirty="0"/>
              <a:t> </a:t>
            </a:r>
            <a:r>
              <a:rPr lang="de-DE" dirty="0" err="1"/>
              <a:t>modeling</a:t>
            </a:r>
            <a:r>
              <a:rPr lang="de-DE" dirty="0"/>
              <a:t> and </a:t>
            </a:r>
            <a:r>
              <a:rPr lang="de-DE" dirty="0" err="1"/>
              <a:t>simulation</a:t>
            </a:r>
            <a:endParaRPr lang="de-DE" dirty="0"/>
          </a:p>
        </p:txBody>
      </p:sp>
      <p:pic>
        <p:nvPicPr>
          <p:cNvPr id="4" name="Grafik 3">
            <a:extLst>
              <a:ext uri="{FF2B5EF4-FFF2-40B4-BE49-F238E27FC236}">
                <a16:creationId xmlns:a16="http://schemas.microsoft.com/office/drawing/2014/main" id="{AC991DEC-71AD-44F6-BACC-5109C0A71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34" y="5933844"/>
            <a:ext cx="3221736" cy="411480"/>
          </a:xfrm>
          <a:prstGeom prst="rect">
            <a:avLst/>
          </a:prstGeom>
        </p:spPr>
      </p:pic>
      <p:sp>
        <p:nvSpPr>
          <p:cNvPr id="6" name="Inhaltsplatzhalter 5">
            <a:extLst>
              <a:ext uri="{FF2B5EF4-FFF2-40B4-BE49-F238E27FC236}">
                <a16:creationId xmlns:a16="http://schemas.microsoft.com/office/drawing/2014/main" id="{2B755ED2-A416-4CC7-8CDB-B59737409EC2}"/>
              </a:ext>
            </a:extLst>
          </p:cNvPr>
          <p:cNvSpPr>
            <a:spLocks noGrp="1"/>
          </p:cNvSpPr>
          <p:nvPr>
            <p:ph idx="1"/>
          </p:nvPr>
        </p:nvSpPr>
        <p:spPr>
          <a:xfrm>
            <a:off x="263352" y="1020643"/>
            <a:ext cx="11521017" cy="1991780"/>
          </a:xfrm>
        </p:spPr>
        <p:txBody>
          <a:bodyPr/>
          <a:lstStyle/>
          <a:p>
            <a:r>
              <a:rPr lang="de-DE" dirty="0" err="1"/>
              <a:t>There</a:t>
            </a:r>
            <a:r>
              <a:rPr lang="de-DE" dirty="0"/>
              <a:t> </a:t>
            </a:r>
            <a:r>
              <a:rPr lang="de-DE" dirty="0" err="1"/>
              <a:t>is</a:t>
            </a:r>
            <a:r>
              <a:rPr lang="de-DE" dirty="0"/>
              <a:t> </a:t>
            </a:r>
            <a:r>
              <a:rPr lang="de-DE" u="sng" dirty="0" err="1"/>
              <a:t>no</a:t>
            </a:r>
            <a:r>
              <a:rPr lang="de-DE" u="sng" dirty="0"/>
              <a:t> </a:t>
            </a:r>
            <a:r>
              <a:rPr lang="de-DE" u="sng" dirty="0" err="1"/>
              <a:t>single</a:t>
            </a:r>
            <a:r>
              <a:rPr lang="de-DE" u="sng" dirty="0"/>
              <a:t> </a:t>
            </a:r>
            <a:r>
              <a:rPr lang="de-DE" u="sng" dirty="0" err="1"/>
              <a:t>method</a:t>
            </a:r>
            <a:r>
              <a:rPr lang="de-DE" dirty="0"/>
              <a:t> </a:t>
            </a:r>
            <a:r>
              <a:rPr lang="de-DE" dirty="0" err="1"/>
              <a:t>suitable</a:t>
            </a:r>
            <a:r>
              <a:rPr lang="de-DE" dirty="0"/>
              <a:t> </a:t>
            </a:r>
            <a:r>
              <a:rPr lang="de-DE" dirty="0" err="1"/>
              <a:t>for</a:t>
            </a:r>
            <a:r>
              <a:rPr lang="de-DE" dirty="0"/>
              <a:t> </a:t>
            </a:r>
            <a:r>
              <a:rPr lang="de-DE" dirty="0" err="1"/>
              <a:t>every</a:t>
            </a:r>
            <a:r>
              <a:rPr lang="de-DE" dirty="0"/>
              <a:t> </a:t>
            </a:r>
            <a:r>
              <a:rPr lang="de-DE" dirty="0" err="1"/>
              <a:t>problem</a:t>
            </a:r>
            <a:r>
              <a:rPr lang="de-DE" dirty="0"/>
              <a:t>!</a:t>
            </a:r>
          </a:p>
          <a:p>
            <a:r>
              <a:rPr lang="de-DE" dirty="0" err="1"/>
              <a:t>We</a:t>
            </a:r>
            <a:r>
              <a:rPr lang="de-DE" dirty="0"/>
              <a:t> </a:t>
            </a:r>
            <a:r>
              <a:rPr lang="de-DE" dirty="0" err="1"/>
              <a:t>develop</a:t>
            </a:r>
            <a:r>
              <a:rPr lang="de-DE" dirty="0"/>
              <a:t> diverse </a:t>
            </a:r>
            <a:r>
              <a:rPr lang="de-DE" dirty="0" err="1"/>
              <a:t>numerical</a:t>
            </a:r>
            <a:r>
              <a:rPr lang="de-DE" dirty="0"/>
              <a:t> </a:t>
            </a:r>
            <a:r>
              <a:rPr lang="de-DE" dirty="0" err="1"/>
              <a:t>methods</a:t>
            </a:r>
            <a:r>
              <a:rPr lang="de-DE" dirty="0"/>
              <a:t> </a:t>
            </a:r>
            <a:r>
              <a:rPr lang="de-DE" dirty="0" err="1"/>
              <a:t>for</a:t>
            </a:r>
            <a:r>
              <a:rPr lang="de-DE" dirty="0"/>
              <a:t> </a:t>
            </a:r>
            <a:r>
              <a:rPr lang="de-DE" dirty="0" err="1"/>
              <a:t>two</a:t>
            </a:r>
            <a:r>
              <a:rPr lang="de-DE" dirty="0"/>
              <a:t>-phase </a:t>
            </a:r>
            <a:r>
              <a:rPr lang="de-DE" dirty="0" err="1"/>
              <a:t>flows</a:t>
            </a:r>
            <a:r>
              <a:rPr lang="de-DE" dirty="0"/>
              <a:t> in </a:t>
            </a:r>
            <a:r>
              <a:rPr lang="de-DE" dirty="0" err="1"/>
              <a:t>the</a:t>
            </a:r>
            <a:r>
              <a:rPr lang="de-DE" dirty="0"/>
              <a:t> </a:t>
            </a:r>
            <a:r>
              <a:rPr lang="de-DE" b="1" dirty="0" err="1"/>
              <a:t>OpenFOAM</a:t>
            </a:r>
            <a:r>
              <a:rPr lang="de-DE" dirty="0"/>
              <a:t> </a:t>
            </a:r>
            <a:r>
              <a:rPr lang="de-DE" dirty="0" err="1"/>
              <a:t>librabry</a:t>
            </a:r>
            <a:r>
              <a:rPr lang="de-DE" dirty="0"/>
              <a:t>.</a:t>
            </a:r>
          </a:p>
          <a:p>
            <a:r>
              <a:rPr lang="de-DE" dirty="0" err="1"/>
              <a:t>Specific</a:t>
            </a:r>
            <a:r>
              <a:rPr lang="de-DE" dirty="0"/>
              <a:t> </a:t>
            </a:r>
            <a:r>
              <a:rPr lang="de-DE" dirty="0" err="1"/>
              <a:t>methods</a:t>
            </a:r>
            <a:r>
              <a:rPr lang="de-DE" dirty="0"/>
              <a:t> </a:t>
            </a:r>
            <a:r>
              <a:rPr lang="de-DE" dirty="0" err="1"/>
              <a:t>to</a:t>
            </a:r>
            <a:r>
              <a:rPr lang="de-DE" dirty="0"/>
              <a:t> </a:t>
            </a:r>
            <a:r>
              <a:rPr lang="de-DE" dirty="0" err="1"/>
              <a:t>tackle</a:t>
            </a:r>
            <a:r>
              <a:rPr lang="de-DE" dirty="0"/>
              <a:t>, e.g., </a:t>
            </a:r>
            <a:r>
              <a:rPr lang="de-DE" dirty="0" err="1"/>
              <a:t>topological</a:t>
            </a:r>
            <a:r>
              <a:rPr lang="de-DE" dirty="0"/>
              <a:t> </a:t>
            </a:r>
            <a:r>
              <a:rPr lang="de-DE" dirty="0" err="1"/>
              <a:t>changes</a:t>
            </a:r>
            <a:r>
              <a:rPr lang="de-DE" dirty="0"/>
              <a:t>, </a:t>
            </a:r>
            <a:r>
              <a:rPr lang="de-DE" dirty="0" err="1"/>
              <a:t>surfactant</a:t>
            </a:r>
            <a:r>
              <a:rPr lang="de-DE" dirty="0"/>
              <a:t> </a:t>
            </a:r>
            <a:r>
              <a:rPr lang="de-DE" dirty="0" err="1"/>
              <a:t>transport</a:t>
            </a:r>
            <a:r>
              <a:rPr lang="de-DE" dirty="0"/>
              <a:t>, </a:t>
            </a:r>
            <a:r>
              <a:rPr lang="de-DE" dirty="0" err="1"/>
              <a:t>evaporation</a:t>
            </a:r>
            <a:r>
              <a:rPr lang="de-DE" dirty="0"/>
              <a:t>, …</a:t>
            </a:r>
          </a:p>
        </p:txBody>
      </p:sp>
      <p:grpSp>
        <p:nvGrpSpPr>
          <p:cNvPr id="7" name="Gruppieren 6">
            <a:extLst>
              <a:ext uri="{FF2B5EF4-FFF2-40B4-BE49-F238E27FC236}">
                <a16:creationId xmlns:a16="http://schemas.microsoft.com/office/drawing/2014/main" id="{3613D3F5-F666-456D-B11A-B85FAEEE2A2F}"/>
              </a:ext>
            </a:extLst>
          </p:cNvPr>
          <p:cNvGrpSpPr/>
          <p:nvPr/>
        </p:nvGrpSpPr>
        <p:grpSpPr>
          <a:xfrm>
            <a:off x="2135560" y="3212976"/>
            <a:ext cx="9554988" cy="2654347"/>
            <a:chOff x="1390566" y="1668278"/>
            <a:chExt cx="9554988" cy="2654347"/>
          </a:xfrm>
        </p:grpSpPr>
        <p:pic>
          <p:nvPicPr>
            <p:cNvPr id="8" name="Grafik 7" descr="Ein Bild, das Text, Diagramm, Screenshot, Reihe enthält.&#10;&#10;Automatisch generierte Beschreibung">
              <a:extLst>
                <a:ext uri="{FF2B5EF4-FFF2-40B4-BE49-F238E27FC236}">
                  <a16:creationId xmlns:a16="http://schemas.microsoft.com/office/drawing/2014/main" id="{C9520FE8-88F4-460B-A19A-D2DE8F4B9171}"/>
                </a:ext>
              </a:extLst>
            </p:cNvPr>
            <p:cNvPicPr>
              <a:picLocks noChangeAspect="1"/>
            </p:cNvPicPr>
            <p:nvPr/>
          </p:nvPicPr>
          <p:blipFill>
            <a:blip r:embed="rId3"/>
            <a:srcRect t="39688" r="73202" b="-1"/>
            <a:stretch/>
          </p:blipFill>
          <p:spPr bwMode="auto">
            <a:xfrm>
              <a:off x="1390574" y="2345567"/>
              <a:ext cx="2520280" cy="1942717"/>
            </a:xfrm>
            <a:prstGeom prst="rect">
              <a:avLst/>
            </a:prstGeom>
          </p:spPr>
        </p:pic>
        <p:pic>
          <p:nvPicPr>
            <p:cNvPr id="9" name="Grafik 8" descr="Ein Bild, das Text, Diagramm, Screenshot, Reihe enthält.&#10;&#10;Automatisch generierte Beschreibung">
              <a:extLst>
                <a:ext uri="{FF2B5EF4-FFF2-40B4-BE49-F238E27FC236}">
                  <a16:creationId xmlns:a16="http://schemas.microsoft.com/office/drawing/2014/main" id="{01D23A30-87F5-4FCB-8BCE-0B2F2583F1E2}"/>
                </a:ext>
              </a:extLst>
            </p:cNvPr>
            <p:cNvPicPr>
              <a:picLocks noChangeAspect="1"/>
            </p:cNvPicPr>
            <p:nvPr/>
          </p:nvPicPr>
          <p:blipFill>
            <a:blip r:embed="rId3"/>
            <a:srcRect l="28510" t="54531" r="37035"/>
            <a:stretch/>
          </p:blipFill>
          <p:spPr bwMode="auto">
            <a:xfrm>
              <a:off x="4079776" y="2833016"/>
              <a:ext cx="3240361" cy="1464586"/>
            </a:xfrm>
            <a:prstGeom prst="rect">
              <a:avLst/>
            </a:prstGeom>
          </p:spPr>
        </p:pic>
        <p:pic>
          <p:nvPicPr>
            <p:cNvPr id="10" name="Grafik 9" descr="Ein Bild, das Text, Diagramm, Screenshot, Reihe enthält.&#10;&#10;Automatisch generierte Beschreibung">
              <a:extLst>
                <a:ext uri="{FF2B5EF4-FFF2-40B4-BE49-F238E27FC236}">
                  <a16:creationId xmlns:a16="http://schemas.microsoft.com/office/drawing/2014/main" id="{3E51AD85-475D-4803-92D5-5B6133F8B600}"/>
                </a:ext>
              </a:extLst>
            </p:cNvPr>
            <p:cNvPicPr>
              <a:picLocks noChangeAspect="1"/>
            </p:cNvPicPr>
            <p:nvPr/>
          </p:nvPicPr>
          <p:blipFill>
            <a:blip r:embed="rId3"/>
            <a:srcRect l="67750" t="38164" r="1"/>
            <a:stretch/>
          </p:blipFill>
          <p:spPr bwMode="auto">
            <a:xfrm>
              <a:off x="7762649" y="2330845"/>
              <a:ext cx="3032956" cy="1991780"/>
            </a:xfrm>
            <a:prstGeom prst="rect">
              <a:avLst/>
            </a:prstGeom>
          </p:spPr>
        </p:pic>
        <p:sp>
          <p:nvSpPr>
            <p:cNvPr id="11" name="Abgerundetes Rechteck 31">
              <a:extLst>
                <a:ext uri="{FF2B5EF4-FFF2-40B4-BE49-F238E27FC236}">
                  <a16:creationId xmlns:a16="http://schemas.microsoft.com/office/drawing/2014/main" id="{2FD61DA2-83D9-472E-9CB2-758B2AA0AF2E}"/>
                </a:ext>
              </a:extLst>
            </p:cNvPr>
            <p:cNvSpPr/>
            <p:nvPr/>
          </p:nvSpPr>
          <p:spPr bwMode="auto">
            <a:xfrm>
              <a:off x="3785891" y="3381336"/>
              <a:ext cx="525300" cy="290311"/>
            </a:xfrm>
            <a:prstGeom prst="roundRect">
              <a:avLst>
                <a:gd name="adj" fmla="val 16667"/>
              </a:avLst>
            </a:prstGeom>
          </p:spPr>
          <p:style>
            <a:lnRef idx="1">
              <a:schemeClr val="dk1"/>
            </a:lnRef>
            <a:fillRef idx="2">
              <a:schemeClr val="dk1"/>
            </a:fillRef>
            <a:effectRef idx="1">
              <a:schemeClr val="dk1"/>
            </a:effectRef>
            <a:fontRef idx="minor">
              <a:schemeClr val="dk1"/>
            </a:fontRef>
          </p:style>
          <p:txBody>
            <a:bodyPr tIns="90000" rtlCol="0" anchor="ctr" anchorCtr="0"/>
            <a:lstStyle/>
            <a:p>
              <a:pPr algn="ctr">
                <a:lnSpc>
                  <a:spcPct val="80000"/>
                </a:lnSpc>
                <a:spcBef>
                  <a:spcPts val="0"/>
                </a:spcBef>
                <a:spcAft>
                  <a:spcPts val="0"/>
                </a:spcAft>
                <a:defRPr/>
              </a:pPr>
              <a:r>
                <a:rPr lang="de-DE" sz="1400" b="1">
                  <a:latin typeface="Calibri"/>
                </a:rPr>
                <a:t>B02</a:t>
              </a:r>
              <a:endParaRPr/>
            </a:p>
          </p:txBody>
        </p:sp>
        <p:sp>
          <p:nvSpPr>
            <p:cNvPr id="12" name="Abgerundetes Rechteck 32">
              <a:extLst>
                <a:ext uri="{FF2B5EF4-FFF2-40B4-BE49-F238E27FC236}">
                  <a16:creationId xmlns:a16="http://schemas.microsoft.com/office/drawing/2014/main" id="{19850F55-BD4C-4ECD-8D7F-8A996E4F5A1B}"/>
                </a:ext>
              </a:extLst>
            </p:cNvPr>
            <p:cNvSpPr/>
            <p:nvPr/>
          </p:nvSpPr>
          <p:spPr bwMode="auto">
            <a:xfrm>
              <a:off x="5447928" y="3404822"/>
              <a:ext cx="525300" cy="290311"/>
            </a:xfrm>
            <a:prstGeom prst="roundRect">
              <a:avLst>
                <a:gd name="adj" fmla="val 16667"/>
              </a:avLst>
            </a:prstGeom>
          </p:spPr>
          <p:style>
            <a:lnRef idx="1">
              <a:schemeClr val="dk1"/>
            </a:lnRef>
            <a:fillRef idx="2">
              <a:schemeClr val="dk1"/>
            </a:fillRef>
            <a:effectRef idx="1">
              <a:schemeClr val="dk1"/>
            </a:effectRef>
            <a:fontRef idx="minor">
              <a:schemeClr val="dk1"/>
            </a:fontRef>
          </p:style>
          <p:txBody>
            <a:bodyPr tIns="90000" rtlCol="0" anchor="ctr" anchorCtr="0"/>
            <a:lstStyle/>
            <a:p>
              <a:pPr algn="ctr">
                <a:lnSpc>
                  <a:spcPct val="80000"/>
                </a:lnSpc>
                <a:spcBef>
                  <a:spcPts val="0"/>
                </a:spcBef>
                <a:spcAft>
                  <a:spcPts val="0"/>
                </a:spcAft>
                <a:defRPr/>
              </a:pPr>
              <a:r>
                <a:rPr lang="de-DE" sz="1400" b="1">
                  <a:latin typeface="Calibri"/>
                </a:rPr>
                <a:t>B01</a:t>
              </a:r>
              <a:endParaRPr/>
            </a:p>
          </p:txBody>
        </p:sp>
        <p:sp>
          <p:nvSpPr>
            <p:cNvPr id="13" name="Abgerundetes Rechteck 33">
              <a:extLst>
                <a:ext uri="{FF2B5EF4-FFF2-40B4-BE49-F238E27FC236}">
                  <a16:creationId xmlns:a16="http://schemas.microsoft.com/office/drawing/2014/main" id="{ACFA5D31-42A7-4596-92B1-6DBE7E7D6A27}"/>
                </a:ext>
              </a:extLst>
            </p:cNvPr>
            <p:cNvSpPr/>
            <p:nvPr/>
          </p:nvSpPr>
          <p:spPr bwMode="auto">
            <a:xfrm>
              <a:off x="7109965" y="3414459"/>
              <a:ext cx="617490" cy="293591"/>
            </a:xfrm>
            <a:prstGeom prst="roundRect">
              <a:avLst>
                <a:gd name="adj" fmla="val 16667"/>
              </a:avLst>
            </a:prstGeom>
          </p:spPr>
          <p:style>
            <a:lnRef idx="1">
              <a:schemeClr val="dk1"/>
            </a:lnRef>
            <a:fillRef idx="2">
              <a:schemeClr val="dk1"/>
            </a:fillRef>
            <a:effectRef idx="1">
              <a:schemeClr val="dk1"/>
            </a:effectRef>
            <a:fontRef idx="minor">
              <a:schemeClr val="dk1"/>
            </a:fontRef>
          </p:style>
          <p:txBody>
            <a:bodyPr tIns="90000" rtlCol="0" anchor="ctr" anchorCtr="0"/>
            <a:lstStyle/>
            <a:p>
              <a:pPr algn="ctr">
                <a:lnSpc>
                  <a:spcPct val="80000"/>
                </a:lnSpc>
                <a:spcBef>
                  <a:spcPts val="0"/>
                </a:spcBef>
                <a:spcAft>
                  <a:spcPts val="0"/>
                </a:spcAft>
                <a:defRPr/>
              </a:pPr>
              <a:r>
                <a:rPr lang="de-DE" sz="1400" b="1">
                  <a:latin typeface="Calibri"/>
                </a:rPr>
                <a:t>T01E</a:t>
              </a:r>
              <a:endParaRPr/>
            </a:p>
          </p:txBody>
        </p:sp>
        <p:sp>
          <p:nvSpPr>
            <p:cNvPr id="14" name="Abgerundetes Rechteck 34">
              <a:extLst>
                <a:ext uri="{FF2B5EF4-FFF2-40B4-BE49-F238E27FC236}">
                  <a16:creationId xmlns:a16="http://schemas.microsoft.com/office/drawing/2014/main" id="{13D5A032-FAD1-4067-94FC-3AB9CADF185B}"/>
                </a:ext>
              </a:extLst>
            </p:cNvPr>
            <p:cNvSpPr/>
            <p:nvPr/>
          </p:nvSpPr>
          <p:spPr bwMode="auto">
            <a:xfrm>
              <a:off x="8764464" y="3426721"/>
              <a:ext cx="525300" cy="290311"/>
            </a:xfrm>
            <a:prstGeom prst="roundRect">
              <a:avLst>
                <a:gd name="adj" fmla="val 16667"/>
              </a:avLst>
            </a:prstGeom>
          </p:spPr>
          <p:style>
            <a:lnRef idx="1">
              <a:schemeClr val="dk1"/>
            </a:lnRef>
            <a:fillRef idx="2">
              <a:schemeClr val="dk1"/>
            </a:fillRef>
            <a:effectRef idx="1">
              <a:schemeClr val="dk1"/>
            </a:effectRef>
            <a:fontRef idx="minor">
              <a:schemeClr val="dk1"/>
            </a:fontRef>
          </p:style>
          <p:txBody>
            <a:bodyPr tIns="90000" rtlCol="0" anchor="ctr" anchorCtr="0"/>
            <a:lstStyle/>
            <a:p>
              <a:pPr algn="ctr">
                <a:lnSpc>
                  <a:spcPct val="80000"/>
                </a:lnSpc>
                <a:spcBef>
                  <a:spcPts val="0"/>
                </a:spcBef>
                <a:spcAft>
                  <a:spcPts val="0"/>
                </a:spcAft>
                <a:defRPr/>
              </a:pPr>
              <a:r>
                <a:rPr lang="de-DE" sz="1400" b="1">
                  <a:latin typeface="Calibri"/>
                </a:rPr>
                <a:t>B06</a:t>
              </a:r>
              <a:endParaRPr/>
            </a:p>
          </p:txBody>
        </p:sp>
        <p:sp>
          <p:nvSpPr>
            <p:cNvPr id="15" name="Abgerundetes Rechteck 35">
              <a:extLst>
                <a:ext uri="{FF2B5EF4-FFF2-40B4-BE49-F238E27FC236}">
                  <a16:creationId xmlns:a16="http://schemas.microsoft.com/office/drawing/2014/main" id="{86F85E5A-F1DB-4EC6-B67E-A1F636C840F7}"/>
                </a:ext>
              </a:extLst>
            </p:cNvPr>
            <p:cNvSpPr/>
            <p:nvPr/>
          </p:nvSpPr>
          <p:spPr bwMode="auto">
            <a:xfrm>
              <a:off x="10420254" y="3426721"/>
              <a:ext cx="525300" cy="290311"/>
            </a:xfrm>
            <a:prstGeom prst="roundRect">
              <a:avLst>
                <a:gd name="adj" fmla="val 16667"/>
              </a:avLst>
            </a:prstGeom>
          </p:spPr>
          <p:style>
            <a:lnRef idx="1">
              <a:schemeClr val="dk1"/>
            </a:lnRef>
            <a:fillRef idx="2">
              <a:schemeClr val="dk1"/>
            </a:fillRef>
            <a:effectRef idx="1">
              <a:schemeClr val="dk1"/>
            </a:effectRef>
            <a:fontRef idx="minor">
              <a:schemeClr val="dk1"/>
            </a:fontRef>
          </p:style>
          <p:txBody>
            <a:bodyPr tIns="90000" rtlCol="0" anchor="ctr" anchorCtr="0"/>
            <a:lstStyle/>
            <a:p>
              <a:pPr algn="ctr">
                <a:lnSpc>
                  <a:spcPct val="80000"/>
                </a:lnSpc>
                <a:spcBef>
                  <a:spcPts val="0"/>
                </a:spcBef>
                <a:spcAft>
                  <a:spcPts val="0"/>
                </a:spcAft>
                <a:defRPr/>
              </a:pPr>
              <a:r>
                <a:rPr lang="de-DE" sz="1400" b="1">
                  <a:latin typeface="Calibri"/>
                </a:rPr>
                <a:t>B07</a:t>
              </a:r>
              <a:endParaRPr/>
            </a:p>
          </p:txBody>
        </p:sp>
        <p:sp>
          <p:nvSpPr>
            <p:cNvPr id="16" name="Abgerundetes Rechteck 39">
              <a:extLst>
                <a:ext uri="{FF2B5EF4-FFF2-40B4-BE49-F238E27FC236}">
                  <a16:creationId xmlns:a16="http://schemas.microsoft.com/office/drawing/2014/main" id="{308D4858-95D2-4105-9408-C45A67FF4887}"/>
                </a:ext>
              </a:extLst>
            </p:cNvPr>
            <p:cNvSpPr/>
            <p:nvPr/>
          </p:nvSpPr>
          <p:spPr bwMode="auto">
            <a:xfrm>
              <a:off x="7109965" y="3082267"/>
              <a:ext cx="525300" cy="290311"/>
            </a:xfrm>
            <a:prstGeom prst="roundRect">
              <a:avLst>
                <a:gd name="adj" fmla="val 16667"/>
              </a:avLst>
            </a:prstGeom>
          </p:spPr>
          <p:style>
            <a:lnRef idx="1">
              <a:schemeClr val="dk1"/>
            </a:lnRef>
            <a:fillRef idx="2">
              <a:schemeClr val="dk1"/>
            </a:fillRef>
            <a:effectRef idx="1">
              <a:schemeClr val="dk1"/>
            </a:effectRef>
            <a:fontRef idx="minor">
              <a:schemeClr val="dk1"/>
            </a:fontRef>
          </p:style>
          <p:txBody>
            <a:bodyPr tIns="90000" rtlCol="0" anchor="ctr" anchorCtr="0"/>
            <a:lstStyle/>
            <a:p>
              <a:pPr algn="ctr">
                <a:lnSpc>
                  <a:spcPct val="80000"/>
                </a:lnSpc>
                <a:spcBef>
                  <a:spcPts val="0"/>
                </a:spcBef>
                <a:spcAft>
                  <a:spcPts val="0"/>
                </a:spcAft>
                <a:defRPr/>
              </a:pPr>
              <a:r>
                <a:rPr lang="de-DE" sz="1400" b="1">
                  <a:latin typeface="Calibri"/>
                </a:rPr>
                <a:t>B04</a:t>
              </a:r>
              <a:endParaRPr/>
            </a:p>
          </p:txBody>
        </p:sp>
        <p:pic>
          <p:nvPicPr>
            <p:cNvPr id="17" name="Grafik 16" descr="Ein Bild, das Text, Diagramm, Screenshot, Reihe enthält.&#10;&#10;Automatisch generierte Beschreibung">
              <a:extLst>
                <a:ext uri="{FF2B5EF4-FFF2-40B4-BE49-F238E27FC236}">
                  <a16:creationId xmlns:a16="http://schemas.microsoft.com/office/drawing/2014/main" id="{E0CEC226-683E-4CD1-B549-438CCFE478AE}"/>
                </a:ext>
              </a:extLst>
            </p:cNvPr>
            <p:cNvPicPr>
              <a:picLocks noChangeAspect="1"/>
            </p:cNvPicPr>
            <p:nvPr/>
          </p:nvPicPr>
          <p:blipFill>
            <a:blip r:embed="rId3"/>
            <a:srcRect b="87812"/>
            <a:stretch/>
          </p:blipFill>
          <p:spPr bwMode="auto">
            <a:xfrm>
              <a:off x="1390566" y="1668278"/>
              <a:ext cx="9404604" cy="392571"/>
            </a:xfrm>
            <a:prstGeom prst="rect">
              <a:avLst/>
            </a:prstGeom>
          </p:spPr>
        </p:pic>
        <p:pic>
          <p:nvPicPr>
            <p:cNvPr id="18" name="Grafik 17" descr="Ein Bild, das Text, Diagramm, Screenshot, Reihe enthält.&#10;&#10;Automatisch generierte Beschreibung">
              <a:extLst>
                <a:ext uri="{FF2B5EF4-FFF2-40B4-BE49-F238E27FC236}">
                  <a16:creationId xmlns:a16="http://schemas.microsoft.com/office/drawing/2014/main" id="{ABE0C3CF-CB95-4F28-849E-080668B2D083}"/>
                </a:ext>
              </a:extLst>
            </p:cNvPr>
            <p:cNvPicPr>
              <a:picLocks noChangeAspect="1"/>
            </p:cNvPicPr>
            <p:nvPr/>
          </p:nvPicPr>
          <p:blipFill>
            <a:blip r:embed="rId3"/>
            <a:srcRect t="15011" b="74051"/>
            <a:stretch/>
          </p:blipFill>
          <p:spPr bwMode="auto">
            <a:xfrm>
              <a:off x="1390566" y="1996547"/>
              <a:ext cx="9404604" cy="352334"/>
            </a:xfrm>
            <a:prstGeom prst="rect">
              <a:avLst/>
            </a:prstGeom>
          </p:spPr>
        </p:pic>
        <p:grpSp>
          <p:nvGrpSpPr>
            <p:cNvPr id="19" name="Gruppieren 18">
              <a:extLst>
                <a:ext uri="{FF2B5EF4-FFF2-40B4-BE49-F238E27FC236}">
                  <a16:creationId xmlns:a16="http://schemas.microsoft.com/office/drawing/2014/main" id="{48246C3E-050E-4F1C-B225-12BB0EF8438A}"/>
                </a:ext>
              </a:extLst>
            </p:cNvPr>
            <p:cNvGrpSpPr/>
            <p:nvPr/>
          </p:nvGrpSpPr>
          <p:grpSpPr bwMode="auto">
            <a:xfrm>
              <a:off x="4064156" y="2063694"/>
              <a:ext cx="3240361" cy="717236"/>
              <a:chOff x="4248715" y="2919556"/>
              <a:chExt cx="3240361" cy="717236"/>
            </a:xfrm>
          </p:grpSpPr>
          <p:pic>
            <p:nvPicPr>
              <p:cNvPr id="30" name="Grafik 29" descr="Ein Bild, das Text, Diagramm, Screenshot, Reihe enthält.&#10;&#10;Automatisch generierte Beschreibung">
                <a:extLst>
                  <a:ext uri="{FF2B5EF4-FFF2-40B4-BE49-F238E27FC236}">
                    <a16:creationId xmlns:a16="http://schemas.microsoft.com/office/drawing/2014/main" id="{C9A49D0D-C016-447A-92C5-FEF7F47A69E9}"/>
                  </a:ext>
                </a:extLst>
              </p:cNvPr>
              <p:cNvPicPr>
                <a:picLocks noChangeAspect="1"/>
              </p:cNvPicPr>
              <p:nvPr/>
            </p:nvPicPr>
            <p:blipFill>
              <a:blip r:embed="rId3"/>
              <a:srcRect l="28510" t="28338" r="37035" b="53162"/>
              <a:stretch/>
            </p:blipFill>
            <p:spPr bwMode="auto">
              <a:xfrm>
                <a:off x="4248715" y="3040887"/>
                <a:ext cx="3240361" cy="595903"/>
              </a:xfrm>
              <a:prstGeom prst="rect">
                <a:avLst/>
              </a:prstGeom>
            </p:spPr>
          </p:pic>
          <p:sp>
            <p:nvSpPr>
              <p:cNvPr id="31" name="Rechteck 30">
                <a:extLst>
                  <a:ext uri="{FF2B5EF4-FFF2-40B4-BE49-F238E27FC236}">
                    <a16:creationId xmlns:a16="http://schemas.microsoft.com/office/drawing/2014/main" id="{2B41D95B-3157-466D-A2E5-2D33E45E107E}"/>
                  </a:ext>
                </a:extLst>
              </p:cNvPr>
              <p:cNvSpPr/>
              <p:nvPr/>
            </p:nvSpPr>
            <p:spPr bwMode="auto">
              <a:xfrm>
                <a:off x="5242854" y="2919556"/>
                <a:ext cx="1526466" cy="2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pic>
          <p:nvPicPr>
            <p:cNvPr id="20" name="Grafik 19" descr="Ein Bild, das Text, Diagramm, Screenshot, Reihe enthält.&#10;&#10;Automatisch generierte Beschreibung">
              <a:extLst>
                <a:ext uri="{FF2B5EF4-FFF2-40B4-BE49-F238E27FC236}">
                  <a16:creationId xmlns:a16="http://schemas.microsoft.com/office/drawing/2014/main" id="{DE3B4108-73D3-4697-9E4C-0BC5C8502A1B}"/>
                </a:ext>
              </a:extLst>
            </p:cNvPr>
            <p:cNvPicPr>
              <a:picLocks noChangeAspect="1"/>
            </p:cNvPicPr>
            <p:nvPr/>
          </p:nvPicPr>
          <p:blipFill>
            <a:blip r:embed="rId3"/>
            <a:srcRect l="39049" t="14353" r="44872" b="76077"/>
            <a:stretch/>
          </p:blipFill>
          <p:spPr bwMode="auto">
            <a:xfrm>
              <a:off x="5063456" y="1988841"/>
              <a:ext cx="1512168" cy="308278"/>
            </a:xfrm>
            <a:prstGeom prst="rect">
              <a:avLst/>
            </a:prstGeom>
          </p:spPr>
        </p:pic>
        <p:cxnSp>
          <p:nvCxnSpPr>
            <p:cNvPr id="21" name="Gerader Verbinder 20">
              <a:extLst>
                <a:ext uri="{FF2B5EF4-FFF2-40B4-BE49-F238E27FC236}">
                  <a16:creationId xmlns:a16="http://schemas.microsoft.com/office/drawing/2014/main" id="{AE74811D-9142-4107-99EE-4A15A490F6EC}"/>
                </a:ext>
              </a:extLst>
            </p:cNvPr>
            <p:cNvCxnSpPr>
              <a:cxnSpLocks/>
            </p:cNvCxnSpPr>
            <p:nvPr/>
          </p:nvCxnSpPr>
          <p:spPr bwMode="auto">
            <a:xfrm>
              <a:off x="5735960" y="2111954"/>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00FAEACA-E1A9-4217-A1D4-923FF606FCF8}"/>
                </a:ext>
              </a:extLst>
            </p:cNvPr>
            <p:cNvCxnSpPr>
              <a:cxnSpLocks/>
            </p:cNvCxnSpPr>
            <p:nvPr/>
          </p:nvCxnSpPr>
          <p:spPr bwMode="auto">
            <a:xfrm>
              <a:off x="5735960" y="1936712"/>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23002421-0209-4105-B9F8-39C7E565B89E}"/>
                </a:ext>
              </a:extLst>
            </p:cNvPr>
            <p:cNvCxnSpPr>
              <a:cxnSpLocks/>
            </p:cNvCxnSpPr>
            <p:nvPr/>
          </p:nvCxnSpPr>
          <p:spPr bwMode="auto">
            <a:xfrm>
              <a:off x="3215680" y="2300728"/>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D90CC7D-7F08-4387-B5CF-1E39F166C5AD}"/>
                </a:ext>
              </a:extLst>
            </p:cNvPr>
            <p:cNvCxnSpPr>
              <a:cxnSpLocks/>
            </p:cNvCxnSpPr>
            <p:nvPr/>
          </p:nvCxnSpPr>
          <p:spPr bwMode="auto">
            <a:xfrm>
              <a:off x="3215680" y="2106572"/>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DC27FCA-2D8E-4F84-A195-F74DFF1FB213}"/>
                </a:ext>
              </a:extLst>
            </p:cNvPr>
            <p:cNvCxnSpPr>
              <a:cxnSpLocks/>
            </p:cNvCxnSpPr>
            <p:nvPr/>
          </p:nvCxnSpPr>
          <p:spPr bwMode="auto">
            <a:xfrm>
              <a:off x="8241814" y="2304488"/>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B515994-BC86-43EC-ACC7-87CD7113D8CD}"/>
                </a:ext>
              </a:extLst>
            </p:cNvPr>
            <p:cNvCxnSpPr>
              <a:cxnSpLocks/>
            </p:cNvCxnSpPr>
            <p:nvPr/>
          </p:nvCxnSpPr>
          <p:spPr bwMode="auto">
            <a:xfrm>
              <a:off x="8196160" y="2109000"/>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484B52D7-00A8-4063-9DCF-AB03886F3CCE}"/>
                </a:ext>
              </a:extLst>
            </p:cNvPr>
            <p:cNvCxnSpPr>
              <a:cxnSpLocks/>
            </p:cNvCxnSpPr>
            <p:nvPr/>
          </p:nvCxnSpPr>
          <p:spPr bwMode="auto">
            <a:xfrm>
              <a:off x="9850356" y="1944663"/>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E8AA3A4E-40F0-42BC-BE71-E79EBCFE23E6}"/>
                </a:ext>
              </a:extLst>
            </p:cNvPr>
            <p:cNvCxnSpPr>
              <a:cxnSpLocks/>
            </p:cNvCxnSpPr>
            <p:nvPr/>
          </p:nvCxnSpPr>
          <p:spPr bwMode="auto">
            <a:xfrm>
              <a:off x="9840416" y="2116944"/>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A0BF0A8E-B622-4983-B5F5-C8BF028A24AD}"/>
                </a:ext>
              </a:extLst>
            </p:cNvPr>
            <p:cNvCxnSpPr>
              <a:cxnSpLocks/>
            </p:cNvCxnSpPr>
            <p:nvPr/>
          </p:nvCxnSpPr>
          <p:spPr bwMode="auto">
            <a:xfrm>
              <a:off x="9842404" y="2302716"/>
              <a:ext cx="144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5990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7610B-AB07-431B-88E4-20E30C136AF0}"/>
              </a:ext>
            </a:extLst>
          </p:cNvPr>
          <p:cNvSpPr>
            <a:spLocks noGrp="1"/>
          </p:cNvSpPr>
          <p:nvPr>
            <p:ph type="title"/>
          </p:nvPr>
        </p:nvSpPr>
        <p:spPr/>
        <p:txBody>
          <a:bodyPr/>
          <a:lstStyle/>
          <a:p>
            <a:r>
              <a:rPr lang="de-DE" dirty="0"/>
              <a:t>CFD </a:t>
            </a:r>
            <a:r>
              <a:rPr lang="de-DE" dirty="0" err="1"/>
              <a:t>simulations</a:t>
            </a:r>
            <a:r>
              <a:rPr lang="de-DE" dirty="0"/>
              <a:t> </a:t>
            </a:r>
            <a:r>
              <a:rPr lang="de-DE" dirty="0" err="1"/>
              <a:t>of</a:t>
            </a:r>
            <a:r>
              <a:rPr lang="de-DE" dirty="0"/>
              <a:t> </a:t>
            </a:r>
            <a:r>
              <a:rPr lang="de-DE" dirty="0" err="1"/>
              <a:t>the</a:t>
            </a:r>
            <a:r>
              <a:rPr lang="de-DE" dirty="0"/>
              <a:t> </a:t>
            </a:r>
            <a:r>
              <a:rPr lang="de-DE" dirty="0" err="1"/>
              <a:t>capillary</a:t>
            </a:r>
            <a:r>
              <a:rPr lang="de-DE" dirty="0"/>
              <a:t> </a:t>
            </a:r>
            <a:r>
              <a:rPr lang="de-DE" dirty="0" err="1"/>
              <a:t>rise</a:t>
            </a:r>
            <a:r>
              <a:rPr lang="de-DE" dirty="0"/>
              <a:t> </a:t>
            </a:r>
            <a:r>
              <a:rPr lang="de-DE" dirty="0" err="1"/>
              <a:t>process</a:t>
            </a:r>
            <a:endParaRPr lang="de-DE" dirty="0"/>
          </a:p>
        </p:txBody>
      </p:sp>
      <p:pic>
        <p:nvPicPr>
          <p:cNvPr id="4" name="oscillatory_3D">
            <a:hlinkClick r:id="" action="ppaction://media"/>
            <a:extLst>
              <a:ext uri="{FF2B5EF4-FFF2-40B4-BE49-F238E27FC236}">
                <a16:creationId xmlns:a16="http://schemas.microsoft.com/office/drawing/2014/main" id="{AC22E266-1F8C-49F6-A413-3A8ED8AB78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22283" y="1015578"/>
            <a:ext cx="1738313" cy="5365750"/>
          </a:xfrm>
        </p:spPr>
      </p:pic>
      <p:sp>
        <p:nvSpPr>
          <p:cNvPr id="5" name="Rectangle 17 1 1 1">
            <a:extLst>
              <a:ext uri="{FF2B5EF4-FFF2-40B4-BE49-F238E27FC236}">
                <a16:creationId xmlns:a16="http://schemas.microsoft.com/office/drawing/2014/main" id="{199C4B87-35AC-4C13-B1CA-49A9C2992D07}"/>
              </a:ext>
            </a:extLst>
          </p:cNvPr>
          <p:cNvSpPr>
            <a:spLocks noChangeArrowheads="1"/>
          </p:cNvSpPr>
          <p:nvPr/>
        </p:nvSpPr>
        <p:spPr bwMode="auto">
          <a:xfrm>
            <a:off x="191344" y="1088740"/>
            <a:ext cx="8424936" cy="1548172"/>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Simulation </a:t>
            </a:r>
            <a:r>
              <a:rPr lang="de-DE" altLang="de-DE" sz="2000" dirty="0" err="1">
                <a:solidFill>
                  <a:srgbClr val="000000"/>
                </a:solidFill>
                <a:latin typeface="Calibri" panose="020F0502020204030204" pitchFamily="34" charset="0"/>
              </a:rPr>
              <a:t>study</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with</a:t>
            </a:r>
            <a:r>
              <a:rPr lang="de-DE" altLang="de-DE" sz="2000"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four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very</a:t>
            </a:r>
            <a:r>
              <a:rPr lang="de-DE" altLang="de-DE" sz="2000" dirty="0">
                <a:solidFill>
                  <a:srgbClr val="000000"/>
                </a:solidFill>
                <a:latin typeface="Calibri" panose="020F0502020204030204" pitchFamily="34" charset="0"/>
              </a:rPr>
              <a:t> different </a:t>
            </a:r>
            <a:r>
              <a:rPr lang="de-DE" altLang="de-DE" sz="2000" dirty="0" err="1">
                <a:solidFill>
                  <a:srgbClr val="000000"/>
                </a:solidFill>
                <a:latin typeface="Calibri" panose="020F0502020204030204" pitchFamily="34" charset="0"/>
              </a:rPr>
              <a:t>numerical</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methods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from</a:t>
            </a:r>
            <a:r>
              <a:rPr lang="de-DE" altLang="de-DE" sz="2000" dirty="0">
                <a:solidFill>
                  <a:srgbClr val="000000"/>
                </a:solidFill>
                <a:latin typeface="Calibri" panose="020F0502020204030204" pitchFamily="34" charset="0"/>
              </a:rPr>
              <a:t> CRC1194:</a:t>
            </a:r>
            <a:br>
              <a:rPr lang="de-DE" altLang="de-DE" sz="2000" dirty="0">
                <a:solidFill>
                  <a:srgbClr val="000000"/>
                </a:solidFill>
                <a:latin typeface="Calibri" panose="020F0502020204030204" pitchFamily="34" charset="0"/>
              </a:rPr>
            </a:br>
            <a:br>
              <a:rPr lang="de-DE" altLang="de-DE" sz="2000" dirty="0">
                <a:solidFill>
                  <a:srgbClr val="000000"/>
                </a:solidFill>
                <a:latin typeface="Calibri" panose="020F0502020204030204" pitchFamily="34" charset="0"/>
              </a:rPr>
            </a:br>
            <a:r>
              <a:rPr lang="de-DE" altLang="de-DE" sz="2000" dirty="0" err="1">
                <a:solidFill>
                  <a:srgbClr val="000000"/>
                </a:solidFill>
                <a:latin typeface="Calibri" panose="020F0502020204030204" pitchFamily="34" charset="0"/>
              </a:rPr>
              <a:t>Gründing</a:t>
            </a:r>
            <a:r>
              <a:rPr lang="de-DE" altLang="de-DE" sz="2000" dirty="0">
                <a:solidFill>
                  <a:srgbClr val="000000"/>
                </a:solidFill>
                <a:latin typeface="Calibri" panose="020F0502020204030204" pitchFamily="34" charset="0"/>
              </a:rPr>
              <a:t> et al: </a:t>
            </a:r>
            <a:r>
              <a:rPr lang="en-US" altLang="de-DE" sz="2000" i="1" dirty="0">
                <a:solidFill>
                  <a:srgbClr val="000000"/>
                </a:solidFill>
                <a:latin typeface="Calibri" panose="020F0502020204030204" pitchFamily="34" charset="0"/>
              </a:rPr>
              <a:t>A comparative study of transient capillary rise using direct numerical simulations</a:t>
            </a:r>
            <a:r>
              <a:rPr lang="en-US" altLang="de-DE" sz="2000" dirty="0">
                <a:solidFill>
                  <a:srgbClr val="000000"/>
                </a:solidFill>
                <a:latin typeface="Calibri" panose="020F0502020204030204" pitchFamily="34" charset="0"/>
              </a:rPr>
              <a:t>, </a:t>
            </a:r>
            <a:r>
              <a:rPr lang="en-US" altLang="de-DE" sz="2000" dirty="0">
                <a:solidFill>
                  <a:srgbClr val="000000"/>
                </a:solidFill>
                <a:latin typeface="Calibri" panose="020F0502020204030204" pitchFamily="34" charset="0"/>
                <a:hlinkClick r:id="rId5"/>
              </a:rPr>
              <a:t>Applied Mathematical Modeling 86</a:t>
            </a:r>
            <a:r>
              <a:rPr lang="en-US" altLang="de-DE" sz="2000" dirty="0">
                <a:solidFill>
                  <a:srgbClr val="000000"/>
                </a:solidFill>
                <a:latin typeface="Calibri" panose="020F0502020204030204" pitchFamily="34" charset="0"/>
              </a:rPr>
              <a:t>, </a:t>
            </a:r>
            <a:r>
              <a:rPr lang="en-US" altLang="de-DE" sz="2000" b="1" dirty="0">
                <a:solidFill>
                  <a:srgbClr val="000000"/>
                </a:solidFill>
                <a:latin typeface="Calibri" panose="020F0502020204030204" pitchFamily="34" charset="0"/>
              </a:rPr>
              <a:t>2020</a:t>
            </a:r>
            <a:br>
              <a:rPr lang="de-DE" altLang="de-DE" sz="2000" dirty="0">
                <a:solidFill>
                  <a:srgbClr val="000000"/>
                </a:solidFill>
                <a:latin typeface="Calibri" panose="020F0502020204030204" pitchFamily="34" charset="0"/>
              </a:rPr>
            </a:br>
            <a:endParaRPr lang="de-DE" altLang="de-DE" sz="2000" dirty="0">
              <a:solidFill>
                <a:srgbClr val="000000"/>
              </a:solidFill>
              <a:latin typeface="Calibri" panose="020F0502020204030204" pitchFamily="34" charset="0"/>
            </a:endParaRPr>
          </a:p>
        </p:txBody>
      </p:sp>
      <p:sp>
        <p:nvSpPr>
          <p:cNvPr id="6" name="Rectangle 17 1 1 1">
            <a:extLst>
              <a:ext uri="{FF2B5EF4-FFF2-40B4-BE49-F238E27FC236}">
                <a16:creationId xmlns:a16="http://schemas.microsoft.com/office/drawing/2014/main" id="{C2BEDF7B-1798-4EFD-82B0-462DFDED6728}"/>
              </a:ext>
            </a:extLst>
          </p:cNvPr>
          <p:cNvSpPr>
            <a:spLocks noChangeArrowheads="1"/>
          </p:cNvSpPr>
          <p:nvPr/>
        </p:nvSpPr>
        <p:spPr bwMode="auto">
          <a:xfrm>
            <a:off x="3683732" y="2810809"/>
            <a:ext cx="5904656" cy="2820559"/>
          </a:xfrm>
          <a:prstGeom prst="rect">
            <a:avLst/>
          </a:prstGeom>
          <a:noFill/>
          <a:ln w="28575">
            <a:noFill/>
            <a:miter lim="800000"/>
            <a:headEnd/>
            <a:tailEnd/>
          </a:ln>
        </p:spPr>
        <p:txBody>
          <a:bodyPr anchor="t"/>
          <a:lstStyle/>
          <a:p>
            <a:pPr marR="0" lvl="0" algn="l" defTabSz="914400" rtl="0" eaLnBrk="1" fontAlgn="base" latinLnBrk="0" hangingPunct="1">
              <a:lnSpc>
                <a:spcPct val="150000"/>
              </a:lnSpc>
              <a:spcBef>
                <a:spcPts val="200"/>
              </a:spcBef>
              <a:spcAft>
                <a:spcPct val="0"/>
              </a:spcAft>
              <a:buClrTx/>
              <a:buSzTx/>
              <a:tabLst/>
              <a:defRPr/>
            </a:pPr>
            <a:r>
              <a:rPr lang="de-DE" altLang="de-DE" sz="2000" u="sng" dirty="0">
                <a:solidFill>
                  <a:srgbClr val="000000"/>
                </a:solidFill>
                <a:latin typeface="Calibri" panose="020F0502020204030204" pitchFamily="34" charset="0"/>
              </a:rPr>
              <a:t>Main </a:t>
            </a:r>
            <a:r>
              <a:rPr lang="de-DE" altLang="de-DE" sz="2000" u="sng" dirty="0" err="1">
                <a:solidFill>
                  <a:srgbClr val="000000"/>
                </a:solidFill>
                <a:latin typeface="Calibri" panose="020F0502020204030204" pitchFamily="34" charset="0"/>
              </a:rPr>
              <a:t>findings</a:t>
            </a:r>
            <a:r>
              <a:rPr lang="de-DE" altLang="de-DE" sz="2000" u="sng" dirty="0">
                <a:solidFill>
                  <a:srgbClr val="000000"/>
                </a:solidFill>
                <a:latin typeface="Calibri" panose="020F0502020204030204" pitchFamily="34" charset="0"/>
              </a:rPr>
              <a:t>: </a:t>
            </a:r>
            <a:br>
              <a:rPr lang="de-DE" altLang="de-DE" sz="2000" u="sng" dirty="0">
                <a:solidFill>
                  <a:srgbClr val="000000"/>
                </a:solidFill>
                <a:latin typeface="Calibri" panose="020F0502020204030204" pitchFamily="34" charset="0"/>
              </a:rPr>
            </a:br>
            <a:endParaRPr lang="de-DE" altLang="de-DE" sz="2000" u="sng" dirty="0">
              <a:solidFill>
                <a:srgbClr val="000000"/>
              </a:solidFill>
              <a:latin typeface="Calibri" panose="020F0502020204030204" pitchFamily="34" charset="0"/>
            </a:endParaRPr>
          </a:p>
          <a:p>
            <a:pPr marL="638175" lvl="1" indent="-180975" fontAlgn="base">
              <a:spcBef>
                <a:spcPts val="200"/>
              </a:spcBef>
              <a:spcAft>
                <a:spcPct val="0"/>
              </a:spcAft>
              <a:buFont typeface="Wingdings" pitchFamily="2" charset="2"/>
              <a:buChar char="§"/>
              <a:defRPr/>
            </a:pPr>
            <a:r>
              <a:rPr lang="de-DE" altLang="de-DE" sz="2000" b="1" dirty="0">
                <a:solidFill>
                  <a:srgbClr val="000000"/>
                </a:solidFill>
                <a:latin typeface="Calibri" panose="020F0502020204030204" pitchFamily="34" charset="0"/>
              </a:rPr>
              <a:t>Mesh </a:t>
            </a:r>
            <a:r>
              <a:rPr lang="de-DE" altLang="de-DE" sz="2000" b="1" dirty="0" err="1">
                <a:solidFill>
                  <a:srgbClr val="000000"/>
                </a:solidFill>
                <a:latin typeface="Calibri" panose="020F0502020204030204" pitchFamily="34" charset="0"/>
              </a:rPr>
              <a:t>convergence</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is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obtained</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if</a:t>
            </a:r>
            <a:r>
              <a:rPr lang="de-DE" altLang="de-DE" sz="2000" dirty="0">
                <a:solidFill>
                  <a:srgbClr val="000000"/>
                </a:solidFill>
                <a:latin typeface="Calibri" panose="020F0502020204030204" pitchFamily="34" charset="0"/>
              </a:rPr>
              <a:t> </a:t>
            </a:r>
            <a:r>
              <a:rPr lang="de-DE" altLang="de-DE" sz="2000" b="1" dirty="0">
                <a:solidFill>
                  <a:srgbClr val="000000"/>
                </a:solidFill>
                <a:latin typeface="Calibri" panose="020F0502020204030204" pitchFamily="34" charset="0"/>
              </a:rPr>
              <a:t>all</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length</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scales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are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resolved</a:t>
            </a:r>
            <a:r>
              <a:rPr lang="de-DE" altLang="de-DE" sz="2000" dirty="0">
                <a:solidFill>
                  <a:srgbClr val="000000"/>
                </a:solidFill>
                <a:latin typeface="Calibri" panose="020F0502020204030204" pitchFamily="34" charset="0"/>
              </a:rPr>
              <a:t>!</a:t>
            </a:r>
            <a:br>
              <a:rPr lang="de-DE" altLang="de-DE" sz="2000" dirty="0">
                <a:solidFill>
                  <a:srgbClr val="000000"/>
                </a:solidFill>
                <a:latin typeface="Calibri" panose="020F0502020204030204" pitchFamily="34" charset="0"/>
              </a:rPr>
            </a:br>
            <a:endParaRPr lang="de-DE" altLang="de-DE" sz="2000" dirty="0">
              <a:solidFill>
                <a:srgbClr val="000000"/>
              </a:solidFill>
              <a:latin typeface="Calibri" panose="020F0502020204030204" pitchFamily="34" charset="0"/>
            </a:endParaRPr>
          </a:p>
          <a:p>
            <a:pPr marL="638175" lvl="1" indent="-180975" fontAlgn="base">
              <a:spcBef>
                <a:spcPts val="200"/>
              </a:spcBef>
              <a:spcAft>
                <a:spcPct val="0"/>
              </a:spcAft>
              <a:buFont typeface="Wingdings" pitchFamily="2" charset="2"/>
              <a:buChar char="§"/>
              <a:defRPr/>
            </a:pPr>
            <a:r>
              <a:rPr lang="de-DE" altLang="de-DE" sz="2000" dirty="0" err="1">
                <a:solidFill>
                  <a:srgbClr val="000000"/>
                </a:solidFill>
                <a:latin typeface="Calibri" panose="020F0502020204030204" pitchFamily="34" charset="0"/>
              </a:rPr>
              <a:t>Detailed</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information</a:t>
            </a:r>
            <a:r>
              <a:rPr lang="de-DE" altLang="de-DE" sz="2000" dirty="0">
                <a:solidFill>
                  <a:srgbClr val="000000"/>
                </a:solidFill>
                <a:latin typeface="Calibri" panose="020F0502020204030204" pitchFamily="34" charset="0"/>
              </a:rPr>
              <a:t> on </a:t>
            </a:r>
            <a:r>
              <a:rPr lang="de-DE" altLang="de-DE" sz="2000" dirty="0" err="1">
                <a:solidFill>
                  <a:srgbClr val="000000"/>
                </a:solidFill>
                <a:latin typeface="Calibri" panose="020F0502020204030204" pitchFamily="34" charset="0"/>
              </a:rPr>
              <a:t>the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flow</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structure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is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obtained</a:t>
            </a:r>
            <a:r>
              <a:rPr lang="de-DE" altLang="de-DE" sz="2000" dirty="0">
                <a:solidFill>
                  <a:srgbClr val="000000"/>
                </a:solidFill>
                <a:latin typeface="Calibri" panose="020F0502020204030204" pitchFamily="34" charset="0"/>
              </a:rPr>
              <a:t>.</a:t>
            </a:r>
          </a:p>
        </p:txBody>
      </p:sp>
      <p:pic>
        <p:nvPicPr>
          <p:cNvPr id="7" name="Grafik 6">
            <a:extLst>
              <a:ext uri="{FF2B5EF4-FFF2-40B4-BE49-F238E27FC236}">
                <a16:creationId xmlns:a16="http://schemas.microsoft.com/office/drawing/2014/main" id="{1F8A7459-1A77-4822-AF10-F576829660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708" y="2664296"/>
            <a:ext cx="4025900" cy="3429000"/>
          </a:xfrm>
          <a:prstGeom prst="rect">
            <a:avLst/>
          </a:prstGeom>
        </p:spPr>
      </p:pic>
    </p:spTree>
    <p:extLst>
      <p:ext uri="{BB962C8B-B14F-4D97-AF65-F5344CB8AC3E}">
        <p14:creationId xmlns:p14="http://schemas.microsoft.com/office/powerpoint/2010/main" val="19057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F8E2E-03C4-4E54-A49D-7C4221B923B2}"/>
              </a:ext>
            </a:extLst>
          </p:cNvPr>
          <p:cNvSpPr>
            <a:spLocks noGrp="1"/>
          </p:cNvSpPr>
          <p:nvPr>
            <p:ph type="title"/>
          </p:nvPr>
        </p:nvSpPr>
        <p:spPr/>
        <p:txBody>
          <a:bodyPr/>
          <a:lstStyle/>
          <a:p>
            <a:r>
              <a:rPr lang="de-DE" dirty="0" err="1"/>
              <a:t>Effect</a:t>
            </a:r>
            <a:r>
              <a:rPr lang="de-DE" dirty="0"/>
              <a:t> </a:t>
            </a:r>
            <a:r>
              <a:rPr lang="de-DE" dirty="0" err="1"/>
              <a:t>of</a:t>
            </a:r>
            <a:r>
              <a:rPr lang="de-DE" dirty="0"/>
              <a:t> Navier Slip </a:t>
            </a:r>
            <a:r>
              <a:rPr lang="de-DE" dirty="0" err="1"/>
              <a:t>Length</a:t>
            </a:r>
            <a:endParaRPr lang="de-DE" dirty="0"/>
          </a:p>
        </p:txBody>
      </p:sp>
      <p:pic>
        <p:nvPicPr>
          <p:cNvPr id="5" name="Grafik 4">
            <a:extLst>
              <a:ext uri="{FF2B5EF4-FFF2-40B4-BE49-F238E27FC236}">
                <a16:creationId xmlns:a16="http://schemas.microsoft.com/office/drawing/2014/main" id="{0AEE6943-1723-419F-AB2E-869E56792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572" y="980728"/>
            <a:ext cx="7268852" cy="5189070"/>
          </a:xfrm>
          <a:prstGeom prst="rect">
            <a:avLst/>
          </a:prstGeom>
        </p:spPr>
      </p:pic>
      <p:pic>
        <p:nvPicPr>
          <p:cNvPr id="7" name="Grafik 6">
            <a:extLst>
              <a:ext uri="{FF2B5EF4-FFF2-40B4-BE49-F238E27FC236}">
                <a16:creationId xmlns:a16="http://schemas.microsoft.com/office/drawing/2014/main" id="{3EFBC2F5-1F5D-4C35-813E-968DAF87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348" y="2727198"/>
            <a:ext cx="2006060" cy="1733515"/>
          </a:xfrm>
          <a:prstGeom prst="rect">
            <a:avLst/>
          </a:prstGeom>
        </p:spPr>
      </p:pic>
    </p:spTree>
    <p:extLst>
      <p:ext uri="{BB962C8B-B14F-4D97-AF65-F5344CB8AC3E}">
        <p14:creationId xmlns:p14="http://schemas.microsoft.com/office/powerpoint/2010/main" val="2061235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F8E2E-03C4-4E54-A49D-7C4221B923B2}"/>
              </a:ext>
            </a:extLst>
          </p:cNvPr>
          <p:cNvSpPr>
            <a:spLocks noGrp="1"/>
          </p:cNvSpPr>
          <p:nvPr>
            <p:ph type="title"/>
          </p:nvPr>
        </p:nvSpPr>
        <p:spPr/>
        <p:txBody>
          <a:bodyPr/>
          <a:lstStyle/>
          <a:p>
            <a:r>
              <a:rPr lang="de-DE" dirty="0" err="1"/>
              <a:t>Effect</a:t>
            </a:r>
            <a:r>
              <a:rPr lang="de-DE" dirty="0"/>
              <a:t> </a:t>
            </a:r>
            <a:r>
              <a:rPr lang="de-DE" dirty="0" err="1"/>
              <a:t>of</a:t>
            </a:r>
            <a:r>
              <a:rPr lang="de-DE" dirty="0"/>
              <a:t> Navier Slip </a:t>
            </a:r>
            <a:r>
              <a:rPr lang="de-DE" dirty="0" err="1"/>
              <a:t>Length</a:t>
            </a:r>
            <a:endParaRPr lang="de-DE" dirty="0"/>
          </a:p>
        </p:txBody>
      </p:sp>
      <p:pic>
        <p:nvPicPr>
          <p:cNvPr id="5" name="Grafik 4">
            <a:extLst>
              <a:ext uri="{FF2B5EF4-FFF2-40B4-BE49-F238E27FC236}">
                <a16:creationId xmlns:a16="http://schemas.microsoft.com/office/drawing/2014/main" id="{0AEE6943-1723-419F-AB2E-869E56792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3572" y="980728"/>
            <a:ext cx="7268852" cy="5189069"/>
          </a:xfrm>
          <a:prstGeom prst="rect">
            <a:avLst/>
          </a:prstGeom>
        </p:spPr>
      </p:pic>
      <p:pic>
        <p:nvPicPr>
          <p:cNvPr id="7" name="Grafik 6">
            <a:extLst>
              <a:ext uri="{FF2B5EF4-FFF2-40B4-BE49-F238E27FC236}">
                <a16:creationId xmlns:a16="http://schemas.microsoft.com/office/drawing/2014/main" id="{3EFBC2F5-1F5D-4C35-813E-968DAF87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348" y="2727198"/>
            <a:ext cx="2006060" cy="1733515"/>
          </a:xfrm>
          <a:prstGeom prst="rect">
            <a:avLst/>
          </a:prstGeom>
        </p:spPr>
      </p:pic>
    </p:spTree>
    <p:extLst>
      <p:ext uri="{BB962C8B-B14F-4D97-AF65-F5344CB8AC3E}">
        <p14:creationId xmlns:p14="http://schemas.microsoft.com/office/powerpoint/2010/main" val="3649166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F8E2E-03C4-4E54-A49D-7C4221B923B2}"/>
              </a:ext>
            </a:extLst>
          </p:cNvPr>
          <p:cNvSpPr>
            <a:spLocks noGrp="1"/>
          </p:cNvSpPr>
          <p:nvPr>
            <p:ph type="title"/>
          </p:nvPr>
        </p:nvSpPr>
        <p:spPr/>
        <p:txBody>
          <a:bodyPr/>
          <a:lstStyle/>
          <a:p>
            <a:r>
              <a:rPr lang="de-DE" dirty="0" err="1"/>
              <a:t>Effect</a:t>
            </a:r>
            <a:r>
              <a:rPr lang="de-DE" dirty="0"/>
              <a:t> </a:t>
            </a:r>
            <a:r>
              <a:rPr lang="de-DE" dirty="0" err="1"/>
              <a:t>of</a:t>
            </a:r>
            <a:r>
              <a:rPr lang="de-DE" dirty="0"/>
              <a:t> Navier Slip </a:t>
            </a:r>
            <a:r>
              <a:rPr lang="de-DE" dirty="0" err="1"/>
              <a:t>Length</a:t>
            </a:r>
            <a:endParaRPr lang="de-DE" dirty="0"/>
          </a:p>
        </p:txBody>
      </p:sp>
      <p:pic>
        <p:nvPicPr>
          <p:cNvPr id="5" name="Grafik 4">
            <a:extLst>
              <a:ext uri="{FF2B5EF4-FFF2-40B4-BE49-F238E27FC236}">
                <a16:creationId xmlns:a16="http://schemas.microsoft.com/office/drawing/2014/main" id="{0AEE6943-1723-419F-AB2E-869E56792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3573" y="980728"/>
            <a:ext cx="7268850" cy="5189069"/>
          </a:xfrm>
          <a:prstGeom prst="rect">
            <a:avLst/>
          </a:prstGeom>
        </p:spPr>
      </p:pic>
      <p:pic>
        <p:nvPicPr>
          <p:cNvPr id="7" name="Grafik 6">
            <a:extLst>
              <a:ext uri="{FF2B5EF4-FFF2-40B4-BE49-F238E27FC236}">
                <a16:creationId xmlns:a16="http://schemas.microsoft.com/office/drawing/2014/main" id="{3EFBC2F5-1F5D-4C35-813E-968DAF87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348" y="2727198"/>
            <a:ext cx="2006060" cy="1733515"/>
          </a:xfrm>
          <a:prstGeom prst="rect">
            <a:avLst/>
          </a:prstGeom>
        </p:spPr>
      </p:pic>
    </p:spTree>
    <p:extLst>
      <p:ext uri="{BB962C8B-B14F-4D97-AF65-F5344CB8AC3E}">
        <p14:creationId xmlns:p14="http://schemas.microsoft.com/office/powerpoint/2010/main" val="1956624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F8E2E-03C4-4E54-A49D-7C4221B923B2}"/>
              </a:ext>
            </a:extLst>
          </p:cNvPr>
          <p:cNvSpPr>
            <a:spLocks noGrp="1"/>
          </p:cNvSpPr>
          <p:nvPr>
            <p:ph type="title"/>
          </p:nvPr>
        </p:nvSpPr>
        <p:spPr/>
        <p:txBody>
          <a:bodyPr/>
          <a:lstStyle/>
          <a:p>
            <a:r>
              <a:rPr lang="de-DE" dirty="0" err="1"/>
              <a:t>Effect</a:t>
            </a:r>
            <a:r>
              <a:rPr lang="de-DE" dirty="0"/>
              <a:t> </a:t>
            </a:r>
            <a:r>
              <a:rPr lang="de-DE" dirty="0" err="1"/>
              <a:t>of</a:t>
            </a:r>
            <a:r>
              <a:rPr lang="de-DE" dirty="0"/>
              <a:t> Navier Slip </a:t>
            </a:r>
            <a:r>
              <a:rPr lang="de-DE" dirty="0" err="1"/>
              <a:t>Length</a:t>
            </a:r>
            <a:endParaRPr lang="de-DE" dirty="0"/>
          </a:p>
        </p:txBody>
      </p:sp>
      <p:pic>
        <p:nvPicPr>
          <p:cNvPr id="5" name="Grafik 4">
            <a:extLst>
              <a:ext uri="{FF2B5EF4-FFF2-40B4-BE49-F238E27FC236}">
                <a16:creationId xmlns:a16="http://schemas.microsoft.com/office/drawing/2014/main" id="{0AEE6943-1723-419F-AB2E-869E56792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3573" y="980728"/>
            <a:ext cx="7268850" cy="5189068"/>
          </a:xfrm>
          <a:prstGeom prst="rect">
            <a:avLst/>
          </a:prstGeom>
        </p:spPr>
      </p:pic>
      <p:pic>
        <p:nvPicPr>
          <p:cNvPr id="7" name="Grafik 6">
            <a:extLst>
              <a:ext uri="{FF2B5EF4-FFF2-40B4-BE49-F238E27FC236}">
                <a16:creationId xmlns:a16="http://schemas.microsoft.com/office/drawing/2014/main" id="{3EFBC2F5-1F5D-4C35-813E-968DAF87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348" y="2727198"/>
            <a:ext cx="2006060" cy="1733515"/>
          </a:xfrm>
          <a:prstGeom prst="rect">
            <a:avLst/>
          </a:prstGeom>
        </p:spPr>
      </p:pic>
      <p:sp>
        <p:nvSpPr>
          <p:cNvPr id="6" name="Pfeil: nach rechts 5">
            <a:extLst>
              <a:ext uri="{FF2B5EF4-FFF2-40B4-BE49-F238E27FC236}">
                <a16:creationId xmlns:a16="http://schemas.microsoft.com/office/drawing/2014/main" id="{1A9A79D3-B9FD-46E9-B089-60D0D9865E10}"/>
              </a:ext>
            </a:extLst>
          </p:cNvPr>
          <p:cNvSpPr/>
          <p:nvPr/>
        </p:nvSpPr>
        <p:spPr>
          <a:xfrm rot="1628351">
            <a:off x="3584582" y="2696403"/>
            <a:ext cx="1571691" cy="576064"/>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a:extLst>
              <a:ext uri="{FF2B5EF4-FFF2-40B4-BE49-F238E27FC236}">
                <a16:creationId xmlns:a16="http://schemas.microsoft.com/office/drawing/2014/main" id="{9DC069AF-1E4E-4C77-853C-E42C69781B9E}"/>
              </a:ext>
            </a:extLst>
          </p:cNvPr>
          <p:cNvSpPr/>
          <p:nvPr/>
        </p:nvSpPr>
        <p:spPr>
          <a:xfrm>
            <a:off x="4547828" y="3645024"/>
            <a:ext cx="4125216" cy="1394187"/>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17 1 1 1 2">
            <a:extLst>
              <a:ext uri="{FF2B5EF4-FFF2-40B4-BE49-F238E27FC236}">
                <a16:creationId xmlns:a16="http://schemas.microsoft.com/office/drawing/2014/main" id="{9311CD70-F967-4485-878A-3B740BB451A9}"/>
              </a:ext>
            </a:extLst>
          </p:cNvPr>
          <p:cNvSpPr>
            <a:spLocks noChangeArrowheads="1"/>
          </p:cNvSpPr>
          <p:nvPr/>
        </p:nvSpPr>
        <p:spPr bwMode="auto">
          <a:xfrm>
            <a:off x="4662792" y="3717174"/>
            <a:ext cx="3845476" cy="1157424"/>
          </a:xfrm>
          <a:prstGeom prst="rect">
            <a:avLst/>
          </a:prstGeom>
          <a:noFill/>
          <a:ln w="28575">
            <a:noFill/>
            <a:miter lim="800000"/>
            <a:headEnd/>
            <a:tailEnd/>
          </a:ln>
        </p:spPr>
        <p:txBody>
          <a:bodyPr anchor="t"/>
          <a:lstStyle/>
          <a:p>
            <a:pPr marR="0" lvl="0" algn="l" defTabSz="914400" rtl="0" eaLnBrk="1" fontAlgn="base" latinLnBrk="0" hangingPunct="1">
              <a:lnSpc>
                <a:spcPct val="150000"/>
              </a:lnSpc>
              <a:spcBef>
                <a:spcPts val="200"/>
              </a:spcBef>
              <a:spcAft>
                <a:spcPct val="0"/>
              </a:spcAft>
              <a:buClrTx/>
              <a:buSzTx/>
              <a:tabLst/>
              <a:defRPr/>
            </a:pPr>
            <a:r>
              <a:rPr lang="de-DE" altLang="de-DE" sz="2400" b="1" dirty="0">
                <a:solidFill>
                  <a:srgbClr val="000000"/>
                </a:solidFill>
                <a:latin typeface="Calibri" panose="020F0502020204030204" pitchFamily="34" charset="0"/>
              </a:rPr>
              <a:t>Damping </a:t>
            </a:r>
            <a:r>
              <a:rPr lang="de-DE" altLang="de-DE" sz="2400" b="1" dirty="0" err="1">
                <a:solidFill>
                  <a:srgbClr val="000000"/>
                </a:solidFill>
                <a:latin typeface="Calibri" panose="020F0502020204030204" pitchFamily="34" charset="0"/>
              </a:rPr>
              <a:t>increases</a:t>
            </a:r>
            <a:r>
              <a:rPr lang="de-DE" altLang="de-DE" sz="2400" b="1" dirty="0">
                <a:solidFill>
                  <a:srgbClr val="000000"/>
                </a:solidFill>
                <a:latin typeface="Calibri" panose="020F0502020204030204" pitchFamily="34" charset="0"/>
              </a:rPr>
              <a:t> </a:t>
            </a:r>
            <a:r>
              <a:rPr lang="de-DE" altLang="de-DE" sz="2400" b="1" dirty="0" err="1">
                <a:solidFill>
                  <a:srgbClr val="000000"/>
                </a:solidFill>
                <a:latin typeface="Calibri" panose="020F0502020204030204" pitchFamily="34" charset="0"/>
              </a:rPr>
              <a:t>with</a:t>
            </a:r>
            <a:r>
              <a:rPr lang="de-DE" altLang="de-DE" sz="2400" b="1" dirty="0">
                <a:solidFill>
                  <a:srgbClr val="000000"/>
                </a:solidFill>
                <a:latin typeface="Calibri" panose="020F0502020204030204" pitchFamily="34" charset="0"/>
              </a:rPr>
              <a:t> R/L.</a:t>
            </a:r>
            <a:br>
              <a:rPr lang="de-DE" altLang="de-DE" sz="2400" b="1" dirty="0">
                <a:solidFill>
                  <a:srgbClr val="000000"/>
                </a:solidFill>
                <a:latin typeface="Calibri" panose="020F0502020204030204" pitchFamily="34" charset="0"/>
              </a:rPr>
            </a:br>
            <a:r>
              <a:rPr lang="de-DE" altLang="de-DE" sz="2400" b="1" dirty="0" err="1">
                <a:solidFill>
                  <a:srgbClr val="000000"/>
                </a:solidFill>
                <a:latin typeface="Calibri" panose="020F0502020204030204" pitchFamily="34" charset="0"/>
              </a:rPr>
              <a:t>How</a:t>
            </a:r>
            <a:r>
              <a:rPr lang="de-DE" altLang="de-DE" sz="2400" b="1" dirty="0">
                <a:solidFill>
                  <a:srgbClr val="000000"/>
                </a:solidFill>
                <a:latin typeface="Calibri" panose="020F0502020204030204" pitchFamily="34" charset="0"/>
              </a:rPr>
              <a:t> </a:t>
            </a:r>
            <a:r>
              <a:rPr lang="de-DE" altLang="de-DE" sz="2400" b="1" dirty="0" err="1">
                <a:solidFill>
                  <a:srgbClr val="000000"/>
                </a:solidFill>
                <a:latin typeface="Calibri" panose="020F0502020204030204" pitchFamily="34" charset="0"/>
              </a:rPr>
              <a:t>can</a:t>
            </a:r>
            <a:r>
              <a:rPr lang="de-DE" altLang="de-DE" sz="2400" b="1" dirty="0">
                <a:solidFill>
                  <a:srgbClr val="000000"/>
                </a:solidFill>
                <a:latin typeface="Calibri" panose="020F0502020204030204" pitchFamily="34" charset="0"/>
              </a:rPr>
              <a:t> </a:t>
            </a:r>
            <a:r>
              <a:rPr lang="de-DE" altLang="de-DE" sz="2400" b="1" dirty="0" err="1">
                <a:solidFill>
                  <a:srgbClr val="000000"/>
                </a:solidFill>
                <a:latin typeface="Calibri" panose="020F0502020204030204" pitchFamily="34" charset="0"/>
              </a:rPr>
              <a:t>we</a:t>
            </a:r>
            <a:r>
              <a:rPr lang="de-DE" altLang="de-DE" sz="2400" b="1" dirty="0">
                <a:solidFill>
                  <a:srgbClr val="000000"/>
                </a:solidFill>
                <a:latin typeface="Calibri" panose="020F0502020204030204" pitchFamily="34" charset="0"/>
              </a:rPr>
              <a:t> </a:t>
            </a:r>
            <a:r>
              <a:rPr lang="de-DE" altLang="de-DE" sz="2400" b="1" dirty="0" err="1">
                <a:solidFill>
                  <a:srgbClr val="000000"/>
                </a:solidFill>
                <a:latin typeface="Calibri" panose="020F0502020204030204" pitchFamily="34" charset="0"/>
              </a:rPr>
              <a:t>reach</a:t>
            </a:r>
            <a:r>
              <a:rPr lang="de-DE" altLang="de-DE" sz="2400" b="1" dirty="0">
                <a:solidFill>
                  <a:srgbClr val="000000"/>
                </a:solidFill>
                <a:latin typeface="Calibri" panose="020F0502020204030204" pitchFamily="34" charset="0"/>
              </a:rPr>
              <a:t> R/L=10</a:t>
            </a:r>
            <a:r>
              <a:rPr lang="de-DE" altLang="de-DE" sz="2400" b="1" baseline="30000" dirty="0">
                <a:solidFill>
                  <a:srgbClr val="000000"/>
                </a:solidFill>
                <a:latin typeface="Calibri" panose="020F0502020204030204" pitchFamily="34" charset="0"/>
              </a:rPr>
              <a:t>6</a:t>
            </a:r>
            <a:r>
              <a:rPr lang="de-DE" altLang="de-DE" sz="2400" b="1"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129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3624D-F165-4B45-805B-2D4C2BCAD625}"/>
              </a:ext>
            </a:extLst>
          </p:cNvPr>
          <p:cNvSpPr>
            <a:spLocks noGrp="1"/>
          </p:cNvSpPr>
          <p:nvPr>
            <p:ph type="title"/>
          </p:nvPr>
        </p:nvSpPr>
        <p:spPr>
          <a:xfrm>
            <a:off x="334434" y="286544"/>
            <a:ext cx="10658110" cy="838200"/>
          </a:xfrm>
        </p:spPr>
        <p:txBody>
          <a:bodyPr/>
          <a:lstStyle/>
          <a:p>
            <a:r>
              <a:rPr lang="de-DE" dirty="0" err="1"/>
              <a:t>Collaboration</a:t>
            </a:r>
            <a:r>
              <a:rPr lang="de-DE" dirty="0"/>
              <a:t> </a:t>
            </a:r>
            <a:r>
              <a:rPr lang="de-DE" dirty="0" err="1"/>
              <a:t>with</a:t>
            </a:r>
            <a:r>
              <a:rPr lang="de-DE" dirty="0"/>
              <a:t>  Robert Bosch GmbH (T. Maric, TU Darmstadt)</a:t>
            </a:r>
          </a:p>
        </p:txBody>
      </p:sp>
      <p:grpSp>
        <p:nvGrpSpPr>
          <p:cNvPr id="5" name="Gruppieren 4">
            <a:extLst>
              <a:ext uri="{FF2B5EF4-FFF2-40B4-BE49-F238E27FC236}">
                <a16:creationId xmlns:a16="http://schemas.microsoft.com/office/drawing/2014/main" id="{02148A13-CDD1-4C27-B18E-C8E5F19646D6}"/>
              </a:ext>
            </a:extLst>
          </p:cNvPr>
          <p:cNvGrpSpPr/>
          <p:nvPr/>
        </p:nvGrpSpPr>
        <p:grpSpPr>
          <a:xfrm>
            <a:off x="-1680864" y="4599900"/>
            <a:ext cx="13831049" cy="2645524"/>
            <a:chOff x="207733" y="4548514"/>
            <a:chExt cx="11967239" cy="2289025"/>
          </a:xfrm>
        </p:grpSpPr>
        <p:grpSp>
          <p:nvGrpSpPr>
            <p:cNvPr id="6" name="Gruppieren 5">
              <a:extLst>
                <a:ext uri="{FF2B5EF4-FFF2-40B4-BE49-F238E27FC236}">
                  <a16:creationId xmlns:a16="http://schemas.microsoft.com/office/drawing/2014/main" id="{29B57359-F2DD-4C41-98DC-7F1506D94FCD}"/>
                </a:ext>
              </a:extLst>
            </p:cNvPr>
            <p:cNvGrpSpPr/>
            <p:nvPr/>
          </p:nvGrpSpPr>
          <p:grpSpPr>
            <a:xfrm>
              <a:off x="2020183" y="4837389"/>
              <a:ext cx="10010196" cy="1753911"/>
              <a:chOff x="-643466" y="-158750"/>
              <a:chExt cx="15438966" cy="2705100"/>
            </a:xfrm>
          </p:grpSpPr>
          <p:pic>
            <p:nvPicPr>
              <p:cNvPr id="9" name="Grafik 8">
                <a:extLst>
                  <a:ext uri="{FF2B5EF4-FFF2-40B4-BE49-F238E27FC236}">
                    <a16:creationId xmlns:a16="http://schemas.microsoft.com/office/drawing/2014/main" id="{99A4C56A-5CA4-4068-B02A-D4DFF3669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0400" y="-158750"/>
                <a:ext cx="2705100" cy="2705100"/>
              </a:xfrm>
              <a:prstGeom prst="rect">
                <a:avLst/>
              </a:prstGeom>
            </p:spPr>
          </p:pic>
          <p:pic>
            <p:nvPicPr>
              <p:cNvPr id="10" name="Grafik 9">
                <a:extLst>
                  <a:ext uri="{FF2B5EF4-FFF2-40B4-BE49-F238E27FC236}">
                    <a16:creationId xmlns:a16="http://schemas.microsoft.com/office/drawing/2014/main" id="{1ECC63CA-DADB-4D2F-9D1C-AE701FC82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6" y="-158750"/>
                <a:ext cx="2705100" cy="2705100"/>
              </a:xfrm>
              <a:prstGeom prst="rect">
                <a:avLst/>
              </a:prstGeom>
            </p:spPr>
          </p:pic>
          <p:pic>
            <p:nvPicPr>
              <p:cNvPr id="11" name="Grafik 10">
                <a:extLst>
                  <a:ext uri="{FF2B5EF4-FFF2-40B4-BE49-F238E27FC236}">
                    <a16:creationId xmlns:a16="http://schemas.microsoft.com/office/drawing/2014/main" id="{E323A9C2-275D-4BDD-A5C7-76EBD7CFA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726" y="-158750"/>
                <a:ext cx="2705100" cy="2705100"/>
              </a:xfrm>
              <a:prstGeom prst="rect">
                <a:avLst/>
              </a:prstGeom>
            </p:spPr>
          </p:pic>
          <p:pic>
            <p:nvPicPr>
              <p:cNvPr id="12" name="Grafik 11">
                <a:extLst>
                  <a:ext uri="{FF2B5EF4-FFF2-40B4-BE49-F238E27FC236}">
                    <a16:creationId xmlns:a16="http://schemas.microsoft.com/office/drawing/2014/main" id="{4B9CF044-4728-4746-BF7E-F0FF23B3D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918" y="-158750"/>
                <a:ext cx="2705100" cy="2705100"/>
              </a:xfrm>
              <a:prstGeom prst="rect">
                <a:avLst/>
              </a:prstGeom>
            </p:spPr>
          </p:pic>
          <p:pic>
            <p:nvPicPr>
              <p:cNvPr id="13" name="Grafik 12">
                <a:extLst>
                  <a:ext uri="{FF2B5EF4-FFF2-40B4-BE49-F238E27FC236}">
                    <a16:creationId xmlns:a16="http://schemas.microsoft.com/office/drawing/2014/main" id="{B49CC39B-CDC1-42E7-9441-2B711BBB3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110" y="-158750"/>
                <a:ext cx="2705100" cy="2705100"/>
              </a:xfrm>
              <a:prstGeom prst="rect">
                <a:avLst/>
              </a:prstGeom>
            </p:spPr>
          </p:pic>
          <p:pic>
            <p:nvPicPr>
              <p:cNvPr id="14" name="Grafik 13">
                <a:extLst>
                  <a:ext uri="{FF2B5EF4-FFF2-40B4-BE49-F238E27FC236}">
                    <a16:creationId xmlns:a16="http://schemas.microsoft.com/office/drawing/2014/main" id="{18EFCE4C-C77D-4253-963A-9E3A41DC05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5300" y="-158750"/>
                <a:ext cx="2705100" cy="2705100"/>
              </a:xfrm>
              <a:prstGeom prst="rect">
                <a:avLst/>
              </a:prstGeom>
            </p:spPr>
          </p:pic>
        </p:grpSp>
        <p:sp>
          <p:nvSpPr>
            <p:cNvPr id="7" name="Rechteck 6">
              <a:extLst>
                <a:ext uri="{FF2B5EF4-FFF2-40B4-BE49-F238E27FC236}">
                  <a16:creationId xmlns:a16="http://schemas.microsoft.com/office/drawing/2014/main" id="{665B171D-84D3-46A9-9562-0EA03AA47E06}"/>
                </a:ext>
              </a:extLst>
            </p:cNvPr>
            <p:cNvSpPr/>
            <p:nvPr/>
          </p:nvSpPr>
          <p:spPr>
            <a:xfrm>
              <a:off x="207733" y="6259789"/>
              <a:ext cx="11881183" cy="57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hteck 7">
              <a:extLst>
                <a:ext uri="{FF2B5EF4-FFF2-40B4-BE49-F238E27FC236}">
                  <a16:creationId xmlns:a16="http://schemas.microsoft.com/office/drawing/2014/main" id="{647F7513-4A00-40A7-BEE5-CAF498473DC9}"/>
                </a:ext>
              </a:extLst>
            </p:cNvPr>
            <p:cNvSpPr/>
            <p:nvPr/>
          </p:nvSpPr>
          <p:spPr>
            <a:xfrm>
              <a:off x="322411" y="4548514"/>
              <a:ext cx="11852561" cy="57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5" name="Gruppieren 14">
            <a:extLst>
              <a:ext uri="{FF2B5EF4-FFF2-40B4-BE49-F238E27FC236}">
                <a16:creationId xmlns:a16="http://schemas.microsoft.com/office/drawing/2014/main" id="{AFE12ADE-5F50-43B9-A369-F8C9B5870E29}"/>
              </a:ext>
            </a:extLst>
          </p:cNvPr>
          <p:cNvGrpSpPr/>
          <p:nvPr/>
        </p:nvGrpSpPr>
        <p:grpSpPr>
          <a:xfrm>
            <a:off x="154701" y="3150144"/>
            <a:ext cx="11881184" cy="2242901"/>
            <a:chOff x="1963728" y="2611809"/>
            <a:chExt cx="11360894" cy="2144682"/>
          </a:xfrm>
        </p:grpSpPr>
        <p:pic>
          <p:nvPicPr>
            <p:cNvPr id="16" name="Grafik 15">
              <a:extLst>
                <a:ext uri="{FF2B5EF4-FFF2-40B4-BE49-F238E27FC236}">
                  <a16:creationId xmlns:a16="http://schemas.microsoft.com/office/drawing/2014/main" id="{DD933E8A-07B0-40EA-87D6-FE053815AF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9059" y="2911529"/>
              <a:ext cx="1822026" cy="1822026"/>
            </a:xfrm>
            <a:prstGeom prst="rect">
              <a:avLst/>
            </a:prstGeom>
          </p:spPr>
        </p:pic>
        <p:pic>
          <p:nvPicPr>
            <p:cNvPr id="17" name="Grafik 16">
              <a:extLst>
                <a:ext uri="{FF2B5EF4-FFF2-40B4-BE49-F238E27FC236}">
                  <a16:creationId xmlns:a16="http://schemas.microsoft.com/office/drawing/2014/main" id="{E7C78148-2308-49F2-8A59-3EACDBD044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8043" y="2911529"/>
              <a:ext cx="1822026" cy="1822026"/>
            </a:xfrm>
            <a:prstGeom prst="rect">
              <a:avLst/>
            </a:prstGeom>
          </p:spPr>
        </p:pic>
        <p:pic>
          <p:nvPicPr>
            <p:cNvPr id="18" name="Grafik 17">
              <a:extLst>
                <a:ext uri="{FF2B5EF4-FFF2-40B4-BE49-F238E27FC236}">
                  <a16:creationId xmlns:a16="http://schemas.microsoft.com/office/drawing/2014/main" id="{A5ED13CA-0D50-4F04-824D-32558B8C84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7027" y="2911529"/>
              <a:ext cx="1822026" cy="1822026"/>
            </a:xfrm>
            <a:prstGeom prst="rect">
              <a:avLst/>
            </a:prstGeom>
          </p:spPr>
        </p:pic>
        <p:pic>
          <p:nvPicPr>
            <p:cNvPr id="19" name="Grafik 18">
              <a:extLst>
                <a:ext uri="{FF2B5EF4-FFF2-40B4-BE49-F238E27FC236}">
                  <a16:creationId xmlns:a16="http://schemas.microsoft.com/office/drawing/2014/main" id="{792DF1A5-6682-4FE3-A03F-EDF7746280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6011" y="2911529"/>
              <a:ext cx="1822026" cy="1822026"/>
            </a:xfrm>
            <a:prstGeom prst="rect">
              <a:avLst/>
            </a:prstGeom>
          </p:spPr>
        </p:pic>
        <p:pic>
          <p:nvPicPr>
            <p:cNvPr id="20" name="Grafik 19">
              <a:extLst>
                <a:ext uri="{FF2B5EF4-FFF2-40B4-BE49-F238E27FC236}">
                  <a16:creationId xmlns:a16="http://schemas.microsoft.com/office/drawing/2014/main" id="{B2409AF9-B356-4241-ABFA-C1B9F3DF29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4995" y="2911529"/>
              <a:ext cx="1822026" cy="1822026"/>
            </a:xfrm>
            <a:prstGeom prst="rect">
              <a:avLst/>
            </a:prstGeom>
          </p:spPr>
        </p:pic>
        <p:pic>
          <p:nvPicPr>
            <p:cNvPr id="21" name="Grafik 20">
              <a:extLst>
                <a:ext uri="{FF2B5EF4-FFF2-40B4-BE49-F238E27FC236}">
                  <a16:creationId xmlns:a16="http://schemas.microsoft.com/office/drawing/2014/main" id="{AA6A44DD-B503-4500-BE93-92F22C4E1B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23979" y="2911529"/>
              <a:ext cx="1822026" cy="1822026"/>
            </a:xfrm>
            <a:prstGeom prst="rect">
              <a:avLst/>
            </a:prstGeom>
          </p:spPr>
        </p:pic>
        <p:sp>
          <p:nvSpPr>
            <p:cNvPr id="22" name="Rechteck 21">
              <a:extLst>
                <a:ext uri="{FF2B5EF4-FFF2-40B4-BE49-F238E27FC236}">
                  <a16:creationId xmlns:a16="http://schemas.microsoft.com/office/drawing/2014/main" id="{1A99EA1A-2B3F-4BEF-A9BD-2A2748106838}"/>
                </a:ext>
              </a:extLst>
            </p:cNvPr>
            <p:cNvSpPr/>
            <p:nvPr/>
          </p:nvSpPr>
          <p:spPr>
            <a:xfrm>
              <a:off x="1963729" y="2611809"/>
              <a:ext cx="11360893"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hteck 22">
              <a:extLst>
                <a:ext uri="{FF2B5EF4-FFF2-40B4-BE49-F238E27FC236}">
                  <a16:creationId xmlns:a16="http://schemas.microsoft.com/office/drawing/2014/main" id="{76798706-330A-4F8E-B38B-2CFFE7B88AAD}"/>
                </a:ext>
              </a:extLst>
            </p:cNvPr>
            <p:cNvSpPr/>
            <p:nvPr/>
          </p:nvSpPr>
          <p:spPr>
            <a:xfrm>
              <a:off x="1963728" y="4457330"/>
              <a:ext cx="11360893" cy="299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24" name="Grafik 23">
            <a:extLst>
              <a:ext uri="{FF2B5EF4-FFF2-40B4-BE49-F238E27FC236}">
                <a16:creationId xmlns:a16="http://schemas.microsoft.com/office/drawing/2014/main" id="{2CA18534-067F-4981-8391-72346AABDC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26126" y="2130798"/>
            <a:ext cx="1901977" cy="1308805"/>
          </a:xfrm>
          <a:prstGeom prst="rect">
            <a:avLst/>
          </a:prstGeom>
        </p:spPr>
      </p:pic>
      <p:pic>
        <p:nvPicPr>
          <p:cNvPr id="25" name="Grafik 24">
            <a:extLst>
              <a:ext uri="{FF2B5EF4-FFF2-40B4-BE49-F238E27FC236}">
                <a16:creationId xmlns:a16="http://schemas.microsoft.com/office/drawing/2014/main" id="{B6084C03-29EF-4E7A-8187-32EC169422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63438" y="2130798"/>
            <a:ext cx="1901977" cy="1308805"/>
          </a:xfrm>
          <a:prstGeom prst="rect">
            <a:avLst/>
          </a:prstGeom>
        </p:spPr>
      </p:pic>
      <p:pic>
        <p:nvPicPr>
          <p:cNvPr id="26" name="Grafik 25">
            <a:extLst>
              <a:ext uri="{FF2B5EF4-FFF2-40B4-BE49-F238E27FC236}">
                <a16:creationId xmlns:a16="http://schemas.microsoft.com/office/drawing/2014/main" id="{D0BD8504-CB8E-4C52-AF0A-D6324F1D11E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14235" y="2130798"/>
            <a:ext cx="1901977" cy="1308805"/>
          </a:xfrm>
          <a:prstGeom prst="rect">
            <a:avLst/>
          </a:prstGeom>
        </p:spPr>
      </p:pic>
      <p:pic>
        <p:nvPicPr>
          <p:cNvPr id="27" name="Grafik 26">
            <a:extLst>
              <a:ext uri="{FF2B5EF4-FFF2-40B4-BE49-F238E27FC236}">
                <a16:creationId xmlns:a16="http://schemas.microsoft.com/office/drawing/2014/main" id="{E4CD2F0F-1BEF-4094-B5E2-A1F43A172E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3414" y="2130798"/>
            <a:ext cx="1901977" cy="1308805"/>
          </a:xfrm>
          <a:prstGeom prst="rect">
            <a:avLst/>
          </a:prstGeom>
        </p:spPr>
      </p:pic>
      <p:pic>
        <p:nvPicPr>
          <p:cNvPr id="28" name="Grafik 27">
            <a:extLst>
              <a:ext uri="{FF2B5EF4-FFF2-40B4-BE49-F238E27FC236}">
                <a16:creationId xmlns:a16="http://schemas.microsoft.com/office/drawing/2014/main" id="{F869ED6F-3592-4C70-8606-A833874156A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84770" y="2130798"/>
            <a:ext cx="1901977" cy="1308805"/>
          </a:xfrm>
          <a:prstGeom prst="rect">
            <a:avLst/>
          </a:prstGeom>
        </p:spPr>
      </p:pic>
      <p:pic>
        <p:nvPicPr>
          <p:cNvPr id="29" name="Grafik 28">
            <a:extLst>
              <a:ext uri="{FF2B5EF4-FFF2-40B4-BE49-F238E27FC236}">
                <a16:creationId xmlns:a16="http://schemas.microsoft.com/office/drawing/2014/main" id="{5D5F152B-38FA-452C-936D-EA59723B90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053" y="2130796"/>
            <a:ext cx="1901980" cy="1308807"/>
          </a:xfrm>
          <a:prstGeom prst="rect">
            <a:avLst/>
          </a:prstGeom>
        </p:spPr>
      </p:pic>
      <p:sp>
        <p:nvSpPr>
          <p:cNvPr id="30" name="Textfeld 29">
            <a:extLst>
              <a:ext uri="{FF2B5EF4-FFF2-40B4-BE49-F238E27FC236}">
                <a16:creationId xmlns:a16="http://schemas.microsoft.com/office/drawing/2014/main" id="{89686DF7-1805-4782-B915-AC1BCF7662DF}"/>
              </a:ext>
            </a:extLst>
          </p:cNvPr>
          <p:cNvSpPr txBox="1"/>
          <p:nvPr/>
        </p:nvSpPr>
        <p:spPr>
          <a:xfrm>
            <a:off x="280596" y="1867699"/>
            <a:ext cx="239283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 Novec-air, Ca = 7.67 x 10</a:t>
            </a:r>
            <a:r>
              <a:rPr lang="en-US" sz="1400" baseline="30000" dirty="0">
                <a:latin typeface="Times New Roman" panose="02020603050405020304" pitchFamily="18" charset="0"/>
                <a:cs typeface="Times New Roman" panose="02020603050405020304" pitchFamily="18" charset="0"/>
              </a:rPr>
              <a:t>-3</a:t>
            </a:r>
            <a:endParaRPr lang="en-US" sz="1400" dirty="0">
              <a:latin typeface="Times New Roman" panose="02020603050405020304" pitchFamily="18" charset="0"/>
              <a:cs typeface="Times New Roman" panose="02020603050405020304" pitchFamily="18" charset="0"/>
            </a:endParaRPr>
          </a:p>
        </p:txBody>
      </p:sp>
      <p:sp>
        <p:nvSpPr>
          <p:cNvPr id="31" name="Textfeld 30">
            <a:extLst>
              <a:ext uri="{FF2B5EF4-FFF2-40B4-BE49-F238E27FC236}">
                <a16:creationId xmlns:a16="http://schemas.microsoft.com/office/drawing/2014/main" id="{744C4906-05AA-448D-BB58-08FADC5A506B}"/>
              </a:ext>
            </a:extLst>
          </p:cNvPr>
          <p:cNvSpPr txBox="1"/>
          <p:nvPr/>
        </p:nvSpPr>
        <p:spPr>
          <a:xfrm>
            <a:off x="307234" y="3467406"/>
            <a:ext cx="235077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(b) Water-air, Ca = 2.74 x 10</a:t>
            </a:r>
            <a:r>
              <a:rPr lang="en-US" sz="1400" baseline="30000" dirty="0">
                <a:latin typeface="Times New Roman" panose="02020603050405020304" pitchFamily="18" charset="0"/>
                <a:cs typeface="Times New Roman" panose="02020603050405020304" pitchFamily="18" charset="0"/>
              </a:rPr>
              <a:t>-4</a:t>
            </a:r>
            <a:endParaRPr lang="en-US" sz="1400" dirty="0">
              <a:latin typeface="Times New Roman" panose="02020603050405020304" pitchFamily="18" charset="0"/>
              <a:cs typeface="Times New Roman" panose="02020603050405020304" pitchFamily="18" charset="0"/>
            </a:endParaRPr>
          </a:p>
        </p:txBody>
      </p:sp>
      <p:sp>
        <p:nvSpPr>
          <p:cNvPr id="32" name="Textfeld 31">
            <a:extLst>
              <a:ext uri="{FF2B5EF4-FFF2-40B4-BE49-F238E27FC236}">
                <a16:creationId xmlns:a16="http://schemas.microsoft.com/office/drawing/2014/main" id="{FA739F5B-C228-449C-8BA6-7C03F097DDCA}"/>
              </a:ext>
            </a:extLst>
          </p:cNvPr>
          <p:cNvSpPr txBox="1"/>
          <p:nvPr/>
        </p:nvSpPr>
        <p:spPr>
          <a:xfrm>
            <a:off x="325652" y="5123245"/>
            <a:ext cx="247638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(c) Tween-air, Ca = 2.85 x 10</a:t>
            </a:r>
            <a:r>
              <a:rPr lang="en-US" sz="1400" baseline="30000" dirty="0">
                <a:latin typeface="Times New Roman" panose="02020603050405020304" pitchFamily="18" charset="0"/>
                <a:cs typeface="Times New Roman" panose="02020603050405020304" pitchFamily="18" charset="0"/>
              </a:rPr>
              <a:t>-5</a:t>
            </a:r>
            <a:endParaRPr lang="en-US" sz="1400" dirty="0">
              <a:latin typeface="Times New Roman" panose="02020603050405020304" pitchFamily="18" charset="0"/>
              <a:cs typeface="Times New Roman" panose="02020603050405020304" pitchFamily="18" charset="0"/>
            </a:endParaRPr>
          </a:p>
        </p:txBody>
      </p:sp>
      <p:sp>
        <p:nvSpPr>
          <p:cNvPr id="33" name="Textfeld 32">
            <a:extLst>
              <a:ext uri="{FF2B5EF4-FFF2-40B4-BE49-F238E27FC236}">
                <a16:creationId xmlns:a16="http://schemas.microsoft.com/office/drawing/2014/main" id="{B79337A6-25C8-4BA2-AC0E-148109F503E4}"/>
              </a:ext>
            </a:extLst>
          </p:cNvPr>
          <p:cNvSpPr txBox="1"/>
          <p:nvPr/>
        </p:nvSpPr>
        <p:spPr>
          <a:xfrm>
            <a:off x="8060597" y="5564914"/>
            <a:ext cx="57259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filled</a:t>
            </a:r>
          </a:p>
        </p:txBody>
      </p:sp>
      <p:sp>
        <p:nvSpPr>
          <p:cNvPr id="34" name="Textfeld 33">
            <a:extLst>
              <a:ext uri="{FF2B5EF4-FFF2-40B4-BE49-F238E27FC236}">
                <a16:creationId xmlns:a16="http://schemas.microsoft.com/office/drawing/2014/main" id="{8646FF36-C473-489E-9F59-4C590C00736B}"/>
              </a:ext>
            </a:extLst>
          </p:cNvPr>
          <p:cNvSpPr txBox="1"/>
          <p:nvPr/>
        </p:nvSpPr>
        <p:spPr>
          <a:xfrm>
            <a:off x="8022749" y="6227155"/>
            <a:ext cx="57259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filled</a:t>
            </a:r>
          </a:p>
        </p:txBody>
      </p:sp>
      <p:sp>
        <p:nvSpPr>
          <p:cNvPr id="35" name="Textfeld 34">
            <a:extLst>
              <a:ext uri="{FF2B5EF4-FFF2-40B4-BE49-F238E27FC236}">
                <a16:creationId xmlns:a16="http://schemas.microsoft.com/office/drawing/2014/main" id="{99914713-1FB3-48FE-B61B-074760210582}"/>
              </a:ext>
            </a:extLst>
          </p:cNvPr>
          <p:cNvSpPr txBox="1"/>
          <p:nvPr/>
        </p:nvSpPr>
        <p:spPr>
          <a:xfrm>
            <a:off x="7896404" y="5890482"/>
            <a:ext cx="86594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not filled</a:t>
            </a:r>
          </a:p>
        </p:txBody>
      </p:sp>
      <p:sp>
        <p:nvSpPr>
          <p:cNvPr id="36" name="Textfeld 35">
            <a:extLst>
              <a:ext uri="{FF2B5EF4-FFF2-40B4-BE49-F238E27FC236}">
                <a16:creationId xmlns:a16="http://schemas.microsoft.com/office/drawing/2014/main" id="{8F6594FE-32C4-43D6-9F92-8DC2FF8CFFB8}"/>
              </a:ext>
            </a:extLst>
          </p:cNvPr>
          <p:cNvSpPr txBox="1"/>
          <p:nvPr/>
        </p:nvSpPr>
        <p:spPr>
          <a:xfrm>
            <a:off x="8051888" y="2572162"/>
            <a:ext cx="753732" cy="523220"/>
          </a:xfrm>
          <a:prstGeom prst="rect">
            <a:avLst/>
          </a:prstGeom>
          <a:noFill/>
          <a:effectLst>
            <a:glow rad="63500">
              <a:schemeClr val="bg1">
                <a:alpha val="78000"/>
              </a:schemeClr>
            </a:glow>
          </a:effectLst>
        </p:spPr>
        <p:txBody>
          <a:bodyPr wrap="none" rtlCol="0">
            <a:spAutoFit/>
          </a:bodyPr>
          <a:lstStyle/>
          <a:p>
            <a:r>
              <a:rPr lang="en-US" sz="1400" dirty="0">
                <a:latin typeface="Times New Roman" panose="02020603050405020304" pitchFamily="18" charset="0"/>
                <a:cs typeface="Times New Roman" panose="02020603050405020304" pitchFamily="18" charset="0"/>
              </a:rPr>
              <a:t>cavities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filled</a:t>
            </a:r>
          </a:p>
        </p:txBody>
      </p:sp>
      <p:cxnSp>
        <p:nvCxnSpPr>
          <p:cNvPr id="37" name="Gerade Verbindung mit Pfeil 36">
            <a:extLst>
              <a:ext uri="{FF2B5EF4-FFF2-40B4-BE49-F238E27FC236}">
                <a16:creationId xmlns:a16="http://schemas.microsoft.com/office/drawing/2014/main" id="{EBFCE82A-0554-40AE-9B82-AA1CD6257059}"/>
              </a:ext>
            </a:extLst>
          </p:cNvPr>
          <p:cNvCxnSpPr>
            <a:cxnSpLocks/>
          </p:cNvCxnSpPr>
          <p:nvPr/>
        </p:nvCxnSpPr>
        <p:spPr>
          <a:xfrm>
            <a:off x="8550100" y="2817818"/>
            <a:ext cx="170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2F6B4958-BBCB-4CDD-B065-47B11A41682A}"/>
              </a:ext>
            </a:extLst>
          </p:cNvPr>
          <p:cNvCxnSpPr>
            <a:cxnSpLocks/>
          </p:cNvCxnSpPr>
          <p:nvPr/>
        </p:nvCxnSpPr>
        <p:spPr>
          <a:xfrm flipV="1">
            <a:off x="8543447" y="2507155"/>
            <a:ext cx="165993" cy="1295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Gerade Verbindung mit Pfeil 38">
            <a:extLst>
              <a:ext uri="{FF2B5EF4-FFF2-40B4-BE49-F238E27FC236}">
                <a16:creationId xmlns:a16="http://schemas.microsoft.com/office/drawing/2014/main" id="{ACB81D7B-409D-4F55-9473-5C2C1270BF6C}"/>
              </a:ext>
            </a:extLst>
          </p:cNvPr>
          <p:cNvCxnSpPr>
            <a:cxnSpLocks/>
          </p:cNvCxnSpPr>
          <p:nvPr/>
        </p:nvCxnSpPr>
        <p:spPr>
          <a:xfrm>
            <a:off x="8550100" y="2997126"/>
            <a:ext cx="170434" cy="1049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feld 39">
            <a:extLst>
              <a:ext uri="{FF2B5EF4-FFF2-40B4-BE49-F238E27FC236}">
                <a16:creationId xmlns:a16="http://schemas.microsoft.com/office/drawing/2014/main" id="{12CB9A48-374A-4A76-B49F-888A2236012E}"/>
              </a:ext>
            </a:extLst>
          </p:cNvPr>
          <p:cNvSpPr txBox="1"/>
          <p:nvPr/>
        </p:nvSpPr>
        <p:spPr>
          <a:xfrm>
            <a:off x="8085134" y="4080916"/>
            <a:ext cx="753732" cy="738664"/>
          </a:xfrm>
          <a:prstGeom prst="rect">
            <a:avLst/>
          </a:prstGeom>
          <a:noFill/>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cavities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not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filled</a:t>
            </a:r>
          </a:p>
        </p:txBody>
      </p:sp>
      <p:cxnSp>
        <p:nvCxnSpPr>
          <p:cNvPr id="41" name="Gerade Verbindung mit Pfeil 40">
            <a:extLst>
              <a:ext uri="{FF2B5EF4-FFF2-40B4-BE49-F238E27FC236}">
                <a16:creationId xmlns:a16="http://schemas.microsoft.com/office/drawing/2014/main" id="{6081F1C3-13A1-49E6-A909-978520B161D8}"/>
              </a:ext>
            </a:extLst>
          </p:cNvPr>
          <p:cNvCxnSpPr>
            <a:cxnSpLocks/>
          </p:cNvCxnSpPr>
          <p:nvPr/>
        </p:nvCxnSpPr>
        <p:spPr>
          <a:xfrm>
            <a:off x="8651647" y="4421607"/>
            <a:ext cx="243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3DA5668B-5233-4BEE-84F8-D109CBC154E7}"/>
              </a:ext>
            </a:extLst>
          </p:cNvPr>
          <p:cNvCxnSpPr>
            <a:cxnSpLocks/>
          </p:cNvCxnSpPr>
          <p:nvPr/>
        </p:nvCxnSpPr>
        <p:spPr>
          <a:xfrm flipV="1">
            <a:off x="8720534" y="4072543"/>
            <a:ext cx="192064" cy="107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A276EA06-07C3-4089-9921-2785E967CF06}"/>
              </a:ext>
            </a:extLst>
          </p:cNvPr>
          <p:cNvCxnSpPr>
            <a:cxnSpLocks/>
          </p:cNvCxnSpPr>
          <p:nvPr/>
        </p:nvCxnSpPr>
        <p:spPr>
          <a:xfrm>
            <a:off x="8691612" y="4598245"/>
            <a:ext cx="215144" cy="1298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7B142937-C809-4030-9E1B-04EA623EB772}"/>
              </a:ext>
            </a:extLst>
          </p:cNvPr>
          <p:cNvCxnSpPr>
            <a:cxnSpLocks/>
          </p:cNvCxnSpPr>
          <p:nvPr/>
        </p:nvCxnSpPr>
        <p:spPr>
          <a:xfrm>
            <a:off x="8629317" y="6054807"/>
            <a:ext cx="1245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06A13623-FF95-4D7A-BBCA-532C483B81E9}"/>
              </a:ext>
            </a:extLst>
          </p:cNvPr>
          <p:cNvCxnSpPr>
            <a:cxnSpLocks/>
          </p:cNvCxnSpPr>
          <p:nvPr/>
        </p:nvCxnSpPr>
        <p:spPr>
          <a:xfrm>
            <a:off x="8566430" y="5713844"/>
            <a:ext cx="170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FB310998-A7FC-4BEF-ABC4-1E83E34C8C2D}"/>
              </a:ext>
            </a:extLst>
          </p:cNvPr>
          <p:cNvCxnSpPr>
            <a:cxnSpLocks/>
          </p:cNvCxnSpPr>
          <p:nvPr/>
        </p:nvCxnSpPr>
        <p:spPr>
          <a:xfrm>
            <a:off x="8552661" y="6372522"/>
            <a:ext cx="170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feld 46">
            <a:extLst>
              <a:ext uri="{FF2B5EF4-FFF2-40B4-BE49-F238E27FC236}">
                <a16:creationId xmlns:a16="http://schemas.microsoft.com/office/drawing/2014/main" id="{7394126D-A2FE-4178-A0CC-749E2FEAD815}"/>
              </a:ext>
            </a:extLst>
          </p:cNvPr>
          <p:cNvSpPr txBox="1"/>
          <p:nvPr/>
        </p:nvSpPr>
        <p:spPr>
          <a:xfrm>
            <a:off x="2205213" y="2629176"/>
            <a:ext cx="67358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pinned</a:t>
            </a:r>
          </a:p>
        </p:txBody>
      </p:sp>
      <p:cxnSp>
        <p:nvCxnSpPr>
          <p:cNvPr id="48" name="Gerade Verbindung mit Pfeil 47">
            <a:extLst>
              <a:ext uri="{FF2B5EF4-FFF2-40B4-BE49-F238E27FC236}">
                <a16:creationId xmlns:a16="http://schemas.microsoft.com/office/drawing/2014/main" id="{829702B5-E4D7-4820-A951-E081497C6630}"/>
              </a:ext>
            </a:extLst>
          </p:cNvPr>
          <p:cNvCxnSpPr>
            <a:cxnSpLocks/>
          </p:cNvCxnSpPr>
          <p:nvPr/>
        </p:nvCxnSpPr>
        <p:spPr>
          <a:xfrm>
            <a:off x="2809600" y="2780794"/>
            <a:ext cx="108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Gerade Verbindung mit Pfeil 48">
            <a:extLst>
              <a:ext uri="{FF2B5EF4-FFF2-40B4-BE49-F238E27FC236}">
                <a16:creationId xmlns:a16="http://schemas.microsoft.com/office/drawing/2014/main" id="{A5052C35-2221-4D86-BAA1-C50CD8EACF3E}"/>
              </a:ext>
            </a:extLst>
          </p:cNvPr>
          <p:cNvCxnSpPr>
            <a:cxnSpLocks/>
          </p:cNvCxnSpPr>
          <p:nvPr/>
        </p:nvCxnSpPr>
        <p:spPr>
          <a:xfrm flipV="1">
            <a:off x="2798470" y="2498613"/>
            <a:ext cx="127076" cy="163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CA728C7C-BE97-4463-9943-4EA123A7CB53}"/>
              </a:ext>
            </a:extLst>
          </p:cNvPr>
          <p:cNvCxnSpPr>
            <a:cxnSpLocks/>
          </p:cNvCxnSpPr>
          <p:nvPr/>
        </p:nvCxnSpPr>
        <p:spPr>
          <a:xfrm>
            <a:off x="2798470" y="2894643"/>
            <a:ext cx="127076" cy="1420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feld 50">
            <a:extLst>
              <a:ext uri="{FF2B5EF4-FFF2-40B4-BE49-F238E27FC236}">
                <a16:creationId xmlns:a16="http://schemas.microsoft.com/office/drawing/2014/main" id="{248B9960-C662-431F-AD93-27DD7E3D0173}"/>
              </a:ext>
            </a:extLst>
          </p:cNvPr>
          <p:cNvSpPr txBox="1"/>
          <p:nvPr/>
        </p:nvSpPr>
        <p:spPr>
          <a:xfrm>
            <a:off x="307234" y="2626906"/>
            <a:ext cx="67358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pinned</a:t>
            </a:r>
          </a:p>
        </p:txBody>
      </p:sp>
      <p:cxnSp>
        <p:nvCxnSpPr>
          <p:cNvPr id="52" name="Gerade Verbindung mit Pfeil 51">
            <a:extLst>
              <a:ext uri="{FF2B5EF4-FFF2-40B4-BE49-F238E27FC236}">
                <a16:creationId xmlns:a16="http://schemas.microsoft.com/office/drawing/2014/main" id="{A8012C13-84CA-47ED-AE6B-8306C7D8D1D6}"/>
              </a:ext>
            </a:extLst>
          </p:cNvPr>
          <p:cNvCxnSpPr>
            <a:cxnSpLocks/>
          </p:cNvCxnSpPr>
          <p:nvPr/>
        </p:nvCxnSpPr>
        <p:spPr>
          <a:xfrm flipV="1">
            <a:off x="830426" y="2493448"/>
            <a:ext cx="113461" cy="1574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7C7E0066-0223-42C0-B91E-ED05519030D1}"/>
              </a:ext>
            </a:extLst>
          </p:cNvPr>
          <p:cNvCxnSpPr>
            <a:cxnSpLocks/>
          </p:cNvCxnSpPr>
          <p:nvPr/>
        </p:nvCxnSpPr>
        <p:spPr>
          <a:xfrm>
            <a:off x="802843" y="2927790"/>
            <a:ext cx="141044" cy="1668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Textfeld 53">
            <a:extLst>
              <a:ext uri="{FF2B5EF4-FFF2-40B4-BE49-F238E27FC236}">
                <a16:creationId xmlns:a16="http://schemas.microsoft.com/office/drawing/2014/main" id="{D8EBD058-1B0D-4D7C-9EB2-5D398D9D69FF}"/>
              </a:ext>
            </a:extLst>
          </p:cNvPr>
          <p:cNvSpPr txBox="1"/>
          <p:nvPr/>
        </p:nvSpPr>
        <p:spPr>
          <a:xfrm>
            <a:off x="7276752" y="2297657"/>
            <a:ext cx="819778" cy="307777"/>
          </a:xfrm>
          <a:prstGeom prst="rect">
            <a:avLst/>
          </a:prstGeom>
          <a:noFill/>
          <a:effectLst>
            <a:outerShdw blurRad="50800" dist="50800" dir="5400000" sx="200000" sy="200000" algn="ctr" rotWithShape="0">
              <a:schemeClr val="bg1">
                <a:alpha val="34000"/>
              </a:schemeClr>
            </a:outerShdw>
          </a:effectLst>
        </p:spPr>
        <p:txBody>
          <a:bodyPr wrap="square" rtlCol="0">
            <a:spAutoFit/>
          </a:bodyPr>
          <a:lstStyle/>
          <a:p>
            <a:endParaRPr lang="en-US" sz="1400" dirty="0">
              <a:effectLst>
                <a:glow rad="63500">
                  <a:schemeClr val="bg1">
                    <a:alpha val="98000"/>
                  </a:schemeClr>
                </a:glow>
              </a:effectLst>
              <a:latin typeface="Times New Roman" panose="02020603050405020304" pitchFamily="18" charset="0"/>
              <a:cs typeface="Times New Roman" panose="02020603050405020304" pitchFamily="18" charset="0"/>
            </a:endParaRPr>
          </a:p>
        </p:txBody>
      </p:sp>
      <p:cxnSp>
        <p:nvCxnSpPr>
          <p:cNvPr id="55" name="Gerade Verbindung mit Pfeil 54">
            <a:extLst>
              <a:ext uri="{FF2B5EF4-FFF2-40B4-BE49-F238E27FC236}">
                <a16:creationId xmlns:a16="http://schemas.microsoft.com/office/drawing/2014/main" id="{D42AEB72-BF0F-4FA7-808E-C29FA9666F1F}"/>
              </a:ext>
            </a:extLst>
          </p:cNvPr>
          <p:cNvCxnSpPr>
            <a:cxnSpLocks/>
          </p:cNvCxnSpPr>
          <p:nvPr/>
        </p:nvCxnSpPr>
        <p:spPr>
          <a:xfrm flipH="1">
            <a:off x="7100982" y="2770570"/>
            <a:ext cx="220411" cy="0"/>
          </a:xfrm>
          <a:prstGeom prst="straightConnector1">
            <a:avLst/>
          </a:prstGeom>
          <a:ln>
            <a:tailEnd type="triangle"/>
          </a:ln>
          <a:effectLst>
            <a:outerShdw blurRad="63500" sx="102000" sy="102000" algn="ctr" rotWithShape="0">
              <a:schemeClr val="bg1"/>
            </a:outerShdw>
          </a:effectLst>
        </p:spPr>
        <p:style>
          <a:lnRef idx="1">
            <a:schemeClr val="dk1"/>
          </a:lnRef>
          <a:fillRef idx="0">
            <a:schemeClr val="dk1"/>
          </a:fillRef>
          <a:effectRef idx="0">
            <a:schemeClr val="dk1"/>
          </a:effectRef>
          <a:fontRef idx="minor">
            <a:schemeClr val="tx1"/>
          </a:fontRef>
        </p:style>
      </p:cxnSp>
      <p:sp>
        <p:nvSpPr>
          <p:cNvPr id="56" name="Textfeld 55">
            <a:extLst>
              <a:ext uri="{FF2B5EF4-FFF2-40B4-BE49-F238E27FC236}">
                <a16:creationId xmlns:a16="http://schemas.microsoft.com/office/drawing/2014/main" id="{AB42EC40-7E21-47BF-8935-3991781364D1}"/>
              </a:ext>
            </a:extLst>
          </p:cNvPr>
          <p:cNvSpPr txBox="1"/>
          <p:nvPr/>
        </p:nvSpPr>
        <p:spPr>
          <a:xfrm>
            <a:off x="5368575" y="2293516"/>
            <a:ext cx="857927" cy="954107"/>
          </a:xfrm>
          <a:prstGeom prst="rect">
            <a:avLst/>
          </a:prstGeom>
          <a:noFill/>
          <a:effectLst>
            <a:outerShdw blurRad="50800" dist="50800" dir="5400000" sx="200000" sy="200000" algn="ctr" rotWithShape="0">
              <a:schemeClr val="bg1">
                <a:alpha val="34000"/>
              </a:schemeClr>
            </a:outerShdw>
          </a:effectLst>
        </p:spPr>
        <p:txBody>
          <a:bodyPr wrap="none" rtlCol="0">
            <a:spAutoFit/>
          </a:bodyPr>
          <a:lstStyle/>
          <a:p>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interface </a:t>
            </a:r>
            <a:b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br>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moving </a:t>
            </a:r>
            <a:b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br>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through </a:t>
            </a:r>
            <a:b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br>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cavities</a:t>
            </a:r>
          </a:p>
        </p:txBody>
      </p:sp>
      <p:cxnSp>
        <p:nvCxnSpPr>
          <p:cNvPr id="57" name="Gerade Verbindung mit Pfeil 56">
            <a:extLst>
              <a:ext uri="{FF2B5EF4-FFF2-40B4-BE49-F238E27FC236}">
                <a16:creationId xmlns:a16="http://schemas.microsoft.com/office/drawing/2014/main" id="{A21BFD5E-85E9-4630-966E-96E0854721A3}"/>
              </a:ext>
            </a:extLst>
          </p:cNvPr>
          <p:cNvCxnSpPr>
            <a:cxnSpLocks/>
          </p:cNvCxnSpPr>
          <p:nvPr/>
        </p:nvCxnSpPr>
        <p:spPr>
          <a:xfrm flipH="1" flipV="1">
            <a:off x="5124030" y="2465465"/>
            <a:ext cx="323898" cy="52821"/>
          </a:xfrm>
          <a:prstGeom prst="straightConnector1">
            <a:avLst/>
          </a:prstGeom>
          <a:ln>
            <a:tailEnd type="triangle"/>
          </a:ln>
          <a:effectLst>
            <a:outerShdw blurRad="63500" sx="102000" sy="102000" algn="ctr" rotWithShape="0">
              <a:schemeClr val="bg1"/>
            </a:outerShdw>
          </a:effectLst>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3F3AE0EA-EA4C-45BC-8830-86FF2C9E6127}"/>
              </a:ext>
            </a:extLst>
          </p:cNvPr>
          <p:cNvCxnSpPr>
            <a:cxnSpLocks/>
          </p:cNvCxnSpPr>
          <p:nvPr/>
        </p:nvCxnSpPr>
        <p:spPr>
          <a:xfrm flipH="1">
            <a:off x="5175519" y="2938705"/>
            <a:ext cx="197737" cy="140326"/>
          </a:xfrm>
          <a:prstGeom prst="straightConnector1">
            <a:avLst/>
          </a:prstGeom>
          <a:ln>
            <a:tailEnd type="triangle"/>
          </a:ln>
          <a:effectLst>
            <a:outerShdw blurRad="63500" sx="102000" sy="102000" algn="ctr" rotWithShape="0">
              <a:schemeClr val="bg1"/>
            </a:outerShdw>
          </a:effectLst>
        </p:spPr>
        <p:style>
          <a:lnRef idx="1">
            <a:schemeClr val="dk1"/>
          </a:lnRef>
          <a:fillRef idx="0">
            <a:schemeClr val="dk1"/>
          </a:fillRef>
          <a:effectRef idx="0">
            <a:schemeClr val="dk1"/>
          </a:effectRef>
          <a:fontRef idx="minor">
            <a:schemeClr val="tx1"/>
          </a:fontRef>
        </p:style>
      </p:cxnSp>
      <p:sp>
        <p:nvSpPr>
          <p:cNvPr id="59" name="Textfeld 58">
            <a:extLst>
              <a:ext uri="{FF2B5EF4-FFF2-40B4-BE49-F238E27FC236}">
                <a16:creationId xmlns:a16="http://schemas.microsoft.com/office/drawing/2014/main" id="{2E1BC0D3-CA42-408C-950A-2B287CFACBAB}"/>
              </a:ext>
            </a:extLst>
          </p:cNvPr>
          <p:cNvSpPr txBox="1"/>
          <p:nvPr/>
        </p:nvSpPr>
        <p:spPr>
          <a:xfrm>
            <a:off x="334964" y="4284981"/>
            <a:ext cx="67358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pinned</a:t>
            </a:r>
          </a:p>
        </p:txBody>
      </p:sp>
      <p:cxnSp>
        <p:nvCxnSpPr>
          <p:cNvPr id="60" name="Gerade Verbindung mit Pfeil 59">
            <a:extLst>
              <a:ext uri="{FF2B5EF4-FFF2-40B4-BE49-F238E27FC236}">
                <a16:creationId xmlns:a16="http://schemas.microsoft.com/office/drawing/2014/main" id="{A9BAF5D0-F0EC-4A43-A008-A7C4046CED9D}"/>
              </a:ext>
            </a:extLst>
          </p:cNvPr>
          <p:cNvCxnSpPr>
            <a:cxnSpLocks/>
          </p:cNvCxnSpPr>
          <p:nvPr/>
        </p:nvCxnSpPr>
        <p:spPr>
          <a:xfrm>
            <a:off x="964535" y="4431850"/>
            <a:ext cx="170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60">
            <a:extLst>
              <a:ext uri="{FF2B5EF4-FFF2-40B4-BE49-F238E27FC236}">
                <a16:creationId xmlns:a16="http://schemas.microsoft.com/office/drawing/2014/main" id="{03721BF7-E246-44F2-B547-605EAB0896F4}"/>
              </a:ext>
            </a:extLst>
          </p:cNvPr>
          <p:cNvCxnSpPr>
            <a:cxnSpLocks/>
          </p:cNvCxnSpPr>
          <p:nvPr/>
        </p:nvCxnSpPr>
        <p:spPr>
          <a:xfrm flipV="1">
            <a:off x="964535" y="4150378"/>
            <a:ext cx="170434" cy="22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Gerade Verbindung mit Pfeil 61">
            <a:extLst>
              <a:ext uri="{FF2B5EF4-FFF2-40B4-BE49-F238E27FC236}">
                <a16:creationId xmlns:a16="http://schemas.microsoft.com/office/drawing/2014/main" id="{7CB4CF9C-3882-4DCB-8331-511FB60FD966}"/>
              </a:ext>
            </a:extLst>
          </p:cNvPr>
          <p:cNvCxnSpPr>
            <a:cxnSpLocks/>
          </p:cNvCxnSpPr>
          <p:nvPr/>
        </p:nvCxnSpPr>
        <p:spPr>
          <a:xfrm>
            <a:off x="979196" y="4511332"/>
            <a:ext cx="155773" cy="1771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feld 62">
            <a:extLst>
              <a:ext uri="{FF2B5EF4-FFF2-40B4-BE49-F238E27FC236}">
                <a16:creationId xmlns:a16="http://schemas.microsoft.com/office/drawing/2014/main" id="{00A55EF3-BA1C-4CB3-9BF1-D1E4D6A07825}"/>
              </a:ext>
            </a:extLst>
          </p:cNvPr>
          <p:cNvSpPr txBox="1"/>
          <p:nvPr/>
        </p:nvSpPr>
        <p:spPr>
          <a:xfrm>
            <a:off x="393447" y="5898711"/>
            <a:ext cx="67358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pinned</a:t>
            </a:r>
          </a:p>
        </p:txBody>
      </p:sp>
      <p:cxnSp>
        <p:nvCxnSpPr>
          <p:cNvPr id="64" name="Gerade Verbindung mit Pfeil 63">
            <a:extLst>
              <a:ext uri="{FF2B5EF4-FFF2-40B4-BE49-F238E27FC236}">
                <a16:creationId xmlns:a16="http://schemas.microsoft.com/office/drawing/2014/main" id="{97D02BF9-6434-4FF8-98C3-48C407B1BDD3}"/>
              </a:ext>
            </a:extLst>
          </p:cNvPr>
          <p:cNvCxnSpPr>
            <a:cxnSpLocks/>
          </p:cNvCxnSpPr>
          <p:nvPr/>
        </p:nvCxnSpPr>
        <p:spPr>
          <a:xfrm>
            <a:off x="1047018" y="6054807"/>
            <a:ext cx="17043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Gerade Verbindung mit Pfeil 64">
            <a:extLst>
              <a:ext uri="{FF2B5EF4-FFF2-40B4-BE49-F238E27FC236}">
                <a16:creationId xmlns:a16="http://schemas.microsoft.com/office/drawing/2014/main" id="{79871171-C8FD-4DB0-AFF4-2035FD0936C0}"/>
              </a:ext>
            </a:extLst>
          </p:cNvPr>
          <p:cNvCxnSpPr>
            <a:cxnSpLocks/>
          </p:cNvCxnSpPr>
          <p:nvPr/>
        </p:nvCxnSpPr>
        <p:spPr>
          <a:xfrm flipV="1">
            <a:off x="1036661" y="5777632"/>
            <a:ext cx="170434" cy="22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Gerade Verbindung mit Pfeil 65">
            <a:extLst>
              <a:ext uri="{FF2B5EF4-FFF2-40B4-BE49-F238E27FC236}">
                <a16:creationId xmlns:a16="http://schemas.microsoft.com/office/drawing/2014/main" id="{0492F2F2-8A98-4410-816C-B9CFFBE2E0CC}"/>
              </a:ext>
            </a:extLst>
          </p:cNvPr>
          <p:cNvCxnSpPr>
            <a:cxnSpLocks/>
          </p:cNvCxnSpPr>
          <p:nvPr/>
        </p:nvCxnSpPr>
        <p:spPr>
          <a:xfrm>
            <a:off x="1051322" y="6138586"/>
            <a:ext cx="155773" cy="1771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Textfeld 66">
            <a:extLst>
              <a:ext uri="{FF2B5EF4-FFF2-40B4-BE49-F238E27FC236}">
                <a16:creationId xmlns:a16="http://schemas.microsoft.com/office/drawing/2014/main" id="{55E6A6E4-9BE5-41EE-8DD4-96477AA4E9B2}"/>
              </a:ext>
            </a:extLst>
          </p:cNvPr>
          <p:cNvSpPr txBox="1"/>
          <p:nvPr/>
        </p:nvSpPr>
        <p:spPr>
          <a:xfrm>
            <a:off x="2313556" y="5675827"/>
            <a:ext cx="866594" cy="954107"/>
          </a:xfrm>
          <a:prstGeom prst="rect">
            <a:avLst/>
          </a:prstGeom>
          <a:noFill/>
          <a:effectLst>
            <a:outerShdw blurRad="50800" dist="50800" dir="5400000" sx="200000" sy="200000" algn="ctr" rotWithShape="0">
              <a:schemeClr val="bg1">
                <a:alpha val="34000"/>
              </a:schemeClr>
            </a:outerShdw>
          </a:effectLst>
        </p:spPr>
        <p:txBody>
          <a:bodyPr wrap="square" rtlCol="0">
            <a:spAutoFit/>
          </a:bodyPr>
          <a:lstStyle/>
          <a:p>
            <a: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t>interface </a:t>
            </a:r>
            <a:b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br>
            <a: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t>moving </a:t>
            </a:r>
            <a:b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br>
            <a: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t>through </a:t>
            </a:r>
            <a:b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br>
            <a:r>
              <a:rPr lang="en-US" sz="1400" dirty="0">
                <a:effectLst>
                  <a:glow rad="63500">
                    <a:schemeClr val="bg1">
                      <a:alpha val="76000"/>
                    </a:schemeClr>
                  </a:glow>
                </a:effectLst>
                <a:latin typeface="Times New Roman" panose="02020603050405020304" pitchFamily="18" charset="0"/>
                <a:cs typeface="Times New Roman" panose="02020603050405020304" pitchFamily="18" charset="0"/>
              </a:rPr>
              <a:t>cavity</a:t>
            </a:r>
          </a:p>
        </p:txBody>
      </p:sp>
      <p:cxnSp>
        <p:nvCxnSpPr>
          <p:cNvPr id="68" name="Gerade Verbindung mit Pfeil 67">
            <a:extLst>
              <a:ext uri="{FF2B5EF4-FFF2-40B4-BE49-F238E27FC236}">
                <a16:creationId xmlns:a16="http://schemas.microsoft.com/office/drawing/2014/main" id="{16BA652E-4AA9-45C8-82D6-5C89DE47E9DC}"/>
              </a:ext>
            </a:extLst>
          </p:cNvPr>
          <p:cNvCxnSpPr>
            <a:cxnSpLocks/>
          </p:cNvCxnSpPr>
          <p:nvPr/>
        </p:nvCxnSpPr>
        <p:spPr>
          <a:xfrm flipV="1">
            <a:off x="2969562" y="5670474"/>
            <a:ext cx="137268" cy="54374"/>
          </a:xfrm>
          <a:prstGeom prst="straightConnector1">
            <a:avLst/>
          </a:prstGeom>
          <a:ln>
            <a:tailEnd type="triangle"/>
          </a:ln>
          <a:effectLst>
            <a:outerShdw blurRad="63500" sx="102000" sy="102000" algn="ctr" rotWithShape="0">
              <a:schemeClr val="bg1"/>
            </a:outerShdw>
          </a:effectLst>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0528CE96-E4BB-4812-A5B0-50DC57AE3329}"/>
              </a:ext>
            </a:extLst>
          </p:cNvPr>
          <p:cNvSpPr txBox="1"/>
          <p:nvPr/>
        </p:nvSpPr>
        <p:spPr>
          <a:xfrm>
            <a:off x="7291556" y="2312655"/>
            <a:ext cx="857927" cy="954107"/>
          </a:xfrm>
          <a:prstGeom prst="rect">
            <a:avLst/>
          </a:prstGeom>
          <a:noFill/>
          <a:effectLst>
            <a:outerShdw blurRad="50800" dist="50800" dir="5400000" sx="200000" sy="200000" algn="ctr" rotWithShape="0">
              <a:schemeClr val="bg1">
                <a:alpha val="34000"/>
              </a:schemeClr>
            </a:outerShdw>
          </a:effectLst>
        </p:spPr>
        <p:txBody>
          <a:bodyPr wrap="none" rtlCol="0">
            <a:spAutoFit/>
          </a:bodyPr>
          <a:lstStyle/>
          <a:p>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interface </a:t>
            </a:r>
            <a:b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br>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moving </a:t>
            </a:r>
            <a:b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br>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through </a:t>
            </a:r>
            <a:b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br>
            <a:r>
              <a:rPr lang="en-US" sz="1400" dirty="0">
                <a:effectLst>
                  <a:glow rad="152400">
                    <a:schemeClr val="bg1">
                      <a:alpha val="79000"/>
                    </a:schemeClr>
                  </a:glow>
                </a:effectLst>
                <a:latin typeface="Times New Roman" panose="02020603050405020304" pitchFamily="18" charset="0"/>
                <a:cs typeface="Times New Roman" panose="02020603050405020304" pitchFamily="18" charset="0"/>
              </a:rPr>
              <a:t>cavity</a:t>
            </a:r>
          </a:p>
        </p:txBody>
      </p:sp>
      <p:sp>
        <p:nvSpPr>
          <p:cNvPr id="70" name="Textfeld 69">
            <a:extLst>
              <a:ext uri="{FF2B5EF4-FFF2-40B4-BE49-F238E27FC236}">
                <a16:creationId xmlns:a16="http://schemas.microsoft.com/office/drawing/2014/main" id="{E4EA71CE-65E1-4D74-8B87-C12A0C5E5EC3}"/>
              </a:ext>
            </a:extLst>
          </p:cNvPr>
          <p:cNvSpPr txBox="1"/>
          <p:nvPr/>
        </p:nvSpPr>
        <p:spPr>
          <a:xfrm>
            <a:off x="280596" y="1265957"/>
            <a:ext cx="9675406"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Experiments of fluid interface passing over microcavities.</a:t>
            </a:r>
          </a:p>
        </p:txBody>
      </p:sp>
    </p:spTree>
    <p:extLst>
      <p:ext uri="{BB962C8B-B14F-4D97-AF65-F5344CB8AC3E}">
        <p14:creationId xmlns:p14="http://schemas.microsoft.com/office/powerpoint/2010/main" val="2207837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FE5F62E-2650-453D-A2A8-CBFC8B898337}"/>
              </a:ext>
            </a:extLst>
          </p:cNvPr>
          <p:cNvSpPr txBox="1">
            <a:spLocks/>
          </p:cNvSpPr>
          <p:nvPr/>
        </p:nvSpPr>
        <p:spPr bwMode="auto">
          <a:xfrm>
            <a:off x="334434" y="286544"/>
            <a:ext cx="10658110" cy="838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8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eaLnBrk="1" fontAlgn="base" hangingPunct="1">
              <a:spcBef>
                <a:spcPct val="0"/>
              </a:spcBef>
              <a:spcAft>
                <a:spcPct val="0"/>
              </a:spcAft>
              <a:defRPr sz="2800" b="1">
                <a:solidFill>
                  <a:schemeClr val="tx1"/>
                </a:solidFill>
                <a:latin typeface="Verdana" pitchFamily="34" charset="0"/>
              </a:defRPr>
            </a:lvl6pPr>
            <a:lvl7pPr marL="914400" algn="l" rtl="0" eaLnBrk="1" fontAlgn="base" hangingPunct="1">
              <a:spcBef>
                <a:spcPct val="0"/>
              </a:spcBef>
              <a:spcAft>
                <a:spcPct val="0"/>
              </a:spcAft>
              <a:defRPr sz="2800" b="1">
                <a:solidFill>
                  <a:schemeClr val="tx1"/>
                </a:solidFill>
                <a:latin typeface="Verdana" pitchFamily="34" charset="0"/>
              </a:defRPr>
            </a:lvl7pPr>
            <a:lvl8pPr marL="1371600" algn="l" rtl="0" eaLnBrk="1" fontAlgn="base" hangingPunct="1">
              <a:spcBef>
                <a:spcPct val="0"/>
              </a:spcBef>
              <a:spcAft>
                <a:spcPct val="0"/>
              </a:spcAft>
              <a:defRPr sz="2800" b="1">
                <a:solidFill>
                  <a:schemeClr val="tx1"/>
                </a:solidFill>
                <a:latin typeface="Verdana" pitchFamily="34" charset="0"/>
              </a:defRPr>
            </a:lvl8pPr>
            <a:lvl9pPr marL="1828800" algn="l" rtl="0" eaLnBrk="1" fontAlgn="base" hangingPunct="1">
              <a:spcBef>
                <a:spcPct val="0"/>
              </a:spcBef>
              <a:spcAft>
                <a:spcPct val="0"/>
              </a:spcAft>
              <a:defRPr sz="2800" b="1">
                <a:solidFill>
                  <a:schemeClr val="tx1"/>
                </a:solidFill>
                <a:latin typeface="Verdana" pitchFamily="34" charset="0"/>
              </a:defRPr>
            </a:lvl9pPr>
          </a:lstStyle>
          <a:p>
            <a:r>
              <a:rPr lang="de-DE" kern="0" dirty="0"/>
              <a:t>Volume-</a:t>
            </a:r>
            <a:r>
              <a:rPr lang="de-DE" kern="0" dirty="0" err="1"/>
              <a:t>of</a:t>
            </a:r>
            <a:r>
              <a:rPr lang="de-DE" kern="0" dirty="0"/>
              <a:t>-Fluid </a:t>
            </a:r>
            <a:r>
              <a:rPr lang="de-DE" kern="0" dirty="0" err="1"/>
              <a:t>method</a:t>
            </a:r>
            <a:r>
              <a:rPr lang="de-DE" kern="0" dirty="0"/>
              <a:t> on </a:t>
            </a:r>
            <a:r>
              <a:rPr lang="de-DE" kern="0" dirty="0" err="1"/>
              <a:t>unstructured</a:t>
            </a:r>
            <a:r>
              <a:rPr lang="de-DE" kern="0" dirty="0"/>
              <a:t> </a:t>
            </a:r>
            <a:r>
              <a:rPr lang="de-DE" kern="0" dirty="0" err="1"/>
              <a:t>meshes</a:t>
            </a:r>
            <a:endParaRPr lang="de-DE" kern="0" dirty="0"/>
          </a:p>
        </p:txBody>
      </p:sp>
      <p:pic>
        <p:nvPicPr>
          <p:cNvPr id="5" name="Grafik 16">
            <a:extLst>
              <a:ext uri="{FF2B5EF4-FFF2-40B4-BE49-F238E27FC236}">
                <a16:creationId xmlns:a16="http://schemas.microsoft.com/office/drawing/2014/main" id="{26E5E61B-2DB1-4BF7-9975-23BA04FF0DA3}"/>
              </a:ext>
            </a:extLst>
          </p:cNvPr>
          <p:cNvPicPr>
            <a:picLocks noChangeAspect="1"/>
          </p:cNvPicPr>
          <p:nvPr/>
        </p:nvPicPr>
        <p:blipFill>
          <a:blip r:embed="rId2"/>
          <a:stretch>
            <a:fillRect/>
          </a:stretch>
        </p:blipFill>
        <p:spPr>
          <a:xfrm>
            <a:off x="640368" y="5135947"/>
            <a:ext cx="3788952" cy="1195888"/>
          </a:xfrm>
          <a:prstGeom prst="rect">
            <a:avLst/>
          </a:prstGeom>
        </p:spPr>
      </p:pic>
      <p:pic>
        <p:nvPicPr>
          <p:cNvPr id="6" name="Grafik 20">
            <a:extLst>
              <a:ext uri="{FF2B5EF4-FFF2-40B4-BE49-F238E27FC236}">
                <a16:creationId xmlns:a16="http://schemas.microsoft.com/office/drawing/2014/main" id="{255186FF-3026-4CC3-B6F4-9C4AE2F4F945}"/>
              </a:ext>
            </a:extLst>
          </p:cNvPr>
          <p:cNvPicPr>
            <a:picLocks noChangeAspect="1"/>
          </p:cNvPicPr>
          <p:nvPr/>
        </p:nvPicPr>
        <p:blipFill>
          <a:blip r:embed="rId3"/>
          <a:stretch>
            <a:fillRect/>
          </a:stretch>
        </p:blipFill>
        <p:spPr>
          <a:xfrm>
            <a:off x="640367" y="3679616"/>
            <a:ext cx="3788951" cy="1200724"/>
          </a:xfrm>
          <a:prstGeom prst="rect">
            <a:avLst/>
          </a:prstGeom>
        </p:spPr>
      </p:pic>
      <p:pic>
        <p:nvPicPr>
          <p:cNvPr id="7" name="Grafik 36">
            <a:extLst>
              <a:ext uri="{FF2B5EF4-FFF2-40B4-BE49-F238E27FC236}">
                <a16:creationId xmlns:a16="http://schemas.microsoft.com/office/drawing/2014/main" id="{4440A9B6-4CA7-4D0F-819C-B8BB31C69FE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43" t="18729" r="1059" b="16070"/>
          <a:stretch/>
        </p:blipFill>
        <p:spPr>
          <a:xfrm>
            <a:off x="4637993" y="2013061"/>
            <a:ext cx="2071526" cy="1379632"/>
          </a:xfrm>
          <a:prstGeom prst="rect">
            <a:avLst/>
          </a:prstGeom>
          <a:ln>
            <a:solidFill>
              <a:schemeClr val="tx1"/>
            </a:solidFill>
          </a:ln>
        </p:spPr>
      </p:pic>
      <p:pic>
        <p:nvPicPr>
          <p:cNvPr id="8" name="Grafik 38">
            <a:extLst>
              <a:ext uri="{FF2B5EF4-FFF2-40B4-BE49-F238E27FC236}">
                <a16:creationId xmlns:a16="http://schemas.microsoft.com/office/drawing/2014/main" id="{D02873FB-F2D1-40E9-B473-C795F71E3B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79" t="19552" r="1105" b="16755"/>
          <a:stretch/>
        </p:blipFill>
        <p:spPr>
          <a:xfrm>
            <a:off x="4657729" y="3499021"/>
            <a:ext cx="2071526" cy="1350271"/>
          </a:xfrm>
          <a:prstGeom prst="rect">
            <a:avLst/>
          </a:prstGeom>
          <a:ln>
            <a:solidFill>
              <a:schemeClr val="tx1"/>
            </a:solidFill>
          </a:ln>
        </p:spPr>
      </p:pic>
      <p:pic>
        <p:nvPicPr>
          <p:cNvPr id="9" name="Grafik 40">
            <a:extLst>
              <a:ext uri="{FF2B5EF4-FFF2-40B4-BE49-F238E27FC236}">
                <a16:creationId xmlns:a16="http://schemas.microsoft.com/office/drawing/2014/main" id="{A0F7358F-E812-473F-9691-B05F266803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523" t="19223" r="1161" b="16091"/>
          <a:stretch/>
        </p:blipFill>
        <p:spPr>
          <a:xfrm>
            <a:off x="4620817" y="5002074"/>
            <a:ext cx="2071526" cy="1376945"/>
          </a:xfrm>
          <a:prstGeom prst="rect">
            <a:avLst/>
          </a:prstGeom>
          <a:ln>
            <a:solidFill>
              <a:schemeClr val="tx1"/>
            </a:solidFill>
          </a:ln>
        </p:spPr>
      </p:pic>
      <p:pic>
        <p:nvPicPr>
          <p:cNvPr id="10" name="Grafik 9">
            <a:extLst>
              <a:ext uri="{FF2B5EF4-FFF2-40B4-BE49-F238E27FC236}">
                <a16:creationId xmlns:a16="http://schemas.microsoft.com/office/drawing/2014/main" id="{1921B643-ECEB-40A1-9FE6-B2BCDE843CEC}"/>
              </a:ext>
            </a:extLst>
          </p:cNvPr>
          <p:cNvPicPr>
            <a:picLocks noChangeAspect="1"/>
          </p:cNvPicPr>
          <p:nvPr/>
        </p:nvPicPr>
        <p:blipFill rotWithShape="1">
          <a:blip r:embed="rId7"/>
          <a:srcRect t="735"/>
          <a:stretch/>
        </p:blipFill>
        <p:spPr>
          <a:xfrm>
            <a:off x="695400" y="2228276"/>
            <a:ext cx="3788951" cy="1200724"/>
          </a:xfrm>
          <a:prstGeom prst="rect">
            <a:avLst/>
          </a:prstGeom>
        </p:spPr>
      </p:pic>
      <p:sp>
        <p:nvSpPr>
          <p:cNvPr id="11" name="TextBox 15">
            <a:extLst>
              <a:ext uri="{FF2B5EF4-FFF2-40B4-BE49-F238E27FC236}">
                <a16:creationId xmlns:a16="http://schemas.microsoft.com/office/drawing/2014/main" id="{C68B21CD-C6D4-4BB1-8BCD-E5D79385EE0C}"/>
              </a:ext>
            </a:extLst>
          </p:cNvPr>
          <p:cNvSpPr txBox="1"/>
          <p:nvPr/>
        </p:nvSpPr>
        <p:spPr>
          <a:xfrm>
            <a:off x="545666" y="1052736"/>
            <a:ext cx="10446878"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VOF simulation and experiment of fluid interface passing over microcavities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(air-water system). </a:t>
            </a:r>
            <a:r>
              <a:rPr lang="en-US" sz="2400" b="1" dirty="0">
                <a:latin typeface="Calibri" panose="020F0502020204030204" pitchFamily="34" charset="0"/>
                <a:cs typeface="Calibri" panose="020F0502020204030204" pitchFamily="34" charset="0"/>
              </a:rPr>
              <a:t>Lab-on-a-chip</a:t>
            </a:r>
            <a:r>
              <a:rPr lang="en-US" sz="2400" dirty="0">
                <a:latin typeface="Calibri" panose="020F0502020204030204" pitchFamily="34" charset="0"/>
                <a:cs typeface="Calibri" panose="020F0502020204030204" pitchFamily="34" charset="0"/>
              </a:rPr>
              <a:t> research @Robert Bosch GmbH.</a:t>
            </a:r>
          </a:p>
        </p:txBody>
      </p:sp>
      <p:sp>
        <p:nvSpPr>
          <p:cNvPr id="12" name="Inhaltsplatzhalter 2 3">
            <a:extLst>
              <a:ext uri="{FF2B5EF4-FFF2-40B4-BE49-F238E27FC236}">
                <a16:creationId xmlns:a16="http://schemas.microsoft.com/office/drawing/2014/main" id="{5F013DD8-5DF4-4579-802A-1761908DABEB}"/>
              </a:ext>
            </a:extLst>
          </p:cNvPr>
          <p:cNvSpPr txBox="1">
            <a:spLocks/>
          </p:cNvSpPr>
          <p:nvPr/>
        </p:nvSpPr>
        <p:spPr bwMode="auto">
          <a:xfrm>
            <a:off x="7248128" y="3679616"/>
            <a:ext cx="4167146" cy="1895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indent="0">
              <a:buNone/>
            </a:pPr>
            <a:r>
              <a:rPr lang="de-DE" kern="0" dirty="0"/>
              <a:t>State-</a:t>
            </a:r>
            <a:r>
              <a:rPr lang="de-DE" kern="0" dirty="0" err="1"/>
              <a:t>of</a:t>
            </a:r>
            <a:r>
              <a:rPr lang="de-DE" kern="0" dirty="0"/>
              <a:t>-</a:t>
            </a:r>
            <a:r>
              <a:rPr lang="de-DE" kern="0" dirty="0" err="1"/>
              <a:t>the</a:t>
            </a:r>
            <a:r>
              <a:rPr lang="de-DE" kern="0" dirty="0"/>
              <a:t>-art </a:t>
            </a:r>
            <a:r>
              <a:rPr lang="de-DE" kern="0" dirty="0" err="1"/>
              <a:t>numerical</a:t>
            </a:r>
            <a:r>
              <a:rPr lang="de-DE" kern="0" dirty="0"/>
              <a:t> </a:t>
            </a:r>
            <a:r>
              <a:rPr lang="de-DE" kern="0" dirty="0" err="1"/>
              <a:t>methods</a:t>
            </a:r>
            <a:r>
              <a:rPr lang="de-DE" kern="0" dirty="0"/>
              <a:t> </a:t>
            </a:r>
            <a:r>
              <a:rPr lang="de-DE" kern="0" dirty="0" err="1"/>
              <a:t>enable</a:t>
            </a:r>
            <a:r>
              <a:rPr lang="de-DE" kern="0" dirty="0"/>
              <a:t> </a:t>
            </a:r>
            <a:r>
              <a:rPr lang="de-DE" kern="0" dirty="0" err="1"/>
              <a:t>the</a:t>
            </a:r>
            <a:r>
              <a:rPr lang="de-DE" kern="0" dirty="0"/>
              <a:t> </a:t>
            </a:r>
            <a:r>
              <a:rPr lang="de-DE" kern="0" dirty="0" err="1"/>
              <a:t>investigation</a:t>
            </a:r>
            <a:r>
              <a:rPr lang="de-DE" kern="0" dirty="0"/>
              <a:t> </a:t>
            </a:r>
            <a:r>
              <a:rPr lang="de-DE" kern="0" dirty="0" err="1"/>
              <a:t>wetting</a:t>
            </a:r>
            <a:r>
              <a:rPr lang="de-DE" kern="0" dirty="0"/>
              <a:t> </a:t>
            </a:r>
            <a:r>
              <a:rPr lang="de-DE" kern="0" dirty="0" err="1"/>
              <a:t>problems</a:t>
            </a:r>
            <a:r>
              <a:rPr lang="de-DE" kern="0" dirty="0"/>
              <a:t> in </a:t>
            </a:r>
            <a:r>
              <a:rPr lang="de-DE" b="1" kern="0" dirty="0" err="1"/>
              <a:t>complex</a:t>
            </a:r>
            <a:r>
              <a:rPr lang="de-DE" b="1" kern="0" dirty="0"/>
              <a:t> geometries.</a:t>
            </a:r>
          </a:p>
        </p:txBody>
      </p:sp>
      <p:sp>
        <p:nvSpPr>
          <p:cNvPr id="13" name="Rechteck 12">
            <a:extLst>
              <a:ext uri="{FF2B5EF4-FFF2-40B4-BE49-F238E27FC236}">
                <a16:creationId xmlns:a16="http://schemas.microsoft.com/office/drawing/2014/main" id="{687FC5CB-06FD-4F9A-9500-76C4BBF87AB7}"/>
              </a:ext>
            </a:extLst>
          </p:cNvPr>
          <p:cNvSpPr/>
          <p:nvPr/>
        </p:nvSpPr>
        <p:spPr>
          <a:xfrm>
            <a:off x="6957666" y="3392692"/>
            <a:ext cx="4593966" cy="2268555"/>
          </a:xfrm>
          <a:prstGeom prst="rect">
            <a:avLst/>
          </a:prstGeom>
          <a:noFill/>
          <a:ln>
            <a:solidFill>
              <a:srgbClr val="00206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180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FD05C6-9F04-0446-C9EC-77DD5829EB5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97" name="think-cell Folie" r:id="rId7" imgW="408" imgH="408" progId="TCLayout.ActiveDocument.1">
                  <p:embed/>
                </p:oleObj>
              </mc:Choice>
              <mc:Fallback>
                <p:oleObj name="think-cell Folie" r:id="rId7" imgW="408" imgH="408" progId="TCLayout.ActiveDocument.1">
                  <p:embed/>
                  <p:pic>
                    <p:nvPicPr>
                      <p:cNvPr id="5" name="think-cell data - do not delete" hidden="1">
                        <a:extLst>
                          <a:ext uri="{FF2B5EF4-FFF2-40B4-BE49-F238E27FC236}">
                            <a16:creationId xmlns:a16="http://schemas.microsoft.com/office/drawing/2014/main" id="{E9FD05C6-9F04-0446-C9EC-77DD5829EB5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dirty="0"/>
              <a:t>A </a:t>
            </a:r>
            <a:r>
              <a:rPr lang="de-DE" dirty="0" err="1"/>
              <a:t>prototypical</a:t>
            </a:r>
            <a:r>
              <a:rPr lang="de-DE" dirty="0"/>
              <a:t> </a:t>
            </a:r>
            <a:r>
              <a:rPr lang="de-DE" dirty="0" err="1"/>
              <a:t>dynamic</a:t>
            </a:r>
            <a:r>
              <a:rPr lang="de-DE" dirty="0"/>
              <a:t> </a:t>
            </a:r>
            <a:r>
              <a:rPr lang="de-DE" dirty="0" err="1"/>
              <a:t>wetting</a:t>
            </a:r>
            <a:r>
              <a:rPr lang="de-DE" dirty="0"/>
              <a:t> </a:t>
            </a:r>
            <a:r>
              <a:rPr lang="de-DE" dirty="0" err="1"/>
              <a:t>process</a:t>
            </a:r>
            <a:endParaRPr lang="de-DE" dirty="0"/>
          </a:p>
        </p:txBody>
      </p:sp>
      <p:sp>
        <p:nvSpPr>
          <p:cNvPr id="7" name="Rechteck 6">
            <a:extLst>
              <a:ext uri="{FF2B5EF4-FFF2-40B4-BE49-F238E27FC236}">
                <a16:creationId xmlns:a16="http://schemas.microsoft.com/office/drawing/2014/main" id="{2765A95D-BDAA-4E0C-BB1A-858F8756582A}"/>
              </a:ext>
            </a:extLst>
          </p:cNvPr>
          <p:cNvSpPr/>
          <p:nvPr/>
        </p:nvSpPr>
        <p:spPr>
          <a:xfrm>
            <a:off x="3964406" y="3537012"/>
            <a:ext cx="7798938" cy="1335627"/>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Text Box 22">
            <a:extLst>
              <a:ext uri="{FF2B5EF4-FFF2-40B4-BE49-F238E27FC236}">
                <a16:creationId xmlns:a16="http://schemas.microsoft.com/office/drawing/2014/main" id="{6EA1492F-D043-43DC-AD6E-D7087D5E97F7}"/>
              </a:ext>
            </a:extLst>
          </p:cNvPr>
          <p:cNvSpPr txBox="1">
            <a:spLocks noChangeArrowheads="1"/>
          </p:cNvSpPr>
          <p:nvPr/>
        </p:nvSpPr>
        <p:spPr bwMode="auto">
          <a:xfrm>
            <a:off x="3971764" y="3537012"/>
            <a:ext cx="7791580"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Two</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major</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challenges</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17">
            <a:extLst>
              <a:ext uri="{FF2B5EF4-FFF2-40B4-BE49-F238E27FC236}">
                <a16:creationId xmlns:a16="http://schemas.microsoft.com/office/drawing/2014/main" id="{FE052709-419F-4EFC-A6BE-725C913138E3}"/>
              </a:ext>
            </a:extLst>
          </p:cNvPr>
          <p:cNvSpPr>
            <a:spLocks noChangeArrowheads="1"/>
          </p:cNvSpPr>
          <p:nvPr/>
        </p:nvSpPr>
        <p:spPr bwMode="auto">
          <a:xfrm>
            <a:off x="3967625" y="4064413"/>
            <a:ext cx="7636987" cy="732739"/>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kumimoji="0" lang="de-DE" altLang="de-DE" sz="2000" b="1" i="0" u="none" strike="noStrike" kern="1200" cap="none" spc="0" normalizeH="0" baseline="0" noProof="0" dirty="0" err="1">
                <a:ln>
                  <a:noFill/>
                </a:ln>
                <a:effectLst/>
                <a:uLnTx/>
                <a:uFillTx/>
                <a:latin typeface="Calibri" panose="020F0502020204030204" pitchFamily="34" charset="0"/>
              </a:rPr>
              <a:t>Predictive</a:t>
            </a:r>
            <a:r>
              <a:rPr kumimoji="0" lang="de-DE" altLang="de-DE" sz="2000" b="1" i="0" u="none" strike="noStrike" kern="1200" cap="none" spc="0" normalizeH="0" baseline="0" noProof="0" dirty="0">
                <a:ln>
                  <a:noFill/>
                </a:ln>
                <a:effectLst/>
                <a:uLnTx/>
                <a:uFillTx/>
                <a:latin typeface="Calibri" panose="020F0502020204030204" pitchFamily="34" charset="0"/>
              </a:rPr>
              <a:t> </a:t>
            </a:r>
            <a:r>
              <a:rPr kumimoji="0" lang="de-DE" altLang="de-DE" sz="2000" i="0" u="none" strike="noStrike" kern="1200" cap="none" spc="0" normalizeH="0" baseline="0" noProof="0" dirty="0" err="1">
                <a:ln>
                  <a:noFill/>
                </a:ln>
                <a:effectLst/>
                <a:uLnTx/>
                <a:uFillTx/>
                <a:latin typeface="Calibri" panose="020F0502020204030204" pitchFamily="34" charset="0"/>
              </a:rPr>
              <a:t>models</a:t>
            </a:r>
            <a:r>
              <a:rPr kumimoji="0" lang="de-DE" altLang="de-DE" sz="2000" b="0" i="0" u="none" strike="noStrike" kern="1200" cap="none" spc="0" normalizeH="0" baseline="0" noProof="0" dirty="0">
                <a:ln>
                  <a:noFill/>
                </a:ln>
                <a:effectLst/>
                <a:uLnTx/>
                <a:uFillTx/>
                <a:latin typeface="Calibri" panose="020F0502020204030204" pitchFamily="34" charset="0"/>
              </a:rPr>
              <a:t>	      </a:t>
            </a:r>
            <a:r>
              <a:rPr kumimoji="0" lang="de-DE" altLang="de-DE" sz="2000" b="0" i="0" u="none" strike="noStrike" kern="1200" cap="none" spc="0" normalizeH="0" baseline="0" noProof="0" dirty="0" err="1">
                <a:ln>
                  <a:noFill/>
                </a:ln>
                <a:effectLst/>
                <a:uLnTx/>
                <a:uFillTx/>
                <a:latin typeface="Calibri" panose="020F0502020204030204" pitchFamily="34" charset="0"/>
              </a:rPr>
              <a:t>only</a:t>
            </a:r>
            <a:r>
              <a:rPr kumimoji="0" lang="de-DE" altLang="de-DE" sz="2000" b="0" i="0" u="none" strike="noStrike" kern="1200" cap="none" spc="0" normalizeH="0" baseline="0" noProof="0" dirty="0">
                <a:ln>
                  <a:noFill/>
                </a:ln>
                <a:effectLst/>
                <a:uLnTx/>
                <a:uFillTx/>
                <a:latin typeface="Calibri" panose="020F0502020204030204" pitchFamily="34" charset="0"/>
              </a:rPr>
              <a:t> </a:t>
            </a:r>
            <a:r>
              <a:rPr kumimoji="0" lang="de-DE" altLang="de-DE" sz="2000" b="0" i="0" u="none" strike="noStrike" kern="1200" cap="none" spc="0" normalizeH="0" baseline="0" noProof="0" dirty="0" err="1">
                <a:ln>
                  <a:noFill/>
                </a:ln>
                <a:effectLst/>
                <a:uLnTx/>
                <a:uFillTx/>
                <a:latin typeface="Calibri" panose="020F0502020204030204" pitchFamily="34" charset="0"/>
              </a:rPr>
              <a:t>use</a:t>
            </a:r>
            <a:r>
              <a:rPr kumimoji="0" lang="de-DE" altLang="de-DE" sz="2000" b="0" i="0" u="none" strike="noStrike" kern="1200" cap="none" spc="0" normalizeH="0" baseline="0" noProof="0" dirty="0">
                <a:ln>
                  <a:noFill/>
                </a:ln>
                <a:effectLst/>
                <a:uLnTx/>
                <a:uFillTx/>
                <a:latin typeface="Calibri" panose="020F0502020204030204" pitchFamily="34" charset="0"/>
              </a:rPr>
              <a:t> well-</a:t>
            </a:r>
            <a:r>
              <a:rPr kumimoji="0" lang="de-DE" altLang="de-DE" sz="2000" b="0" i="0" u="none" strike="noStrike" kern="1200" cap="none" spc="0" normalizeH="0" baseline="0" noProof="0" dirty="0" err="1">
                <a:ln>
                  <a:noFill/>
                </a:ln>
                <a:effectLst/>
                <a:uLnTx/>
                <a:uFillTx/>
                <a:latin typeface="Calibri" panose="020F0502020204030204" pitchFamily="34" charset="0"/>
              </a:rPr>
              <a:t>defined</a:t>
            </a:r>
            <a:r>
              <a:rPr kumimoji="0" lang="de-DE" altLang="de-DE" sz="2000" b="0" i="0" u="none" strike="noStrike" kern="1200" cap="none" spc="0" normalizeH="0" baseline="0" noProof="0" dirty="0">
                <a:ln>
                  <a:noFill/>
                </a:ln>
                <a:effectLst/>
                <a:uLnTx/>
                <a:uFillTx/>
                <a:latin typeface="Calibri" panose="020F0502020204030204" pitchFamily="34" charset="0"/>
              </a:rPr>
              <a:t> material </a:t>
            </a:r>
            <a:r>
              <a:rPr kumimoji="0" lang="de-DE" altLang="de-DE" sz="2000" b="0" i="0" u="none" strike="noStrike" kern="1200" cap="none" spc="0" normalizeH="0" baseline="0" noProof="0" dirty="0" err="1">
                <a:ln>
                  <a:noFill/>
                </a:ln>
                <a:effectLst/>
                <a:uLnTx/>
                <a:uFillTx/>
                <a:latin typeface="Calibri" panose="020F0502020204030204" pitchFamily="34" charset="0"/>
              </a:rPr>
              <a:t>parameters</a:t>
            </a:r>
            <a:endParaRPr kumimoji="0" lang="de-DE" altLang="de-DE" sz="2000" b="0" i="0" u="none" strike="noStrike" kern="1200" cap="none" spc="0" normalizeH="0" baseline="0" noProof="0" dirty="0">
              <a:ln>
                <a:noFill/>
              </a:ln>
              <a:effectLst/>
              <a:uLnTx/>
              <a:uFillTx/>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Multiscale</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character</a:t>
            </a:r>
            <a:r>
              <a:rPr lang="de-DE" altLang="de-DE" sz="2000" dirty="0">
                <a:solidFill>
                  <a:srgbClr val="000000"/>
                </a:solidFill>
                <a:latin typeface="Calibri" panose="020F0502020204030204" pitchFamily="34" charset="0"/>
              </a:rPr>
              <a:t>              </a:t>
            </a:r>
            <a:r>
              <a:rPr lang="de-DE" altLang="de-DE" sz="2000" u="sng" dirty="0" err="1">
                <a:solidFill>
                  <a:srgbClr val="000000"/>
                </a:solidFill>
                <a:latin typeface="Calibri" panose="020F0502020204030204" pitchFamily="34" charset="0"/>
              </a:rPr>
              <a:t>very</a:t>
            </a:r>
            <a:r>
              <a:rPr lang="de-DE" altLang="de-DE" sz="2000" u="sng" dirty="0">
                <a:solidFill>
                  <a:srgbClr val="000000"/>
                </a:solidFill>
                <a:latin typeface="Calibri" panose="020F0502020204030204" pitchFamily="34" charset="0"/>
              </a:rPr>
              <a:t> high</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computational</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costs</a:t>
            </a:r>
            <a:endPar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11" name="Rechteck 10">
            <a:extLst>
              <a:ext uri="{FF2B5EF4-FFF2-40B4-BE49-F238E27FC236}">
                <a16:creationId xmlns:a16="http://schemas.microsoft.com/office/drawing/2014/main" id="{79CF4ADB-9A92-45DE-AF93-8A41F5C84DFE}"/>
              </a:ext>
            </a:extLst>
          </p:cNvPr>
          <p:cNvSpPr/>
          <p:nvPr/>
        </p:nvSpPr>
        <p:spPr>
          <a:xfrm>
            <a:off x="3957048" y="1432295"/>
            <a:ext cx="7791580" cy="1571959"/>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 Box 22">
            <a:extLst>
              <a:ext uri="{FF2B5EF4-FFF2-40B4-BE49-F238E27FC236}">
                <a16:creationId xmlns:a16="http://schemas.microsoft.com/office/drawing/2014/main" id="{5CD0DDD0-A726-448C-8EFF-5E67D6E5D7FD}"/>
              </a:ext>
            </a:extLst>
          </p:cNvPr>
          <p:cNvSpPr txBox="1">
            <a:spLocks noChangeArrowheads="1"/>
          </p:cNvSpPr>
          <p:nvPr/>
        </p:nvSpPr>
        <p:spPr bwMode="auto">
          <a:xfrm>
            <a:off x="3964406" y="1412776"/>
            <a:ext cx="7791580"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Why</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is</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Capillary</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Rise</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interesting</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
        <p:nvSpPr>
          <p:cNvPr id="13" name="Rectangle 17">
            <a:extLst>
              <a:ext uri="{FF2B5EF4-FFF2-40B4-BE49-F238E27FC236}">
                <a16:creationId xmlns:a16="http://schemas.microsoft.com/office/drawing/2014/main" id="{F27E60C9-CE65-4187-9CA1-5FA7020F7CB6}"/>
              </a:ext>
            </a:extLst>
          </p:cNvPr>
          <p:cNvSpPr>
            <a:spLocks noChangeArrowheads="1"/>
          </p:cNvSpPr>
          <p:nvPr/>
        </p:nvSpPr>
        <p:spPr bwMode="auto">
          <a:xfrm>
            <a:off x="3960266" y="1860148"/>
            <a:ext cx="7897299" cy="1056310"/>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err="1">
                <a:solidFill>
                  <a:srgbClr val="000000"/>
                </a:solidFill>
                <a:latin typeface="Calibri" panose="020F0502020204030204" pitchFamily="34" charset="0"/>
              </a:rPr>
              <a:t>Numerous</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applications</a:t>
            </a:r>
            <a:r>
              <a:rPr lang="de-DE" altLang="de-DE" sz="2000" b="1" dirty="0">
                <a:solidFill>
                  <a:srgbClr val="000000"/>
                </a:solidFill>
                <a:latin typeface="Calibri" panose="020F0502020204030204" pitchFamily="34" charset="0"/>
              </a:rPr>
              <a:t> </a:t>
            </a:r>
            <a:r>
              <a:rPr lang="de-DE" altLang="de-DE" sz="2000" dirty="0">
                <a:solidFill>
                  <a:srgbClr val="000000"/>
                </a:solidFill>
                <a:latin typeface="Calibri" panose="020F0502020204030204" pitchFamily="34" charset="0"/>
              </a:rPr>
              <a:t>(in </a:t>
            </a:r>
            <a:r>
              <a:rPr lang="de-DE" altLang="de-DE" sz="2000" dirty="0" err="1">
                <a:solidFill>
                  <a:srgbClr val="000000"/>
                </a:solidFill>
                <a:latin typeface="Calibri" panose="020F0502020204030204" pitchFamily="34" charset="0"/>
              </a:rPr>
              <a:t>particular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powders</a:t>
            </a:r>
            <a:r>
              <a:rPr lang="de-DE" altLang="de-DE" sz="2000" dirty="0">
                <a:solidFill>
                  <a:srgbClr val="000000"/>
                </a:solidFill>
                <a:latin typeface="Calibri" panose="020F0502020204030204" pitchFamily="34" charset="0"/>
              </a:rPr>
              <a:t>)</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kumimoji="0" lang="de-DE" altLang="de-DE" sz="2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Prediction</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the</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dynamics</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is</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non-trivial!</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Axial </a:t>
            </a:r>
            <a:r>
              <a:rPr kumimoji="0" lang="de-DE" altLang="de-DE" sz="200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symmetry</a:t>
            </a:r>
            <a:r>
              <a:rPr lang="de-DE" altLang="de-DE" sz="2000" dirty="0">
                <a:solidFill>
                  <a:srgbClr val="000000"/>
                </a:solidFill>
                <a:latin typeface="Calibri" panose="020F0502020204030204" pitchFamily="34" charset="0"/>
              </a:rPr>
              <a:t> 	      </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Simplified</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models</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available</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19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6" name="Pfeil: nach rechts 15">
            <a:extLst>
              <a:ext uri="{FF2B5EF4-FFF2-40B4-BE49-F238E27FC236}">
                <a16:creationId xmlns:a16="http://schemas.microsoft.com/office/drawing/2014/main" id="{C2D417F4-377F-4079-9A3C-80D58342E807}"/>
              </a:ext>
            </a:extLst>
          </p:cNvPr>
          <p:cNvSpPr/>
          <p:nvPr/>
        </p:nvSpPr>
        <p:spPr>
          <a:xfrm>
            <a:off x="6096000" y="2672916"/>
            <a:ext cx="540060" cy="144016"/>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feil: nach rechts 16">
            <a:extLst>
              <a:ext uri="{FF2B5EF4-FFF2-40B4-BE49-F238E27FC236}">
                <a16:creationId xmlns:a16="http://schemas.microsoft.com/office/drawing/2014/main" id="{9305FE23-6F99-4115-B37F-C6E293E9F8E4}"/>
              </a:ext>
            </a:extLst>
          </p:cNvPr>
          <p:cNvSpPr/>
          <p:nvPr/>
        </p:nvSpPr>
        <p:spPr>
          <a:xfrm>
            <a:off x="6456040" y="4209205"/>
            <a:ext cx="540060" cy="144016"/>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feil: nach rechts 18">
            <a:extLst>
              <a:ext uri="{FF2B5EF4-FFF2-40B4-BE49-F238E27FC236}">
                <a16:creationId xmlns:a16="http://schemas.microsoft.com/office/drawing/2014/main" id="{BCF52214-BEDC-433B-AEE2-E89D7D46807C}"/>
              </a:ext>
            </a:extLst>
          </p:cNvPr>
          <p:cNvSpPr/>
          <p:nvPr/>
        </p:nvSpPr>
        <p:spPr>
          <a:xfrm>
            <a:off x="6456040" y="4554299"/>
            <a:ext cx="540060" cy="144016"/>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FullSizeRender (1)">
            <a:hlinkClick r:id="" action="ppaction://media"/>
            <a:extLst>
              <a:ext uri="{FF2B5EF4-FFF2-40B4-BE49-F238E27FC236}">
                <a16:creationId xmlns:a16="http://schemas.microsoft.com/office/drawing/2014/main" id="{C9835147-8952-4800-8FA4-0CBB58DE522D}"/>
              </a:ext>
            </a:extLst>
          </p:cNvPr>
          <p:cNvPicPr>
            <a:picLocks noChangeAspect="1"/>
          </p:cNvPicPr>
          <p:nvPr>
            <a:videoFile r:link="rId3"/>
            <p:extLst>
              <p:ext uri="{DAA4B4D4-6D71-4841-9C94-3DE7FCFB9230}">
                <p14:media xmlns:p14="http://schemas.microsoft.com/office/powerpoint/2010/main" r:embed="rId4">
                  <p14:trim st="11450" end="3064.3333"/>
                </p14:media>
              </p:ext>
            </p:extLst>
          </p:nvPr>
        </p:nvPicPr>
        <p:blipFill rotWithShape="1">
          <a:blip r:embed="rId9">
            <a:lum bright="9000"/>
          </a:blip>
          <a:srcRect l="24627" t="-749" r="27072" b="749"/>
          <a:stretch/>
        </p:blipFill>
        <p:spPr>
          <a:xfrm>
            <a:off x="334434" y="1362343"/>
            <a:ext cx="3278482" cy="4751718"/>
          </a:xfrm>
          <a:prstGeom prst="rect">
            <a:avLst/>
          </a:prstGeom>
        </p:spPr>
      </p:pic>
      <p:cxnSp>
        <p:nvCxnSpPr>
          <p:cNvPr id="23" name="Gerade Verbindung mit Pfeil 22">
            <a:extLst>
              <a:ext uri="{FF2B5EF4-FFF2-40B4-BE49-F238E27FC236}">
                <a16:creationId xmlns:a16="http://schemas.microsoft.com/office/drawing/2014/main" id="{C24468FE-2D25-4F30-A4E9-E4D673CA162F}"/>
              </a:ext>
            </a:extLst>
          </p:cNvPr>
          <p:cNvCxnSpPr>
            <a:cxnSpLocks/>
          </p:cNvCxnSpPr>
          <p:nvPr/>
        </p:nvCxnSpPr>
        <p:spPr>
          <a:xfrm>
            <a:off x="659396" y="4905164"/>
            <a:ext cx="50405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54CC8F3C-3FCA-44E7-89BB-22AAD2A87DF8}"/>
              </a:ext>
            </a:extLst>
          </p:cNvPr>
          <p:cNvSpPr txBox="1"/>
          <p:nvPr/>
        </p:nvSpPr>
        <p:spPr>
          <a:xfrm>
            <a:off x="587388" y="4530606"/>
            <a:ext cx="756084" cy="338554"/>
          </a:xfrm>
          <a:prstGeom prst="rect">
            <a:avLst/>
          </a:prstGeom>
          <a:noFill/>
        </p:spPr>
        <p:txBody>
          <a:bodyPr wrap="square" rtlCol="0">
            <a:spAutoFit/>
          </a:bodyPr>
          <a:lstStyle/>
          <a:p>
            <a:r>
              <a:rPr lang="de-DE" sz="1600" dirty="0"/>
              <a:t>5mm</a:t>
            </a:r>
          </a:p>
        </p:txBody>
      </p:sp>
    </p:spTree>
    <p:extLst>
      <p:ext uri="{BB962C8B-B14F-4D97-AF65-F5344CB8AC3E}">
        <p14:creationId xmlns:p14="http://schemas.microsoft.com/office/powerpoint/2010/main" val="9957772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9"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repeatCount="indefinite" fill="hold" display="0">
                  <p:stCondLst>
                    <p:cond delay="indefinite"/>
                  </p:stCondLst>
                </p:cTn>
                <p:tgtEl>
                  <p:spTgt spid="22"/>
                </p:tgtEl>
              </p:cMediaNode>
            </p:vide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childTnLst>
        </p:cTn>
      </p:par>
    </p:tnLst>
    <p:bldLst>
      <p:bldP spid="7" grpId="0" animBg="1"/>
      <p:bldP spid="8" grpId="0" animBg="1"/>
      <p:bldP spid="9" grpId="0"/>
      <p:bldP spid="17"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E6DE3-516B-4B5E-9DD1-31B542C35203}"/>
              </a:ext>
            </a:extLst>
          </p:cNvPr>
          <p:cNvSpPr>
            <a:spLocks noGrp="1"/>
          </p:cNvSpPr>
          <p:nvPr>
            <p:ph type="title"/>
          </p:nvPr>
        </p:nvSpPr>
        <p:spPr>
          <a:xfrm>
            <a:off x="5339916" y="1916832"/>
            <a:ext cx="6300700" cy="3096344"/>
          </a:xfrm>
        </p:spPr>
        <p:txBody>
          <a:bodyPr/>
          <a:lstStyle/>
          <a:p>
            <a:r>
              <a:rPr lang="de-DE" sz="6000" dirty="0" err="1"/>
              <a:t>Applications</a:t>
            </a:r>
            <a:r>
              <a:rPr lang="de-DE" sz="6000" dirty="0"/>
              <a:t>:</a:t>
            </a:r>
            <a:br>
              <a:rPr lang="de-DE" sz="6000" dirty="0"/>
            </a:br>
            <a:r>
              <a:rPr lang="de-DE" sz="6000" dirty="0" err="1"/>
              <a:t>Powders</a:t>
            </a:r>
            <a:r>
              <a:rPr lang="de-DE" sz="6000" dirty="0"/>
              <a:t> &amp; </a:t>
            </a:r>
            <a:r>
              <a:rPr lang="de-DE" sz="6000" dirty="0" err="1"/>
              <a:t>Heterogeneous</a:t>
            </a:r>
            <a:r>
              <a:rPr lang="de-DE" sz="6000" dirty="0"/>
              <a:t> Materials</a:t>
            </a:r>
          </a:p>
        </p:txBody>
      </p:sp>
      <p:pic>
        <p:nvPicPr>
          <p:cNvPr id="4" name="Grafik 3">
            <a:extLst>
              <a:ext uri="{FF2B5EF4-FFF2-40B4-BE49-F238E27FC236}">
                <a16:creationId xmlns:a16="http://schemas.microsoft.com/office/drawing/2014/main" id="{45BCDCBD-34FA-4848-8922-569AF57256FB}"/>
              </a:ext>
            </a:extLst>
          </p:cNvPr>
          <p:cNvPicPr>
            <a:picLocks noChangeAspect="1"/>
          </p:cNvPicPr>
          <p:nvPr/>
        </p:nvPicPr>
        <p:blipFill>
          <a:blip r:embed="rId2">
            <a:extLst>
              <a:ext uri="{28A0092B-C50C-407E-A947-70E740481C1C}">
                <a14:useLocalDpi xmlns:a14="http://schemas.microsoft.com/office/drawing/2010/main" val="0"/>
              </a:ext>
            </a:extLst>
          </a:blip>
          <a:srcRect l="5708" r="5708"/>
          <a:stretch/>
        </p:blipFill>
        <p:spPr>
          <a:xfrm>
            <a:off x="371364" y="1052736"/>
            <a:ext cx="4614664" cy="4320480"/>
          </a:xfrm>
          <a:prstGeom prst="rect">
            <a:avLst/>
          </a:prstGeom>
        </p:spPr>
      </p:pic>
    </p:spTree>
    <p:extLst>
      <p:ext uri="{BB962C8B-B14F-4D97-AF65-F5344CB8AC3E}">
        <p14:creationId xmlns:p14="http://schemas.microsoft.com/office/powerpoint/2010/main" val="47450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3447A-66D8-4558-B6D0-F2AD17F16963}"/>
              </a:ext>
            </a:extLst>
          </p:cNvPr>
          <p:cNvSpPr>
            <a:spLocks noGrp="1"/>
          </p:cNvSpPr>
          <p:nvPr>
            <p:ph type="title"/>
          </p:nvPr>
        </p:nvSpPr>
        <p:spPr/>
        <p:txBody>
          <a:bodyPr/>
          <a:lstStyle/>
          <a:p>
            <a:r>
              <a:rPr lang="de-DE" dirty="0"/>
              <a:t>The </a:t>
            </a:r>
            <a:r>
              <a:rPr lang="de-DE" dirty="0" err="1"/>
              <a:t>basis</a:t>
            </a:r>
            <a:r>
              <a:rPr lang="de-DE" dirty="0"/>
              <a:t>: The Lucas-Washburn </a:t>
            </a:r>
            <a:r>
              <a:rPr lang="de-DE" dirty="0" err="1"/>
              <a:t>Equation</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AC5BEE40-4BF2-44DC-9AD4-AD99ACFF96F3}"/>
                  </a:ext>
                </a:extLst>
              </p:cNvPr>
              <p:cNvSpPr>
                <a:spLocks noGrp="1"/>
              </p:cNvSpPr>
              <p:nvPr>
                <p:ph idx="1"/>
              </p:nvPr>
            </p:nvSpPr>
            <p:spPr>
              <a:xfrm>
                <a:off x="263353" y="1442097"/>
                <a:ext cx="6120680" cy="540061"/>
              </a:xfrm>
            </p:spPr>
            <p:txBody>
              <a:bodyPr/>
              <a:lstStyle/>
              <a:p>
                <a:r>
                  <a:rPr lang="de-DE" dirty="0"/>
                  <a:t>Simplified </a:t>
                </a:r>
                <a:r>
                  <a:rPr lang="de-DE" dirty="0" err="1"/>
                  <a:t>model</a:t>
                </a:r>
                <a:r>
                  <a:rPr lang="de-DE" dirty="0"/>
                  <a:t> </a:t>
                </a:r>
                <a:r>
                  <a:rPr lang="de-DE" dirty="0" err="1"/>
                  <a:t>for</a:t>
                </a:r>
                <a:r>
                  <a:rPr lang="de-DE" dirty="0"/>
                  <a:t> a </a:t>
                </a:r>
                <a:r>
                  <a:rPr lang="de-DE" b="1" dirty="0" err="1"/>
                  <a:t>single</a:t>
                </a:r>
                <a:r>
                  <a:rPr lang="de-DE" b="1" dirty="0"/>
                  <a:t> </a:t>
                </a:r>
                <a:r>
                  <a:rPr lang="de-DE" b="1" dirty="0" err="1"/>
                  <a:t>pore</a:t>
                </a:r>
                <a:r>
                  <a:rPr lang="de-DE" b="1" dirty="0"/>
                  <a:t> </a:t>
                </a:r>
                <a:r>
                  <a:rPr lang="de-DE" dirty="0" err="1"/>
                  <a:t>of</a:t>
                </a:r>
                <a:r>
                  <a:rPr lang="de-DE" dirty="0"/>
                  <a:t> </a:t>
                </a:r>
                <a:r>
                  <a:rPr lang="de-DE" dirty="0" err="1"/>
                  <a:t>radius</a:t>
                </a:r>
                <a:r>
                  <a:rPr lang="de-DE" dirty="0"/>
                  <a:t>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rPr>
                      <m:t>:</m:t>
                    </m:r>
                  </m:oMath>
                </a14:m>
                <a:endParaRPr lang="de-DE" dirty="0"/>
              </a:p>
            </p:txBody>
          </p:sp>
        </mc:Choice>
        <mc:Fallback xmlns="">
          <p:sp>
            <p:nvSpPr>
              <p:cNvPr id="3" name="Inhaltsplatzhalter 2">
                <a:extLst>
                  <a:ext uri="{FF2B5EF4-FFF2-40B4-BE49-F238E27FC236}">
                    <a16:creationId xmlns:a16="http://schemas.microsoft.com/office/drawing/2014/main" id="{AC5BEE40-4BF2-44DC-9AD4-AD99ACFF96F3}"/>
                  </a:ext>
                </a:extLst>
              </p:cNvPr>
              <p:cNvSpPr>
                <a:spLocks noGrp="1" noRot="1" noChangeAspect="1" noMove="1" noResize="1" noEditPoints="1" noAdjustHandles="1" noChangeArrowheads="1" noChangeShapeType="1" noTextEdit="1"/>
              </p:cNvSpPr>
              <p:nvPr>
                <p:ph idx="1"/>
              </p:nvPr>
            </p:nvSpPr>
            <p:spPr>
              <a:xfrm>
                <a:off x="263353" y="1442097"/>
                <a:ext cx="6120680" cy="540061"/>
              </a:xfrm>
              <a:blipFill>
                <a:blip r:embed="rId5"/>
                <a:stretch>
                  <a:fillRect l="-1295" t="-9091" b="-11364"/>
                </a:stretch>
              </a:blipFill>
            </p:spPr>
            <p:txBody>
              <a:bodyPr/>
              <a:lstStyle/>
              <a:p>
                <a:r>
                  <a:rPr lang="de-DE">
                    <a:noFill/>
                  </a:rPr>
                  <a:t> </a:t>
                </a:r>
              </a:p>
            </p:txBody>
          </p:sp>
        </mc:Fallback>
      </mc:AlternateContent>
      <p:pic>
        <p:nvPicPr>
          <p:cNvPr id="5" name="Grafik 4">
            <a:extLst>
              <a:ext uri="{FF2B5EF4-FFF2-40B4-BE49-F238E27FC236}">
                <a16:creationId xmlns:a16="http://schemas.microsoft.com/office/drawing/2014/main" id="{B1713C4C-4054-46E8-B392-6A13A5431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6143" y="8213"/>
            <a:ext cx="3874986" cy="2745680"/>
          </a:xfrm>
          <a:prstGeom prst="rect">
            <a:avLst/>
          </a:prstGeom>
        </p:spPr>
      </p:pic>
      <p:pic>
        <p:nvPicPr>
          <p:cNvPr id="32" name="Grafik 31" descr="\documentclass{article}&#10;\usepackage{amsmath}&#10;\pagestyle{empty}&#10;\begin{document}&#10;&#10;&#10;$\pi R^2 \Delta P+2 \pi R \sigma \cos \theta_0=8 \pi \eta h \dot{h}+\frac{d}{d t}\left(\pi R^2 \rho h \dot{h}\right)$.&#10;&#10;\end{document}" title="IguanaTex Bitmap Display">
            <a:extLst>
              <a:ext uri="{FF2B5EF4-FFF2-40B4-BE49-F238E27FC236}">
                <a16:creationId xmlns:a16="http://schemas.microsoft.com/office/drawing/2014/main" id="{D6EE6718-8B67-49EC-BD89-39931E34FF4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732330" y="2126173"/>
            <a:ext cx="6391584" cy="547285"/>
          </a:xfrm>
          <a:prstGeom prst="rect">
            <a:avLst/>
          </a:prstGeom>
        </p:spPr>
      </p:pic>
      <p:cxnSp>
        <p:nvCxnSpPr>
          <p:cNvPr id="9" name="Gerade Verbindung mit Pfeil 8">
            <a:extLst>
              <a:ext uri="{FF2B5EF4-FFF2-40B4-BE49-F238E27FC236}">
                <a16:creationId xmlns:a16="http://schemas.microsoft.com/office/drawing/2014/main" id="{E07C3C96-B376-4AE9-B774-FF7236ACB2BE}"/>
              </a:ext>
            </a:extLst>
          </p:cNvPr>
          <p:cNvCxnSpPr>
            <a:cxnSpLocks/>
          </p:cNvCxnSpPr>
          <p:nvPr/>
        </p:nvCxnSpPr>
        <p:spPr>
          <a:xfrm flipV="1">
            <a:off x="4547828" y="2639199"/>
            <a:ext cx="0" cy="576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feld 10">
            <a:extLst>
              <a:ext uri="{FF2B5EF4-FFF2-40B4-BE49-F238E27FC236}">
                <a16:creationId xmlns:a16="http://schemas.microsoft.com/office/drawing/2014/main" id="{560FC10A-83E8-48B3-8BD7-95B746022ABE}"/>
              </a:ext>
            </a:extLst>
          </p:cNvPr>
          <p:cNvSpPr txBox="1"/>
          <p:nvPr/>
        </p:nvSpPr>
        <p:spPr>
          <a:xfrm>
            <a:off x="3323693" y="3255823"/>
            <a:ext cx="3065891" cy="646331"/>
          </a:xfrm>
          <a:prstGeom prst="rect">
            <a:avLst/>
          </a:prstGeom>
          <a:noFill/>
        </p:spPr>
        <p:txBody>
          <a:bodyPr wrap="square" rtlCol="0">
            <a:spAutoFit/>
          </a:bodyPr>
          <a:lstStyle/>
          <a:p>
            <a:r>
              <a:rPr lang="de-DE" dirty="0" err="1"/>
              <a:t>Viscous</a:t>
            </a:r>
            <a:r>
              <a:rPr lang="de-DE" dirty="0"/>
              <a:t> </a:t>
            </a:r>
            <a:r>
              <a:rPr lang="de-DE" dirty="0" err="1"/>
              <a:t>dissipation</a:t>
            </a:r>
            <a:r>
              <a:rPr lang="de-DE" dirty="0"/>
              <a:t> </a:t>
            </a:r>
            <a:br>
              <a:rPr lang="de-DE" dirty="0"/>
            </a:br>
            <a:r>
              <a:rPr lang="de-DE" b="1" dirty="0">
                <a:solidFill>
                  <a:srgbClr val="FF0000"/>
                </a:solidFill>
              </a:rPr>
              <a:t>due </a:t>
            </a:r>
            <a:r>
              <a:rPr lang="de-DE" b="1" dirty="0" err="1">
                <a:solidFill>
                  <a:srgbClr val="FF0000"/>
                </a:solidFill>
              </a:rPr>
              <a:t>to</a:t>
            </a:r>
            <a:r>
              <a:rPr lang="de-DE" b="1" dirty="0">
                <a:solidFill>
                  <a:srgbClr val="FF0000"/>
                </a:solidFill>
              </a:rPr>
              <a:t> </a:t>
            </a:r>
            <a:r>
              <a:rPr lang="de-DE" b="1" dirty="0" err="1">
                <a:solidFill>
                  <a:srgbClr val="FF0000"/>
                </a:solidFill>
              </a:rPr>
              <a:t>Poiseuille</a:t>
            </a:r>
            <a:r>
              <a:rPr lang="de-DE" b="1" dirty="0">
                <a:solidFill>
                  <a:srgbClr val="FF0000"/>
                </a:solidFill>
              </a:rPr>
              <a:t> </a:t>
            </a:r>
            <a:r>
              <a:rPr lang="de-DE" b="1" dirty="0" err="1">
                <a:solidFill>
                  <a:srgbClr val="FF0000"/>
                </a:solidFill>
              </a:rPr>
              <a:t>flow</a:t>
            </a:r>
            <a:endParaRPr lang="de-DE" b="1" dirty="0">
              <a:solidFill>
                <a:srgbClr val="FF0000"/>
              </a:solidFill>
            </a:endParaRPr>
          </a:p>
        </p:txBody>
      </p:sp>
      <p:cxnSp>
        <p:nvCxnSpPr>
          <p:cNvPr id="12" name="Gerade Verbindung mit Pfeil 11">
            <a:extLst>
              <a:ext uri="{FF2B5EF4-FFF2-40B4-BE49-F238E27FC236}">
                <a16:creationId xmlns:a16="http://schemas.microsoft.com/office/drawing/2014/main" id="{3DB2C6E8-6917-480B-9007-E8BF9659BAF7}"/>
              </a:ext>
            </a:extLst>
          </p:cNvPr>
          <p:cNvCxnSpPr>
            <a:cxnSpLocks/>
          </p:cNvCxnSpPr>
          <p:nvPr/>
        </p:nvCxnSpPr>
        <p:spPr>
          <a:xfrm flipH="1" flipV="1">
            <a:off x="6419354" y="2700942"/>
            <a:ext cx="568024" cy="5423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feld 16">
            <a:extLst>
              <a:ext uri="{FF2B5EF4-FFF2-40B4-BE49-F238E27FC236}">
                <a16:creationId xmlns:a16="http://schemas.microsoft.com/office/drawing/2014/main" id="{46964D23-D93C-46D2-BD97-807B034EC4F1}"/>
              </a:ext>
            </a:extLst>
          </p:cNvPr>
          <p:cNvSpPr txBox="1"/>
          <p:nvPr/>
        </p:nvSpPr>
        <p:spPr>
          <a:xfrm>
            <a:off x="6686830" y="3255823"/>
            <a:ext cx="1152128" cy="369332"/>
          </a:xfrm>
          <a:prstGeom prst="rect">
            <a:avLst/>
          </a:prstGeom>
          <a:noFill/>
        </p:spPr>
        <p:txBody>
          <a:bodyPr wrap="square" rtlCol="0">
            <a:spAutoFit/>
          </a:bodyPr>
          <a:lstStyle/>
          <a:p>
            <a:r>
              <a:rPr lang="de-DE" dirty="0"/>
              <a:t>Inertia</a:t>
            </a:r>
          </a:p>
        </p:txBody>
      </p:sp>
      <p:sp>
        <p:nvSpPr>
          <p:cNvPr id="18" name="Textfeld 17">
            <a:extLst>
              <a:ext uri="{FF2B5EF4-FFF2-40B4-BE49-F238E27FC236}">
                <a16:creationId xmlns:a16="http://schemas.microsoft.com/office/drawing/2014/main" id="{198A2F7D-C5DC-425D-AEC7-B0019C27D64E}"/>
              </a:ext>
            </a:extLst>
          </p:cNvPr>
          <p:cNvSpPr txBox="1"/>
          <p:nvPr/>
        </p:nvSpPr>
        <p:spPr>
          <a:xfrm>
            <a:off x="337092" y="3215263"/>
            <a:ext cx="2230516" cy="369332"/>
          </a:xfrm>
          <a:prstGeom prst="rect">
            <a:avLst/>
          </a:prstGeom>
          <a:noFill/>
        </p:spPr>
        <p:txBody>
          <a:bodyPr wrap="square" rtlCol="0">
            <a:spAutoFit/>
          </a:bodyPr>
          <a:lstStyle/>
          <a:p>
            <a:r>
              <a:rPr lang="de-DE" dirty="0"/>
              <a:t>External </a:t>
            </a:r>
            <a:r>
              <a:rPr lang="de-DE" dirty="0" err="1"/>
              <a:t>pressure</a:t>
            </a:r>
            <a:endParaRPr lang="de-DE" dirty="0"/>
          </a:p>
        </p:txBody>
      </p:sp>
      <p:cxnSp>
        <p:nvCxnSpPr>
          <p:cNvPr id="19" name="Gerade Verbindung mit Pfeil 18">
            <a:extLst>
              <a:ext uri="{FF2B5EF4-FFF2-40B4-BE49-F238E27FC236}">
                <a16:creationId xmlns:a16="http://schemas.microsoft.com/office/drawing/2014/main" id="{B18C18DB-816A-49D8-9126-A354DC6990FF}"/>
              </a:ext>
            </a:extLst>
          </p:cNvPr>
          <p:cNvCxnSpPr>
            <a:cxnSpLocks/>
          </p:cNvCxnSpPr>
          <p:nvPr/>
        </p:nvCxnSpPr>
        <p:spPr>
          <a:xfrm flipV="1">
            <a:off x="1293786" y="2639199"/>
            <a:ext cx="0" cy="576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Inhaltsplatzhalter 2">
            <a:extLst>
              <a:ext uri="{FF2B5EF4-FFF2-40B4-BE49-F238E27FC236}">
                <a16:creationId xmlns:a16="http://schemas.microsoft.com/office/drawing/2014/main" id="{C9C39302-4A0A-4949-9C6B-8E8701B4CA1A}"/>
              </a:ext>
            </a:extLst>
          </p:cNvPr>
          <p:cNvSpPr txBox="1">
            <a:spLocks/>
          </p:cNvSpPr>
          <p:nvPr/>
        </p:nvSpPr>
        <p:spPr bwMode="auto">
          <a:xfrm>
            <a:off x="337323" y="4442122"/>
            <a:ext cx="6120680" cy="5400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Non-dimensional form</a:t>
            </a:r>
          </a:p>
        </p:txBody>
      </p:sp>
      <p:pic>
        <p:nvPicPr>
          <p:cNvPr id="28" name="Grafik 27" descr="\documentclass{article}&#10;\usepackage{amsmath}&#10;\pagestyle{empty}&#10;\begin{document}&#10;&#10;$( \, H=h/R, \ \tau = (\sigma t)/(4 \eta R) \, ):$&#10;&#10;&#10;\end{document}" title="IguanaTex Bitmap Display">
            <a:extLst>
              <a:ext uri="{FF2B5EF4-FFF2-40B4-BE49-F238E27FC236}">
                <a16:creationId xmlns:a16="http://schemas.microsoft.com/office/drawing/2014/main" id="{5E3B7F04-1944-4A54-BB03-00E8F36375CA}"/>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3647728" y="4555027"/>
            <a:ext cx="3964543" cy="305943"/>
          </a:xfrm>
          <a:prstGeom prst="rect">
            <a:avLst/>
          </a:prstGeom>
        </p:spPr>
      </p:pic>
      <p:pic>
        <p:nvPicPr>
          <p:cNvPr id="34" name="Grafik 33" descr="\documentclass{article}&#10;\usepackage{amsmath}&#10;\pagestyle{empty}&#10;\begin{document}&#10;&#10;$\Delta \tilde{P}+\cos \theta_0=H H^{\prime}+\frac{1}{32 \mathrm{Oh}^2}\left(H H^{\prime}\right)^{\prime}$&#10;&#10;&#10;\end{document}" title="IguanaTex Bitmap Display">
            <a:extLst>
              <a:ext uri="{FF2B5EF4-FFF2-40B4-BE49-F238E27FC236}">
                <a16:creationId xmlns:a16="http://schemas.microsoft.com/office/drawing/2014/main" id="{457FADA8-3725-4B3E-BEA1-6DA15FF02590}"/>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634004" y="5442640"/>
            <a:ext cx="4744211" cy="396133"/>
          </a:xfrm>
          <a:prstGeom prst="rect">
            <a:avLst/>
          </a:prstGeom>
        </p:spPr>
      </p:pic>
    </p:spTree>
    <p:extLst>
      <p:ext uri="{BB962C8B-B14F-4D97-AF65-F5344CB8AC3E}">
        <p14:creationId xmlns:p14="http://schemas.microsoft.com/office/powerpoint/2010/main" val="276792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4CB20-9412-4353-9734-18980EDB22E6}"/>
              </a:ext>
            </a:extLst>
          </p:cNvPr>
          <p:cNvSpPr>
            <a:spLocks noGrp="1"/>
          </p:cNvSpPr>
          <p:nvPr>
            <p:ph type="title"/>
          </p:nvPr>
        </p:nvSpPr>
        <p:spPr/>
        <p:txBody>
          <a:bodyPr/>
          <a:lstStyle/>
          <a:p>
            <a:r>
              <a:rPr lang="de-DE" dirty="0"/>
              <a:t>The </a:t>
            </a:r>
            <a:r>
              <a:rPr lang="de-DE" dirty="0" err="1"/>
              <a:t>basis</a:t>
            </a:r>
            <a:r>
              <a:rPr lang="de-DE" dirty="0"/>
              <a:t>: The Lucas-Washburn </a:t>
            </a:r>
            <a:r>
              <a:rPr lang="de-DE" dirty="0" err="1"/>
              <a:t>Equation</a:t>
            </a:r>
            <a:endParaRPr lang="de-DE" dirty="0"/>
          </a:p>
        </p:txBody>
      </p:sp>
      <p:sp>
        <p:nvSpPr>
          <p:cNvPr id="3" name="Inhaltsplatzhalter 2">
            <a:extLst>
              <a:ext uri="{FF2B5EF4-FFF2-40B4-BE49-F238E27FC236}">
                <a16:creationId xmlns:a16="http://schemas.microsoft.com/office/drawing/2014/main" id="{CC5B4839-B6DE-4062-8E44-5347CCC1E9F5}"/>
              </a:ext>
            </a:extLst>
          </p:cNvPr>
          <p:cNvSpPr>
            <a:spLocks noGrp="1"/>
          </p:cNvSpPr>
          <p:nvPr>
            <p:ph idx="1"/>
          </p:nvPr>
        </p:nvSpPr>
        <p:spPr>
          <a:xfrm>
            <a:off x="334434" y="1124743"/>
            <a:ext cx="7273733" cy="2016225"/>
          </a:xfrm>
        </p:spPr>
        <p:txBody>
          <a:bodyPr/>
          <a:lstStyle/>
          <a:p>
            <a:r>
              <a:rPr lang="de-DE" dirty="0" err="1"/>
              <a:t>For</a:t>
            </a:r>
            <a:r>
              <a:rPr lang="de-DE" dirty="0"/>
              <a:t> </a:t>
            </a:r>
            <a:r>
              <a:rPr lang="de-DE" dirty="0" err="1"/>
              <a:t>the</a:t>
            </a:r>
            <a:r>
              <a:rPr lang="de-DE" dirty="0"/>
              <a:t> </a:t>
            </a:r>
            <a:r>
              <a:rPr lang="de-DE" dirty="0" err="1"/>
              <a:t>special</a:t>
            </a:r>
            <a:r>
              <a:rPr lang="de-DE" dirty="0"/>
              <a:t> </a:t>
            </a:r>
            <a:r>
              <a:rPr lang="de-DE" dirty="0" err="1"/>
              <a:t>case</a:t>
            </a:r>
            <a:br>
              <a:rPr lang="de-DE" dirty="0"/>
            </a:br>
            <a:r>
              <a:rPr lang="de-DE" dirty="0" err="1"/>
              <a:t>we</a:t>
            </a:r>
            <a:r>
              <a:rPr lang="de-DE" dirty="0"/>
              <a:t> </a:t>
            </a:r>
            <a:r>
              <a:rPr lang="de-DE" dirty="0" err="1"/>
              <a:t>arrive</a:t>
            </a:r>
            <a:r>
              <a:rPr lang="de-DE" dirty="0"/>
              <a:t> at </a:t>
            </a:r>
            <a:r>
              <a:rPr lang="de-DE" dirty="0" err="1"/>
              <a:t>the</a:t>
            </a:r>
            <a:r>
              <a:rPr lang="de-DE" dirty="0"/>
              <a:t> Lucas-Washburn </a:t>
            </a:r>
            <a:r>
              <a:rPr lang="de-DE" dirty="0" err="1"/>
              <a:t>equation</a:t>
            </a:r>
            <a:br>
              <a:rPr lang="de-DE" dirty="0"/>
            </a:br>
            <a:br>
              <a:rPr lang="de-DE" dirty="0"/>
            </a:br>
            <a:br>
              <a:rPr lang="de-DE" dirty="0"/>
            </a:br>
            <a:r>
              <a:rPr lang="de-DE" dirty="0" err="1"/>
              <a:t>with</a:t>
            </a:r>
            <a:r>
              <a:rPr lang="de-DE" dirty="0"/>
              <a:t> </a:t>
            </a:r>
            <a:r>
              <a:rPr lang="de-DE" dirty="0" err="1"/>
              <a:t>the</a:t>
            </a:r>
            <a:r>
              <a:rPr lang="de-DE" dirty="0"/>
              <a:t> well-</a:t>
            </a:r>
            <a:r>
              <a:rPr lang="de-DE" dirty="0" err="1"/>
              <a:t>known</a:t>
            </a:r>
            <a:r>
              <a:rPr lang="de-DE" dirty="0"/>
              <a:t> </a:t>
            </a:r>
            <a:r>
              <a:rPr lang="de-DE" dirty="0" err="1"/>
              <a:t>solution</a:t>
            </a:r>
            <a:endParaRPr lang="de-DE" dirty="0"/>
          </a:p>
        </p:txBody>
      </p:sp>
      <p:pic>
        <p:nvPicPr>
          <p:cNvPr id="4" name="Grafik 3">
            <a:extLst>
              <a:ext uri="{FF2B5EF4-FFF2-40B4-BE49-F238E27FC236}">
                <a16:creationId xmlns:a16="http://schemas.microsoft.com/office/drawing/2014/main" id="{34562BA7-F4CE-435D-9CBA-6D1EC2A4E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6143" y="8213"/>
            <a:ext cx="3874986" cy="2745680"/>
          </a:xfrm>
          <a:prstGeom prst="rect">
            <a:avLst/>
          </a:prstGeom>
        </p:spPr>
      </p:pic>
      <p:pic>
        <p:nvPicPr>
          <p:cNvPr id="19" name="Grafik 18" descr="\documentclass{article}&#10;\usepackage{amsmath}&#10;\pagestyle{empty}&#10;\begin{document}&#10;&#10;$\Delta P = 0, \ \ 1/\text{Oh}^2 = 0,$&#10;&#10;&#10;\end{document}" title="IguanaTex Bitmap Display">
            <a:extLst>
              <a:ext uri="{FF2B5EF4-FFF2-40B4-BE49-F238E27FC236}">
                <a16:creationId xmlns:a16="http://schemas.microsoft.com/office/drawing/2014/main" id="{A2E37F7A-6D33-4BD8-965A-51A0ABE1408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287688" y="1204596"/>
            <a:ext cx="2836423" cy="356511"/>
          </a:xfrm>
          <a:prstGeom prst="rect">
            <a:avLst/>
          </a:prstGeom>
        </p:spPr>
      </p:pic>
      <p:pic>
        <p:nvPicPr>
          <p:cNvPr id="10" name="Grafik 9" descr="\documentclass{article}&#10;\usepackage{amsmath}&#10;\pagestyle{empty}&#10;\begin{document}&#10;&#10;&#10;$H(s)H'(s) = \cos \theta_0$&#10;&#10;\end{document}" title="IguanaTex Bitmap Display">
            <a:extLst>
              <a:ext uri="{FF2B5EF4-FFF2-40B4-BE49-F238E27FC236}">
                <a16:creationId xmlns:a16="http://schemas.microsoft.com/office/drawing/2014/main" id="{7DB3CD8B-DC7C-445C-B6CB-BF953EDDF4B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012167" y="2187525"/>
            <a:ext cx="2499657" cy="305371"/>
          </a:xfrm>
          <a:prstGeom prst="rect">
            <a:avLst/>
          </a:prstGeom>
        </p:spPr>
      </p:pic>
      <p:pic>
        <p:nvPicPr>
          <p:cNvPr id="16" name="Grafik 15" descr="\documentclass{article}&#10;\usepackage{amsmath}&#10;\pagestyle{empty}&#10;\begin{document}&#10;&#10;$H(s) = \sqrt{2 \cos \theta_0 \, s} \quad \Leftrightarrow \quad \boxed{h(t) = \sqrt{\frac{R \sigma \cos \theta_0}{2 \eta} \, t}}$&#10;&#10;&#10;\end{document}" title="IguanaTex Bitmap Display">
            <a:extLst>
              <a:ext uri="{FF2B5EF4-FFF2-40B4-BE49-F238E27FC236}">
                <a16:creationId xmlns:a16="http://schemas.microsoft.com/office/drawing/2014/main" id="{82C7A9CE-9F7F-4FE2-A7EC-65A7E8AD515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2022460" y="3216781"/>
            <a:ext cx="6386684" cy="1135288"/>
          </a:xfrm>
          <a:prstGeom prst="rect">
            <a:avLst/>
          </a:prstGeom>
        </p:spPr>
      </p:pic>
      <p:sp>
        <p:nvSpPr>
          <p:cNvPr id="17" name="Inhaltsplatzhalter 2">
            <a:extLst>
              <a:ext uri="{FF2B5EF4-FFF2-40B4-BE49-F238E27FC236}">
                <a16:creationId xmlns:a16="http://schemas.microsoft.com/office/drawing/2014/main" id="{0A5ACA1F-4BE8-43C6-AEA4-9848BC0891BE}"/>
              </a:ext>
            </a:extLst>
          </p:cNvPr>
          <p:cNvSpPr txBox="1">
            <a:spLocks/>
          </p:cNvSpPr>
          <p:nvPr/>
        </p:nvSpPr>
        <p:spPr bwMode="auto">
          <a:xfrm>
            <a:off x="334434" y="4728949"/>
            <a:ext cx="9649998" cy="5400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The </a:t>
            </a:r>
            <a:r>
              <a:rPr lang="de-DE" kern="0" dirty="0" err="1"/>
              <a:t>model</a:t>
            </a:r>
            <a:r>
              <a:rPr lang="de-DE" kern="0" dirty="0"/>
              <a:t> </a:t>
            </a:r>
            <a:r>
              <a:rPr lang="de-DE" kern="0" dirty="0" err="1"/>
              <a:t>can</a:t>
            </a:r>
            <a:r>
              <a:rPr lang="de-DE" kern="0" dirty="0"/>
              <a:t> </a:t>
            </a:r>
            <a:r>
              <a:rPr lang="de-DE" kern="0" dirty="0" err="1"/>
              <a:t>be</a:t>
            </a:r>
            <a:r>
              <a:rPr lang="de-DE" kern="0" dirty="0"/>
              <a:t> </a:t>
            </a:r>
            <a:r>
              <a:rPr lang="de-DE" b="1" kern="0" dirty="0" err="1"/>
              <a:t>generalized</a:t>
            </a:r>
            <a:r>
              <a:rPr lang="de-DE" kern="0" dirty="0"/>
              <a:t> in </a:t>
            </a:r>
            <a:r>
              <a:rPr lang="de-DE" kern="0" dirty="0" err="1"/>
              <a:t>various</a:t>
            </a:r>
            <a:r>
              <a:rPr lang="de-DE" kern="0" dirty="0"/>
              <a:t> </a:t>
            </a:r>
            <a:r>
              <a:rPr lang="de-DE" kern="0" dirty="0" err="1"/>
              <a:t>ways</a:t>
            </a:r>
            <a:r>
              <a:rPr lang="de-DE" kern="0" dirty="0"/>
              <a:t>.</a:t>
            </a:r>
          </a:p>
        </p:txBody>
      </p:sp>
    </p:spTree>
    <p:extLst>
      <p:ext uri="{BB962C8B-B14F-4D97-AF65-F5344CB8AC3E}">
        <p14:creationId xmlns:p14="http://schemas.microsoft.com/office/powerpoint/2010/main" val="37447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3359B-2456-451A-BB84-DC63BC532535}"/>
              </a:ext>
            </a:extLst>
          </p:cNvPr>
          <p:cNvSpPr>
            <a:spLocks noGrp="1"/>
          </p:cNvSpPr>
          <p:nvPr>
            <p:ph type="title"/>
          </p:nvPr>
        </p:nvSpPr>
        <p:spPr/>
        <p:txBody>
          <a:bodyPr/>
          <a:lstStyle/>
          <a:p>
            <a:r>
              <a:rPr lang="de-DE" dirty="0" err="1"/>
              <a:t>Including</a:t>
            </a:r>
            <a:r>
              <a:rPr lang="de-DE" dirty="0"/>
              <a:t> HDT and MKT in </a:t>
            </a:r>
            <a:r>
              <a:rPr lang="de-DE" dirty="0" err="1"/>
              <a:t>the</a:t>
            </a:r>
            <a:r>
              <a:rPr lang="de-DE" dirty="0"/>
              <a:t> </a:t>
            </a:r>
            <a:r>
              <a:rPr lang="de-DE" dirty="0" err="1"/>
              <a:t>model</a:t>
            </a:r>
            <a:endParaRPr lang="de-DE" dirty="0"/>
          </a:p>
        </p:txBody>
      </p:sp>
      <p:sp>
        <p:nvSpPr>
          <p:cNvPr id="3" name="Inhaltsplatzhalter 2">
            <a:extLst>
              <a:ext uri="{FF2B5EF4-FFF2-40B4-BE49-F238E27FC236}">
                <a16:creationId xmlns:a16="http://schemas.microsoft.com/office/drawing/2014/main" id="{B0C7157B-4439-477B-B62A-79384AFF65F7}"/>
              </a:ext>
            </a:extLst>
          </p:cNvPr>
          <p:cNvSpPr>
            <a:spLocks noGrp="1"/>
          </p:cNvSpPr>
          <p:nvPr>
            <p:ph idx="1"/>
          </p:nvPr>
        </p:nvSpPr>
        <p:spPr>
          <a:xfrm>
            <a:off x="334434" y="1124744"/>
            <a:ext cx="7981709" cy="1598872"/>
          </a:xfrm>
        </p:spPr>
        <p:txBody>
          <a:bodyPr/>
          <a:lstStyle/>
          <a:p>
            <a:r>
              <a:rPr lang="de-DE" dirty="0"/>
              <a:t>Lucas-Washburn </a:t>
            </a:r>
            <a:r>
              <a:rPr lang="de-DE" dirty="0" err="1"/>
              <a:t>equation</a:t>
            </a:r>
            <a:r>
              <a:rPr lang="de-DE" dirty="0"/>
              <a:t> </a:t>
            </a:r>
            <a:r>
              <a:rPr lang="de-DE" dirty="0" err="1"/>
              <a:t>only</a:t>
            </a:r>
            <a:r>
              <a:rPr lang="de-DE" dirty="0"/>
              <a:t> </a:t>
            </a:r>
            <a:r>
              <a:rPr lang="de-DE" dirty="0" err="1"/>
              <a:t>considers</a:t>
            </a:r>
            <a:r>
              <a:rPr lang="de-DE" dirty="0"/>
              <a:t> </a:t>
            </a:r>
            <a:r>
              <a:rPr lang="de-DE" dirty="0" err="1"/>
              <a:t>dissipation</a:t>
            </a:r>
            <a:br>
              <a:rPr lang="de-DE" dirty="0"/>
            </a:br>
            <a:r>
              <a:rPr lang="de-DE" dirty="0"/>
              <a:t>due </a:t>
            </a:r>
            <a:r>
              <a:rPr lang="de-DE" dirty="0" err="1"/>
              <a:t>to</a:t>
            </a:r>
            <a:r>
              <a:rPr lang="de-DE" dirty="0"/>
              <a:t> </a:t>
            </a:r>
            <a:r>
              <a:rPr lang="de-DE" b="1" dirty="0" err="1">
                <a:solidFill>
                  <a:srgbClr val="FF0000"/>
                </a:solidFill>
              </a:rPr>
              <a:t>Poiseuille</a:t>
            </a:r>
            <a:r>
              <a:rPr lang="de-DE" b="1" dirty="0">
                <a:solidFill>
                  <a:srgbClr val="FF0000"/>
                </a:solidFill>
              </a:rPr>
              <a:t> </a:t>
            </a:r>
            <a:r>
              <a:rPr lang="de-DE" b="1" dirty="0" err="1">
                <a:solidFill>
                  <a:srgbClr val="FF0000"/>
                </a:solidFill>
              </a:rPr>
              <a:t>flow</a:t>
            </a:r>
            <a:r>
              <a:rPr lang="de-DE" b="1" dirty="0">
                <a:solidFill>
                  <a:srgbClr val="FF0000"/>
                </a:solidFill>
              </a:rPr>
              <a:t>.</a:t>
            </a:r>
          </a:p>
          <a:p>
            <a:r>
              <a:rPr lang="de-DE" dirty="0"/>
              <a:t>But, in </a:t>
            </a:r>
            <a:r>
              <a:rPr lang="de-DE" dirty="0" err="1"/>
              <a:t>reality</a:t>
            </a:r>
            <a:r>
              <a:rPr lang="de-DE" dirty="0"/>
              <a:t>, </a:t>
            </a:r>
            <a:r>
              <a:rPr lang="de-DE" dirty="0" err="1"/>
              <a:t>there</a:t>
            </a:r>
            <a:r>
              <a:rPr lang="de-DE" dirty="0"/>
              <a:t> </a:t>
            </a:r>
            <a:r>
              <a:rPr lang="de-DE" dirty="0" err="1"/>
              <a:t>is</a:t>
            </a:r>
            <a:r>
              <a:rPr lang="de-DE" dirty="0"/>
              <a:t> also </a:t>
            </a:r>
            <a:r>
              <a:rPr lang="de-DE" dirty="0" err="1"/>
              <a:t>dissipation</a:t>
            </a:r>
            <a:r>
              <a:rPr lang="de-DE" dirty="0"/>
              <a:t> in </a:t>
            </a:r>
            <a:r>
              <a:rPr lang="de-DE" dirty="0" err="1"/>
              <a:t>the</a:t>
            </a:r>
            <a:r>
              <a:rPr lang="de-DE" dirty="0"/>
              <a:t> </a:t>
            </a:r>
            <a:r>
              <a:rPr lang="de-DE" dirty="0" err="1"/>
              <a:t>flow</a:t>
            </a:r>
            <a:r>
              <a:rPr lang="de-DE" dirty="0"/>
              <a:t> </a:t>
            </a:r>
            <a:r>
              <a:rPr lang="de-DE" dirty="0" err="1"/>
              <a:t>close</a:t>
            </a:r>
            <a:r>
              <a:rPr lang="de-DE" dirty="0"/>
              <a:t> </a:t>
            </a:r>
            <a:r>
              <a:rPr lang="de-DE" dirty="0" err="1"/>
              <a:t>to</a:t>
            </a:r>
            <a:r>
              <a:rPr lang="de-DE" dirty="0"/>
              <a:t> </a:t>
            </a:r>
            <a:r>
              <a:rPr lang="de-DE" dirty="0" err="1"/>
              <a:t>the</a:t>
            </a:r>
            <a:r>
              <a:rPr lang="de-DE" dirty="0"/>
              <a:t> </a:t>
            </a:r>
            <a:r>
              <a:rPr lang="de-DE" dirty="0" err="1"/>
              <a:t>contact</a:t>
            </a:r>
            <a:r>
              <a:rPr lang="de-DE" dirty="0"/>
              <a:t> </a:t>
            </a:r>
            <a:r>
              <a:rPr lang="de-DE" dirty="0" err="1"/>
              <a:t>line</a:t>
            </a:r>
            <a:r>
              <a:rPr lang="de-DE" dirty="0"/>
              <a:t> (HDT) </a:t>
            </a:r>
            <a:r>
              <a:rPr lang="de-DE" b="1" dirty="0" err="1"/>
              <a:t>as</a:t>
            </a:r>
            <a:r>
              <a:rPr lang="de-DE" b="1" dirty="0"/>
              <a:t> </a:t>
            </a:r>
            <a:r>
              <a:rPr lang="de-DE" b="1" dirty="0" err="1"/>
              <a:t>well</a:t>
            </a:r>
            <a:r>
              <a:rPr lang="de-DE" b="1" dirty="0"/>
              <a:t> </a:t>
            </a:r>
            <a:r>
              <a:rPr lang="de-DE" b="1" dirty="0" err="1"/>
              <a:t>as</a:t>
            </a:r>
            <a:r>
              <a:rPr lang="de-DE" b="1" dirty="0"/>
              <a:t> </a:t>
            </a:r>
            <a:r>
              <a:rPr lang="de-DE" dirty="0" err="1"/>
              <a:t>contact</a:t>
            </a:r>
            <a:r>
              <a:rPr lang="de-DE" dirty="0"/>
              <a:t> </a:t>
            </a:r>
            <a:r>
              <a:rPr lang="de-DE" dirty="0" err="1"/>
              <a:t>line</a:t>
            </a:r>
            <a:r>
              <a:rPr lang="de-DE" dirty="0"/>
              <a:t> </a:t>
            </a:r>
            <a:r>
              <a:rPr lang="de-DE" dirty="0" err="1"/>
              <a:t>friction</a:t>
            </a:r>
            <a:r>
              <a:rPr lang="de-DE" dirty="0"/>
              <a:t> (MKT).</a:t>
            </a:r>
            <a:endParaRPr lang="de-DE" sz="1800" dirty="0"/>
          </a:p>
        </p:txBody>
      </p:sp>
      <p:pic>
        <p:nvPicPr>
          <p:cNvPr id="4" name="Grafik 3">
            <a:extLst>
              <a:ext uri="{FF2B5EF4-FFF2-40B4-BE49-F238E27FC236}">
                <a16:creationId xmlns:a16="http://schemas.microsoft.com/office/drawing/2014/main" id="{F5B2DCEF-B8B4-4150-B31F-9511D9A27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6143" y="8213"/>
            <a:ext cx="3874986" cy="2745680"/>
          </a:xfrm>
          <a:prstGeom prst="rect">
            <a:avLst/>
          </a:prstGeom>
        </p:spPr>
      </p:pic>
      <p:pic>
        <p:nvPicPr>
          <p:cNvPr id="5" name="Grafik 4">
            <a:extLst>
              <a:ext uri="{FF2B5EF4-FFF2-40B4-BE49-F238E27FC236}">
                <a16:creationId xmlns:a16="http://schemas.microsoft.com/office/drawing/2014/main" id="{88714ED9-0636-46C6-84E6-CE226D164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227" y="3138236"/>
            <a:ext cx="3701864" cy="3153007"/>
          </a:xfrm>
          <a:prstGeom prst="rect">
            <a:avLst/>
          </a:prstGeom>
        </p:spPr>
      </p:pic>
      <p:pic>
        <p:nvPicPr>
          <p:cNvPr id="8" name="Grafik 7" descr="\documentclass{article}&#10;\usepackage{amsmath}&#10;\usepackage{color}&#10;\pagestyle{empty}&#10;\begin{document}&#10;&#10;$\Delta \tilde{P}+\cos \theta_0=H H^{\prime}+\frac{1}{32 \mathrm{Oh}^2}\left(H H^{\prime}\right)^{\prime}+\textcolor{red}{\beta H'}$&#10;&#10;&#10;\end{document}" title="IguanaTex Bitmap Display">
            <a:extLst>
              <a:ext uri="{FF2B5EF4-FFF2-40B4-BE49-F238E27FC236}">
                <a16:creationId xmlns:a16="http://schemas.microsoft.com/office/drawing/2014/main" id="{B5CA8E5F-F86C-4E55-9C31-FD8EF5A64AD0}"/>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23392" y="3897923"/>
            <a:ext cx="5664156" cy="396133"/>
          </a:xfrm>
          <a:prstGeom prst="rect">
            <a:avLst/>
          </a:prstGeom>
        </p:spPr>
      </p:pic>
      <p:sp>
        <p:nvSpPr>
          <p:cNvPr id="9" name="Inhaltsplatzhalter 2 1">
            <a:extLst>
              <a:ext uri="{FF2B5EF4-FFF2-40B4-BE49-F238E27FC236}">
                <a16:creationId xmlns:a16="http://schemas.microsoft.com/office/drawing/2014/main" id="{29A7ED60-A3D4-45E5-9538-8D0E38788C82}"/>
              </a:ext>
            </a:extLst>
          </p:cNvPr>
          <p:cNvSpPr txBox="1">
            <a:spLocks/>
          </p:cNvSpPr>
          <p:nvPr/>
        </p:nvSpPr>
        <p:spPr bwMode="auto">
          <a:xfrm>
            <a:off x="334434" y="4635528"/>
            <a:ext cx="1117050" cy="5400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MKT:</a:t>
            </a:r>
          </a:p>
        </p:txBody>
      </p:sp>
      <p:pic>
        <p:nvPicPr>
          <p:cNvPr id="11" name="Grafik 10" descr="\documentclass{article}&#10;\usepackage{amsmath}&#10;\pagestyle{empty}&#10;\begin{document}&#10;&#10;$\beta_{\text{MKT}} \sim \zeta/\eta$&#10;&#10;&#10;\end{document}" title="IguanaTex Bitmap Display">
            <a:extLst>
              <a:ext uri="{FF2B5EF4-FFF2-40B4-BE49-F238E27FC236}">
                <a16:creationId xmlns:a16="http://schemas.microsoft.com/office/drawing/2014/main" id="{1C9FA694-E2A3-466C-8032-2B432424A4A6}"/>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415546" y="4708676"/>
            <a:ext cx="1620114" cy="305371"/>
          </a:xfrm>
          <a:prstGeom prst="rect">
            <a:avLst/>
          </a:prstGeom>
        </p:spPr>
      </p:pic>
      <p:sp>
        <p:nvSpPr>
          <p:cNvPr id="12" name="Inhaltsplatzhalter 2 2">
            <a:extLst>
              <a:ext uri="{FF2B5EF4-FFF2-40B4-BE49-F238E27FC236}">
                <a16:creationId xmlns:a16="http://schemas.microsoft.com/office/drawing/2014/main" id="{C030FF38-F7FF-4A7F-87A4-19A08E749BB9}"/>
              </a:ext>
            </a:extLst>
          </p:cNvPr>
          <p:cNvSpPr txBox="1">
            <a:spLocks/>
          </p:cNvSpPr>
          <p:nvPr/>
        </p:nvSpPr>
        <p:spPr bwMode="auto">
          <a:xfrm>
            <a:off x="3312163" y="4661921"/>
            <a:ext cx="1117050" cy="5400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HDT:</a:t>
            </a:r>
          </a:p>
        </p:txBody>
      </p:sp>
      <p:pic>
        <p:nvPicPr>
          <p:cNvPr id="19" name="Grafik 18" descr="\documentclass{article}&#10;\usepackage{amsmath}&#10;\pagestyle{empty}&#10;\begin{document}&#10;&#10;$\beta_{\text{HDT}} \sim \frac{\ln(R/L)}{\theta} $&#10;&#10;&#10;\end{document}" title="IguanaTex Bitmap Display">
            <a:extLst>
              <a:ext uri="{FF2B5EF4-FFF2-40B4-BE49-F238E27FC236}">
                <a16:creationId xmlns:a16="http://schemas.microsoft.com/office/drawing/2014/main" id="{3E39AA58-B485-4DAD-9E94-C828C55453E9}"/>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429213" y="4661921"/>
            <a:ext cx="2028201" cy="417228"/>
          </a:xfrm>
          <a:prstGeom prst="rect">
            <a:avLst/>
          </a:prstGeom>
        </p:spPr>
      </p:pic>
      <p:sp>
        <p:nvSpPr>
          <p:cNvPr id="20" name="Textfeld 19">
            <a:extLst>
              <a:ext uri="{FF2B5EF4-FFF2-40B4-BE49-F238E27FC236}">
                <a16:creationId xmlns:a16="http://schemas.microsoft.com/office/drawing/2014/main" id="{9005B4C6-B2CB-4D57-ADE0-22F8620DA94A}"/>
              </a:ext>
            </a:extLst>
          </p:cNvPr>
          <p:cNvSpPr txBox="1"/>
          <p:nvPr/>
        </p:nvSpPr>
        <p:spPr>
          <a:xfrm>
            <a:off x="443372" y="5698993"/>
            <a:ext cx="6555791" cy="646331"/>
          </a:xfrm>
          <a:prstGeom prst="rect">
            <a:avLst/>
          </a:prstGeom>
          <a:noFill/>
        </p:spPr>
        <p:txBody>
          <a:bodyPr wrap="square" rtlCol="0">
            <a:spAutoFit/>
          </a:bodyPr>
          <a:lstStyle/>
          <a:p>
            <a:r>
              <a:rPr lang="de-DE" sz="1800" dirty="0">
                <a:latin typeface="Calibri" panose="020F0502020204030204" pitchFamily="34" charset="0"/>
                <a:cs typeface="Calibri" panose="020F0502020204030204" pitchFamily="34" charset="0"/>
              </a:rPr>
              <a:t>(Fricke et al., arXiv:2311.11947 ) and (Fricke et al., </a:t>
            </a:r>
            <a:r>
              <a:rPr lang="de-DE" sz="1800" dirty="0" err="1">
                <a:latin typeface="Calibri" panose="020F0502020204030204" pitchFamily="34" charset="0"/>
                <a:cs typeface="Calibri" panose="020F0502020204030204" pitchFamily="34" charset="0"/>
              </a:rPr>
              <a:t>Physica</a:t>
            </a:r>
            <a:r>
              <a:rPr lang="de-DE" sz="1800" dirty="0">
                <a:latin typeface="Calibri" panose="020F0502020204030204" pitchFamily="34" charset="0"/>
                <a:cs typeface="Calibri" panose="020F0502020204030204" pitchFamily="34" charset="0"/>
              </a:rPr>
              <a:t> D, 2023)</a:t>
            </a:r>
            <a:br>
              <a:rPr lang="de-DE" sz="1800" dirty="0">
                <a:latin typeface="Calibri" panose="020F0502020204030204" pitchFamily="34" charset="0"/>
                <a:cs typeface="Calibri" panose="020F0502020204030204" pitchFamily="34" charset="0"/>
              </a:rPr>
            </a:b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see</a:t>
            </a:r>
            <a:r>
              <a:rPr lang="de-DE" sz="1800" dirty="0">
                <a:latin typeface="Calibri" panose="020F0502020204030204" pitchFamily="34" charset="0"/>
                <a:cs typeface="Calibri" panose="020F0502020204030204" pitchFamily="34" charset="0"/>
              </a:rPr>
              <a:t> also (</a:t>
            </a:r>
            <a:r>
              <a:rPr lang="de-DE" sz="1800" dirty="0" err="1">
                <a:latin typeface="Calibri" panose="020F0502020204030204" pitchFamily="34" charset="0"/>
                <a:cs typeface="Calibri" panose="020F0502020204030204" pitchFamily="34" charset="0"/>
              </a:rPr>
              <a:t>Delannoy</a:t>
            </a:r>
            <a:r>
              <a:rPr lang="de-DE" sz="1800" dirty="0">
                <a:latin typeface="Calibri" panose="020F0502020204030204" pitchFamily="34" charset="0"/>
                <a:cs typeface="Calibri" panose="020F0502020204030204" pitchFamily="34" charset="0"/>
              </a:rPr>
              <a:t> et al., Soft Matter, 2019).</a:t>
            </a:r>
            <a:endParaRPr lang="de-DE" dirty="0">
              <a:latin typeface="Calibri" panose="020F0502020204030204" pitchFamily="34" charset="0"/>
              <a:cs typeface="Calibri" panose="020F0502020204030204" pitchFamily="34" charset="0"/>
            </a:endParaRPr>
          </a:p>
        </p:txBody>
      </p:sp>
      <p:sp>
        <p:nvSpPr>
          <p:cNvPr id="21" name="Rechteck 20">
            <a:extLst>
              <a:ext uri="{FF2B5EF4-FFF2-40B4-BE49-F238E27FC236}">
                <a16:creationId xmlns:a16="http://schemas.microsoft.com/office/drawing/2014/main" id="{53E51C06-C448-4C4C-98F2-2421D4C6F0D6}"/>
              </a:ext>
            </a:extLst>
          </p:cNvPr>
          <p:cNvSpPr/>
          <p:nvPr/>
        </p:nvSpPr>
        <p:spPr>
          <a:xfrm>
            <a:off x="191344" y="3681899"/>
            <a:ext cx="6973619" cy="1704378"/>
          </a:xfrm>
          <a:prstGeom prst="rect">
            <a:avLst/>
          </a:prstGeom>
          <a:noFill/>
          <a:ln>
            <a:solidFill>
              <a:srgbClr val="00206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Inhaltsplatzhalter 2">
            <a:extLst>
              <a:ext uri="{FF2B5EF4-FFF2-40B4-BE49-F238E27FC236}">
                <a16:creationId xmlns:a16="http://schemas.microsoft.com/office/drawing/2014/main" id="{DD50DFA9-A3D7-4A89-9524-A64FE39B9EAF}"/>
              </a:ext>
            </a:extLst>
          </p:cNvPr>
          <p:cNvSpPr txBox="1">
            <a:spLocks/>
          </p:cNvSpPr>
          <p:nvPr/>
        </p:nvSpPr>
        <p:spPr bwMode="auto">
          <a:xfrm>
            <a:off x="341909" y="2895604"/>
            <a:ext cx="7981709"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err="1"/>
              <a:t>We</a:t>
            </a:r>
            <a:r>
              <a:rPr lang="de-DE" kern="0" dirty="0"/>
              <a:t> </a:t>
            </a:r>
            <a:r>
              <a:rPr lang="de-DE" kern="0" dirty="0" err="1"/>
              <a:t>can</a:t>
            </a:r>
            <a:r>
              <a:rPr lang="de-DE" kern="0" dirty="0"/>
              <a:t> </a:t>
            </a:r>
            <a:r>
              <a:rPr lang="de-DE" kern="0" dirty="0" err="1"/>
              <a:t>show</a:t>
            </a:r>
            <a:r>
              <a:rPr lang="de-DE" kern="0" dirty="0"/>
              <a:t>, </a:t>
            </a:r>
            <a:r>
              <a:rPr lang="de-DE" kern="0" dirty="0" err="1"/>
              <a:t>that</a:t>
            </a:r>
            <a:r>
              <a:rPr lang="de-DE" kern="0" dirty="0"/>
              <a:t> </a:t>
            </a:r>
            <a:r>
              <a:rPr lang="de-DE" kern="0" dirty="0" err="1"/>
              <a:t>both</a:t>
            </a:r>
            <a:r>
              <a:rPr lang="de-DE" kern="0" dirty="0"/>
              <a:t> </a:t>
            </a:r>
            <a:r>
              <a:rPr lang="de-DE" kern="0" dirty="0" err="1"/>
              <a:t>lead</a:t>
            </a:r>
            <a:r>
              <a:rPr lang="de-DE" kern="0" dirty="0"/>
              <a:t> </a:t>
            </a:r>
            <a:r>
              <a:rPr lang="de-DE" kern="0" dirty="0" err="1"/>
              <a:t>to</a:t>
            </a:r>
            <a:r>
              <a:rPr lang="de-DE" kern="0" dirty="0"/>
              <a:t> a </a:t>
            </a:r>
            <a:r>
              <a:rPr lang="de-DE" b="1" kern="0" dirty="0" err="1"/>
              <a:t>similar</a:t>
            </a:r>
            <a:r>
              <a:rPr lang="de-DE" b="1" kern="0" dirty="0"/>
              <a:t> </a:t>
            </a:r>
            <a:r>
              <a:rPr lang="de-DE" b="1" kern="0" dirty="0" err="1"/>
              <a:t>term</a:t>
            </a:r>
            <a:r>
              <a:rPr lang="de-DE" b="1" kern="0" dirty="0"/>
              <a:t> in </a:t>
            </a:r>
            <a:r>
              <a:rPr lang="de-DE" b="1" kern="0" dirty="0" err="1"/>
              <a:t>the</a:t>
            </a:r>
            <a:r>
              <a:rPr lang="de-DE" b="1" kern="0" dirty="0"/>
              <a:t> </a:t>
            </a:r>
            <a:r>
              <a:rPr lang="de-DE" b="1" kern="0" dirty="0" err="1"/>
              <a:t>model</a:t>
            </a:r>
            <a:r>
              <a:rPr lang="de-DE" b="1" kern="0" dirty="0"/>
              <a:t>!</a:t>
            </a:r>
            <a:br>
              <a:rPr lang="de-DE" b="1" kern="0" dirty="0"/>
            </a:br>
            <a:br>
              <a:rPr lang="de-DE" b="1" kern="0" dirty="0"/>
            </a:br>
            <a:endParaRPr lang="de-DE" sz="1800" kern="0" dirty="0"/>
          </a:p>
        </p:txBody>
      </p:sp>
    </p:spTree>
    <p:extLst>
      <p:ext uri="{BB962C8B-B14F-4D97-AF65-F5344CB8AC3E}">
        <p14:creationId xmlns:p14="http://schemas.microsoft.com/office/powerpoint/2010/main" val="27310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0" grpId="0"/>
      <p:bldP spid="21"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60917B0-7CA4-4B24-8DBD-5CB509A873D3}"/>
              </a:ext>
            </a:extLst>
          </p:cNvPr>
          <p:cNvSpPr>
            <a:spLocks noGrp="1"/>
          </p:cNvSpPr>
          <p:nvPr>
            <p:ph type="title"/>
          </p:nvPr>
        </p:nvSpPr>
        <p:spPr>
          <a:xfrm>
            <a:off x="334434" y="142528"/>
            <a:ext cx="10658110" cy="838200"/>
          </a:xfrm>
        </p:spPr>
        <p:txBody>
          <a:bodyPr/>
          <a:lstStyle/>
          <a:p>
            <a:r>
              <a:rPr lang="de-DE" dirty="0" err="1"/>
              <a:t>Lesson</a:t>
            </a:r>
            <a:r>
              <a:rPr lang="de-DE" dirty="0"/>
              <a:t> </a:t>
            </a:r>
            <a:r>
              <a:rPr lang="de-DE" dirty="0" err="1"/>
              <a:t>learned</a:t>
            </a:r>
            <a:r>
              <a:rPr lang="de-DE" dirty="0"/>
              <a:t>: </a:t>
            </a:r>
            <a:r>
              <a:rPr lang="de-DE" dirty="0" err="1"/>
              <a:t>Spreading</a:t>
            </a:r>
            <a:r>
              <a:rPr lang="de-DE" dirty="0"/>
              <a:t> </a:t>
            </a:r>
            <a:r>
              <a:rPr lang="de-DE" dirty="0" err="1"/>
              <a:t>glycerol-water</a:t>
            </a:r>
            <a:r>
              <a:rPr lang="de-DE" dirty="0"/>
              <a:t> </a:t>
            </a:r>
            <a:r>
              <a:rPr lang="de-DE" dirty="0" err="1"/>
              <a:t>droplet</a:t>
            </a:r>
            <a:endParaRPr lang="de-DE" dirty="0"/>
          </a:p>
        </p:txBody>
      </p:sp>
      <p:pic>
        <p:nvPicPr>
          <p:cNvPr id="6" name="Grafik 5">
            <a:extLst>
              <a:ext uri="{FF2B5EF4-FFF2-40B4-BE49-F238E27FC236}">
                <a16:creationId xmlns:a16="http://schemas.microsoft.com/office/drawing/2014/main" id="{C290015E-D496-4754-AFFD-36727DA43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41" y="1059633"/>
            <a:ext cx="7242783" cy="4345670"/>
          </a:xfrm>
          <a:prstGeom prst="rect">
            <a:avLst/>
          </a:prstGeom>
        </p:spPr>
      </p:pic>
      <p:sp>
        <p:nvSpPr>
          <p:cNvPr id="7" name="Rectangle 17 1 1 1 1">
            <a:extLst>
              <a:ext uri="{FF2B5EF4-FFF2-40B4-BE49-F238E27FC236}">
                <a16:creationId xmlns:a16="http://schemas.microsoft.com/office/drawing/2014/main" id="{523CCE9F-7446-4438-8428-C11ABCEAA361}"/>
              </a:ext>
            </a:extLst>
          </p:cNvPr>
          <p:cNvSpPr>
            <a:spLocks noChangeArrowheads="1"/>
          </p:cNvSpPr>
          <p:nvPr/>
        </p:nvSpPr>
        <p:spPr bwMode="auto">
          <a:xfrm>
            <a:off x="327116" y="5794449"/>
            <a:ext cx="3860671" cy="468052"/>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a:solidFill>
                  <a:srgbClr val="000000"/>
                </a:solidFill>
                <a:latin typeface="Calibri" panose="020F0502020204030204" pitchFamily="34" charset="0"/>
              </a:rPr>
              <a:t>Cox-</a:t>
            </a:r>
            <a:r>
              <a:rPr lang="de-DE" altLang="de-DE" sz="2000" b="1" dirty="0" err="1">
                <a:solidFill>
                  <a:srgbClr val="000000"/>
                </a:solidFill>
                <a:latin typeface="Calibri" panose="020F0502020204030204" pitchFamily="34" charset="0"/>
              </a:rPr>
              <a:t>Voinov</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theory</a:t>
            </a:r>
            <a:r>
              <a:rPr lang="de-DE" altLang="de-DE" sz="2000" b="1" dirty="0">
                <a:solidFill>
                  <a:srgbClr val="000000"/>
                </a:solidFill>
                <a:latin typeface="Calibri" panose="020F0502020204030204" pitchFamily="34" charset="0"/>
              </a:rPr>
              <a:t> („pure“ HDT):</a:t>
            </a:r>
            <a:endParaRPr lang="de-DE" altLang="de-DE" sz="2000" b="1" u="sng" dirty="0">
              <a:solidFill>
                <a:srgbClr val="000000"/>
              </a:solidFill>
              <a:latin typeface="Calibri" panose="020F0502020204030204" pitchFamily="34" charset="0"/>
            </a:endParaRPr>
          </a:p>
        </p:txBody>
      </p:sp>
      <p:pic>
        <p:nvPicPr>
          <p:cNvPr id="12" name="Grafik 11" descr="\documentclass{article}&#10;\usepackage{amsmath}&#10;\usepackage{color}&#10;\pagestyle{empty}&#10;\begin{document}&#10;&#10;&#10;$\theta_{\text{app}}^3 - \textcolor{red}{\theta_{\text{m}}^3} = 9 \, \text{Ca} \, \ln\left( \frac{x}{L} \right)$&#10;&#10;\end{document}" title="IguanaTex Bitmap Display">
            <a:extLst>
              <a:ext uri="{FF2B5EF4-FFF2-40B4-BE49-F238E27FC236}">
                <a16:creationId xmlns:a16="http://schemas.microsoft.com/office/drawing/2014/main" id="{580655C6-F0B0-4A8C-BCCB-85B36DF3FB0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341662" y="5844703"/>
            <a:ext cx="3124981" cy="383271"/>
          </a:xfrm>
          <a:prstGeom prst="rect">
            <a:avLst/>
          </a:prstGeom>
        </p:spPr>
      </p:pic>
      <p:sp>
        <p:nvSpPr>
          <p:cNvPr id="14" name="Rectangle 17 1 1 1 2 1 1">
            <a:extLst>
              <a:ext uri="{FF2B5EF4-FFF2-40B4-BE49-F238E27FC236}">
                <a16:creationId xmlns:a16="http://schemas.microsoft.com/office/drawing/2014/main" id="{09E35335-9FCE-4206-B377-13CCE3884A1C}"/>
              </a:ext>
            </a:extLst>
          </p:cNvPr>
          <p:cNvSpPr>
            <a:spLocks noChangeArrowheads="1"/>
          </p:cNvSpPr>
          <p:nvPr/>
        </p:nvSpPr>
        <p:spPr bwMode="auto">
          <a:xfrm>
            <a:off x="7584122" y="1436435"/>
            <a:ext cx="4278497" cy="732425"/>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Finding</a:t>
            </a:r>
            <a:r>
              <a:rPr lang="de-DE" altLang="de-DE" sz="2000" b="1" dirty="0">
                <a:solidFill>
                  <a:srgbClr val="000000"/>
                </a:solidFill>
                <a:latin typeface="Calibri" panose="020F0502020204030204" pitchFamily="34" charset="0"/>
              </a:rPr>
              <a:t>:</a:t>
            </a:r>
            <a:br>
              <a:rPr lang="de-DE" altLang="de-DE" sz="2000" b="1" dirty="0">
                <a:solidFill>
                  <a:srgbClr val="000000"/>
                </a:solidFill>
                <a:latin typeface="Calibri" panose="020F0502020204030204" pitchFamily="34" charset="0"/>
              </a:rPr>
            </a:br>
            <a:r>
              <a:rPr lang="de-DE" altLang="de-DE" sz="2000" dirty="0">
                <a:solidFill>
                  <a:srgbClr val="000000"/>
                </a:solidFill>
                <a:latin typeface="Calibri" panose="020F0502020204030204" pitchFamily="34" charset="0"/>
              </a:rPr>
              <a:t>Cox-</a:t>
            </a:r>
            <a:r>
              <a:rPr lang="de-DE" altLang="de-DE" sz="2000" dirty="0" err="1">
                <a:solidFill>
                  <a:srgbClr val="000000"/>
                </a:solidFill>
                <a:latin typeface="Calibri" panose="020F0502020204030204" pitchFamily="34" charset="0"/>
              </a:rPr>
              <a:t>Voinov</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theory</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works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with</a:t>
            </a:r>
            <a:endParaRPr lang="de-DE" altLang="de-DE" sz="2000" dirty="0">
              <a:solidFill>
                <a:srgbClr val="000000"/>
              </a:solidFill>
              <a:latin typeface="Calibri" panose="020F0502020204030204" pitchFamily="34" charset="0"/>
            </a:endParaRPr>
          </a:p>
        </p:txBody>
      </p:sp>
      <p:pic>
        <p:nvPicPr>
          <p:cNvPr id="3" name="Grafik 2" descr="\documentclass{article}&#10;\usepackage{amsmath}&#10;\pagestyle{empty}&#10;\begin{document}&#10;&#10;&#10;$\ln(x/L)\approx 75??$&#10;&#10;\end{document}" title="IguanaTex Bitmap Display">
            <a:extLst>
              <a:ext uri="{FF2B5EF4-FFF2-40B4-BE49-F238E27FC236}">
                <a16:creationId xmlns:a16="http://schemas.microsoft.com/office/drawing/2014/main" id="{03A18073-CF63-4235-A0E5-C850B05C10F8}"/>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938185" y="2220202"/>
            <a:ext cx="1996780" cy="308698"/>
          </a:xfrm>
          <a:prstGeom prst="rect">
            <a:avLst/>
          </a:prstGeom>
        </p:spPr>
      </p:pic>
      <p:sp>
        <p:nvSpPr>
          <p:cNvPr id="20" name="Rectangle 17 1 1 1 2 1 2">
            <a:extLst>
              <a:ext uri="{FF2B5EF4-FFF2-40B4-BE49-F238E27FC236}">
                <a16:creationId xmlns:a16="http://schemas.microsoft.com/office/drawing/2014/main" id="{5BE63F1A-6AE7-43EB-9160-F943D9E6220F}"/>
              </a:ext>
            </a:extLst>
          </p:cNvPr>
          <p:cNvSpPr>
            <a:spLocks noChangeArrowheads="1"/>
          </p:cNvSpPr>
          <p:nvPr/>
        </p:nvSpPr>
        <p:spPr bwMode="auto">
          <a:xfrm>
            <a:off x="7584122" y="2638413"/>
            <a:ext cx="4278497" cy="984453"/>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a:solidFill>
                  <a:srgbClr val="000000"/>
                </a:solidFill>
                <a:latin typeface="Calibri" panose="020F0502020204030204" pitchFamily="34" charset="0"/>
              </a:rPr>
              <a:t>Solution:</a:t>
            </a:r>
            <a:br>
              <a:rPr lang="de-DE" altLang="de-DE" sz="2000" b="1" dirty="0">
                <a:solidFill>
                  <a:srgbClr val="000000"/>
                </a:solidFill>
                <a:latin typeface="Calibri" panose="020F0502020204030204" pitchFamily="34" charset="0"/>
              </a:rPr>
            </a:br>
            <a:r>
              <a:rPr lang="de-DE" altLang="de-DE" sz="2000" dirty="0" err="1">
                <a:solidFill>
                  <a:srgbClr val="000000"/>
                </a:solidFill>
                <a:latin typeface="Calibri" panose="020F0502020204030204" pitchFamily="34" charset="0"/>
              </a:rPr>
              <a:t>We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have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to</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allow</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for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contact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line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friction</a:t>
            </a:r>
            <a:r>
              <a:rPr lang="de-DE" altLang="de-DE" sz="2000" dirty="0">
                <a:solidFill>
                  <a:srgbClr val="000000"/>
                </a:solidFill>
                <a:latin typeface="Calibri" panose="020F0502020204030204" pitchFamily="34" charset="0"/>
              </a:rPr>
              <a:t>:</a:t>
            </a:r>
          </a:p>
        </p:txBody>
      </p:sp>
      <p:pic>
        <p:nvPicPr>
          <p:cNvPr id="18" name="Grafik 17" descr="\documentclass{article}&#10;\usepackage{amsmath}&#10;\usepackage{color}&#10;\pagestyle{empty}&#10;\begin{document}&#10;&#10;&#10;$-\textcolor{red}{\zeta} V_{\Gamma}=\sigma\left(\cos \theta_{\text{m}}-\cos \theta_0\right)$&#10;&#10;\end{document}" title="IguanaTex Bitmap Display">
            <a:extLst>
              <a:ext uri="{FF2B5EF4-FFF2-40B4-BE49-F238E27FC236}">
                <a16:creationId xmlns:a16="http://schemas.microsoft.com/office/drawing/2014/main" id="{897150AA-78CF-49F7-9E9A-7555C2A87A6D}"/>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7792989" y="3855046"/>
            <a:ext cx="3477509" cy="305943"/>
          </a:xfrm>
          <a:prstGeom prst="rect">
            <a:avLst/>
          </a:prstGeom>
        </p:spPr>
      </p:pic>
      <p:sp>
        <p:nvSpPr>
          <p:cNvPr id="25" name="Rechteck 24">
            <a:extLst>
              <a:ext uri="{FF2B5EF4-FFF2-40B4-BE49-F238E27FC236}">
                <a16:creationId xmlns:a16="http://schemas.microsoft.com/office/drawing/2014/main" id="{B5A414A6-BB6B-44CC-B83F-6E500E64BAE6}"/>
              </a:ext>
            </a:extLst>
          </p:cNvPr>
          <p:cNvSpPr/>
          <p:nvPr/>
        </p:nvSpPr>
        <p:spPr>
          <a:xfrm>
            <a:off x="7792988" y="4538752"/>
            <a:ext cx="3991643" cy="1842576"/>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Rectangle 17 1 1 1 2 1 2">
                <a:extLst>
                  <a:ext uri="{FF2B5EF4-FFF2-40B4-BE49-F238E27FC236}">
                    <a16:creationId xmlns:a16="http://schemas.microsoft.com/office/drawing/2014/main" id="{27318C63-4453-4BB2-9417-59C49D25BBC3}"/>
                  </a:ext>
                </a:extLst>
              </p:cNvPr>
              <p:cNvSpPr>
                <a:spLocks noChangeArrowheads="1"/>
              </p:cNvSpPr>
              <p:nvPr/>
            </p:nvSpPr>
            <p:spPr bwMode="auto">
              <a:xfrm>
                <a:off x="7991009" y="4722987"/>
                <a:ext cx="3595600" cy="1504987"/>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200" dirty="0">
                    <a:solidFill>
                      <a:srgbClr val="000000"/>
                    </a:solidFill>
                    <a:latin typeface="Calibri" panose="020F0502020204030204" pitchFamily="34" charset="0"/>
                  </a:rPr>
                  <a:t>Neglecting </a:t>
                </a:r>
                <a14:m>
                  <m:oMath xmlns:m="http://schemas.openxmlformats.org/officeDocument/2006/math">
                    <m:r>
                      <a:rPr lang="de-DE" altLang="de-DE" sz="2200" b="0" i="1" smtClean="0">
                        <a:solidFill>
                          <a:srgbClr val="000000"/>
                        </a:solidFill>
                        <a:latin typeface="Cambria Math" panose="02040503050406030204" pitchFamily="18" charset="0"/>
                      </a:rPr>
                      <m:t>𝜁</m:t>
                    </m:r>
                  </m:oMath>
                </a14:m>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forces</a:t>
                </a:r>
                <a:r>
                  <a:rPr lang="de-DE" altLang="de-DE" sz="2200" dirty="0">
                    <a:solidFill>
                      <a:srgbClr val="000000"/>
                    </a:solidFill>
                    <a:latin typeface="Calibri" panose="020F0502020204030204" pitchFamily="34" charset="0"/>
                  </a:rPr>
                  <a:t> </a:t>
                </a:r>
                <a14:m>
                  <m:oMath xmlns:m="http://schemas.openxmlformats.org/officeDocument/2006/math">
                    <m:r>
                      <a:rPr lang="de-DE" altLang="de-DE" sz="2200" b="0" i="1" smtClean="0">
                        <a:solidFill>
                          <a:srgbClr val="000000"/>
                        </a:solidFill>
                        <a:latin typeface="Cambria Math" panose="02040503050406030204" pitchFamily="18" charset="0"/>
                      </a:rPr>
                      <m:t>𝐿</m:t>
                    </m:r>
                  </m:oMath>
                </a14:m>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to</a:t>
                </a:r>
                <a:r>
                  <a:rPr lang="de-DE" altLang="de-DE" sz="2200" dirty="0">
                    <a:solidFill>
                      <a:srgbClr val="000000"/>
                    </a:solidFill>
                    <a:latin typeface="Calibri" panose="020F0502020204030204" pitchFamily="34" charset="0"/>
                  </a:rPr>
                  <a:t> </a:t>
                </a:r>
                <a:r>
                  <a:rPr lang="de-DE" altLang="de-DE" sz="2200" b="1" dirty="0" err="1">
                    <a:solidFill>
                      <a:srgbClr val="000000"/>
                    </a:solidFill>
                    <a:latin typeface="Calibri" panose="020F0502020204030204" pitchFamily="34" charset="0"/>
                  </a:rPr>
                  <a:t>compensate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for</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the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missing</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contact</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line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friction</a:t>
                </a:r>
                <a:r>
                  <a:rPr lang="de-DE" altLang="de-DE" sz="2200" dirty="0">
                    <a:solidFill>
                      <a:srgbClr val="000000"/>
                    </a:solidFill>
                    <a:latin typeface="Calibri" panose="020F0502020204030204" pitchFamily="34" charset="0"/>
                  </a:rPr>
                  <a:t>! The </a:t>
                </a:r>
                <a:r>
                  <a:rPr lang="de-DE" altLang="de-DE" sz="2200" dirty="0" err="1">
                    <a:solidFill>
                      <a:srgbClr val="000000"/>
                    </a:solidFill>
                    <a:latin typeface="Calibri" panose="020F0502020204030204" pitchFamily="34" charset="0"/>
                  </a:rPr>
                  <a:t>result</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is</a:t>
                </a:r>
                <a:r>
                  <a:rPr lang="de-DE" altLang="de-DE" sz="2200" dirty="0">
                    <a:solidFill>
                      <a:srgbClr val="000000"/>
                    </a:solidFill>
                    <a:latin typeface="Calibri" panose="020F0502020204030204" pitchFamily="34" charset="0"/>
                  </a:rPr>
                  <a:t> an </a:t>
                </a:r>
                <a:r>
                  <a:rPr lang="de-DE" altLang="de-DE" sz="2200" dirty="0" err="1">
                    <a:solidFill>
                      <a:srgbClr val="000000"/>
                    </a:solidFill>
                    <a:latin typeface="Calibri" panose="020F0502020204030204" pitchFamily="34" charset="0"/>
                  </a:rPr>
                  <a:t>unphysical</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value</a:t>
                </a:r>
                <a:r>
                  <a:rPr lang="de-DE" altLang="de-DE" sz="2200" dirty="0">
                    <a:solidFill>
                      <a:srgbClr val="000000"/>
                    </a:solidFill>
                    <a:latin typeface="Calibri" panose="020F0502020204030204" pitchFamily="34" charset="0"/>
                  </a:rPr>
                  <a:t>.</a:t>
                </a:r>
              </a:p>
            </p:txBody>
          </p:sp>
        </mc:Choice>
        <mc:Fallback xmlns="">
          <p:sp>
            <p:nvSpPr>
              <p:cNvPr id="26" name="Rectangle 17 1 1 1 2 1 2">
                <a:extLst>
                  <a:ext uri="{FF2B5EF4-FFF2-40B4-BE49-F238E27FC236}">
                    <a16:creationId xmlns:a16="http://schemas.microsoft.com/office/drawing/2014/main" id="{27318C63-4453-4BB2-9417-59C49D25BBC3}"/>
                  </a:ext>
                </a:extLst>
              </p:cNvPr>
              <p:cNvSpPr>
                <a:spLocks noRot="1" noChangeAspect="1" noMove="1" noResize="1" noEditPoints="1" noAdjustHandles="1" noChangeArrowheads="1" noChangeShapeType="1" noTextEdit="1"/>
              </p:cNvSpPr>
              <p:nvPr/>
            </p:nvSpPr>
            <p:spPr bwMode="auto">
              <a:xfrm>
                <a:off x="7991009" y="4722987"/>
                <a:ext cx="3595600" cy="1504987"/>
              </a:xfrm>
              <a:prstGeom prst="rect">
                <a:avLst/>
              </a:prstGeom>
              <a:blipFill>
                <a:blip r:embed="rId9"/>
                <a:stretch>
                  <a:fillRect l="-2203" t="-4858"/>
                </a:stretch>
              </a:blipFill>
              <a:ln w="28575">
                <a:noFill/>
                <a:miter lim="800000"/>
                <a:headEnd/>
                <a:tailEnd/>
              </a:ln>
            </p:spPr>
            <p:txBody>
              <a:bodyPr/>
              <a:lstStyle/>
              <a:p>
                <a:r>
                  <a:rPr lang="de-DE">
                    <a:noFill/>
                  </a:rPr>
                  <a:t> </a:t>
                </a:r>
              </a:p>
            </p:txBody>
          </p:sp>
        </mc:Fallback>
      </mc:AlternateContent>
    </p:spTree>
    <p:extLst>
      <p:ext uri="{BB962C8B-B14F-4D97-AF65-F5344CB8AC3E}">
        <p14:creationId xmlns:p14="http://schemas.microsoft.com/office/powerpoint/2010/main" val="285415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83FBE-B875-4214-B2E6-9095E57FF183}"/>
              </a:ext>
            </a:extLst>
          </p:cNvPr>
          <p:cNvSpPr>
            <a:spLocks noGrp="1"/>
          </p:cNvSpPr>
          <p:nvPr>
            <p:ph type="title"/>
          </p:nvPr>
        </p:nvSpPr>
        <p:spPr/>
        <p:txBody>
          <a:bodyPr/>
          <a:lstStyle/>
          <a:p>
            <a:r>
              <a:rPr lang="de-DE" dirty="0"/>
              <a:t>A </a:t>
            </a:r>
            <a:r>
              <a:rPr lang="de-DE" dirty="0" err="1"/>
              <a:t>model</a:t>
            </a:r>
            <a:r>
              <a:rPr lang="de-DE" dirty="0"/>
              <a:t> </a:t>
            </a:r>
            <a:r>
              <a:rPr lang="de-DE" dirty="0" err="1"/>
              <a:t>for</a:t>
            </a:r>
            <a:r>
              <a:rPr lang="de-DE" dirty="0"/>
              <a:t> an inert, </a:t>
            </a:r>
            <a:r>
              <a:rPr lang="de-DE" dirty="0" err="1"/>
              <a:t>heterogeneous</a:t>
            </a:r>
            <a:r>
              <a:rPr lang="de-DE" dirty="0"/>
              <a:t> </a:t>
            </a:r>
            <a:r>
              <a:rPr lang="de-DE" dirty="0" err="1"/>
              <a:t>powder</a:t>
            </a:r>
            <a:r>
              <a:rPr lang="de-DE" dirty="0"/>
              <a:t> </a:t>
            </a:r>
            <a:r>
              <a:rPr lang="de-DE" dirty="0" err="1"/>
              <a:t>system</a:t>
            </a:r>
            <a:r>
              <a:rPr lang="de-DE" dirty="0"/>
              <a:t>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05676269-6119-4053-AE91-C9172D9B3E68}"/>
                  </a:ext>
                </a:extLst>
              </p:cNvPr>
              <p:cNvSpPr>
                <a:spLocks noGrp="1"/>
              </p:cNvSpPr>
              <p:nvPr>
                <p:ph idx="1"/>
              </p:nvPr>
            </p:nvSpPr>
            <p:spPr>
              <a:xfrm>
                <a:off x="3862826" y="1124743"/>
                <a:ext cx="7849798" cy="1332149"/>
              </a:xfrm>
            </p:spPr>
            <p:txBody>
              <a:bodyPr/>
              <a:lstStyle/>
              <a:p>
                <a:r>
                  <a:rPr lang="de-DE" dirty="0"/>
                  <a:t>Model </a:t>
                </a:r>
                <a:r>
                  <a:rPr lang="de-DE" dirty="0" err="1"/>
                  <a:t>by</a:t>
                </a:r>
                <a:r>
                  <a:rPr lang="de-DE" dirty="0"/>
                  <a:t> Benavente et al. (2002) and Kammerhofer et al. (2018)).</a:t>
                </a:r>
              </a:p>
              <a:p>
                <a:r>
                  <a:rPr lang="de-DE" dirty="0"/>
                  <a:t> </a:t>
                </a:r>
                <a:r>
                  <a:rPr lang="de-DE" dirty="0" err="1"/>
                  <a:t>Let</a:t>
                </a:r>
                <a:r>
                  <a:rPr lang="de-DE" dirty="0"/>
                  <a: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𝑀</m:t>
                        </m:r>
                      </m:e>
                      <m:sub>
                        <m:r>
                          <a:rPr lang="de-DE" b="0" i="1" smtClean="0">
                            <a:latin typeface="Cambria Math" panose="02040503050406030204" pitchFamily="18" charset="0"/>
                          </a:rPr>
                          <m:t>𝑙</m:t>
                        </m:r>
                      </m:sub>
                    </m:sSub>
                    <m:r>
                      <a:rPr lang="de-DE" b="0" i="1" smtClean="0">
                        <a:latin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m:t>
                    </m:r>
                  </m:oMath>
                </a14:m>
                <a:r>
                  <a:rPr lang="de-DE" dirty="0"/>
                  <a:t> </a:t>
                </a:r>
                <a:r>
                  <a:rPr lang="de-DE" dirty="0" err="1"/>
                  <a:t>denote</a:t>
                </a:r>
                <a:r>
                  <a:rPr lang="de-DE" dirty="0"/>
                  <a:t> </a:t>
                </a:r>
                <a:r>
                  <a:rPr lang="de-DE" dirty="0" err="1"/>
                  <a:t>the</a:t>
                </a:r>
                <a:r>
                  <a:rPr lang="de-DE" dirty="0"/>
                  <a:t> time-</a:t>
                </a:r>
                <a:r>
                  <a:rPr lang="de-DE" dirty="0" err="1"/>
                  <a:t>dependent</a:t>
                </a:r>
                <a:r>
                  <a:rPr lang="de-DE" dirty="0"/>
                  <a:t> </a:t>
                </a:r>
                <a:r>
                  <a:rPr lang="de-DE" dirty="0" err="1"/>
                  <a:t>mass</a:t>
                </a:r>
                <a:r>
                  <a:rPr lang="de-DE" dirty="0"/>
                  <a:t> </a:t>
                </a:r>
                <a:r>
                  <a:rPr lang="de-DE" dirty="0" err="1"/>
                  <a:t>of</a:t>
                </a:r>
                <a:r>
                  <a:rPr lang="de-DE" dirty="0"/>
                  <a:t> </a:t>
                </a:r>
                <a:r>
                  <a:rPr lang="de-DE" dirty="0" err="1"/>
                  <a:t>the</a:t>
                </a:r>
                <a:r>
                  <a:rPr lang="de-DE" dirty="0"/>
                  <a:t> liquid.</a:t>
                </a:r>
              </a:p>
            </p:txBody>
          </p:sp>
        </mc:Choice>
        <mc:Fallback xmlns="">
          <p:sp>
            <p:nvSpPr>
              <p:cNvPr id="3" name="Inhaltsplatzhalter 2">
                <a:extLst>
                  <a:ext uri="{FF2B5EF4-FFF2-40B4-BE49-F238E27FC236}">
                    <a16:creationId xmlns:a16="http://schemas.microsoft.com/office/drawing/2014/main" id="{05676269-6119-4053-AE91-C9172D9B3E68}"/>
                  </a:ext>
                </a:extLst>
              </p:cNvPr>
              <p:cNvSpPr>
                <a:spLocks noGrp="1" noRot="1" noChangeAspect="1" noMove="1" noResize="1" noEditPoints="1" noAdjustHandles="1" noChangeArrowheads="1" noChangeShapeType="1" noTextEdit="1"/>
              </p:cNvSpPr>
              <p:nvPr>
                <p:ph idx="1"/>
              </p:nvPr>
            </p:nvSpPr>
            <p:spPr>
              <a:xfrm>
                <a:off x="3862826" y="1124743"/>
                <a:ext cx="7849798" cy="1332149"/>
              </a:xfrm>
              <a:blipFill>
                <a:blip r:embed="rId4"/>
                <a:stretch>
                  <a:fillRect l="-1088" t="-3670" b="-5505"/>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A7B901BB-4479-48B3-9DC5-6E9A8F32C9A1}"/>
              </a:ext>
            </a:extLst>
          </p:cNvPr>
          <p:cNvPicPr>
            <a:picLocks noChangeAspect="1"/>
          </p:cNvPicPr>
          <p:nvPr/>
        </p:nvPicPr>
        <p:blipFill rotWithShape="1">
          <a:blip r:embed="rId5">
            <a:extLst>
              <a:ext uri="{28A0092B-C50C-407E-A947-70E740481C1C}">
                <a14:useLocalDpi xmlns:a14="http://schemas.microsoft.com/office/drawing/2010/main" val="0"/>
              </a:ext>
            </a:extLst>
          </a:blip>
          <a:srcRect l="46672"/>
          <a:stretch/>
        </p:blipFill>
        <p:spPr>
          <a:xfrm>
            <a:off x="191344" y="998436"/>
            <a:ext cx="3312368" cy="4342642"/>
          </a:xfrm>
          <a:prstGeom prst="rect">
            <a:avLst/>
          </a:prstGeom>
        </p:spPr>
      </p:pic>
      <p:pic>
        <p:nvPicPr>
          <p:cNvPr id="8" name="Grafik 7" descr="\documentclass{article}&#10;\usepackage{amsmath}&#10;\pagestyle{empty}&#10;\begin{document}&#10;&#10;\[ M_l(t) = A \, \varepsilon \, \rho_l h(t) \]&#10;&#10;&#10;\end{document}" title="IguanaTex Bitmap Display">
            <a:extLst>
              <a:ext uri="{FF2B5EF4-FFF2-40B4-BE49-F238E27FC236}">
                <a16:creationId xmlns:a16="http://schemas.microsoft.com/office/drawing/2014/main" id="{49D5676F-B079-4A9B-81D5-88288F25ABB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663489" y="2708920"/>
            <a:ext cx="2928538" cy="382430"/>
          </a:xfrm>
          <a:prstGeom prst="rect">
            <a:avLst/>
          </a:prstGeom>
        </p:spPr>
      </p:pic>
      <p:cxnSp>
        <p:nvCxnSpPr>
          <p:cNvPr id="10" name="Gerade Verbindung mit Pfeil 9">
            <a:extLst>
              <a:ext uri="{FF2B5EF4-FFF2-40B4-BE49-F238E27FC236}">
                <a16:creationId xmlns:a16="http://schemas.microsoft.com/office/drawing/2014/main" id="{F5B79E01-9C8D-4164-A6DE-D7CDB5EE1F12}"/>
              </a:ext>
            </a:extLst>
          </p:cNvPr>
          <p:cNvCxnSpPr>
            <a:cxnSpLocks/>
          </p:cNvCxnSpPr>
          <p:nvPr/>
        </p:nvCxnSpPr>
        <p:spPr>
          <a:xfrm flipH="1" flipV="1">
            <a:off x="7536161" y="3091352"/>
            <a:ext cx="226688" cy="332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351A0C57-C49A-42B5-96ED-846342404575}"/>
              </a:ext>
            </a:extLst>
          </p:cNvPr>
          <p:cNvCxnSpPr>
            <a:cxnSpLocks/>
          </p:cNvCxnSpPr>
          <p:nvPr/>
        </p:nvCxnSpPr>
        <p:spPr>
          <a:xfrm flipV="1">
            <a:off x="6842502" y="3086064"/>
            <a:ext cx="342734" cy="3376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feld 20">
            <a:extLst>
              <a:ext uri="{FF2B5EF4-FFF2-40B4-BE49-F238E27FC236}">
                <a16:creationId xmlns:a16="http://schemas.microsoft.com/office/drawing/2014/main" id="{69FB2A31-4578-4481-A89A-652C9763FEE3}"/>
              </a:ext>
            </a:extLst>
          </p:cNvPr>
          <p:cNvSpPr txBox="1"/>
          <p:nvPr/>
        </p:nvSpPr>
        <p:spPr>
          <a:xfrm>
            <a:off x="4581056" y="3400492"/>
            <a:ext cx="2546702" cy="369332"/>
          </a:xfrm>
          <a:prstGeom prst="rect">
            <a:avLst/>
          </a:prstGeom>
          <a:noFill/>
        </p:spPr>
        <p:txBody>
          <a:bodyPr wrap="square" rtlCol="0">
            <a:spAutoFit/>
          </a:bodyPr>
          <a:lstStyle/>
          <a:p>
            <a:r>
              <a:rPr lang="de-DE" dirty="0"/>
              <a:t>Cross </a:t>
            </a:r>
            <a:r>
              <a:rPr lang="de-DE" dirty="0" err="1"/>
              <a:t>sectional</a:t>
            </a:r>
            <a:r>
              <a:rPr lang="de-DE" dirty="0"/>
              <a:t> </a:t>
            </a:r>
            <a:r>
              <a:rPr lang="de-DE" dirty="0" err="1"/>
              <a:t>area</a:t>
            </a:r>
            <a:endParaRPr lang="de-DE" dirty="0"/>
          </a:p>
        </p:txBody>
      </p:sp>
      <p:sp>
        <p:nvSpPr>
          <p:cNvPr id="23" name="Textfeld 22">
            <a:extLst>
              <a:ext uri="{FF2B5EF4-FFF2-40B4-BE49-F238E27FC236}">
                <a16:creationId xmlns:a16="http://schemas.microsoft.com/office/drawing/2014/main" id="{3F4969A4-7385-44AD-A135-288FCEB2E155}"/>
              </a:ext>
            </a:extLst>
          </p:cNvPr>
          <p:cNvSpPr txBox="1"/>
          <p:nvPr/>
        </p:nvSpPr>
        <p:spPr>
          <a:xfrm>
            <a:off x="7229428" y="3400492"/>
            <a:ext cx="1134821" cy="369332"/>
          </a:xfrm>
          <a:prstGeom prst="rect">
            <a:avLst/>
          </a:prstGeom>
          <a:noFill/>
        </p:spPr>
        <p:txBody>
          <a:bodyPr wrap="square" rtlCol="0">
            <a:spAutoFit/>
          </a:bodyPr>
          <a:lstStyle/>
          <a:p>
            <a:r>
              <a:rPr lang="de-DE" dirty="0" err="1"/>
              <a:t>Porosity</a:t>
            </a:r>
            <a:endParaRPr lang="de-DE" dirty="0"/>
          </a:p>
        </p:txBody>
      </p:sp>
      <p:sp>
        <p:nvSpPr>
          <p:cNvPr id="24" name="Textfeld 23">
            <a:extLst>
              <a:ext uri="{FF2B5EF4-FFF2-40B4-BE49-F238E27FC236}">
                <a16:creationId xmlns:a16="http://schemas.microsoft.com/office/drawing/2014/main" id="{8DB56F1E-6777-47E2-9556-88C2A8EC6E8E}"/>
              </a:ext>
            </a:extLst>
          </p:cNvPr>
          <p:cNvSpPr txBox="1"/>
          <p:nvPr/>
        </p:nvSpPr>
        <p:spPr>
          <a:xfrm>
            <a:off x="8402645" y="3396139"/>
            <a:ext cx="986559" cy="369332"/>
          </a:xfrm>
          <a:prstGeom prst="rect">
            <a:avLst/>
          </a:prstGeom>
          <a:noFill/>
        </p:spPr>
        <p:txBody>
          <a:bodyPr wrap="square" rtlCol="0">
            <a:spAutoFit/>
          </a:bodyPr>
          <a:lstStyle/>
          <a:p>
            <a:r>
              <a:rPr lang="de-DE" dirty="0"/>
              <a:t>Height</a:t>
            </a:r>
          </a:p>
        </p:txBody>
      </p:sp>
      <p:cxnSp>
        <p:nvCxnSpPr>
          <p:cNvPr id="25" name="Gerade Verbindung mit Pfeil 24">
            <a:extLst>
              <a:ext uri="{FF2B5EF4-FFF2-40B4-BE49-F238E27FC236}">
                <a16:creationId xmlns:a16="http://schemas.microsoft.com/office/drawing/2014/main" id="{7DE36201-CB4E-4993-804A-66CFBDA415D1}"/>
              </a:ext>
            </a:extLst>
          </p:cNvPr>
          <p:cNvCxnSpPr>
            <a:cxnSpLocks/>
          </p:cNvCxnSpPr>
          <p:nvPr/>
        </p:nvCxnSpPr>
        <p:spPr>
          <a:xfrm flipH="1" flipV="1">
            <a:off x="8176636" y="3083184"/>
            <a:ext cx="453787" cy="340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7" name="Inhaltsplatzhalter 2">
                <a:extLst>
                  <a:ext uri="{FF2B5EF4-FFF2-40B4-BE49-F238E27FC236}">
                    <a16:creationId xmlns:a16="http://schemas.microsoft.com/office/drawing/2014/main" id="{0BFF40C9-CA15-4A6D-80E7-89541DADA4C3}"/>
                  </a:ext>
                </a:extLst>
              </p:cNvPr>
              <p:cNvSpPr txBox="1">
                <a:spLocks/>
              </p:cNvSpPr>
              <p:nvPr/>
            </p:nvSpPr>
            <p:spPr bwMode="auto">
              <a:xfrm>
                <a:off x="3935760" y="4042222"/>
                <a:ext cx="7849798" cy="5361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b="1" kern="0" dirty="0"/>
                  <a:t>Modified</a:t>
                </a:r>
                <a:r>
                  <a:rPr lang="de-DE" kern="0" dirty="0"/>
                  <a:t> Lucas-Washburn </a:t>
                </a:r>
                <a:r>
                  <a:rPr lang="de-DE" kern="0" dirty="0" err="1"/>
                  <a:t>model</a:t>
                </a:r>
                <a:r>
                  <a:rPr lang="de-DE" kern="0" dirty="0"/>
                  <a:t> </a:t>
                </a:r>
                <a:r>
                  <a:rPr lang="de-DE" kern="0" dirty="0" err="1"/>
                  <a:t>for</a:t>
                </a:r>
                <a:r>
                  <a:rPr lang="de-DE" kern="0" dirty="0"/>
                  <a:t> </a:t>
                </a:r>
                <a14:m>
                  <m:oMath xmlns:m="http://schemas.openxmlformats.org/officeDocument/2006/math">
                    <m:sSub>
                      <m:sSubPr>
                        <m:ctrlPr>
                          <a:rPr lang="de-DE" b="0" i="1" kern="0" smtClean="0">
                            <a:latin typeface="Cambria Math" panose="02040503050406030204" pitchFamily="18" charset="0"/>
                          </a:rPr>
                        </m:ctrlPr>
                      </m:sSubPr>
                      <m:e>
                        <m:r>
                          <a:rPr lang="de-DE" b="0" i="1" kern="0" smtClean="0">
                            <a:latin typeface="Cambria Math" panose="02040503050406030204" pitchFamily="18" charset="0"/>
                          </a:rPr>
                          <m:t>𝑀</m:t>
                        </m:r>
                      </m:e>
                      <m:sub>
                        <m:r>
                          <a:rPr lang="de-DE" b="0" i="1" kern="0" smtClean="0">
                            <a:latin typeface="Cambria Math" panose="02040503050406030204" pitchFamily="18" charset="0"/>
                          </a:rPr>
                          <m:t>𝑙</m:t>
                        </m:r>
                      </m:sub>
                    </m:sSub>
                    <m:d>
                      <m:dPr>
                        <m:ctrlPr>
                          <a:rPr lang="de-DE" b="0" i="1" kern="0" smtClean="0">
                            <a:latin typeface="Cambria Math" panose="02040503050406030204" pitchFamily="18" charset="0"/>
                          </a:rPr>
                        </m:ctrlPr>
                      </m:dPr>
                      <m:e>
                        <m:r>
                          <a:rPr lang="de-DE" b="0" i="1" kern="0" smtClean="0">
                            <a:latin typeface="Cambria Math" panose="02040503050406030204" pitchFamily="18" charset="0"/>
                          </a:rPr>
                          <m:t>𝑡</m:t>
                        </m:r>
                      </m:e>
                    </m:d>
                  </m:oMath>
                </a14:m>
                <a:r>
                  <a:rPr lang="de-DE" kern="0" dirty="0"/>
                  <a:t>:</a:t>
                </a:r>
              </a:p>
            </p:txBody>
          </p:sp>
        </mc:Choice>
        <mc:Fallback xmlns="">
          <p:sp>
            <p:nvSpPr>
              <p:cNvPr id="27" name="Inhaltsplatzhalter 2">
                <a:extLst>
                  <a:ext uri="{FF2B5EF4-FFF2-40B4-BE49-F238E27FC236}">
                    <a16:creationId xmlns:a16="http://schemas.microsoft.com/office/drawing/2014/main" id="{0BFF40C9-CA15-4A6D-80E7-89541DADA4C3}"/>
                  </a:ext>
                </a:extLst>
              </p:cNvPr>
              <p:cNvSpPr txBox="1">
                <a:spLocks noRot="1" noChangeAspect="1" noMove="1" noResize="1" noEditPoints="1" noAdjustHandles="1" noChangeArrowheads="1" noChangeShapeType="1" noTextEdit="1"/>
              </p:cNvSpPr>
              <p:nvPr/>
            </p:nvSpPr>
            <p:spPr bwMode="auto">
              <a:xfrm>
                <a:off x="3935760" y="4042222"/>
                <a:ext cx="7849798" cy="536195"/>
              </a:xfrm>
              <a:prstGeom prst="rect">
                <a:avLst/>
              </a:prstGeom>
              <a:blipFill>
                <a:blip r:embed="rId7"/>
                <a:stretch>
                  <a:fillRect l="-1088" t="-9091" b="-11364"/>
                </a:stretch>
              </a:blipFill>
              <a:ln w="9525">
                <a:noFill/>
                <a:miter lim="800000"/>
                <a:headEnd/>
                <a:tailEnd/>
              </a:ln>
            </p:spPr>
            <p:txBody>
              <a:bodyPr/>
              <a:lstStyle/>
              <a:p>
                <a:r>
                  <a:rPr lang="de-DE">
                    <a:noFill/>
                  </a:rPr>
                  <a:t> </a:t>
                </a:r>
              </a:p>
            </p:txBody>
          </p:sp>
        </mc:Fallback>
      </mc:AlternateContent>
      <p:pic>
        <p:nvPicPr>
          <p:cNvPr id="47" name="Grafik 46" descr="\documentclass{article}&#10;\usepackage{amsmath}&#10;\usepackage{color}&#10;\pagestyle{empty}&#10;\begin{document}&#10;&#10;&#10;$M_l(t)= A \, \varepsilon \, \rho \, \sqrt{\frac{ \textcolor{red}{r_{\text{p,eff}}} \,  \sigma \, \cos \textcolor{red}{\theta_{\text{CB}}}}{2 \eta}}$.&#10;&#10;\end{document}" title="IguanaTex Bitmap Display">
            <a:extLst>
              <a:ext uri="{FF2B5EF4-FFF2-40B4-BE49-F238E27FC236}">
                <a16:creationId xmlns:a16="http://schemas.microsoft.com/office/drawing/2014/main" id="{FA50CBDC-B048-4C36-9494-FD03FAFF560A}"/>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5171590" y="4845860"/>
            <a:ext cx="4793844" cy="688866"/>
          </a:xfrm>
          <a:prstGeom prst="rect">
            <a:avLst/>
          </a:prstGeom>
        </p:spPr>
      </p:pic>
      <p:cxnSp>
        <p:nvCxnSpPr>
          <p:cNvPr id="48" name="Gerade Verbindung mit Pfeil 47">
            <a:extLst>
              <a:ext uri="{FF2B5EF4-FFF2-40B4-BE49-F238E27FC236}">
                <a16:creationId xmlns:a16="http://schemas.microsoft.com/office/drawing/2014/main" id="{256C22ED-0793-476A-B813-76B2B579C67C}"/>
              </a:ext>
            </a:extLst>
          </p:cNvPr>
          <p:cNvCxnSpPr>
            <a:cxnSpLocks/>
          </p:cNvCxnSpPr>
          <p:nvPr/>
        </p:nvCxnSpPr>
        <p:spPr>
          <a:xfrm flipV="1">
            <a:off x="7428148" y="5147765"/>
            <a:ext cx="508148" cy="8015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Gerade Verbindung mit Pfeil 50">
            <a:extLst>
              <a:ext uri="{FF2B5EF4-FFF2-40B4-BE49-F238E27FC236}">
                <a16:creationId xmlns:a16="http://schemas.microsoft.com/office/drawing/2014/main" id="{404DC655-EB40-42E9-8D3B-F5B7FFDEA0E7}"/>
              </a:ext>
            </a:extLst>
          </p:cNvPr>
          <p:cNvCxnSpPr>
            <a:cxnSpLocks/>
          </p:cNvCxnSpPr>
          <p:nvPr/>
        </p:nvCxnSpPr>
        <p:spPr>
          <a:xfrm flipH="1" flipV="1">
            <a:off x="9560572" y="5196926"/>
            <a:ext cx="404862" cy="752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feld 54">
            <a:extLst>
              <a:ext uri="{FF2B5EF4-FFF2-40B4-BE49-F238E27FC236}">
                <a16:creationId xmlns:a16="http://schemas.microsoft.com/office/drawing/2014/main" id="{6ADCBCAC-BAFC-494F-9DB6-3EAFA37FDECA}"/>
              </a:ext>
            </a:extLst>
          </p:cNvPr>
          <p:cNvSpPr txBox="1"/>
          <p:nvPr/>
        </p:nvSpPr>
        <p:spPr>
          <a:xfrm>
            <a:off x="6096001" y="5912232"/>
            <a:ext cx="2268248" cy="369332"/>
          </a:xfrm>
          <a:prstGeom prst="rect">
            <a:avLst/>
          </a:prstGeom>
          <a:noFill/>
        </p:spPr>
        <p:txBody>
          <a:bodyPr wrap="square" rtlCol="0">
            <a:spAutoFit/>
          </a:bodyPr>
          <a:lstStyle/>
          <a:p>
            <a:r>
              <a:rPr lang="de-DE" dirty="0" err="1">
                <a:solidFill>
                  <a:srgbClr val="FF0000"/>
                </a:solidFill>
              </a:rPr>
              <a:t>Effective</a:t>
            </a:r>
            <a:r>
              <a:rPr lang="de-DE" dirty="0">
                <a:solidFill>
                  <a:srgbClr val="FF0000"/>
                </a:solidFill>
              </a:rPr>
              <a:t> </a:t>
            </a:r>
            <a:r>
              <a:rPr lang="de-DE" dirty="0" err="1">
                <a:solidFill>
                  <a:srgbClr val="FF0000"/>
                </a:solidFill>
              </a:rPr>
              <a:t>radius</a:t>
            </a:r>
            <a:endParaRPr lang="de-DE" dirty="0">
              <a:solidFill>
                <a:srgbClr val="FF0000"/>
              </a:solidFill>
            </a:endParaRPr>
          </a:p>
        </p:txBody>
      </p:sp>
      <p:sp>
        <p:nvSpPr>
          <p:cNvPr id="56" name="Textfeld 55">
            <a:extLst>
              <a:ext uri="{FF2B5EF4-FFF2-40B4-BE49-F238E27FC236}">
                <a16:creationId xmlns:a16="http://schemas.microsoft.com/office/drawing/2014/main" id="{69FCF45B-9C31-46B4-A190-17E77233F68D}"/>
              </a:ext>
            </a:extLst>
          </p:cNvPr>
          <p:cNvSpPr txBox="1"/>
          <p:nvPr/>
        </p:nvSpPr>
        <p:spPr>
          <a:xfrm>
            <a:off x="9058730" y="5931014"/>
            <a:ext cx="2653894" cy="369332"/>
          </a:xfrm>
          <a:prstGeom prst="rect">
            <a:avLst/>
          </a:prstGeom>
          <a:noFill/>
        </p:spPr>
        <p:txBody>
          <a:bodyPr wrap="square" rtlCol="0">
            <a:spAutoFit/>
          </a:bodyPr>
          <a:lstStyle/>
          <a:p>
            <a:r>
              <a:rPr lang="de-DE" dirty="0">
                <a:solidFill>
                  <a:srgbClr val="FF0000"/>
                </a:solidFill>
              </a:rPr>
              <a:t>Cassie-Baxter Angle</a:t>
            </a:r>
          </a:p>
        </p:txBody>
      </p:sp>
    </p:spTree>
    <p:extLst>
      <p:ext uri="{BB962C8B-B14F-4D97-AF65-F5344CB8AC3E}">
        <p14:creationId xmlns:p14="http://schemas.microsoft.com/office/powerpoint/2010/main" val="808429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C26BC-9C8B-4F1E-87FD-15316056DE91}"/>
              </a:ext>
            </a:extLst>
          </p:cNvPr>
          <p:cNvSpPr>
            <a:spLocks noGrp="1"/>
          </p:cNvSpPr>
          <p:nvPr>
            <p:ph type="title"/>
          </p:nvPr>
        </p:nvSpPr>
        <p:spPr>
          <a:xfrm>
            <a:off x="334433" y="322548"/>
            <a:ext cx="11521017" cy="838200"/>
          </a:xfrm>
        </p:spPr>
        <p:txBody>
          <a:bodyPr/>
          <a:lstStyle/>
          <a:p>
            <a:r>
              <a:rPr lang="de-DE" dirty="0"/>
              <a:t>A </a:t>
            </a:r>
            <a:r>
              <a:rPr lang="de-DE" dirty="0" err="1"/>
              <a:t>new</a:t>
            </a:r>
            <a:r>
              <a:rPr lang="de-DE" dirty="0"/>
              <a:t> </a:t>
            </a:r>
            <a:r>
              <a:rPr lang="de-DE" dirty="0" err="1"/>
              <a:t>approach</a:t>
            </a:r>
            <a:r>
              <a:rPr lang="de-DE" dirty="0"/>
              <a:t> </a:t>
            </a:r>
            <a:r>
              <a:rPr lang="de-DE" dirty="0" err="1"/>
              <a:t>to</a:t>
            </a:r>
            <a:r>
              <a:rPr lang="de-DE" dirty="0"/>
              <a:t> </a:t>
            </a:r>
            <a:r>
              <a:rPr lang="de-DE" dirty="0" err="1"/>
              <a:t>heterogeneous</a:t>
            </a:r>
            <a:r>
              <a:rPr lang="de-DE" dirty="0"/>
              <a:t> </a:t>
            </a:r>
            <a:r>
              <a:rPr lang="de-DE" dirty="0" err="1"/>
              <a:t>materials</a:t>
            </a:r>
            <a:r>
              <a:rPr lang="de-DE" dirty="0"/>
              <a:t> – Work in Progress </a:t>
            </a:r>
            <a:br>
              <a:rPr lang="de-DE" dirty="0"/>
            </a:br>
            <a:r>
              <a:rPr lang="de-DE" dirty="0"/>
              <a:t>(</a:t>
            </a:r>
            <a:r>
              <a:rPr lang="de-DE" dirty="0" err="1"/>
              <a:t>joint</a:t>
            </a:r>
            <a:r>
              <a:rPr lang="de-DE" dirty="0"/>
              <a:t> </a:t>
            </a:r>
            <a:r>
              <a:rPr lang="de-DE" dirty="0" err="1"/>
              <a:t>work</a:t>
            </a:r>
            <a:r>
              <a:rPr lang="de-DE" dirty="0"/>
              <a:t> </a:t>
            </a:r>
            <a:r>
              <a:rPr lang="de-DE" dirty="0" err="1"/>
              <a:t>with</a:t>
            </a:r>
            <a:r>
              <a:rPr lang="de-DE" dirty="0"/>
              <a:t> J. De </a:t>
            </a:r>
            <a:r>
              <a:rPr lang="de-DE" dirty="0" err="1"/>
              <a:t>Coninck</a:t>
            </a:r>
            <a:r>
              <a:rPr lang="de-DE" dirty="0"/>
              <a:t>)</a:t>
            </a:r>
          </a:p>
        </p:txBody>
      </p:sp>
      <p:sp>
        <p:nvSpPr>
          <p:cNvPr id="3" name="Inhaltsplatzhalter 2">
            <a:extLst>
              <a:ext uri="{FF2B5EF4-FFF2-40B4-BE49-F238E27FC236}">
                <a16:creationId xmlns:a16="http://schemas.microsoft.com/office/drawing/2014/main" id="{36AA54FB-9E6B-4962-91D6-AD5F339EF447}"/>
              </a:ext>
            </a:extLst>
          </p:cNvPr>
          <p:cNvSpPr>
            <a:spLocks noGrp="1"/>
          </p:cNvSpPr>
          <p:nvPr>
            <p:ph idx="1"/>
          </p:nvPr>
        </p:nvSpPr>
        <p:spPr>
          <a:xfrm>
            <a:off x="334432" y="1592797"/>
            <a:ext cx="8281847" cy="832779"/>
          </a:xfrm>
        </p:spPr>
        <p:txBody>
          <a:bodyPr/>
          <a:lstStyle/>
          <a:p>
            <a:r>
              <a:rPr lang="de-DE" dirty="0" err="1"/>
              <a:t>We</a:t>
            </a:r>
            <a:r>
              <a:rPr lang="de-DE" dirty="0"/>
              <a:t> </a:t>
            </a:r>
            <a:r>
              <a:rPr lang="de-DE" dirty="0" err="1"/>
              <a:t>revisit</a:t>
            </a:r>
            <a:r>
              <a:rPr lang="de-DE" dirty="0"/>
              <a:t> </a:t>
            </a:r>
            <a:r>
              <a:rPr lang="de-DE" dirty="0" err="1"/>
              <a:t>the</a:t>
            </a:r>
            <a:r>
              <a:rPr lang="de-DE" dirty="0"/>
              <a:t> </a:t>
            </a:r>
            <a:r>
              <a:rPr lang="de-DE" dirty="0" err="1"/>
              <a:t>classical</a:t>
            </a:r>
            <a:r>
              <a:rPr lang="de-DE" dirty="0"/>
              <a:t> Lucas-Washburn </a:t>
            </a:r>
            <a:r>
              <a:rPr lang="de-DE" dirty="0" err="1"/>
              <a:t>model</a:t>
            </a:r>
            <a:r>
              <a:rPr lang="de-DE" dirty="0"/>
              <a:t> but </a:t>
            </a:r>
            <a:r>
              <a:rPr lang="de-DE" dirty="0" err="1"/>
              <a:t>allow</a:t>
            </a:r>
            <a:r>
              <a:rPr lang="de-DE" dirty="0"/>
              <a:t> </a:t>
            </a:r>
            <a:r>
              <a:rPr lang="de-DE" dirty="0" err="1"/>
              <a:t>for</a:t>
            </a:r>
            <a:r>
              <a:rPr lang="de-DE" dirty="0"/>
              <a:t> </a:t>
            </a:r>
            <a:r>
              <a:rPr lang="de-DE" b="1" dirty="0" err="1"/>
              <a:t>heterogeneous</a:t>
            </a:r>
            <a:r>
              <a:rPr lang="de-DE" dirty="0"/>
              <a:t> </a:t>
            </a:r>
            <a:r>
              <a:rPr lang="de-DE" dirty="0" err="1"/>
              <a:t>surface</a:t>
            </a:r>
            <a:r>
              <a:rPr lang="de-DE" dirty="0"/>
              <a:t>, i.e. </a:t>
            </a:r>
            <a:r>
              <a:rPr lang="de-DE" dirty="0" err="1"/>
              <a:t>we</a:t>
            </a:r>
            <a:r>
              <a:rPr lang="de-DE" dirty="0"/>
              <a:t> </a:t>
            </a:r>
            <a:r>
              <a:rPr lang="de-DE" dirty="0" err="1"/>
              <a:t>study</a:t>
            </a:r>
            <a:endParaRPr lang="de-DE" dirty="0"/>
          </a:p>
        </p:txBody>
      </p:sp>
      <p:pic>
        <p:nvPicPr>
          <p:cNvPr id="4" name="Grafik 3">
            <a:extLst>
              <a:ext uri="{FF2B5EF4-FFF2-40B4-BE49-F238E27FC236}">
                <a16:creationId xmlns:a16="http://schemas.microsoft.com/office/drawing/2014/main" id="{B51354F0-4228-4809-ADB0-A541A8F5C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660396" y="1068911"/>
            <a:ext cx="2091406" cy="2091406"/>
          </a:xfrm>
          <a:prstGeom prst="rect">
            <a:avLst/>
          </a:prstGeom>
        </p:spPr>
      </p:pic>
      <p:sp>
        <p:nvSpPr>
          <p:cNvPr id="5" name="Textfeld 4">
            <a:extLst>
              <a:ext uri="{FF2B5EF4-FFF2-40B4-BE49-F238E27FC236}">
                <a16:creationId xmlns:a16="http://schemas.microsoft.com/office/drawing/2014/main" id="{F1383EF8-F663-4A63-A9E0-57BF2AF31800}"/>
              </a:ext>
            </a:extLst>
          </p:cNvPr>
          <p:cNvSpPr txBox="1"/>
          <p:nvPr/>
        </p:nvSpPr>
        <p:spPr bwMode="auto">
          <a:xfrm>
            <a:off x="9802468" y="3198207"/>
            <a:ext cx="1807262" cy="369332"/>
          </a:xfrm>
          <a:prstGeom prst="rect">
            <a:avLst/>
          </a:prstGeom>
          <a:noFill/>
        </p:spPr>
        <p:txBody>
          <a:bodyPr wrap="square" rtlCol="0">
            <a:spAutoFit/>
          </a:bodyPr>
          <a:lstStyle/>
          <a:p>
            <a:r>
              <a:rPr lang="de-DE" dirty="0"/>
              <a:t>J. De </a:t>
            </a:r>
            <a:r>
              <a:rPr lang="de-DE" dirty="0" err="1"/>
              <a:t>Coninck</a:t>
            </a:r>
            <a:endParaRPr lang="de-DE" dirty="0"/>
          </a:p>
        </p:txBody>
      </p:sp>
      <p:grpSp>
        <p:nvGrpSpPr>
          <p:cNvPr id="22" name="Gruppieren 21">
            <a:extLst>
              <a:ext uri="{FF2B5EF4-FFF2-40B4-BE49-F238E27FC236}">
                <a16:creationId xmlns:a16="http://schemas.microsoft.com/office/drawing/2014/main" id="{BE35359F-A579-4026-92A3-4D1BE743E16B}"/>
              </a:ext>
            </a:extLst>
          </p:cNvPr>
          <p:cNvGrpSpPr/>
          <p:nvPr/>
        </p:nvGrpSpPr>
        <p:grpSpPr>
          <a:xfrm>
            <a:off x="8010935" y="3906680"/>
            <a:ext cx="3874986" cy="2745680"/>
            <a:chOff x="334432" y="3892364"/>
            <a:chExt cx="3874986" cy="2745680"/>
          </a:xfrm>
        </p:grpSpPr>
        <p:pic>
          <p:nvPicPr>
            <p:cNvPr id="6" name="Grafik 5">
              <a:extLst>
                <a:ext uri="{FF2B5EF4-FFF2-40B4-BE49-F238E27FC236}">
                  <a16:creationId xmlns:a16="http://schemas.microsoft.com/office/drawing/2014/main" id="{EDD7C2F5-E341-46A7-BE9E-B4DB8A7DC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32" y="3892364"/>
              <a:ext cx="3874986" cy="2745680"/>
            </a:xfrm>
            <a:prstGeom prst="rect">
              <a:avLst/>
            </a:prstGeom>
          </p:spPr>
        </p:pic>
        <p:sp>
          <p:nvSpPr>
            <p:cNvPr id="7" name="Rechteck 6">
              <a:extLst>
                <a:ext uri="{FF2B5EF4-FFF2-40B4-BE49-F238E27FC236}">
                  <a16:creationId xmlns:a16="http://schemas.microsoft.com/office/drawing/2014/main" id="{3A822892-E371-4D41-BBCF-35DCFF4744A0}"/>
                </a:ext>
              </a:extLst>
            </p:cNvPr>
            <p:cNvSpPr/>
            <p:nvPr/>
          </p:nvSpPr>
          <p:spPr>
            <a:xfrm>
              <a:off x="334432" y="4329100"/>
              <a:ext cx="648072"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9274645F-874E-49D9-A960-FABE2A604458}"/>
                </a:ext>
              </a:extLst>
            </p:cNvPr>
            <p:cNvSpPr/>
            <p:nvPr/>
          </p:nvSpPr>
          <p:spPr>
            <a:xfrm>
              <a:off x="334432" y="5589240"/>
              <a:ext cx="648072"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9041EF1-7F96-485F-A9D2-7C540728ED85}"/>
                </a:ext>
              </a:extLst>
            </p:cNvPr>
            <p:cNvSpPr/>
            <p:nvPr/>
          </p:nvSpPr>
          <p:spPr>
            <a:xfrm>
              <a:off x="1415480" y="4329099"/>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F3110D16-B5CD-452D-A1AC-51F027BD8188}"/>
                </a:ext>
              </a:extLst>
            </p:cNvPr>
            <p:cNvSpPr/>
            <p:nvPr/>
          </p:nvSpPr>
          <p:spPr>
            <a:xfrm>
              <a:off x="1415640" y="5589240"/>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6388F61-0998-428B-8128-310ECB3FA7DF}"/>
                </a:ext>
              </a:extLst>
            </p:cNvPr>
            <p:cNvSpPr/>
            <p:nvPr/>
          </p:nvSpPr>
          <p:spPr>
            <a:xfrm>
              <a:off x="2819636" y="4329099"/>
              <a:ext cx="32029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46D34C07-CA1F-449D-916B-03F7D1CDD61D}"/>
                </a:ext>
              </a:extLst>
            </p:cNvPr>
            <p:cNvSpPr/>
            <p:nvPr/>
          </p:nvSpPr>
          <p:spPr>
            <a:xfrm>
              <a:off x="2819636" y="5589240"/>
              <a:ext cx="32029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FBF7FA46-04F1-4D77-836D-00B951FC7A94}"/>
                </a:ext>
              </a:extLst>
            </p:cNvPr>
            <p:cNvSpPr/>
            <p:nvPr/>
          </p:nvSpPr>
          <p:spPr>
            <a:xfrm>
              <a:off x="3449798" y="4329099"/>
              <a:ext cx="648072"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75D251E0-2C99-48E1-B30E-A125F669AD1E}"/>
                </a:ext>
              </a:extLst>
            </p:cNvPr>
            <p:cNvSpPr/>
            <p:nvPr/>
          </p:nvSpPr>
          <p:spPr>
            <a:xfrm>
              <a:off x="3449798" y="5589240"/>
              <a:ext cx="648072"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0C20D08-03E0-4FDD-8D07-D178B19B304E}"/>
                </a:ext>
              </a:extLst>
            </p:cNvPr>
            <p:cNvSpPr/>
            <p:nvPr/>
          </p:nvSpPr>
          <p:spPr>
            <a:xfrm>
              <a:off x="982504" y="4326505"/>
              <a:ext cx="432976"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17" name="Rechteck 16">
              <a:extLst>
                <a:ext uri="{FF2B5EF4-FFF2-40B4-BE49-F238E27FC236}">
                  <a16:creationId xmlns:a16="http://schemas.microsoft.com/office/drawing/2014/main" id="{87758F13-B65D-4EFE-A598-9A458FD31222}"/>
                </a:ext>
              </a:extLst>
            </p:cNvPr>
            <p:cNvSpPr/>
            <p:nvPr/>
          </p:nvSpPr>
          <p:spPr>
            <a:xfrm>
              <a:off x="982504" y="5589239"/>
              <a:ext cx="432976"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18" name="Rechteck 17">
              <a:extLst>
                <a:ext uri="{FF2B5EF4-FFF2-40B4-BE49-F238E27FC236}">
                  <a16:creationId xmlns:a16="http://schemas.microsoft.com/office/drawing/2014/main" id="{3D9BCE16-C3EB-4D14-94F4-09CA20DC13B5}"/>
                </a:ext>
              </a:extLst>
            </p:cNvPr>
            <p:cNvSpPr/>
            <p:nvPr/>
          </p:nvSpPr>
          <p:spPr>
            <a:xfrm>
              <a:off x="2664756" y="4326504"/>
              <a:ext cx="154880"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19" name="Rechteck 18">
              <a:extLst>
                <a:ext uri="{FF2B5EF4-FFF2-40B4-BE49-F238E27FC236}">
                  <a16:creationId xmlns:a16="http://schemas.microsoft.com/office/drawing/2014/main" id="{782B5B9B-10C7-49B7-9D91-3EDB09DB7953}"/>
                </a:ext>
              </a:extLst>
            </p:cNvPr>
            <p:cNvSpPr/>
            <p:nvPr/>
          </p:nvSpPr>
          <p:spPr>
            <a:xfrm>
              <a:off x="2657569" y="5589238"/>
              <a:ext cx="154880"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0" name="Rechteck 19">
              <a:extLst>
                <a:ext uri="{FF2B5EF4-FFF2-40B4-BE49-F238E27FC236}">
                  <a16:creationId xmlns:a16="http://schemas.microsoft.com/office/drawing/2014/main" id="{DA73CA74-D9D5-4685-B709-A2D179BECF46}"/>
                </a:ext>
              </a:extLst>
            </p:cNvPr>
            <p:cNvSpPr/>
            <p:nvPr/>
          </p:nvSpPr>
          <p:spPr>
            <a:xfrm>
              <a:off x="3139932" y="4326504"/>
              <a:ext cx="309866"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1" name="Rechteck 20">
              <a:extLst>
                <a:ext uri="{FF2B5EF4-FFF2-40B4-BE49-F238E27FC236}">
                  <a16:creationId xmlns:a16="http://schemas.microsoft.com/office/drawing/2014/main" id="{780A5220-B75F-403C-B318-7B99729C4F2E}"/>
                </a:ext>
              </a:extLst>
            </p:cNvPr>
            <p:cNvSpPr/>
            <p:nvPr/>
          </p:nvSpPr>
          <p:spPr>
            <a:xfrm>
              <a:off x="3152262" y="5589238"/>
              <a:ext cx="297536"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cxnSp>
        <p:nvCxnSpPr>
          <p:cNvPr id="24" name="Gerade Verbindung mit Pfeil 23">
            <a:extLst>
              <a:ext uri="{FF2B5EF4-FFF2-40B4-BE49-F238E27FC236}">
                <a16:creationId xmlns:a16="http://schemas.microsoft.com/office/drawing/2014/main" id="{0C967613-D0DD-4E0B-84C8-F7FD0927B008}"/>
              </a:ext>
            </a:extLst>
          </p:cNvPr>
          <p:cNvCxnSpPr>
            <a:cxnSpLocks/>
          </p:cNvCxnSpPr>
          <p:nvPr/>
        </p:nvCxnSpPr>
        <p:spPr>
          <a:xfrm flipV="1">
            <a:off x="8334971" y="5825072"/>
            <a:ext cx="433927" cy="130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feld 25">
            <a:extLst>
              <a:ext uri="{FF2B5EF4-FFF2-40B4-BE49-F238E27FC236}">
                <a16:creationId xmlns:a16="http://schemas.microsoft.com/office/drawing/2014/main" id="{10CD6E00-A22E-4E41-9870-0206BCB6E2E4}"/>
              </a:ext>
            </a:extLst>
          </p:cNvPr>
          <p:cNvSpPr txBox="1"/>
          <p:nvPr/>
        </p:nvSpPr>
        <p:spPr>
          <a:xfrm>
            <a:off x="6841825" y="5823821"/>
            <a:ext cx="1493146" cy="369332"/>
          </a:xfrm>
          <a:prstGeom prst="rect">
            <a:avLst/>
          </a:prstGeom>
          <a:noFill/>
        </p:spPr>
        <p:txBody>
          <a:bodyPr wrap="square" rtlCol="0">
            <a:spAutoFit/>
          </a:bodyPr>
          <a:lstStyle/>
          <a:p>
            <a:r>
              <a:rPr lang="de-DE" b="1" dirty="0">
                <a:solidFill>
                  <a:srgbClr val="002060"/>
                </a:solidFill>
              </a:rPr>
              <a:t>Material B</a:t>
            </a:r>
          </a:p>
        </p:txBody>
      </p:sp>
      <p:cxnSp>
        <p:nvCxnSpPr>
          <p:cNvPr id="27" name="Gerade Verbindung mit Pfeil 26">
            <a:extLst>
              <a:ext uri="{FF2B5EF4-FFF2-40B4-BE49-F238E27FC236}">
                <a16:creationId xmlns:a16="http://schemas.microsoft.com/office/drawing/2014/main" id="{E7619A7A-934E-4AAB-B193-7F0329ED528E}"/>
              </a:ext>
            </a:extLst>
          </p:cNvPr>
          <p:cNvCxnSpPr>
            <a:cxnSpLocks/>
          </p:cNvCxnSpPr>
          <p:nvPr/>
        </p:nvCxnSpPr>
        <p:spPr>
          <a:xfrm flipV="1">
            <a:off x="7251315" y="4386986"/>
            <a:ext cx="657929" cy="2690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D81880BE-6B08-4399-A20E-C915973B58D6}"/>
              </a:ext>
            </a:extLst>
          </p:cNvPr>
          <p:cNvSpPr txBox="1"/>
          <p:nvPr/>
        </p:nvSpPr>
        <p:spPr>
          <a:xfrm>
            <a:off x="6269482" y="4656014"/>
            <a:ext cx="1493146" cy="369332"/>
          </a:xfrm>
          <a:prstGeom prst="rect">
            <a:avLst/>
          </a:prstGeom>
          <a:noFill/>
        </p:spPr>
        <p:txBody>
          <a:bodyPr wrap="square" rtlCol="0">
            <a:spAutoFit/>
          </a:bodyPr>
          <a:lstStyle/>
          <a:p>
            <a:r>
              <a:rPr lang="de-DE" b="1" dirty="0">
                <a:solidFill>
                  <a:srgbClr val="FF0000"/>
                </a:solidFill>
              </a:rPr>
              <a:t>Material A</a:t>
            </a:r>
          </a:p>
        </p:txBody>
      </p:sp>
      <p:pic>
        <p:nvPicPr>
          <p:cNvPr id="31" name="Grafik 30" descr="\documentclass{article}&#10;\usepackage{amsmath}&#10;\pagestyle{empty}&#10;\begin{document}&#10;&#10;&#10;$H(s)H'(s) = \cos \theta_0(H)$&#10;&#10;\end{document}" title="IguanaTex Bitmap Display">
            <a:extLst>
              <a:ext uri="{FF2B5EF4-FFF2-40B4-BE49-F238E27FC236}">
                <a16:creationId xmlns:a16="http://schemas.microsoft.com/office/drawing/2014/main" id="{723D9ADA-4DAD-4B32-9905-F3A4D114E695}"/>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770264" y="2704107"/>
            <a:ext cx="3008357" cy="305943"/>
          </a:xfrm>
          <a:prstGeom prst="rect">
            <a:avLst/>
          </a:prstGeom>
        </p:spPr>
      </p:pic>
      <p:sp>
        <p:nvSpPr>
          <p:cNvPr id="35" name="Inhaltsplatzhalter 2">
            <a:extLst>
              <a:ext uri="{FF2B5EF4-FFF2-40B4-BE49-F238E27FC236}">
                <a16:creationId xmlns:a16="http://schemas.microsoft.com/office/drawing/2014/main" id="{E533641E-4F1E-48C2-A08A-7FF04DC8CE19}"/>
              </a:ext>
            </a:extLst>
          </p:cNvPr>
          <p:cNvSpPr txBox="1">
            <a:spLocks/>
          </p:cNvSpPr>
          <p:nvPr/>
        </p:nvSpPr>
        <p:spPr bwMode="auto">
          <a:xfrm>
            <a:off x="363443" y="3316301"/>
            <a:ext cx="8072817" cy="8327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The </a:t>
            </a:r>
            <a:r>
              <a:rPr lang="de-DE" kern="0" dirty="0" err="1"/>
              <a:t>length</a:t>
            </a:r>
            <a:r>
              <a:rPr lang="de-DE" kern="0" dirty="0"/>
              <a:t> </a:t>
            </a:r>
            <a:r>
              <a:rPr lang="de-DE" kern="0" dirty="0" err="1"/>
              <a:t>of</a:t>
            </a:r>
            <a:r>
              <a:rPr lang="de-DE" kern="0" dirty="0"/>
              <a:t> </a:t>
            </a:r>
            <a:r>
              <a:rPr lang="de-DE" kern="0" dirty="0" err="1"/>
              <a:t>the</a:t>
            </a:r>
            <a:r>
              <a:rPr lang="de-DE" kern="0" dirty="0"/>
              <a:t> </a:t>
            </a:r>
            <a:r>
              <a:rPr lang="de-DE" kern="0" dirty="0" err="1"/>
              <a:t>segments</a:t>
            </a:r>
            <a:r>
              <a:rPr lang="de-DE" kern="0" dirty="0"/>
              <a:t> </a:t>
            </a:r>
            <a:r>
              <a:rPr lang="de-DE" kern="0" dirty="0" err="1"/>
              <a:t>of</a:t>
            </a:r>
            <a:r>
              <a:rPr lang="de-DE" kern="0" dirty="0"/>
              <a:t> A and B </a:t>
            </a:r>
            <a:r>
              <a:rPr lang="de-DE" kern="0" dirty="0" err="1"/>
              <a:t>are</a:t>
            </a:r>
            <a:r>
              <a:rPr lang="de-DE" kern="0" dirty="0"/>
              <a:t> </a:t>
            </a:r>
            <a:r>
              <a:rPr lang="de-DE" b="1" kern="0" dirty="0" err="1"/>
              <a:t>statistically</a:t>
            </a:r>
            <a:r>
              <a:rPr lang="de-DE" b="1" kern="0" dirty="0"/>
              <a:t> </a:t>
            </a:r>
            <a:r>
              <a:rPr lang="de-DE" b="1" kern="0" dirty="0" err="1"/>
              <a:t>distributed</a:t>
            </a:r>
            <a:r>
              <a:rPr lang="de-DE" kern="0" dirty="0"/>
              <a:t> such </a:t>
            </a:r>
            <a:r>
              <a:rPr lang="de-DE" kern="0" dirty="0" err="1"/>
              <a:t>that</a:t>
            </a:r>
            <a:r>
              <a:rPr lang="de-DE" kern="0" dirty="0"/>
              <a:t> a </a:t>
            </a:r>
            <a:r>
              <a:rPr lang="de-DE" kern="0" dirty="0" err="1"/>
              <a:t>certain</a:t>
            </a:r>
            <a:r>
              <a:rPr lang="de-DE" kern="0" dirty="0"/>
              <a:t> </a:t>
            </a:r>
            <a:r>
              <a:rPr lang="de-DE" kern="0" dirty="0" err="1"/>
              <a:t>mixture</a:t>
            </a:r>
            <a:r>
              <a:rPr lang="de-DE" kern="0" dirty="0"/>
              <a:t> </a:t>
            </a:r>
            <a:r>
              <a:rPr lang="de-DE" kern="0" dirty="0" err="1"/>
              <a:t>is</a:t>
            </a:r>
            <a:r>
              <a:rPr lang="de-DE" kern="0" dirty="0"/>
              <a:t> </a:t>
            </a:r>
            <a:r>
              <a:rPr lang="de-DE" kern="0" dirty="0" err="1"/>
              <a:t>realized</a:t>
            </a:r>
            <a:r>
              <a:rPr lang="de-DE" kern="0" dirty="0"/>
              <a:t>.</a:t>
            </a:r>
          </a:p>
        </p:txBody>
      </p:sp>
      <p:sp>
        <p:nvSpPr>
          <p:cNvPr id="37" name="Rechteck 36">
            <a:extLst>
              <a:ext uri="{FF2B5EF4-FFF2-40B4-BE49-F238E27FC236}">
                <a16:creationId xmlns:a16="http://schemas.microsoft.com/office/drawing/2014/main" id="{583ED2A6-1A44-47DB-A702-CBC9A0AB7EC5}"/>
              </a:ext>
            </a:extLst>
          </p:cNvPr>
          <p:cNvSpPr/>
          <p:nvPr/>
        </p:nvSpPr>
        <p:spPr>
          <a:xfrm>
            <a:off x="538183" y="4464434"/>
            <a:ext cx="5471043" cy="1359387"/>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Rectangle 17 1 1 1 2 1 2">
            <a:extLst>
              <a:ext uri="{FF2B5EF4-FFF2-40B4-BE49-F238E27FC236}">
                <a16:creationId xmlns:a16="http://schemas.microsoft.com/office/drawing/2014/main" id="{70E37AA0-98F5-4566-BA8E-84B092880305}"/>
              </a:ext>
            </a:extLst>
          </p:cNvPr>
          <p:cNvSpPr>
            <a:spLocks noChangeArrowheads="1"/>
          </p:cNvSpPr>
          <p:nvPr/>
        </p:nvSpPr>
        <p:spPr bwMode="auto">
          <a:xfrm>
            <a:off x="624656" y="4648669"/>
            <a:ext cx="4996754" cy="1047217"/>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200" b="1" dirty="0">
                <a:solidFill>
                  <a:srgbClr val="000000"/>
                </a:solidFill>
                <a:latin typeface="Calibri" panose="020F0502020204030204" pitchFamily="34" charset="0"/>
              </a:rPr>
              <a:t>Research </a:t>
            </a:r>
            <a:r>
              <a:rPr lang="de-DE" altLang="de-DE" sz="2200" b="1" dirty="0" err="1">
                <a:solidFill>
                  <a:srgbClr val="000000"/>
                </a:solidFill>
                <a:latin typeface="Calibri" panose="020F0502020204030204" pitchFamily="34" charset="0"/>
              </a:rPr>
              <a:t>goal</a:t>
            </a:r>
            <a:r>
              <a:rPr lang="de-DE" altLang="de-DE" sz="2200" b="1"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How</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should</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one</a:t>
            </a:r>
            <a:r>
              <a:rPr lang="de-DE" altLang="de-DE" sz="2200" dirty="0">
                <a:solidFill>
                  <a:srgbClr val="000000"/>
                </a:solidFill>
                <a:latin typeface="Calibri" panose="020F0502020204030204" pitchFamily="34" charset="0"/>
              </a:rPr>
              <a:t> </a:t>
            </a:r>
            <a:r>
              <a:rPr lang="de-DE" altLang="de-DE" sz="2200" b="1" dirty="0" err="1">
                <a:solidFill>
                  <a:srgbClr val="000000"/>
                </a:solidFill>
                <a:latin typeface="Calibri" panose="020F0502020204030204" pitchFamily="34" charset="0"/>
              </a:rPr>
              <a:t>arrange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the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mixture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of</a:t>
            </a:r>
            <a:r>
              <a:rPr lang="de-DE" altLang="de-DE" sz="2200" dirty="0">
                <a:solidFill>
                  <a:srgbClr val="000000"/>
                </a:solidFill>
                <a:latin typeface="Calibri" panose="020F0502020204030204" pitchFamily="34" charset="0"/>
              </a:rPr>
              <a:t> A and B </a:t>
            </a:r>
            <a:r>
              <a:rPr lang="de-DE" altLang="de-DE" sz="2200" dirty="0" err="1">
                <a:solidFill>
                  <a:srgbClr val="000000"/>
                </a:solidFill>
                <a:latin typeface="Calibri" panose="020F0502020204030204" pitchFamily="34" charset="0"/>
              </a:rPr>
              <a:t>to</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minimize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the</a:t>
            </a:r>
            <a:r>
              <a:rPr lang="de-DE" altLang="de-DE" sz="2200" dirty="0">
                <a:solidFill>
                  <a:srgbClr val="000000"/>
                </a:solidFill>
                <a:latin typeface="Calibri" panose="020F0502020204030204" pitchFamily="34" charset="0"/>
              </a:rPr>
              <a:t> </a:t>
            </a:r>
            <a:r>
              <a:rPr lang="de-DE" altLang="de-DE" sz="2200" dirty="0" err="1">
                <a:solidFill>
                  <a:srgbClr val="000000"/>
                </a:solidFill>
                <a:latin typeface="Calibri" panose="020F0502020204030204" pitchFamily="34" charset="0"/>
              </a:rPr>
              <a:t>crossing</a:t>
            </a:r>
            <a:r>
              <a:rPr lang="de-DE" altLang="de-DE" sz="2200" dirty="0">
                <a:solidFill>
                  <a:srgbClr val="000000"/>
                </a:solidFill>
                <a:latin typeface="Calibri" panose="020F0502020204030204" pitchFamily="34" charset="0"/>
              </a:rPr>
              <a:t>-time?</a:t>
            </a:r>
            <a:endParaRPr lang="de-DE" altLang="de-DE" sz="22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08070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DCC3D-94E0-47D9-96A3-AA38DF6954DB}"/>
              </a:ext>
            </a:extLst>
          </p:cNvPr>
          <p:cNvSpPr>
            <a:spLocks noGrp="1"/>
          </p:cNvSpPr>
          <p:nvPr>
            <p:ph type="title"/>
          </p:nvPr>
        </p:nvSpPr>
        <p:spPr/>
        <p:txBody>
          <a:bodyPr/>
          <a:lstStyle/>
          <a:p>
            <a:r>
              <a:rPr lang="de-DE" dirty="0"/>
              <a:t>A simple </a:t>
            </a:r>
            <a:r>
              <a:rPr lang="de-DE" dirty="0" err="1"/>
              <a:t>example</a:t>
            </a:r>
            <a:endParaRPr lang="de-DE" dirty="0"/>
          </a:p>
        </p:txBody>
      </p:sp>
      <p:sp>
        <p:nvSpPr>
          <p:cNvPr id="3" name="Inhaltsplatzhalter 2">
            <a:extLst>
              <a:ext uri="{FF2B5EF4-FFF2-40B4-BE49-F238E27FC236}">
                <a16:creationId xmlns:a16="http://schemas.microsoft.com/office/drawing/2014/main" id="{420141A2-2580-441D-9FD3-8882503307A2}"/>
              </a:ext>
            </a:extLst>
          </p:cNvPr>
          <p:cNvSpPr>
            <a:spLocks noGrp="1"/>
          </p:cNvSpPr>
          <p:nvPr>
            <p:ph idx="1"/>
          </p:nvPr>
        </p:nvSpPr>
        <p:spPr>
          <a:xfrm>
            <a:off x="334434" y="1386935"/>
            <a:ext cx="11521017" cy="1069957"/>
          </a:xfrm>
        </p:spPr>
        <p:txBody>
          <a:bodyPr/>
          <a:lstStyle/>
          <a:p>
            <a:r>
              <a:rPr lang="de-DE" dirty="0" err="1"/>
              <a:t>Let</a:t>
            </a:r>
            <a:r>
              <a:rPr lang="de-DE" dirty="0"/>
              <a:t> </a:t>
            </a:r>
            <a:r>
              <a:rPr lang="de-DE" dirty="0" err="1"/>
              <a:t>us</a:t>
            </a:r>
            <a:r>
              <a:rPr lang="de-DE" dirty="0"/>
              <a:t> </a:t>
            </a:r>
            <a:r>
              <a:rPr lang="de-DE" dirty="0" err="1"/>
              <a:t>assume</a:t>
            </a:r>
            <a:r>
              <a:rPr lang="de-DE" dirty="0"/>
              <a:t> </a:t>
            </a:r>
            <a:r>
              <a:rPr lang="de-DE" dirty="0" err="1"/>
              <a:t>that</a:t>
            </a:r>
            <a:r>
              <a:rPr lang="de-DE" dirty="0"/>
              <a:t> </a:t>
            </a:r>
            <a:r>
              <a:rPr lang="de-DE" b="1" dirty="0">
                <a:solidFill>
                  <a:srgbClr val="FF0000"/>
                </a:solidFill>
              </a:rPr>
              <a:t>A</a:t>
            </a:r>
            <a:r>
              <a:rPr lang="de-DE" dirty="0"/>
              <a:t> </a:t>
            </a:r>
            <a:r>
              <a:rPr lang="de-DE" dirty="0" err="1"/>
              <a:t>is</a:t>
            </a:r>
            <a:r>
              <a:rPr lang="de-DE" dirty="0"/>
              <a:t> </a:t>
            </a:r>
            <a:r>
              <a:rPr lang="de-DE" dirty="0" err="1"/>
              <a:t>more</a:t>
            </a:r>
            <a:r>
              <a:rPr lang="de-DE" dirty="0"/>
              <a:t> </a:t>
            </a:r>
            <a:r>
              <a:rPr lang="de-DE" b="1" dirty="0" err="1">
                <a:solidFill>
                  <a:srgbClr val="FF0000"/>
                </a:solidFill>
              </a:rPr>
              <a:t>hydrophilic</a:t>
            </a:r>
            <a:r>
              <a:rPr lang="de-DE" dirty="0"/>
              <a:t> </a:t>
            </a:r>
            <a:r>
              <a:rPr lang="de-DE" dirty="0" err="1"/>
              <a:t>than</a:t>
            </a:r>
            <a:r>
              <a:rPr lang="de-DE" dirty="0"/>
              <a:t> </a:t>
            </a:r>
            <a:r>
              <a:rPr lang="de-DE" b="1" dirty="0">
                <a:solidFill>
                  <a:srgbClr val="002060"/>
                </a:solidFill>
              </a:rPr>
              <a:t>B.</a:t>
            </a:r>
          </a:p>
          <a:p>
            <a:r>
              <a:rPr lang="de-DE" b="1" dirty="0" err="1"/>
              <a:t>What</a:t>
            </a:r>
            <a:r>
              <a:rPr lang="de-DE" b="1" dirty="0"/>
              <a:t> do </a:t>
            </a:r>
            <a:r>
              <a:rPr lang="de-DE" b="1" dirty="0" err="1"/>
              <a:t>you</a:t>
            </a:r>
            <a:r>
              <a:rPr lang="de-DE" b="1" dirty="0"/>
              <a:t> </a:t>
            </a:r>
            <a:r>
              <a:rPr lang="de-DE" b="1" dirty="0" err="1"/>
              <a:t>think</a:t>
            </a:r>
            <a:r>
              <a:rPr lang="de-DE" b="1" dirty="0"/>
              <a:t>: </a:t>
            </a:r>
            <a:r>
              <a:rPr lang="de-DE" dirty="0" err="1"/>
              <a:t>Which</a:t>
            </a:r>
            <a:r>
              <a:rPr lang="de-DE" dirty="0"/>
              <a:t> </a:t>
            </a:r>
            <a:r>
              <a:rPr lang="de-DE" dirty="0" err="1"/>
              <a:t>configuration</a:t>
            </a:r>
            <a:r>
              <a:rPr lang="de-DE" dirty="0"/>
              <a:t> </a:t>
            </a:r>
            <a:r>
              <a:rPr lang="de-DE" dirty="0" err="1"/>
              <a:t>gives</a:t>
            </a:r>
            <a:r>
              <a:rPr lang="de-DE" dirty="0"/>
              <a:t> </a:t>
            </a:r>
            <a:r>
              <a:rPr lang="de-DE" b="1" dirty="0" err="1"/>
              <a:t>faster</a:t>
            </a:r>
            <a:r>
              <a:rPr lang="de-DE" dirty="0"/>
              <a:t> </a:t>
            </a:r>
            <a:r>
              <a:rPr lang="de-DE" dirty="0" err="1"/>
              <a:t>imbibition</a:t>
            </a:r>
            <a:r>
              <a:rPr lang="de-DE" dirty="0"/>
              <a:t>?</a:t>
            </a:r>
          </a:p>
        </p:txBody>
      </p:sp>
      <p:grpSp>
        <p:nvGrpSpPr>
          <p:cNvPr id="27" name="Gruppieren 26">
            <a:extLst>
              <a:ext uri="{FF2B5EF4-FFF2-40B4-BE49-F238E27FC236}">
                <a16:creationId xmlns:a16="http://schemas.microsoft.com/office/drawing/2014/main" id="{B8568EE3-AF36-4EA4-BFF1-406F14B63214}"/>
              </a:ext>
            </a:extLst>
          </p:cNvPr>
          <p:cNvGrpSpPr/>
          <p:nvPr/>
        </p:nvGrpSpPr>
        <p:grpSpPr>
          <a:xfrm>
            <a:off x="515380" y="3121947"/>
            <a:ext cx="3874986" cy="2745680"/>
            <a:chOff x="479376" y="2744924"/>
            <a:chExt cx="3874986" cy="2745680"/>
          </a:xfrm>
        </p:grpSpPr>
        <p:pic>
          <p:nvPicPr>
            <p:cNvPr id="21" name="Grafik 20">
              <a:extLst>
                <a:ext uri="{FF2B5EF4-FFF2-40B4-BE49-F238E27FC236}">
                  <a16:creationId xmlns:a16="http://schemas.microsoft.com/office/drawing/2014/main" id="{DCBA9801-B922-439F-B2E7-E5C0B0602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2744924"/>
              <a:ext cx="3874986" cy="2745680"/>
            </a:xfrm>
            <a:prstGeom prst="rect">
              <a:avLst/>
            </a:prstGeom>
          </p:spPr>
        </p:pic>
        <p:sp>
          <p:nvSpPr>
            <p:cNvPr id="15" name="Rechteck 14">
              <a:extLst>
                <a:ext uri="{FF2B5EF4-FFF2-40B4-BE49-F238E27FC236}">
                  <a16:creationId xmlns:a16="http://schemas.microsoft.com/office/drawing/2014/main" id="{5A2D1CE0-6398-445C-AE25-A2CAD1BC07B5}"/>
                </a:ext>
              </a:extLst>
            </p:cNvPr>
            <p:cNvSpPr/>
            <p:nvPr/>
          </p:nvSpPr>
          <p:spPr>
            <a:xfrm>
              <a:off x="482960" y="3166810"/>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2" name="Rechteck 21">
              <a:extLst>
                <a:ext uri="{FF2B5EF4-FFF2-40B4-BE49-F238E27FC236}">
                  <a16:creationId xmlns:a16="http://schemas.microsoft.com/office/drawing/2014/main" id="{7B3C96F9-A8AE-4C07-B20F-DD4B6D4B72EF}"/>
                </a:ext>
              </a:extLst>
            </p:cNvPr>
            <p:cNvSpPr/>
            <p:nvPr/>
          </p:nvSpPr>
          <p:spPr>
            <a:xfrm>
              <a:off x="2921682" y="3166810"/>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2306E04-B21D-4039-A644-1D61753341F2}"/>
                </a:ext>
              </a:extLst>
            </p:cNvPr>
            <p:cNvSpPr/>
            <p:nvPr/>
          </p:nvSpPr>
          <p:spPr>
            <a:xfrm>
              <a:off x="482960" y="4473116"/>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4" name="Rechteck 23">
              <a:extLst>
                <a:ext uri="{FF2B5EF4-FFF2-40B4-BE49-F238E27FC236}">
                  <a16:creationId xmlns:a16="http://schemas.microsoft.com/office/drawing/2014/main" id="{B30AE35C-D7A3-4785-BB0E-ED26E6B278B0}"/>
                </a:ext>
              </a:extLst>
            </p:cNvPr>
            <p:cNvSpPr/>
            <p:nvPr/>
          </p:nvSpPr>
          <p:spPr>
            <a:xfrm>
              <a:off x="2924944" y="4473115"/>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BC452C17-6CB6-4CE8-A6F5-D0507CD9705E}"/>
              </a:ext>
            </a:extLst>
          </p:cNvPr>
          <p:cNvGrpSpPr/>
          <p:nvPr/>
        </p:nvGrpSpPr>
        <p:grpSpPr>
          <a:xfrm>
            <a:off x="5591944" y="3121947"/>
            <a:ext cx="3874986" cy="2745680"/>
            <a:chOff x="5231904" y="2905142"/>
            <a:chExt cx="3874986" cy="2745680"/>
          </a:xfrm>
        </p:grpSpPr>
        <p:grpSp>
          <p:nvGrpSpPr>
            <p:cNvPr id="30" name="Gruppieren 29">
              <a:extLst>
                <a:ext uri="{FF2B5EF4-FFF2-40B4-BE49-F238E27FC236}">
                  <a16:creationId xmlns:a16="http://schemas.microsoft.com/office/drawing/2014/main" id="{36331432-4460-4A82-95E9-6CBE346FE031}"/>
                </a:ext>
              </a:extLst>
            </p:cNvPr>
            <p:cNvGrpSpPr/>
            <p:nvPr/>
          </p:nvGrpSpPr>
          <p:grpSpPr>
            <a:xfrm>
              <a:off x="5231904" y="2905142"/>
              <a:ext cx="3874986" cy="2745680"/>
              <a:chOff x="5123892" y="2015468"/>
              <a:chExt cx="3874986" cy="2745680"/>
            </a:xfrm>
          </p:grpSpPr>
          <p:pic>
            <p:nvPicPr>
              <p:cNvPr id="6" name="Grafik 5">
                <a:extLst>
                  <a:ext uri="{FF2B5EF4-FFF2-40B4-BE49-F238E27FC236}">
                    <a16:creationId xmlns:a16="http://schemas.microsoft.com/office/drawing/2014/main" id="{8112B7C3-D2EA-4A1A-91E2-1E48C51DB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892" y="2015468"/>
                <a:ext cx="3874986" cy="2745680"/>
              </a:xfrm>
              <a:prstGeom prst="rect">
                <a:avLst/>
              </a:prstGeom>
            </p:spPr>
          </p:pic>
          <p:sp>
            <p:nvSpPr>
              <p:cNvPr id="28" name="Rechteck 27">
                <a:extLst>
                  <a:ext uri="{FF2B5EF4-FFF2-40B4-BE49-F238E27FC236}">
                    <a16:creationId xmlns:a16="http://schemas.microsoft.com/office/drawing/2014/main" id="{499EBEB8-F873-4201-83B6-879868C32BFD}"/>
                  </a:ext>
                </a:extLst>
              </p:cNvPr>
              <p:cNvSpPr/>
              <p:nvPr/>
            </p:nvSpPr>
            <p:spPr>
              <a:xfrm>
                <a:off x="5137398" y="3675031"/>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12BCECA6-536A-432D-A515-DB1F8A8D7323}"/>
                  </a:ext>
                </a:extLst>
              </p:cNvPr>
              <p:cNvSpPr/>
              <p:nvPr/>
            </p:nvSpPr>
            <p:spPr>
              <a:xfrm>
                <a:off x="6366942" y="3675031"/>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9" name="Rechteck 8">
              <a:extLst>
                <a:ext uri="{FF2B5EF4-FFF2-40B4-BE49-F238E27FC236}">
                  <a16:creationId xmlns:a16="http://schemas.microsoft.com/office/drawing/2014/main" id="{A1048D95-E689-420C-A4A9-C5FB4832F59B}"/>
                </a:ext>
              </a:extLst>
            </p:cNvPr>
            <p:cNvSpPr/>
            <p:nvPr/>
          </p:nvSpPr>
          <p:spPr>
            <a:xfrm>
              <a:off x="5258358" y="3336667"/>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1C4B8823-C969-432E-A727-065D4B94FB1C}"/>
                </a:ext>
              </a:extLst>
            </p:cNvPr>
            <p:cNvSpPr/>
            <p:nvPr/>
          </p:nvSpPr>
          <p:spPr>
            <a:xfrm>
              <a:off x="6453508" y="3336667"/>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32" name="Textfeld 31">
            <a:extLst>
              <a:ext uri="{FF2B5EF4-FFF2-40B4-BE49-F238E27FC236}">
                <a16:creationId xmlns:a16="http://schemas.microsoft.com/office/drawing/2014/main" id="{9A623E80-6A02-41B2-8A00-600840FDBC8D}"/>
              </a:ext>
            </a:extLst>
          </p:cNvPr>
          <p:cNvSpPr txBox="1"/>
          <p:nvPr/>
        </p:nvSpPr>
        <p:spPr bwMode="auto">
          <a:xfrm>
            <a:off x="1127448" y="6011996"/>
            <a:ext cx="2988332" cy="369332"/>
          </a:xfrm>
          <a:prstGeom prst="rect">
            <a:avLst/>
          </a:prstGeom>
          <a:noFill/>
        </p:spPr>
        <p:txBody>
          <a:bodyPr wrap="square" rtlCol="0">
            <a:spAutoFit/>
          </a:bodyPr>
          <a:lstStyle/>
          <a:p>
            <a:r>
              <a:rPr lang="de-DE" b="1" dirty="0" err="1">
                <a:solidFill>
                  <a:srgbClr val="002060"/>
                </a:solidFill>
              </a:rPr>
              <a:t>Hydrophobic</a:t>
            </a:r>
            <a:r>
              <a:rPr lang="de-DE" b="1" dirty="0">
                <a:solidFill>
                  <a:srgbClr val="002060"/>
                </a:solidFill>
              </a:rPr>
              <a:t> </a:t>
            </a:r>
            <a:r>
              <a:rPr lang="de-DE" b="1" dirty="0" err="1">
                <a:solidFill>
                  <a:srgbClr val="002060"/>
                </a:solidFill>
              </a:rPr>
              <a:t>first</a:t>
            </a:r>
            <a:endParaRPr lang="de-DE" b="1" dirty="0">
              <a:solidFill>
                <a:srgbClr val="002060"/>
              </a:solidFill>
            </a:endParaRPr>
          </a:p>
        </p:txBody>
      </p:sp>
      <p:sp>
        <p:nvSpPr>
          <p:cNvPr id="33" name="Textfeld 32">
            <a:extLst>
              <a:ext uri="{FF2B5EF4-FFF2-40B4-BE49-F238E27FC236}">
                <a16:creationId xmlns:a16="http://schemas.microsoft.com/office/drawing/2014/main" id="{C25EF15F-6F7A-41C3-B5EB-9D581CEC6B07}"/>
              </a:ext>
            </a:extLst>
          </p:cNvPr>
          <p:cNvSpPr txBox="1"/>
          <p:nvPr/>
        </p:nvSpPr>
        <p:spPr bwMode="auto">
          <a:xfrm>
            <a:off x="6384033" y="6011996"/>
            <a:ext cx="2412268" cy="369332"/>
          </a:xfrm>
          <a:prstGeom prst="rect">
            <a:avLst/>
          </a:prstGeom>
          <a:noFill/>
        </p:spPr>
        <p:txBody>
          <a:bodyPr wrap="square" rtlCol="0">
            <a:spAutoFit/>
          </a:bodyPr>
          <a:lstStyle/>
          <a:p>
            <a:r>
              <a:rPr lang="de-DE" b="1" dirty="0" err="1">
                <a:solidFill>
                  <a:srgbClr val="FF0000"/>
                </a:solidFill>
              </a:rPr>
              <a:t>Hydrophilic</a:t>
            </a:r>
            <a:r>
              <a:rPr lang="de-DE" b="1" dirty="0">
                <a:solidFill>
                  <a:srgbClr val="FF0000"/>
                </a:solidFill>
              </a:rPr>
              <a:t> </a:t>
            </a:r>
            <a:r>
              <a:rPr lang="de-DE" b="1" dirty="0" err="1">
                <a:solidFill>
                  <a:srgbClr val="FF0000"/>
                </a:solidFill>
              </a:rPr>
              <a:t>first</a:t>
            </a:r>
            <a:endParaRPr lang="de-DE" b="1" dirty="0">
              <a:solidFill>
                <a:srgbClr val="FF0000"/>
              </a:solidFill>
            </a:endParaRPr>
          </a:p>
        </p:txBody>
      </p:sp>
      <p:pic>
        <p:nvPicPr>
          <p:cNvPr id="19" name="Grafik 18">
            <a:extLst>
              <a:ext uri="{FF2B5EF4-FFF2-40B4-BE49-F238E27FC236}">
                <a16:creationId xmlns:a16="http://schemas.microsoft.com/office/drawing/2014/main" id="{44BD38BC-CB3E-4FBF-B551-CFB6158D0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316" y="554272"/>
            <a:ext cx="2376264" cy="2376264"/>
          </a:xfrm>
          <a:prstGeom prst="rect">
            <a:avLst/>
          </a:prstGeom>
        </p:spPr>
      </p:pic>
    </p:spTree>
    <p:extLst>
      <p:ext uri="{BB962C8B-B14F-4D97-AF65-F5344CB8AC3E}">
        <p14:creationId xmlns:p14="http://schemas.microsoft.com/office/powerpoint/2010/main" val="2329065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DCC3D-94E0-47D9-96A3-AA38DF6954DB}"/>
              </a:ext>
            </a:extLst>
          </p:cNvPr>
          <p:cNvSpPr>
            <a:spLocks noGrp="1"/>
          </p:cNvSpPr>
          <p:nvPr>
            <p:ph type="title"/>
          </p:nvPr>
        </p:nvSpPr>
        <p:spPr/>
        <p:txBody>
          <a:bodyPr/>
          <a:lstStyle/>
          <a:p>
            <a:r>
              <a:rPr lang="de-DE" dirty="0"/>
              <a:t>A simple </a:t>
            </a:r>
            <a:r>
              <a:rPr lang="de-DE" dirty="0" err="1"/>
              <a:t>example</a:t>
            </a:r>
            <a:endParaRPr lang="de-DE" dirty="0"/>
          </a:p>
        </p:txBody>
      </p:sp>
      <p:sp>
        <p:nvSpPr>
          <p:cNvPr id="3" name="Inhaltsplatzhalter 2">
            <a:extLst>
              <a:ext uri="{FF2B5EF4-FFF2-40B4-BE49-F238E27FC236}">
                <a16:creationId xmlns:a16="http://schemas.microsoft.com/office/drawing/2014/main" id="{420141A2-2580-441D-9FD3-8882503307A2}"/>
              </a:ext>
            </a:extLst>
          </p:cNvPr>
          <p:cNvSpPr>
            <a:spLocks noGrp="1"/>
          </p:cNvSpPr>
          <p:nvPr>
            <p:ph idx="1"/>
          </p:nvPr>
        </p:nvSpPr>
        <p:spPr>
          <a:xfrm>
            <a:off x="334434" y="1386935"/>
            <a:ext cx="11521017" cy="1069957"/>
          </a:xfrm>
        </p:spPr>
        <p:txBody>
          <a:bodyPr/>
          <a:lstStyle/>
          <a:p>
            <a:r>
              <a:rPr lang="de-DE" dirty="0" err="1"/>
              <a:t>Let</a:t>
            </a:r>
            <a:r>
              <a:rPr lang="de-DE" dirty="0"/>
              <a:t> </a:t>
            </a:r>
            <a:r>
              <a:rPr lang="de-DE" dirty="0" err="1"/>
              <a:t>us</a:t>
            </a:r>
            <a:r>
              <a:rPr lang="de-DE" dirty="0"/>
              <a:t> </a:t>
            </a:r>
            <a:r>
              <a:rPr lang="de-DE" dirty="0" err="1"/>
              <a:t>assume</a:t>
            </a:r>
            <a:r>
              <a:rPr lang="de-DE" dirty="0"/>
              <a:t> </a:t>
            </a:r>
            <a:r>
              <a:rPr lang="de-DE" dirty="0" err="1"/>
              <a:t>that</a:t>
            </a:r>
            <a:r>
              <a:rPr lang="de-DE" dirty="0"/>
              <a:t> </a:t>
            </a:r>
            <a:r>
              <a:rPr lang="de-DE" b="1" dirty="0">
                <a:solidFill>
                  <a:srgbClr val="FF0000"/>
                </a:solidFill>
              </a:rPr>
              <a:t>A</a:t>
            </a:r>
            <a:r>
              <a:rPr lang="de-DE" dirty="0"/>
              <a:t> </a:t>
            </a:r>
            <a:r>
              <a:rPr lang="de-DE" dirty="0" err="1"/>
              <a:t>is</a:t>
            </a:r>
            <a:r>
              <a:rPr lang="de-DE" dirty="0"/>
              <a:t> </a:t>
            </a:r>
            <a:r>
              <a:rPr lang="de-DE" dirty="0" err="1"/>
              <a:t>more</a:t>
            </a:r>
            <a:r>
              <a:rPr lang="de-DE" dirty="0"/>
              <a:t> </a:t>
            </a:r>
            <a:r>
              <a:rPr lang="de-DE" b="1" dirty="0" err="1">
                <a:solidFill>
                  <a:srgbClr val="FF0000"/>
                </a:solidFill>
              </a:rPr>
              <a:t>hydrophilic</a:t>
            </a:r>
            <a:r>
              <a:rPr lang="de-DE" dirty="0"/>
              <a:t> </a:t>
            </a:r>
            <a:r>
              <a:rPr lang="de-DE" dirty="0" err="1"/>
              <a:t>than</a:t>
            </a:r>
            <a:r>
              <a:rPr lang="de-DE" dirty="0"/>
              <a:t> </a:t>
            </a:r>
            <a:r>
              <a:rPr lang="de-DE" b="1" dirty="0">
                <a:solidFill>
                  <a:srgbClr val="002060"/>
                </a:solidFill>
              </a:rPr>
              <a:t>B.</a:t>
            </a:r>
          </a:p>
          <a:p>
            <a:r>
              <a:rPr lang="de-DE" b="1" dirty="0" err="1"/>
              <a:t>What</a:t>
            </a:r>
            <a:r>
              <a:rPr lang="de-DE" b="1" dirty="0"/>
              <a:t> do </a:t>
            </a:r>
            <a:r>
              <a:rPr lang="de-DE" b="1" dirty="0" err="1"/>
              <a:t>you</a:t>
            </a:r>
            <a:r>
              <a:rPr lang="de-DE" b="1" dirty="0"/>
              <a:t> </a:t>
            </a:r>
            <a:r>
              <a:rPr lang="de-DE" b="1" dirty="0" err="1"/>
              <a:t>think</a:t>
            </a:r>
            <a:r>
              <a:rPr lang="de-DE" b="1" dirty="0"/>
              <a:t>: </a:t>
            </a:r>
            <a:r>
              <a:rPr lang="de-DE" dirty="0" err="1"/>
              <a:t>Which</a:t>
            </a:r>
            <a:r>
              <a:rPr lang="de-DE" dirty="0"/>
              <a:t> </a:t>
            </a:r>
            <a:r>
              <a:rPr lang="de-DE" dirty="0" err="1"/>
              <a:t>configuration</a:t>
            </a:r>
            <a:r>
              <a:rPr lang="de-DE" dirty="0"/>
              <a:t> </a:t>
            </a:r>
            <a:r>
              <a:rPr lang="de-DE" dirty="0" err="1"/>
              <a:t>gives</a:t>
            </a:r>
            <a:r>
              <a:rPr lang="de-DE" dirty="0"/>
              <a:t> </a:t>
            </a:r>
            <a:r>
              <a:rPr lang="de-DE" b="1" dirty="0" err="1"/>
              <a:t>faster</a:t>
            </a:r>
            <a:r>
              <a:rPr lang="de-DE" dirty="0"/>
              <a:t> </a:t>
            </a:r>
            <a:r>
              <a:rPr lang="de-DE" dirty="0" err="1"/>
              <a:t>imbibition</a:t>
            </a:r>
            <a:r>
              <a:rPr lang="de-DE" dirty="0"/>
              <a:t>?</a:t>
            </a:r>
          </a:p>
        </p:txBody>
      </p:sp>
      <p:grpSp>
        <p:nvGrpSpPr>
          <p:cNvPr id="27" name="Gruppieren 26">
            <a:extLst>
              <a:ext uri="{FF2B5EF4-FFF2-40B4-BE49-F238E27FC236}">
                <a16:creationId xmlns:a16="http://schemas.microsoft.com/office/drawing/2014/main" id="{B8568EE3-AF36-4EA4-BFF1-406F14B63214}"/>
              </a:ext>
            </a:extLst>
          </p:cNvPr>
          <p:cNvGrpSpPr/>
          <p:nvPr/>
        </p:nvGrpSpPr>
        <p:grpSpPr>
          <a:xfrm>
            <a:off x="515380" y="3121947"/>
            <a:ext cx="3874986" cy="2745680"/>
            <a:chOff x="479376" y="2744924"/>
            <a:chExt cx="3874986" cy="2745680"/>
          </a:xfrm>
        </p:grpSpPr>
        <p:pic>
          <p:nvPicPr>
            <p:cNvPr id="21" name="Grafik 20">
              <a:extLst>
                <a:ext uri="{FF2B5EF4-FFF2-40B4-BE49-F238E27FC236}">
                  <a16:creationId xmlns:a16="http://schemas.microsoft.com/office/drawing/2014/main" id="{DCBA9801-B922-439F-B2E7-E5C0B0602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2744924"/>
              <a:ext cx="3874986" cy="2745680"/>
            </a:xfrm>
            <a:prstGeom prst="rect">
              <a:avLst/>
            </a:prstGeom>
          </p:spPr>
        </p:pic>
        <p:sp>
          <p:nvSpPr>
            <p:cNvPr id="15" name="Rechteck 14">
              <a:extLst>
                <a:ext uri="{FF2B5EF4-FFF2-40B4-BE49-F238E27FC236}">
                  <a16:creationId xmlns:a16="http://schemas.microsoft.com/office/drawing/2014/main" id="{5A2D1CE0-6398-445C-AE25-A2CAD1BC07B5}"/>
                </a:ext>
              </a:extLst>
            </p:cNvPr>
            <p:cNvSpPr/>
            <p:nvPr/>
          </p:nvSpPr>
          <p:spPr>
            <a:xfrm>
              <a:off x="482960" y="3166810"/>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2" name="Rechteck 21">
              <a:extLst>
                <a:ext uri="{FF2B5EF4-FFF2-40B4-BE49-F238E27FC236}">
                  <a16:creationId xmlns:a16="http://schemas.microsoft.com/office/drawing/2014/main" id="{7B3C96F9-A8AE-4C07-B20F-DD4B6D4B72EF}"/>
                </a:ext>
              </a:extLst>
            </p:cNvPr>
            <p:cNvSpPr/>
            <p:nvPr/>
          </p:nvSpPr>
          <p:spPr>
            <a:xfrm>
              <a:off x="2921682" y="3166810"/>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2306E04-B21D-4039-A644-1D61753341F2}"/>
                </a:ext>
              </a:extLst>
            </p:cNvPr>
            <p:cNvSpPr/>
            <p:nvPr/>
          </p:nvSpPr>
          <p:spPr>
            <a:xfrm>
              <a:off x="482960" y="4473116"/>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4" name="Rechteck 23">
              <a:extLst>
                <a:ext uri="{FF2B5EF4-FFF2-40B4-BE49-F238E27FC236}">
                  <a16:creationId xmlns:a16="http://schemas.microsoft.com/office/drawing/2014/main" id="{B30AE35C-D7A3-4785-BB0E-ED26E6B278B0}"/>
                </a:ext>
              </a:extLst>
            </p:cNvPr>
            <p:cNvSpPr/>
            <p:nvPr/>
          </p:nvSpPr>
          <p:spPr>
            <a:xfrm>
              <a:off x="2924944" y="4473115"/>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BC452C17-6CB6-4CE8-A6F5-D0507CD9705E}"/>
              </a:ext>
            </a:extLst>
          </p:cNvPr>
          <p:cNvGrpSpPr/>
          <p:nvPr/>
        </p:nvGrpSpPr>
        <p:grpSpPr>
          <a:xfrm>
            <a:off x="5591944" y="3121947"/>
            <a:ext cx="3874986" cy="2745680"/>
            <a:chOff x="5231904" y="2905142"/>
            <a:chExt cx="3874986" cy="2745680"/>
          </a:xfrm>
        </p:grpSpPr>
        <p:grpSp>
          <p:nvGrpSpPr>
            <p:cNvPr id="30" name="Gruppieren 29">
              <a:extLst>
                <a:ext uri="{FF2B5EF4-FFF2-40B4-BE49-F238E27FC236}">
                  <a16:creationId xmlns:a16="http://schemas.microsoft.com/office/drawing/2014/main" id="{36331432-4460-4A82-95E9-6CBE346FE031}"/>
                </a:ext>
              </a:extLst>
            </p:cNvPr>
            <p:cNvGrpSpPr/>
            <p:nvPr/>
          </p:nvGrpSpPr>
          <p:grpSpPr>
            <a:xfrm>
              <a:off x="5231904" y="2905142"/>
              <a:ext cx="3874986" cy="2745680"/>
              <a:chOff x="5123892" y="2015468"/>
              <a:chExt cx="3874986" cy="2745680"/>
            </a:xfrm>
          </p:grpSpPr>
          <p:pic>
            <p:nvPicPr>
              <p:cNvPr id="6" name="Grafik 5">
                <a:extLst>
                  <a:ext uri="{FF2B5EF4-FFF2-40B4-BE49-F238E27FC236}">
                    <a16:creationId xmlns:a16="http://schemas.microsoft.com/office/drawing/2014/main" id="{8112B7C3-D2EA-4A1A-91E2-1E48C51DB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892" y="2015468"/>
                <a:ext cx="3874986" cy="2745680"/>
              </a:xfrm>
              <a:prstGeom prst="rect">
                <a:avLst/>
              </a:prstGeom>
            </p:spPr>
          </p:pic>
          <p:sp>
            <p:nvSpPr>
              <p:cNvPr id="28" name="Rechteck 27">
                <a:extLst>
                  <a:ext uri="{FF2B5EF4-FFF2-40B4-BE49-F238E27FC236}">
                    <a16:creationId xmlns:a16="http://schemas.microsoft.com/office/drawing/2014/main" id="{499EBEB8-F873-4201-83B6-879868C32BFD}"/>
                  </a:ext>
                </a:extLst>
              </p:cNvPr>
              <p:cNvSpPr/>
              <p:nvPr/>
            </p:nvSpPr>
            <p:spPr>
              <a:xfrm>
                <a:off x="5137398" y="3675031"/>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12BCECA6-536A-432D-A515-DB1F8A8D7323}"/>
                  </a:ext>
                </a:extLst>
              </p:cNvPr>
              <p:cNvSpPr/>
              <p:nvPr/>
            </p:nvSpPr>
            <p:spPr>
              <a:xfrm>
                <a:off x="6366942" y="3675031"/>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9" name="Rechteck 8">
              <a:extLst>
                <a:ext uri="{FF2B5EF4-FFF2-40B4-BE49-F238E27FC236}">
                  <a16:creationId xmlns:a16="http://schemas.microsoft.com/office/drawing/2014/main" id="{A1048D95-E689-420C-A4A9-C5FB4832F59B}"/>
                </a:ext>
              </a:extLst>
            </p:cNvPr>
            <p:cNvSpPr/>
            <p:nvPr/>
          </p:nvSpPr>
          <p:spPr>
            <a:xfrm>
              <a:off x="5258358" y="3336667"/>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1C4B8823-C969-432E-A727-065D4B94FB1C}"/>
                </a:ext>
              </a:extLst>
            </p:cNvPr>
            <p:cNvSpPr/>
            <p:nvPr/>
          </p:nvSpPr>
          <p:spPr>
            <a:xfrm>
              <a:off x="6453508" y="3336667"/>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32" name="Textfeld 31">
            <a:extLst>
              <a:ext uri="{FF2B5EF4-FFF2-40B4-BE49-F238E27FC236}">
                <a16:creationId xmlns:a16="http://schemas.microsoft.com/office/drawing/2014/main" id="{9A623E80-6A02-41B2-8A00-600840FDBC8D}"/>
              </a:ext>
            </a:extLst>
          </p:cNvPr>
          <p:cNvSpPr txBox="1"/>
          <p:nvPr/>
        </p:nvSpPr>
        <p:spPr bwMode="auto">
          <a:xfrm>
            <a:off x="1127448" y="6011996"/>
            <a:ext cx="2988332" cy="369332"/>
          </a:xfrm>
          <a:prstGeom prst="rect">
            <a:avLst/>
          </a:prstGeom>
          <a:noFill/>
        </p:spPr>
        <p:txBody>
          <a:bodyPr wrap="square" rtlCol="0">
            <a:spAutoFit/>
          </a:bodyPr>
          <a:lstStyle/>
          <a:p>
            <a:r>
              <a:rPr lang="de-DE" b="1" dirty="0" err="1">
                <a:solidFill>
                  <a:srgbClr val="002060"/>
                </a:solidFill>
              </a:rPr>
              <a:t>Hydrophobic</a:t>
            </a:r>
            <a:r>
              <a:rPr lang="de-DE" b="1" dirty="0">
                <a:solidFill>
                  <a:srgbClr val="002060"/>
                </a:solidFill>
              </a:rPr>
              <a:t> </a:t>
            </a:r>
            <a:r>
              <a:rPr lang="de-DE" b="1" dirty="0" err="1">
                <a:solidFill>
                  <a:srgbClr val="002060"/>
                </a:solidFill>
              </a:rPr>
              <a:t>first</a:t>
            </a:r>
            <a:endParaRPr lang="de-DE" b="1" dirty="0">
              <a:solidFill>
                <a:srgbClr val="002060"/>
              </a:solidFill>
            </a:endParaRPr>
          </a:p>
        </p:txBody>
      </p:sp>
      <p:sp>
        <p:nvSpPr>
          <p:cNvPr id="33" name="Textfeld 32">
            <a:extLst>
              <a:ext uri="{FF2B5EF4-FFF2-40B4-BE49-F238E27FC236}">
                <a16:creationId xmlns:a16="http://schemas.microsoft.com/office/drawing/2014/main" id="{C25EF15F-6F7A-41C3-B5EB-9D581CEC6B07}"/>
              </a:ext>
            </a:extLst>
          </p:cNvPr>
          <p:cNvSpPr txBox="1"/>
          <p:nvPr/>
        </p:nvSpPr>
        <p:spPr bwMode="auto">
          <a:xfrm>
            <a:off x="6384033" y="6011996"/>
            <a:ext cx="2412268" cy="369332"/>
          </a:xfrm>
          <a:prstGeom prst="rect">
            <a:avLst/>
          </a:prstGeom>
          <a:noFill/>
        </p:spPr>
        <p:txBody>
          <a:bodyPr wrap="square" rtlCol="0">
            <a:spAutoFit/>
          </a:bodyPr>
          <a:lstStyle/>
          <a:p>
            <a:r>
              <a:rPr lang="de-DE" b="1" dirty="0" err="1">
                <a:solidFill>
                  <a:srgbClr val="FF0000"/>
                </a:solidFill>
              </a:rPr>
              <a:t>Hydrophilic</a:t>
            </a:r>
            <a:r>
              <a:rPr lang="de-DE" b="1" dirty="0">
                <a:solidFill>
                  <a:srgbClr val="FF0000"/>
                </a:solidFill>
              </a:rPr>
              <a:t> </a:t>
            </a:r>
            <a:r>
              <a:rPr lang="de-DE" b="1" dirty="0" err="1">
                <a:solidFill>
                  <a:srgbClr val="FF0000"/>
                </a:solidFill>
              </a:rPr>
              <a:t>first</a:t>
            </a:r>
            <a:endParaRPr lang="de-DE" b="1" dirty="0">
              <a:solidFill>
                <a:srgbClr val="FF0000"/>
              </a:solidFill>
            </a:endParaRPr>
          </a:p>
        </p:txBody>
      </p:sp>
      <p:pic>
        <p:nvPicPr>
          <p:cNvPr id="19" name="Grafik 18">
            <a:extLst>
              <a:ext uri="{FF2B5EF4-FFF2-40B4-BE49-F238E27FC236}">
                <a16:creationId xmlns:a16="http://schemas.microsoft.com/office/drawing/2014/main" id="{44BD38BC-CB3E-4FBF-B551-CFB6158D0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316" y="554272"/>
            <a:ext cx="2376264" cy="2376264"/>
          </a:xfrm>
          <a:prstGeom prst="rect">
            <a:avLst/>
          </a:prstGeom>
        </p:spPr>
      </p:pic>
      <p:pic>
        <p:nvPicPr>
          <p:cNvPr id="20" name="Grafik 19">
            <a:extLst>
              <a:ext uri="{FF2B5EF4-FFF2-40B4-BE49-F238E27FC236}">
                <a16:creationId xmlns:a16="http://schemas.microsoft.com/office/drawing/2014/main" id="{A29E2AEF-8BA3-48A2-A0F3-8287E34A8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023" y="440668"/>
            <a:ext cx="5788860" cy="5788860"/>
          </a:xfrm>
          <a:prstGeom prst="rect">
            <a:avLst/>
          </a:prstGeom>
        </p:spPr>
      </p:pic>
    </p:spTree>
    <p:extLst>
      <p:ext uri="{BB962C8B-B14F-4D97-AF65-F5344CB8AC3E}">
        <p14:creationId xmlns:p14="http://schemas.microsoft.com/office/powerpoint/2010/main" val="326666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DCC3D-94E0-47D9-96A3-AA38DF6954DB}"/>
              </a:ext>
            </a:extLst>
          </p:cNvPr>
          <p:cNvSpPr>
            <a:spLocks noGrp="1"/>
          </p:cNvSpPr>
          <p:nvPr>
            <p:ph type="title"/>
          </p:nvPr>
        </p:nvSpPr>
        <p:spPr/>
        <p:txBody>
          <a:bodyPr/>
          <a:lstStyle/>
          <a:p>
            <a:r>
              <a:rPr lang="de-DE" dirty="0"/>
              <a:t>A simple </a:t>
            </a:r>
            <a:r>
              <a:rPr lang="de-DE" dirty="0" err="1"/>
              <a:t>example</a:t>
            </a:r>
            <a:endParaRPr lang="de-DE" dirty="0"/>
          </a:p>
        </p:txBody>
      </p:sp>
      <p:sp>
        <p:nvSpPr>
          <p:cNvPr id="3" name="Inhaltsplatzhalter 2">
            <a:extLst>
              <a:ext uri="{FF2B5EF4-FFF2-40B4-BE49-F238E27FC236}">
                <a16:creationId xmlns:a16="http://schemas.microsoft.com/office/drawing/2014/main" id="{420141A2-2580-441D-9FD3-8882503307A2}"/>
              </a:ext>
            </a:extLst>
          </p:cNvPr>
          <p:cNvSpPr>
            <a:spLocks noGrp="1"/>
          </p:cNvSpPr>
          <p:nvPr>
            <p:ph idx="1"/>
          </p:nvPr>
        </p:nvSpPr>
        <p:spPr>
          <a:xfrm>
            <a:off x="263352" y="1046476"/>
            <a:ext cx="11521017" cy="1806460"/>
          </a:xfrm>
        </p:spPr>
        <p:txBody>
          <a:bodyPr/>
          <a:lstStyle/>
          <a:p>
            <a:r>
              <a:rPr lang="de-DE" dirty="0" err="1"/>
              <a:t>Let</a:t>
            </a:r>
            <a:r>
              <a:rPr lang="de-DE" dirty="0"/>
              <a:t> </a:t>
            </a:r>
            <a:r>
              <a:rPr lang="de-DE" dirty="0" err="1"/>
              <a:t>us</a:t>
            </a:r>
            <a:r>
              <a:rPr lang="de-DE" dirty="0"/>
              <a:t> </a:t>
            </a:r>
            <a:r>
              <a:rPr lang="de-DE" dirty="0" err="1"/>
              <a:t>assume</a:t>
            </a:r>
            <a:r>
              <a:rPr lang="de-DE" dirty="0"/>
              <a:t> </a:t>
            </a:r>
            <a:r>
              <a:rPr lang="de-DE" dirty="0" err="1"/>
              <a:t>that</a:t>
            </a:r>
            <a:r>
              <a:rPr lang="de-DE" dirty="0"/>
              <a:t> </a:t>
            </a:r>
            <a:r>
              <a:rPr lang="de-DE" b="1" dirty="0">
                <a:solidFill>
                  <a:srgbClr val="FF0000"/>
                </a:solidFill>
              </a:rPr>
              <a:t>A</a:t>
            </a:r>
            <a:r>
              <a:rPr lang="de-DE" dirty="0"/>
              <a:t> </a:t>
            </a:r>
            <a:r>
              <a:rPr lang="de-DE" dirty="0" err="1"/>
              <a:t>is</a:t>
            </a:r>
            <a:r>
              <a:rPr lang="de-DE" dirty="0"/>
              <a:t> </a:t>
            </a:r>
            <a:r>
              <a:rPr lang="de-DE" dirty="0" err="1"/>
              <a:t>more</a:t>
            </a:r>
            <a:r>
              <a:rPr lang="de-DE" dirty="0"/>
              <a:t> </a:t>
            </a:r>
            <a:r>
              <a:rPr lang="de-DE" b="1" dirty="0" err="1">
                <a:solidFill>
                  <a:srgbClr val="FF0000"/>
                </a:solidFill>
              </a:rPr>
              <a:t>hydrophilic</a:t>
            </a:r>
            <a:r>
              <a:rPr lang="de-DE" dirty="0"/>
              <a:t> </a:t>
            </a:r>
            <a:r>
              <a:rPr lang="de-DE" dirty="0" err="1"/>
              <a:t>than</a:t>
            </a:r>
            <a:r>
              <a:rPr lang="de-DE" dirty="0"/>
              <a:t> </a:t>
            </a:r>
            <a:r>
              <a:rPr lang="de-DE" b="1" dirty="0">
                <a:solidFill>
                  <a:srgbClr val="002060"/>
                </a:solidFill>
              </a:rPr>
              <a:t>B.</a:t>
            </a:r>
          </a:p>
          <a:p>
            <a:r>
              <a:rPr lang="de-DE" dirty="0" err="1"/>
              <a:t>Fortunately</a:t>
            </a:r>
            <a:r>
              <a:rPr lang="de-DE" dirty="0"/>
              <a:t>, </a:t>
            </a:r>
            <a:r>
              <a:rPr lang="de-DE" dirty="0" err="1"/>
              <a:t>we</a:t>
            </a:r>
            <a:r>
              <a:rPr lang="de-DE" dirty="0"/>
              <a:t> </a:t>
            </a:r>
            <a:r>
              <a:rPr lang="de-DE" dirty="0" err="1"/>
              <a:t>can</a:t>
            </a:r>
            <a:r>
              <a:rPr lang="de-DE" dirty="0"/>
              <a:t> </a:t>
            </a:r>
            <a:r>
              <a:rPr lang="de-DE" dirty="0" err="1"/>
              <a:t>solve</a:t>
            </a:r>
            <a:r>
              <a:rPr lang="de-DE" dirty="0"/>
              <a:t> </a:t>
            </a:r>
            <a:r>
              <a:rPr lang="de-DE" dirty="0" err="1"/>
              <a:t>the</a:t>
            </a:r>
            <a:r>
              <a:rPr lang="de-DE" dirty="0"/>
              <a:t> </a:t>
            </a:r>
            <a:r>
              <a:rPr lang="de-DE" dirty="0" err="1"/>
              <a:t>problem</a:t>
            </a:r>
            <a:r>
              <a:rPr lang="de-DE" dirty="0"/>
              <a:t> </a:t>
            </a:r>
            <a:r>
              <a:rPr lang="de-DE" b="1" dirty="0" err="1"/>
              <a:t>analytically</a:t>
            </a:r>
            <a:r>
              <a:rPr lang="de-DE" b="1" dirty="0"/>
              <a:t>!</a:t>
            </a:r>
          </a:p>
          <a:p>
            <a:r>
              <a:rPr lang="de-DE" dirty="0"/>
              <a:t>The </a:t>
            </a:r>
            <a:r>
              <a:rPr lang="de-DE" dirty="0" err="1"/>
              <a:t>solution</a:t>
            </a:r>
            <a:r>
              <a:rPr lang="de-DE" dirty="0"/>
              <a:t> </a:t>
            </a:r>
            <a:r>
              <a:rPr lang="de-DE" dirty="0" err="1"/>
              <a:t>shows</a:t>
            </a:r>
            <a:r>
              <a:rPr lang="de-DE" dirty="0"/>
              <a:t> </a:t>
            </a:r>
            <a:r>
              <a:rPr lang="de-DE" dirty="0" err="1"/>
              <a:t>that</a:t>
            </a:r>
            <a:r>
              <a:rPr lang="de-DE" dirty="0"/>
              <a:t> </a:t>
            </a:r>
            <a:r>
              <a:rPr lang="de-DE" b="1" dirty="0">
                <a:solidFill>
                  <a:srgbClr val="002060"/>
                </a:solidFill>
              </a:rPr>
              <a:t>„</a:t>
            </a:r>
            <a:r>
              <a:rPr lang="de-DE" b="1" dirty="0" err="1">
                <a:solidFill>
                  <a:srgbClr val="002060"/>
                </a:solidFill>
              </a:rPr>
              <a:t>hydrophobic</a:t>
            </a:r>
            <a:r>
              <a:rPr lang="de-DE" b="1" dirty="0">
                <a:solidFill>
                  <a:srgbClr val="002060"/>
                </a:solidFill>
              </a:rPr>
              <a:t> </a:t>
            </a:r>
            <a:r>
              <a:rPr lang="de-DE" b="1" dirty="0" err="1">
                <a:solidFill>
                  <a:srgbClr val="002060"/>
                </a:solidFill>
              </a:rPr>
              <a:t>first</a:t>
            </a:r>
            <a:r>
              <a:rPr lang="de-DE" b="1" dirty="0">
                <a:solidFill>
                  <a:srgbClr val="002060"/>
                </a:solidFill>
              </a:rPr>
              <a:t>“ </a:t>
            </a:r>
            <a:r>
              <a:rPr lang="de-DE" dirty="0" err="1"/>
              <a:t>gives</a:t>
            </a:r>
            <a:r>
              <a:rPr lang="de-DE" dirty="0"/>
              <a:t> </a:t>
            </a:r>
            <a:r>
              <a:rPr lang="de-DE" b="1" dirty="0" err="1"/>
              <a:t>significantly</a:t>
            </a:r>
            <a:r>
              <a:rPr lang="de-DE" b="1" dirty="0"/>
              <a:t> </a:t>
            </a:r>
            <a:r>
              <a:rPr lang="de-DE" b="1" dirty="0" err="1"/>
              <a:t>faster</a:t>
            </a:r>
            <a:r>
              <a:rPr lang="de-DE" b="1" dirty="0"/>
              <a:t> </a:t>
            </a:r>
            <a:r>
              <a:rPr lang="de-DE" dirty="0" err="1"/>
              <a:t>imbibition</a:t>
            </a:r>
            <a:r>
              <a:rPr lang="de-DE" dirty="0"/>
              <a:t>.</a:t>
            </a:r>
          </a:p>
        </p:txBody>
      </p:sp>
      <p:grpSp>
        <p:nvGrpSpPr>
          <p:cNvPr id="27" name="Gruppieren 26">
            <a:extLst>
              <a:ext uri="{FF2B5EF4-FFF2-40B4-BE49-F238E27FC236}">
                <a16:creationId xmlns:a16="http://schemas.microsoft.com/office/drawing/2014/main" id="{B8568EE3-AF36-4EA4-BFF1-406F14B63214}"/>
              </a:ext>
            </a:extLst>
          </p:cNvPr>
          <p:cNvGrpSpPr/>
          <p:nvPr/>
        </p:nvGrpSpPr>
        <p:grpSpPr>
          <a:xfrm>
            <a:off x="515380" y="3121947"/>
            <a:ext cx="3874986" cy="2745680"/>
            <a:chOff x="479376" y="2744924"/>
            <a:chExt cx="3874986" cy="2745680"/>
          </a:xfrm>
        </p:grpSpPr>
        <p:pic>
          <p:nvPicPr>
            <p:cNvPr id="21" name="Grafik 20">
              <a:extLst>
                <a:ext uri="{FF2B5EF4-FFF2-40B4-BE49-F238E27FC236}">
                  <a16:creationId xmlns:a16="http://schemas.microsoft.com/office/drawing/2014/main" id="{DCBA9801-B922-439F-B2E7-E5C0B0602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2744924"/>
              <a:ext cx="3874986" cy="2745680"/>
            </a:xfrm>
            <a:prstGeom prst="rect">
              <a:avLst/>
            </a:prstGeom>
          </p:spPr>
        </p:pic>
        <p:sp>
          <p:nvSpPr>
            <p:cNvPr id="15" name="Rechteck 14">
              <a:extLst>
                <a:ext uri="{FF2B5EF4-FFF2-40B4-BE49-F238E27FC236}">
                  <a16:creationId xmlns:a16="http://schemas.microsoft.com/office/drawing/2014/main" id="{5A2D1CE0-6398-445C-AE25-A2CAD1BC07B5}"/>
                </a:ext>
              </a:extLst>
            </p:cNvPr>
            <p:cNvSpPr/>
            <p:nvPr/>
          </p:nvSpPr>
          <p:spPr>
            <a:xfrm>
              <a:off x="482960" y="3166810"/>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2" name="Rechteck 21">
              <a:extLst>
                <a:ext uri="{FF2B5EF4-FFF2-40B4-BE49-F238E27FC236}">
                  <a16:creationId xmlns:a16="http://schemas.microsoft.com/office/drawing/2014/main" id="{7B3C96F9-A8AE-4C07-B20F-DD4B6D4B72EF}"/>
                </a:ext>
              </a:extLst>
            </p:cNvPr>
            <p:cNvSpPr/>
            <p:nvPr/>
          </p:nvSpPr>
          <p:spPr>
            <a:xfrm>
              <a:off x="2921682" y="3166810"/>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2306E04-B21D-4039-A644-1D61753341F2}"/>
                </a:ext>
              </a:extLst>
            </p:cNvPr>
            <p:cNvSpPr/>
            <p:nvPr/>
          </p:nvSpPr>
          <p:spPr>
            <a:xfrm>
              <a:off x="482960" y="4473116"/>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24" name="Rechteck 23">
              <a:extLst>
                <a:ext uri="{FF2B5EF4-FFF2-40B4-BE49-F238E27FC236}">
                  <a16:creationId xmlns:a16="http://schemas.microsoft.com/office/drawing/2014/main" id="{B30AE35C-D7A3-4785-BB0E-ED26E6B278B0}"/>
                </a:ext>
              </a:extLst>
            </p:cNvPr>
            <p:cNvSpPr/>
            <p:nvPr/>
          </p:nvSpPr>
          <p:spPr>
            <a:xfrm>
              <a:off x="2924944" y="4473115"/>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1" name="Gruppieren 30">
            <a:extLst>
              <a:ext uri="{FF2B5EF4-FFF2-40B4-BE49-F238E27FC236}">
                <a16:creationId xmlns:a16="http://schemas.microsoft.com/office/drawing/2014/main" id="{BC452C17-6CB6-4CE8-A6F5-D0507CD9705E}"/>
              </a:ext>
            </a:extLst>
          </p:cNvPr>
          <p:cNvGrpSpPr/>
          <p:nvPr/>
        </p:nvGrpSpPr>
        <p:grpSpPr>
          <a:xfrm>
            <a:off x="5591944" y="3121947"/>
            <a:ext cx="3874986" cy="2745680"/>
            <a:chOff x="5231904" y="2905142"/>
            <a:chExt cx="3874986" cy="2745680"/>
          </a:xfrm>
        </p:grpSpPr>
        <p:grpSp>
          <p:nvGrpSpPr>
            <p:cNvPr id="30" name="Gruppieren 29">
              <a:extLst>
                <a:ext uri="{FF2B5EF4-FFF2-40B4-BE49-F238E27FC236}">
                  <a16:creationId xmlns:a16="http://schemas.microsoft.com/office/drawing/2014/main" id="{36331432-4460-4A82-95E9-6CBE346FE031}"/>
                </a:ext>
              </a:extLst>
            </p:cNvPr>
            <p:cNvGrpSpPr/>
            <p:nvPr/>
          </p:nvGrpSpPr>
          <p:grpSpPr>
            <a:xfrm>
              <a:off x="5231904" y="2905142"/>
              <a:ext cx="3874986" cy="2745680"/>
              <a:chOff x="5123892" y="2015468"/>
              <a:chExt cx="3874986" cy="2745680"/>
            </a:xfrm>
          </p:grpSpPr>
          <p:pic>
            <p:nvPicPr>
              <p:cNvPr id="6" name="Grafik 5">
                <a:extLst>
                  <a:ext uri="{FF2B5EF4-FFF2-40B4-BE49-F238E27FC236}">
                    <a16:creationId xmlns:a16="http://schemas.microsoft.com/office/drawing/2014/main" id="{8112B7C3-D2EA-4A1A-91E2-1E48C51DB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892" y="2015468"/>
                <a:ext cx="3874986" cy="2745680"/>
              </a:xfrm>
              <a:prstGeom prst="rect">
                <a:avLst/>
              </a:prstGeom>
            </p:spPr>
          </p:pic>
          <p:sp>
            <p:nvSpPr>
              <p:cNvPr id="28" name="Rechteck 27">
                <a:extLst>
                  <a:ext uri="{FF2B5EF4-FFF2-40B4-BE49-F238E27FC236}">
                    <a16:creationId xmlns:a16="http://schemas.microsoft.com/office/drawing/2014/main" id="{499EBEB8-F873-4201-83B6-879868C32BFD}"/>
                  </a:ext>
                </a:extLst>
              </p:cNvPr>
              <p:cNvSpPr/>
              <p:nvPr/>
            </p:nvSpPr>
            <p:spPr>
              <a:xfrm>
                <a:off x="5137398" y="3675031"/>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12BCECA6-536A-432D-A515-DB1F8A8D7323}"/>
                  </a:ext>
                </a:extLst>
              </p:cNvPr>
              <p:cNvSpPr/>
              <p:nvPr/>
            </p:nvSpPr>
            <p:spPr>
              <a:xfrm>
                <a:off x="6366942" y="3675031"/>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9" name="Rechteck 8">
              <a:extLst>
                <a:ext uri="{FF2B5EF4-FFF2-40B4-BE49-F238E27FC236}">
                  <a16:creationId xmlns:a16="http://schemas.microsoft.com/office/drawing/2014/main" id="{A1048D95-E689-420C-A4A9-C5FB4832F59B}"/>
                </a:ext>
              </a:extLst>
            </p:cNvPr>
            <p:cNvSpPr/>
            <p:nvPr/>
          </p:nvSpPr>
          <p:spPr>
            <a:xfrm>
              <a:off x="5258358" y="3336667"/>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1C4B8823-C969-432E-A727-065D4B94FB1C}"/>
                </a:ext>
              </a:extLst>
            </p:cNvPr>
            <p:cNvSpPr/>
            <p:nvPr/>
          </p:nvSpPr>
          <p:spPr>
            <a:xfrm>
              <a:off x="6453508" y="3336667"/>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32" name="Textfeld 31">
            <a:extLst>
              <a:ext uri="{FF2B5EF4-FFF2-40B4-BE49-F238E27FC236}">
                <a16:creationId xmlns:a16="http://schemas.microsoft.com/office/drawing/2014/main" id="{9A623E80-6A02-41B2-8A00-600840FDBC8D}"/>
              </a:ext>
            </a:extLst>
          </p:cNvPr>
          <p:cNvSpPr txBox="1"/>
          <p:nvPr/>
        </p:nvSpPr>
        <p:spPr bwMode="auto">
          <a:xfrm>
            <a:off x="1127448" y="6011996"/>
            <a:ext cx="2988332" cy="369332"/>
          </a:xfrm>
          <a:prstGeom prst="rect">
            <a:avLst/>
          </a:prstGeom>
          <a:noFill/>
        </p:spPr>
        <p:txBody>
          <a:bodyPr wrap="square" rtlCol="0">
            <a:spAutoFit/>
          </a:bodyPr>
          <a:lstStyle/>
          <a:p>
            <a:r>
              <a:rPr lang="de-DE" b="1" dirty="0" err="1">
                <a:solidFill>
                  <a:srgbClr val="002060"/>
                </a:solidFill>
              </a:rPr>
              <a:t>Hydrophobic</a:t>
            </a:r>
            <a:r>
              <a:rPr lang="de-DE" b="1" dirty="0">
                <a:solidFill>
                  <a:srgbClr val="002060"/>
                </a:solidFill>
              </a:rPr>
              <a:t> </a:t>
            </a:r>
            <a:r>
              <a:rPr lang="de-DE" b="1" dirty="0" err="1">
                <a:solidFill>
                  <a:srgbClr val="002060"/>
                </a:solidFill>
              </a:rPr>
              <a:t>first</a:t>
            </a:r>
            <a:endParaRPr lang="de-DE" b="1" dirty="0">
              <a:solidFill>
                <a:srgbClr val="002060"/>
              </a:solidFill>
            </a:endParaRPr>
          </a:p>
        </p:txBody>
      </p:sp>
      <p:sp>
        <p:nvSpPr>
          <p:cNvPr id="33" name="Textfeld 32">
            <a:extLst>
              <a:ext uri="{FF2B5EF4-FFF2-40B4-BE49-F238E27FC236}">
                <a16:creationId xmlns:a16="http://schemas.microsoft.com/office/drawing/2014/main" id="{C25EF15F-6F7A-41C3-B5EB-9D581CEC6B07}"/>
              </a:ext>
            </a:extLst>
          </p:cNvPr>
          <p:cNvSpPr txBox="1"/>
          <p:nvPr/>
        </p:nvSpPr>
        <p:spPr bwMode="auto">
          <a:xfrm>
            <a:off x="6384033" y="6011996"/>
            <a:ext cx="2412268" cy="369332"/>
          </a:xfrm>
          <a:prstGeom prst="rect">
            <a:avLst/>
          </a:prstGeom>
          <a:noFill/>
        </p:spPr>
        <p:txBody>
          <a:bodyPr wrap="square" rtlCol="0">
            <a:spAutoFit/>
          </a:bodyPr>
          <a:lstStyle/>
          <a:p>
            <a:r>
              <a:rPr lang="de-DE" b="1" dirty="0" err="1">
                <a:solidFill>
                  <a:srgbClr val="FF0000"/>
                </a:solidFill>
              </a:rPr>
              <a:t>Hydrophilic</a:t>
            </a:r>
            <a:r>
              <a:rPr lang="de-DE" b="1" dirty="0">
                <a:solidFill>
                  <a:srgbClr val="FF0000"/>
                </a:solidFill>
              </a:rPr>
              <a:t> </a:t>
            </a:r>
            <a:r>
              <a:rPr lang="de-DE" b="1" dirty="0" err="1">
                <a:solidFill>
                  <a:srgbClr val="FF0000"/>
                </a:solidFill>
              </a:rPr>
              <a:t>first</a:t>
            </a:r>
            <a:endParaRPr lang="de-DE" b="1" dirty="0">
              <a:solidFill>
                <a:srgbClr val="FF0000"/>
              </a:solidFill>
            </a:endParaRPr>
          </a:p>
        </p:txBody>
      </p:sp>
    </p:spTree>
    <p:extLst>
      <p:ext uri="{BB962C8B-B14F-4D97-AF65-F5344CB8AC3E}">
        <p14:creationId xmlns:p14="http://schemas.microsoft.com/office/powerpoint/2010/main" val="2554401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FD05C6-9F04-0446-C9EC-77DD5829EB5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4" name="think-cell Folie" r:id="rId5" imgW="408" imgH="408" progId="TCLayout.ActiveDocument.1">
                  <p:embed/>
                </p:oleObj>
              </mc:Choice>
              <mc:Fallback>
                <p:oleObj name="think-cell Folie" r:id="rId5" imgW="408" imgH="408" progId="TCLayout.ActiveDocument.1">
                  <p:embed/>
                  <p:pic>
                    <p:nvPicPr>
                      <p:cNvPr id="5" name="think-cell data - do not delete" hidden="1">
                        <a:extLst>
                          <a:ext uri="{FF2B5EF4-FFF2-40B4-BE49-F238E27FC236}">
                            <a16:creationId xmlns:a16="http://schemas.microsoft.com/office/drawing/2014/main" id="{E9FD05C6-9F04-0446-C9EC-77DD5829EB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dirty="0"/>
              <a:t>A </a:t>
            </a:r>
            <a:r>
              <a:rPr lang="de-DE" dirty="0" err="1"/>
              <a:t>prototypical</a:t>
            </a:r>
            <a:r>
              <a:rPr lang="de-DE" dirty="0"/>
              <a:t> </a:t>
            </a:r>
            <a:r>
              <a:rPr lang="de-DE" dirty="0" err="1"/>
              <a:t>dynamic</a:t>
            </a:r>
            <a:r>
              <a:rPr lang="de-DE" dirty="0"/>
              <a:t> </a:t>
            </a:r>
            <a:r>
              <a:rPr lang="de-DE" dirty="0" err="1"/>
              <a:t>wetting</a:t>
            </a:r>
            <a:r>
              <a:rPr lang="de-DE" dirty="0"/>
              <a:t> </a:t>
            </a:r>
            <a:r>
              <a:rPr lang="de-DE" dirty="0" err="1"/>
              <a:t>process</a:t>
            </a:r>
            <a:endParaRPr lang="de-DE" dirty="0"/>
          </a:p>
        </p:txBody>
      </p:sp>
      <p:sp>
        <p:nvSpPr>
          <p:cNvPr id="7" name="Rechteck 6">
            <a:extLst>
              <a:ext uri="{FF2B5EF4-FFF2-40B4-BE49-F238E27FC236}">
                <a16:creationId xmlns:a16="http://schemas.microsoft.com/office/drawing/2014/main" id="{2765A95D-BDAA-4E0C-BB1A-858F8756582A}"/>
              </a:ext>
            </a:extLst>
          </p:cNvPr>
          <p:cNvSpPr/>
          <p:nvPr/>
        </p:nvSpPr>
        <p:spPr>
          <a:xfrm>
            <a:off x="3964406" y="3537012"/>
            <a:ext cx="7798938" cy="1335627"/>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Text Box 22">
            <a:extLst>
              <a:ext uri="{FF2B5EF4-FFF2-40B4-BE49-F238E27FC236}">
                <a16:creationId xmlns:a16="http://schemas.microsoft.com/office/drawing/2014/main" id="{6EA1492F-D043-43DC-AD6E-D7087D5E97F7}"/>
              </a:ext>
            </a:extLst>
          </p:cNvPr>
          <p:cNvSpPr txBox="1">
            <a:spLocks noChangeArrowheads="1"/>
          </p:cNvSpPr>
          <p:nvPr/>
        </p:nvSpPr>
        <p:spPr bwMode="auto">
          <a:xfrm>
            <a:off x="3971764" y="3537012"/>
            <a:ext cx="7791580"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eaLnBrk="1" fontAlgn="base" hangingPunct="1">
              <a:spcBef>
                <a:spcPct val="0"/>
              </a:spcBef>
              <a:spcAft>
                <a:spcPct val="0"/>
              </a:spcAft>
              <a:buNone/>
              <a:defRPr/>
            </a:pPr>
            <a:r>
              <a:rPr lang="de-DE" altLang="de-DE" sz="2200" b="1" dirty="0" err="1">
                <a:solidFill>
                  <a:srgbClr val="FFFFFF"/>
                </a:solidFill>
                <a:latin typeface="Calibri" panose="020F0502020204030204" pitchFamily="34" charset="0"/>
              </a:rPr>
              <a:t>Two</a:t>
            </a:r>
            <a:r>
              <a:rPr lang="de-DE" altLang="de-DE" sz="2200" b="1" dirty="0">
                <a:solidFill>
                  <a:srgbClr val="FFFFFF"/>
                </a:solidFill>
                <a:latin typeface="Calibri" panose="020F0502020204030204" pitchFamily="34" charset="0"/>
              </a:rPr>
              <a:t> </a:t>
            </a:r>
            <a:r>
              <a:rPr lang="de-DE" altLang="de-DE" sz="2200" b="1" dirty="0" err="1">
                <a:solidFill>
                  <a:srgbClr val="FFFFFF"/>
                </a:solidFill>
                <a:latin typeface="Calibri" panose="020F0502020204030204" pitchFamily="34" charset="0"/>
              </a:rPr>
              <a:t>major</a:t>
            </a:r>
            <a:r>
              <a:rPr lang="de-DE" altLang="de-DE" sz="2200" b="1" dirty="0">
                <a:solidFill>
                  <a:srgbClr val="FFFFFF"/>
                </a:solidFill>
                <a:latin typeface="Calibri" panose="020F0502020204030204" pitchFamily="34" charset="0"/>
              </a:rPr>
              <a:t> </a:t>
            </a:r>
            <a:r>
              <a:rPr lang="de-DE" altLang="de-DE" sz="2200" b="1" dirty="0" err="1">
                <a:solidFill>
                  <a:srgbClr val="FFFFFF"/>
                </a:solidFill>
                <a:latin typeface="Calibri" panose="020F0502020204030204" pitchFamily="34" charset="0"/>
              </a:rPr>
              <a:t>challenges</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17">
            <a:extLst>
              <a:ext uri="{FF2B5EF4-FFF2-40B4-BE49-F238E27FC236}">
                <a16:creationId xmlns:a16="http://schemas.microsoft.com/office/drawing/2014/main" id="{FE052709-419F-4EFC-A6BE-725C913138E3}"/>
              </a:ext>
            </a:extLst>
          </p:cNvPr>
          <p:cNvSpPr>
            <a:spLocks noChangeArrowheads="1"/>
          </p:cNvSpPr>
          <p:nvPr/>
        </p:nvSpPr>
        <p:spPr bwMode="auto">
          <a:xfrm>
            <a:off x="3967625" y="4064413"/>
            <a:ext cx="7636987" cy="732739"/>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kumimoji="0" lang="de-DE" altLang="de-DE" sz="2000" b="1" i="0" u="none" strike="noStrike" kern="1200" cap="none" spc="0" normalizeH="0" baseline="0" noProof="0" dirty="0" err="1">
                <a:ln>
                  <a:noFill/>
                </a:ln>
                <a:effectLst/>
                <a:uLnTx/>
                <a:uFillTx/>
                <a:latin typeface="Calibri" panose="020F0502020204030204" pitchFamily="34" charset="0"/>
              </a:rPr>
              <a:t>Predictive</a:t>
            </a:r>
            <a:r>
              <a:rPr kumimoji="0" lang="de-DE" altLang="de-DE" sz="2000" b="1" i="0" u="none" strike="noStrike" kern="1200" cap="none" spc="0" normalizeH="0" baseline="0" noProof="0" dirty="0">
                <a:ln>
                  <a:noFill/>
                </a:ln>
                <a:effectLst/>
                <a:uLnTx/>
                <a:uFillTx/>
                <a:latin typeface="Calibri" panose="020F0502020204030204" pitchFamily="34" charset="0"/>
              </a:rPr>
              <a:t> </a:t>
            </a:r>
            <a:r>
              <a:rPr kumimoji="0" lang="de-DE" altLang="de-DE" sz="2000" i="0" u="none" strike="noStrike" kern="1200" cap="none" spc="0" normalizeH="0" baseline="0" noProof="0" dirty="0" err="1">
                <a:ln>
                  <a:noFill/>
                </a:ln>
                <a:effectLst/>
                <a:uLnTx/>
                <a:uFillTx/>
                <a:latin typeface="Calibri" panose="020F0502020204030204" pitchFamily="34" charset="0"/>
              </a:rPr>
              <a:t>models</a:t>
            </a:r>
            <a:r>
              <a:rPr kumimoji="0" lang="de-DE" altLang="de-DE" sz="2000" b="0" i="0" u="none" strike="noStrike" kern="1200" cap="none" spc="0" normalizeH="0" baseline="0" noProof="0" dirty="0">
                <a:ln>
                  <a:noFill/>
                </a:ln>
                <a:effectLst/>
                <a:uLnTx/>
                <a:uFillTx/>
                <a:latin typeface="Calibri" panose="020F0502020204030204" pitchFamily="34" charset="0"/>
              </a:rPr>
              <a:t>	      </a:t>
            </a:r>
            <a:r>
              <a:rPr kumimoji="0" lang="de-DE" altLang="de-DE" sz="2000" b="0" i="0" u="none" strike="noStrike" kern="1200" cap="none" spc="0" normalizeH="0" baseline="0" noProof="0" dirty="0" err="1">
                <a:ln>
                  <a:noFill/>
                </a:ln>
                <a:effectLst/>
                <a:uLnTx/>
                <a:uFillTx/>
                <a:latin typeface="Calibri" panose="020F0502020204030204" pitchFamily="34" charset="0"/>
              </a:rPr>
              <a:t>only</a:t>
            </a:r>
            <a:r>
              <a:rPr kumimoji="0" lang="de-DE" altLang="de-DE" sz="2000" b="0" i="0" u="none" strike="noStrike" kern="1200" cap="none" spc="0" normalizeH="0" baseline="0" noProof="0" dirty="0">
                <a:ln>
                  <a:noFill/>
                </a:ln>
                <a:effectLst/>
                <a:uLnTx/>
                <a:uFillTx/>
                <a:latin typeface="Calibri" panose="020F0502020204030204" pitchFamily="34" charset="0"/>
              </a:rPr>
              <a:t> </a:t>
            </a:r>
            <a:r>
              <a:rPr kumimoji="0" lang="de-DE" altLang="de-DE" sz="2000" b="0" i="0" u="none" strike="noStrike" kern="1200" cap="none" spc="0" normalizeH="0" baseline="0" noProof="0" dirty="0" err="1">
                <a:ln>
                  <a:noFill/>
                </a:ln>
                <a:effectLst/>
                <a:uLnTx/>
                <a:uFillTx/>
                <a:latin typeface="Calibri" panose="020F0502020204030204" pitchFamily="34" charset="0"/>
              </a:rPr>
              <a:t>use</a:t>
            </a:r>
            <a:r>
              <a:rPr kumimoji="0" lang="de-DE" altLang="de-DE" sz="2000" b="0" i="0" u="none" strike="noStrike" kern="1200" cap="none" spc="0" normalizeH="0" baseline="0" noProof="0" dirty="0">
                <a:ln>
                  <a:noFill/>
                </a:ln>
                <a:effectLst/>
                <a:uLnTx/>
                <a:uFillTx/>
                <a:latin typeface="Calibri" panose="020F0502020204030204" pitchFamily="34" charset="0"/>
              </a:rPr>
              <a:t> well-</a:t>
            </a:r>
            <a:r>
              <a:rPr kumimoji="0" lang="de-DE" altLang="de-DE" sz="2000" b="0" i="0" u="none" strike="noStrike" kern="1200" cap="none" spc="0" normalizeH="0" baseline="0" noProof="0" dirty="0" err="1">
                <a:ln>
                  <a:noFill/>
                </a:ln>
                <a:effectLst/>
                <a:uLnTx/>
                <a:uFillTx/>
                <a:latin typeface="Calibri" panose="020F0502020204030204" pitchFamily="34" charset="0"/>
              </a:rPr>
              <a:t>defined</a:t>
            </a:r>
            <a:r>
              <a:rPr kumimoji="0" lang="de-DE" altLang="de-DE" sz="2000" b="0" i="0" u="none" strike="noStrike" kern="1200" cap="none" spc="0" normalizeH="0" baseline="0" noProof="0" dirty="0">
                <a:ln>
                  <a:noFill/>
                </a:ln>
                <a:effectLst/>
                <a:uLnTx/>
                <a:uFillTx/>
                <a:latin typeface="Calibri" panose="020F0502020204030204" pitchFamily="34" charset="0"/>
              </a:rPr>
              <a:t> material </a:t>
            </a:r>
            <a:r>
              <a:rPr kumimoji="0" lang="de-DE" altLang="de-DE" sz="2000" b="0" i="0" u="none" strike="noStrike" kern="1200" cap="none" spc="0" normalizeH="0" baseline="0" noProof="0" dirty="0" err="1">
                <a:ln>
                  <a:noFill/>
                </a:ln>
                <a:effectLst/>
                <a:uLnTx/>
                <a:uFillTx/>
                <a:latin typeface="Calibri" panose="020F0502020204030204" pitchFamily="34" charset="0"/>
              </a:rPr>
              <a:t>parameters</a:t>
            </a:r>
            <a:endParaRPr kumimoji="0" lang="de-DE" altLang="de-DE" sz="2000" b="0" i="0" u="none" strike="noStrike" kern="1200" cap="none" spc="0" normalizeH="0" baseline="0" noProof="0" dirty="0">
              <a:ln>
                <a:noFill/>
              </a:ln>
              <a:effectLst/>
              <a:uLnTx/>
              <a:uFillTx/>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Multiscale</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character</a:t>
            </a:r>
            <a:r>
              <a:rPr lang="de-DE" altLang="de-DE" sz="2000" dirty="0">
                <a:solidFill>
                  <a:srgbClr val="000000"/>
                </a:solidFill>
                <a:latin typeface="Calibri" panose="020F0502020204030204" pitchFamily="34" charset="0"/>
              </a:rPr>
              <a:t>              </a:t>
            </a:r>
            <a:r>
              <a:rPr lang="de-DE" altLang="de-DE" sz="2000" u="sng" dirty="0" err="1">
                <a:solidFill>
                  <a:srgbClr val="000000"/>
                </a:solidFill>
                <a:latin typeface="Calibri" panose="020F0502020204030204" pitchFamily="34" charset="0"/>
              </a:rPr>
              <a:t>very</a:t>
            </a:r>
            <a:r>
              <a:rPr lang="de-DE" altLang="de-DE" sz="2000" u="sng" dirty="0">
                <a:solidFill>
                  <a:srgbClr val="000000"/>
                </a:solidFill>
                <a:latin typeface="Calibri" panose="020F0502020204030204" pitchFamily="34" charset="0"/>
              </a:rPr>
              <a:t> high</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computational</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costs</a:t>
            </a:r>
            <a:endPar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11" name="Rechteck 10">
            <a:extLst>
              <a:ext uri="{FF2B5EF4-FFF2-40B4-BE49-F238E27FC236}">
                <a16:creationId xmlns:a16="http://schemas.microsoft.com/office/drawing/2014/main" id="{79CF4ADB-9A92-45DE-AF93-8A41F5C84DFE}"/>
              </a:ext>
            </a:extLst>
          </p:cNvPr>
          <p:cNvSpPr/>
          <p:nvPr/>
        </p:nvSpPr>
        <p:spPr>
          <a:xfrm>
            <a:off x="3957048" y="1432295"/>
            <a:ext cx="7791580" cy="1571959"/>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 Box 22">
            <a:extLst>
              <a:ext uri="{FF2B5EF4-FFF2-40B4-BE49-F238E27FC236}">
                <a16:creationId xmlns:a16="http://schemas.microsoft.com/office/drawing/2014/main" id="{5CD0DDD0-A726-448C-8EFF-5E67D6E5D7FD}"/>
              </a:ext>
            </a:extLst>
          </p:cNvPr>
          <p:cNvSpPr txBox="1">
            <a:spLocks noChangeArrowheads="1"/>
          </p:cNvSpPr>
          <p:nvPr/>
        </p:nvSpPr>
        <p:spPr bwMode="auto">
          <a:xfrm>
            <a:off x="3964406" y="1412776"/>
            <a:ext cx="7791580"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Why</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is</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Capillary</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Rise</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de-DE" altLang="de-DE" sz="2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interesting</a:t>
            </a:r>
            <a:r>
              <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p>
        </p:txBody>
      </p:sp>
      <p:sp>
        <p:nvSpPr>
          <p:cNvPr id="13" name="Rectangle 17">
            <a:extLst>
              <a:ext uri="{FF2B5EF4-FFF2-40B4-BE49-F238E27FC236}">
                <a16:creationId xmlns:a16="http://schemas.microsoft.com/office/drawing/2014/main" id="{F27E60C9-CE65-4187-9CA1-5FA7020F7CB6}"/>
              </a:ext>
            </a:extLst>
          </p:cNvPr>
          <p:cNvSpPr>
            <a:spLocks noChangeArrowheads="1"/>
          </p:cNvSpPr>
          <p:nvPr/>
        </p:nvSpPr>
        <p:spPr bwMode="auto">
          <a:xfrm>
            <a:off x="3960266" y="1860148"/>
            <a:ext cx="7897299" cy="1056310"/>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err="1">
                <a:solidFill>
                  <a:srgbClr val="000000"/>
                </a:solidFill>
                <a:latin typeface="Calibri" panose="020F0502020204030204" pitchFamily="34" charset="0"/>
              </a:rPr>
              <a:t>Numerous</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applications</a:t>
            </a:r>
            <a:r>
              <a:rPr lang="de-DE" altLang="de-DE" sz="2000" b="1" dirty="0">
                <a:solidFill>
                  <a:srgbClr val="000000"/>
                </a:solidFill>
                <a:latin typeface="Calibri" panose="020F0502020204030204" pitchFamily="34" charset="0"/>
              </a:rPr>
              <a:t> </a:t>
            </a:r>
            <a:r>
              <a:rPr lang="de-DE" altLang="de-DE" sz="2000" dirty="0">
                <a:solidFill>
                  <a:srgbClr val="000000"/>
                </a:solidFill>
                <a:latin typeface="Calibri" panose="020F0502020204030204" pitchFamily="34" charset="0"/>
              </a:rPr>
              <a:t>(in </a:t>
            </a:r>
            <a:r>
              <a:rPr lang="de-DE" altLang="de-DE" sz="2000" dirty="0" err="1">
                <a:solidFill>
                  <a:srgbClr val="000000"/>
                </a:solidFill>
                <a:latin typeface="Calibri" panose="020F0502020204030204" pitchFamily="34" charset="0"/>
              </a:rPr>
              <a:t>particular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powders</a:t>
            </a:r>
            <a:r>
              <a:rPr lang="de-DE" altLang="de-DE" sz="2000" dirty="0">
                <a:solidFill>
                  <a:srgbClr val="000000"/>
                </a:solidFill>
                <a:latin typeface="Calibri" panose="020F0502020204030204" pitchFamily="34" charset="0"/>
              </a:rPr>
              <a:t>)</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kumimoji="0" lang="de-DE" altLang="de-DE" sz="2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Prediction</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of</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the</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dynamics</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e-DE" altLang="de-DE"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is</a:t>
            </a:r>
            <a:r>
              <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non-trivial!</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Axial </a:t>
            </a:r>
            <a:r>
              <a:rPr kumimoji="0" lang="de-DE" altLang="de-DE" sz="200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symmetry</a:t>
            </a:r>
            <a:r>
              <a:rPr lang="de-DE" altLang="de-DE" sz="2000" dirty="0">
                <a:solidFill>
                  <a:srgbClr val="000000"/>
                </a:solidFill>
                <a:latin typeface="Calibri" panose="020F0502020204030204" pitchFamily="34" charset="0"/>
              </a:rPr>
              <a:t> 	      </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Simplified</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models</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available</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19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6" name="Pfeil: nach rechts 15">
            <a:extLst>
              <a:ext uri="{FF2B5EF4-FFF2-40B4-BE49-F238E27FC236}">
                <a16:creationId xmlns:a16="http://schemas.microsoft.com/office/drawing/2014/main" id="{C2D417F4-377F-4079-9A3C-80D58342E807}"/>
              </a:ext>
            </a:extLst>
          </p:cNvPr>
          <p:cNvSpPr/>
          <p:nvPr/>
        </p:nvSpPr>
        <p:spPr>
          <a:xfrm>
            <a:off x="6059996" y="2672916"/>
            <a:ext cx="540060" cy="144016"/>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feil: nach rechts 16">
            <a:extLst>
              <a:ext uri="{FF2B5EF4-FFF2-40B4-BE49-F238E27FC236}">
                <a16:creationId xmlns:a16="http://schemas.microsoft.com/office/drawing/2014/main" id="{9305FE23-6F99-4115-B37F-C6E293E9F8E4}"/>
              </a:ext>
            </a:extLst>
          </p:cNvPr>
          <p:cNvSpPr/>
          <p:nvPr/>
        </p:nvSpPr>
        <p:spPr>
          <a:xfrm>
            <a:off x="6456040" y="4209205"/>
            <a:ext cx="540060" cy="144016"/>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feil: nach rechts 18">
            <a:extLst>
              <a:ext uri="{FF2B5EF4-FFF2-40B4-BE49-F238E27FC236}">
                <a16:creationId xmlns:a16="http://schemas.microsoft.com/office/drawing/2014/main" id="{BCF52214-BEDC-433B-AEE2-E89D7D46807C}"/>
              </a:ext>
            </a:extLst>
          </p:cNvPr>
          <p:cNvSpPr/>
          <p:nvPr/>
        </p:nvSpPr>
        <p:spPr>
          <a:xfrm>
            <a:off x="6456040" y="4554299"/>
            <a:ext cx="540060" cy="144016"/>
          </a:xfrm>
          <a:prstGeom prst="rightArrow">
            <a:avLst/>
          </a:prstGeom>
          <a:solidFill>
            <a:srgbClr val="004E8A"/>
          </a:solidFill>
          <a:ln>
            <a:solidFill>
              <a:srgbClr val="004E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1 1 1 2">
            <a:extLst>
              <a:ext uri="{FF2B5EF4-FFF2-40B4-BE49-F238E27FC236}">
                <a16:creationId xmlns:a16="http://schemas.microsoft.com/office/drawing/2014/main" id="{193E089C-7416-4FBA-BCE2-E33483E19EA8}"/>
              </a:ext>
            </a:extLst>
          </p:cNvPr>
          <p:cNvSpPr>
            <a:spLocks noChangeArrowheads="1"/>
          </p:cNvSpPr>
          <p:nvPr/>
        </p:nvSpPr>
        <p:spPr bwMode="auto">
          <a:xfrm>
            <a:off x="4052538" y="5445224"/>
            <a:ext cx="5715870" cy="45513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dirty="0">
                <a:solidFill>
                  <a:srgbClr val="000000"/>
                </a:solidFill>
                <a:latin typeface="Calibri" panose="020F0502020204030204" pitchFamily="34" charset="0"/>
              </a:rPr>
              <a:t>Goal: </a:t>
            </a:r>
            <a:r>
              <a:rPr lang="de-DE" altLang="de-DE" sz="2000" b="1" dirty="0" err="1">
                <a:solidFill>
                  <a:srgbClr val="000000"/>
                </a:solidFill>
                <a:latin typeface="Calibri" panose="020F0502020204030204" pitchFamily="34" charset="0"/>
              </a:rPr>
              <a:t>Predict</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rise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height</a:t>
            </a:r>
            <a:r>
              <a:rPr lang="de-DE" altLang="de-DE" sz="2000" dirty="0">
                <a:solidFill>
                  <a:srgbClr val="000000"/>
                </a:solidFill>
                <a:latin typeface="Calibri" panose="020F0502020204030204" pitchFamily="34" charset="0"/>
              </a:rPr>
              <a:t> h=h(t)</a:t>
            </a:r>
          </a:p>
        </p:txBody>
      </p:sp>
      <p:sp>
        <p:nvSpPr>
          <p:cNvPr id="20" name="Rechteck 19">
            <a:extLst>
              <a:ext uri="{FF2B5EF4-FFF2-40B4-BE49-F238E27FC236}">
                <a16:creationId xmlns:a16="http://schemas.microsoft.com/office/drawing/2014/main" id="{75764AAC-A7F4-4EED-A1ED-AE79F48EF5B7}"/>
              </a:ext>
            </a:extLst>
          </p:cNvPr>
          <p:cNvSpPr/>
          <p:nvPr/>
        </p:nvSpPr>
        <p:spPr>
          <a:xfrm>
            <a:off x="3952818" y="5418812"/>
            <a:ext cx="5167518" cy="48154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1" name="Grafik 20">
            <a:extLst>
              <a:ext uri="{FF2B5EF4-FFF2-40B4-BE49-F238E27FC236}">
                <a16:creationId xmlns:a16="http://schemas.microsoft.com/office/drawing/2014/main" id="{EB7D18E7-F76E-466C-B94F-48381B1C33E7}"/>
              </a:ext>
            </a:extLst>
          </p:cNvPr>
          <p:cNvPicPr>
            <a:picLocks noChangeAspect="1"/>
          </p:cNvPicPr>
          <p:nvPr/>
        </p:nvPicPr>
        <p:blipFill>
          <a:blip r:embed="rId7">
            <a:extLst>
              <a:ext uri="{28A0092B-C50C-407E-A947-70E740481C1C}">
                <a14:useLocalDpi xmlns:a14="http://schemas.microsoft.com/office/drawing/2010/main" val="0"/>
              </a:ext>
            </a:extLst>
          </a:blip>
          <a:srcRect l="10801" r="10801"/>
          <a:stretch/>
        </p:blipFill>
        <p:spPr>
          <a:xfrm>
            <a:off x="229986" y="1016732"/>
            <a:ext cx="3525754" cy="5099933"/>
          </a:xfrm>
          <a:prstGeom prst="rect">
            <a:avLst/>
          </a:prstGeom>
        </p:spPr>
      </p:pic>
      <p:sp>
        <p:nvSpPr>
          <p:cNvPr id="25" name="Rechteck 24">
            <a:extLst>
              <a:ext uri="{FF2B5EF4-FFF2-40B4-BE49-F238E27FC236}">
                <a16:creationId xmlns:a16="http://schemas.microsoft.com/office/drawing/2014/main" id="{478428DC-15B3-4C9F-A9F3-29319F1D4942}"/>
              </a:ext>
            </a:extLst>
          </p:cNvPr>
          <p:cNvSpPr/>
          <p:nvPr/>
        </p:nvSpPr>
        <p:spPr>
          <a:xfrm>
            <a:off x="3251684" y="2543581"/>
            <a:ext cx="252028" cy="309355"/>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15771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BE27D-45C2-4432-8349-AC8174098E0F}"/>
              </a:ext>
            </a:extLst>
          </p:cNvPr>
          <p:cNvSpPr>
            <a:spLocks noGrp="1"/>
          </p:cNvSpPr>
          <p:nvPr>
            <p:ph type="title"/>
          </p:nvPr>
        </p:nvSpPr>
        <p:spPr/>
        <p:txBody>
          <a:bodyPr/>
          <a:lstStyle/>
          <a:p>
            <a:r>
              <a:rPr lang="de-DE" dirty="0"/>
              <a:t>A quantitative </a:t>
            </a:r>
            <a:r>
              <a:rPr lang="de-DE" dirty="0" err="1"/>
              <a:t>example</a:t>
            </a:r>
            <a:endParaRPr lang="de-DE" dirty="0"/>
          </a:p>
        </p:txBody>
      </p:sp>
      <p:sp>
        <p:nvSpPr>
          <p:cNvPr id="3" name="Inhaltsplatzhalter 2">
            <a:extLst>
              <a:ext uri="{FF2B5EF4-FFF2-40B4-BE49-F238E27FC236}">
                <a16:creationId xmlns:a16="http://schemas.microsoft.com/office/drawing/2014/main" id="{3603D2D4-B12E-470E-8ABC-2D4AF6D8CC51}"/>
              </a:ext>
            </a:extLst>
          </p:cNvPr>
          <p:cNvSpPr>
            <a:spLocks noGrp="1"/>
          </p:cNvSpPr>
          <p:nvPr>
            <p:ph idx="1"/>
          </p:nvPr>
        </p:nvSpPr>
        <p:spPr>
          <a:xfrm>
            <a:off x="334434" y="1124743"/>
            <a:ext cx="11521017" cy="504057"/>
          </a:xfrm>
        </p:spPr>
        <p:txBody>
          <a:bodyPr/>
          <a:lstStyle/>
          <a:p>
            <a:r>
              <a:rPr lang="de-DE" dirty="0" err="1"/>
              <a:t>Let</a:t>
            </a:r>
            <a:r>
              <a:rPr lang="de-DE" dirty="0"/>
              <a:t> </a:t>
            </a:r>
            <a:r>
              <a:rPr lang="de-DE" dirty="0" err="1"/>
              <a:t>us</a:t>
            </a:r>
            <a:r>
              <a:rPr lang="de-DE" dirty="0"/>
              <a:t> </a:t>
            </a:r>
            <a:r>
              <a:rPr lang="de-DE" dirty="0" err="1"/>
              <a:t>look</a:t>
            </a:r>
            <a:r>
              <a:rPr lang="de-DE" dirty="0"/>
              <a:t> at a </a:t>
            </a:r>
            <a:r>
              <a:rPr lang="de-DE" dirty="0" err="1"/>
              <a:t>concrete</a:t>
            </a:r>
            <a:r>
              <a:rPr lang="de-DE" dirty="0"/>
              <a:t> </a:t>
            </a:r>
            <a:r>
              <a:rPr lang="de-DE" dirty="0" err="1"/>
              <a:t>example</a:t>
            </a:r>
            <a:r>
              <a:rPr lang="de-DE" dirty="0"/>
              <a:t>. </a:t>
            </a:r>
            <a:r>
              <a:rPr lang="de-DE" dirty="0" err="1"/>
              <a:t>We</a:t>
            </a:r>
            <a:r>
              <a:rPr lang="de-DE" dirty="0"/>
              <a:t> </a:t>
            </a:r>
            <a:r>
              <a:rPr lang="de-DE" dirty="0" err="1"/>
              <a:t>choose</a:t>
            </a:r>
            <a:endParaRPr lang="de-DE" dirty="0"/>
          </a:p>
          <a:p>
            <a:pPr marL="0" indent="0">
              <a:buNone/>
            </a:pPr>
            <a:endParaRPr lang="de-DE" dirty="0"/>
          </a:p>
        </p:txBody>
      </p:sp>
      <p:pic>
        <p:nvPicPr>
          <p:cNvPr id="17" name="Grafik 16" descr="\documentclass{article}&#10;\usepackage{amsmath}&#10;\pagestyle{empty}&#10;\begin{document}&#10;&#10;&#10;$\theta_A = 30^\circ, \quad \theta_B = 60^\circ, \quad \text{share of A} \quad \ r_A = 0.3, \quad \text{pore length} \quad L=10 \, R$&#10;&#10;\end{document}" title="IguanaTex Bitmap Display">
            <a:extLst>
              <a:ext uri="{FF2B5EF4-FFF2-40B4-BE49-F238E27FC236}">
                <a16:creationId xmlns:a16="http://schemas.microsoft.com/office/drawing/2014/main" id="{2836635C-BCF9-41B4-8A6E-5ADC554A259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95400" y="1788106"/>
            <a:ext cx="9613782" cy="287780"/>
          </a:xfrm>
          <a:prstGeom prst="rect">
            <a:avLst/>
          </a:prstGeom>
        </p:spPr>
      </p:pic>
      <p:sp>
        <p:nvSpPr>
          <p:cNvPr id="5" name="Inhaltsplatzhalter 2">
            <a:extLst>
              <a:ext uri="{FF2B5EF4-FFF2-40B4-BE49-F238E27FC236}">
                <a16:creationId xmlns:a16="http://schemas.microsoft.com/office/drawing/2014/main" id="{57037369-5939-4316-898D-048A0E797639}"/>
              </a:ext>
            </a:extLst>
          </p:cNvPr>
          <p:cNvSpPr txBox="1">
            <a:spLocks/>
          </p:cNvSpPr>
          <p:nvPr/>
        </p:nvSpPr>
        <p:spPr bwMode="auto">
          <a:xfrm>
            <a:off x="6312024" y="2528899"/>
            <a:ext cx="4818624" cy="5040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This </a:t>
            </a:r>
            <a:r>
              <a:rPr lang="de-DE" kern="0" dirty="0" err="1"/>
              <a:t>yields</a:t>
            </a:r>
            <a:r>
              <a:rPr lang="de-DE" kern="0" dirty="0"/>
              <a:t> </a:t>
            </a:r>
            <a:r>
              <a:rPr lang="de-DE" kern="0" dirty="0" err="1"/>
              <a:t>the</a:t>
            </a:r>
            <a:r>
              <a:rPr lang="de-DE" kern="0" dirty="0"/>
              <a:t> Cassie-Baxter angle</a:t>
            </a:r>
          </a:p>
          <a:p>
            <a:pPr marL="0" indent="0">
              <a:buFont typeface="Wingdings" pitchFamily="2" charset="2"/>
              <a:buNone/>
            </a:pPr>
            <a:endParaRPr lang="de-DE" kern="0" dirty="0"/>
          </a:p>
        </p:txBody>
      </p:sp>
      <p:pic>
        <p:nvPicPr>
          <p:cNvPr id="8" name="Grafik 7" descr="\documentclass{article}&#10;\usepackage{amsmath}&#10;\pagestyle{empty}&#10;\begin{document}&#10;&#10;&#10;$\theta_{\text{CB}} = 0.3 \cos 30^\circ + 0.7 \cos 60^\circ \approx 52.4^\circ$&#10;&#10;\end{document}" title="IguanaTex Bitmap Display">
            <a:extLst>
              <a:ext uri="{FF2B5EF4-FFF2-40B4-BE49-F238E27FC236}">
                <a16:creationId xmlns:a16="http://schemas.microsoft.com/office/drawing/2014/main" id="{46C17662-7E07-49AD-A5D5-7B037CCE84FA}"/>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708068" y="3209082"/>
            <a:ext cx="5000570" cy="265742"/>
          </a:xfrm>
          <a:prstGeom prst="rect">
            <a:avLst/>
          </a:prstGeom>
        </p:spPr>
      </p:pic>
      <p:pic>
        <p:nvPicPr>
          <p:cNvPr id="10" name="Grafik 9">
            <a:extLst>
              <a:ext uri="{FF2B5EF4-FFF2-40B4-BE49-F238E27FC236}">
                <a16:creationId xmlns:a16="http://schemas.microsoft.com/office/drawing/2014/main" id="{E902E69C-00D6-4A1F-9D52-C7EF8371C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143129"/>
            <a:ext cx="5852160" cy="4389120"/>
          </a:xfrm>
          <a:prstGeom prst="rect">
            <a:avLst/>
          </a:prstGeom>
        </p:spPr>
      </p:pic>
      <p:sp>
        <p:nvSpPr>
          <p:cNvPr id="12" name="Inhaltsplatzhalter 2">
            <a:extLst>
              <a:ext uri="{FF2B5EF4-FFF2-40B4-BE49-F238E27FC236}">
                <a16:creationId xmlns:a16="http://schemas.microsoft.com/office/drawing/2014/main" id="{9D7A0491-51AB-40EF-834A-22CF6E92C9FB}"/>
              </a:ext>
            </a:extLst>
          </p:cNvPr>
          <p:cNvSpPr txBox="1">
            <a:spLocks/>
          </p:cNvSpPr>
          <p:nvPr/>
        </p:nvSpPr>
        <p:spPr bwMode="auto">
          <a:xfrm>
            <a:off x="6384032" y="3681028"/>
            <a:ext cx="4818624" cy="21741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The </a:t>
            </a:r>
            <a:r>
              <a:rPr lang="de-DE" kern="0" dirty="0" err="1"/>
              <a:t>lengths</a:t>
            </a:r>
            <a:r>
              <a:rPr lang="de-DE" kern="0" dirty="0"/>
              <a:t> </a:t>
            </a:r>
            <a:r>
              <a:rPr lang="de-DE" kern="0" dirty="0" err="1"/>
              <a:t>of</a:t>
            </a:r>
            <a:r>
              <a:rPr lang="de-DE" kern="0" dirty="0"/>
              <a:t> </a:t>
            </a:r>
            <a:r>
              <a:rPr lang="de-DE" kern="0" dirty="0" err="1"/>
              <a:t>the</a:t>
            </a:r>
            <a:r>
              <a:rPr lang="de-DE" kern="0" dirty="0"/>
              <a:t> </a:t>
            </a:r>
            <a:r>
              <a:rPr lang="de-DE" kern="0" dirty="0" err="1"/>
              <a:t>segments</a:t>
            </a:r>
            <a:r>
              <a:rPr lang="de-DE" kern="0" dirty="0"/>
              <a:t> follow a </a:t>
            </a:r>
            <a:r>
              <a:rPr lang="de-DE" b="1" kern="0" dirty="0" err="1"/>
              <a:t>Gaussian</a:t>
            </a:r>
            <a:r>
              <a:rPr lang="de-DE" kern="0" dirty="0"/>
              <a:t> </a:t>
            </a:r>
            <a:r>
              <a:rPr lang="de-DE" kern="0" dirty="0" err="1"/>
              <a:t>distribution</a:t>
            </a:r>
            <a:r>
              <a:rPr lang="de-DE" kern="0" dirty="0"/>
              <a:t>.</a:t>
            </a:r>
          </a:p>
          <a:p>
            <a:r>
              <a:rPr lang="de-DE" kern="0" dirty="0" err="1"/>
              <a:t>We</a:t>
            </a:r>
            <a:r>
              <a:rPr lang="de-DE" kern="0" dirty="0"/>
              <a:t> </a:t>
            </a:r>
            <a:r>
              <a:rPr lang="de-DE" kern="0" dirty="0" err="1"/>
              <a:t>average</a:t>
            </a:r>
            <a:r>
              <a:rPr lang="de-DE" kern="0" dirty="0"/>
              <a:t> </a:t>
            </a:r>
            <a:r>
              <a:rPr lang="de-DE" kern="0" dirty="0" err="1"/>
              <a:t>over</a:t>
            </a:r>
            <a:r>
              <a:rPr lang="de-DE" kern="0" dirty="0"/>
              <a:t> </a:t>
            </a:r>
            <a:r>
              <a:rPr lang="de-DE" b="1" kern="0" dirty="0"/>
              <a:t>50k </a:t>
            </a:r>
            <a:r>
              <a:rPr lang="de-DE" b="1" kern="0" dirty="0" err="1"/>
              <a:t>samples</a:t>
            </a:r>
            <a:r>
              <a:rPr lang="de-DE" b="1" kern="0" dirty="0"/>
              <a:t> </a:t>
            </a:r>
            <a:r>
              <a:rPr lang="de-DE" kern="0" dirty="0" err="1"/>
              <a:t>of</a:t>
            </a:r>
            <a:r>
              <a:rPr lang="de-DE" kern="0" dirty="0"/>
              <a:t> </a:t>
            </a:r>
            <a:r>
              <a:rPr lang="de-DE" kern="0" dirty="0" err="1"/>
              <a:t>that</a:t>
            </a:r>
            <a:r>
              <a:rPr lang="de-DE" kern="0" dirty="0"/>
              <a:t> material in </a:t>
            </a:r>
            <a:r>
              <a:rPr lang="de-DE" kern="0" dirty="0" err="1"/>
              <a:t>the</a:t>
            </a:r>
            <a:r>
              <a:rPr lang="de-DE" kern="0" dirty="0"/>
              <a:t> </a:t>
            </a:r>
            <a:r>
              <a:rPr lang="de-DE" kern="0" dirty="0" err="1"/>
              <a:t>following</a:t>
            </a:r>
            <a:r>
              <a:rPr lang="de-DE" kern="0" dirty="0"/>
              <a:t>.</a:t>
            </a:r>
          </a:p>
          <a:p>
            <a:pPr marL="0" indent="0">
              <a:buFont typeface="Wingdings" pitchFamily="2" charset="2"/>
              <a:buNone/>
            </a:pPr>
            <a:endParaRPr lang="de-DE" kern="0" dirty="0"/>
          </a:p>
        </p:txBody>
      </p:sp>
    </p:spTree>
    <p:extLst>
      <p:ext uri="{BB962C8B-B14F-4D97-AF65-F5344CB8AC3E}">
        <p14:creationId xmlns:p14="http://schemas.microsoft.com/office/powerpoint/2010/main" val="297615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75224482-0D10-4D49-97C4-CF51875A5DDA}"/>
                  </a:ext>
                </a:extLst>
              </p:cNvPr>
              <p:cNvSpPr>
                <a:spLocks noGrp="1"/>
              </p:cNvSpPr>
              <p:nvPr>
                <p:ph type="title"/>
              </p:nvPr>
            </p:nvSpPr>
            <p:spPr/>
            <p:txBody>
              <a:bodyPr/>
              <a:lstStyle/>
              <a:p>
                <a:r>
                  <a:rPr lang="de-DE" dirty="0"/>
                  <a:t>Distribution </a:t>
                </a:r>
                <a:r>
                  <a:rPr lang="de-DE" dirty="0" err="1"/>
                  <a:t>of</a:t>
                </a:r>
                <a:r>
                  <a:rPr lang="de-DE" dirty="0"/>
                  <a:t> </a:t>
                </a:r>
                <a:r>
                  <a:rPr lang="de-DE" dirty="0" err="1"/>
                  <a:t>segment</a:t>
                </a:r>
                <a:r>
                  <a:rPr lang="de-DE" dirty="0"/>
                  <a:t> </a:t>
                </a:r>
                <a:r>
                  <a:rPr lang="de-DE" dirty="0" err="1"/>
                  <a:t>length</a:t>
                </a:r>
                <a:r>
                  <a:rPr lang="de-DE" dirty="0"/>
                  <a:t> (</a:t>
                </a:r>
                <a:r>
                  <a:rPr lang="de-DE" dirty="0" err="1"/>
                  <a:t>where</a:t>
                </a:r>
                <a:r>
                  <a:rPr lang="de-DE" dirty="0"/>
                  <a:t>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𝒓</m:t>
                        </m:r>
                      </m:e>
                      <m:sub>
                        <m:r>
                          <a:rPr lang="de-DE" b="1" i="1" smtClean="0">
                            <a:latin typeface="Cambria Math" panose="02040503050406030204" pitchFamily="18" charset="0"/>
                          </a:rPr>
                          <m:t>𝑨</m:t>
                        </m:r>
                      </m:sub>
                    </m:sSub>
                    <m:r>
                      <a:rPr lang="de-DE" b="1" i="1" smtClean="0">
                        <a:latin typeface="Cambria Math" panose="02040503050406030204" pitchFamily="18" charset="0"/>
                      </a:rPr>
                      <m:t>=</m:t>
                    </m:r>
                    <m:r>
                      <a:rPr lang="de-DE" b="1" i="1" smtClean="0">
                        <a:latin typeface="Cambria Math" panose="02040503050406030204" pitchFamily="18" charset="0"/>
                      </a:rPr>
                      <m:t>𝟎</m:t>
                    </m:r>
                    <m:r>
                      <a:rPr lang="de-DE" b="1" i="1" smtClean="0">
                        <a:latin typeface="Cambria Math" panose="02040503050406030204" pitchFamily="18" charset="0"/>
                      </a:rPr>
                      <m:t>.</m:t>
                    </m:r>
                    <m:r>
                      <a:rPr lang="de-DE" b="1" i="1" smtClean="0">
                        <a:latin typeface="Cambria Math" panose="02040503050406030204" pitchFamily="18" charset="0"/>
                      </a:rPr>
                      <m:t>𝟑</m:t>
                    </m:r>
                    <m:r>
                      <a:rPr lang="de-DE" b="1" i="1" smtClean="0">
                        <a:latin typeface="Cambria Math" panose="02040503050406030204" pitchFamily="18" charset="0"/>
                      </a:rPr>
                      <m:t>)</m:t>
                    </m:r>
                  </m:oMath>
                </a14:m>
                <a:endParaRPr lang="de-DE" dirty="0"/>
              </a:p>
            </p:txBody>
          </p:sp>
        </mc:Choice>
        <mc:Fallback xmlns="">
          <p:sp>
            <p:nvSpPr>
              <p:cNvPr id="2" name="Titel 1">
                <a:extLst>
                  <a:ext uri="{FF2B5EF4-FFF2-40B4-BE49-F238E27FC236}">
                    <a16:creationId xmlns:a16="http://schemas.microsoft.com/office/drawing/2014/main" id="{75224482-0D10-4D49-97C4-CF51875A5DDA}"/>
                  </a:ext>
                </a:extLst>
              </p:cNvPr>
              <p:cNvSpPr>
                <a:spLocks noGrp="1" noRot="1" noChangeAspect="1" noMove="1" noResize="1" noEditPoints="1" noAdjustHandles="1" noChangeArrowheads="1" noChangeShapeType="1" noTextEdit="1"/>
              </p:cNvSpPr>
              <p:nvPr>
                <p:ph type="title"/>
              </p:nvPr>
            </p:nvSpPr>
            <p:spPr>
              <a:blipFill>
                <a:blip r:embed="rId2"/>
                <a:stretch>
                  <a:fillRect l="-2059" b="-2174"/>
                </a:stretch>
              </a:blipFill>
            </p:spPr>
            <p:txBody>
              <a:bodyPr/>
              <a:lstStyle/>
              <a:p>
                <a:r>
                  <a:rPr lang="de-DE">
                    <a:noFill/>
                  </a:rPr>
                  <a:t> </a:t>
                </a:r>
              </a:p>
            </p:txBody>
          </p:sp>
        </mc:Fallback>
      </mc:AlternateContent>
      <p:pic>
        <p:nvPicPr>
          <p:cNvPr id="5" name="Inhaltsplatzhalter 4">
            <a:extLst>
              <a:ext uri="{FF2B5EF4-FFF2-40B4-BE49-F238E27FC236}">
                <a16:creationId xmlns:a16="http://schemas.microsoft.com/office/drawing/2014/main" id="{7D611D3C-1EFD-4086-9CD6-99CF7D672B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315580" y="908720"/>
            <a:ext cx="7200800" cy="5400600"/>
          </a:xfrm>
        </p:spPr>
      </p:pic>
    </p:spTree>
    <p:extLst>
      <p:ext uri="{BB962C8B-B14F-4D97-AF65-F5344CB8AC3E}">
        <p14:creationId xmlns:p14="http://schemas.microsoft.com/office/powerpoint/2010/main" val="747343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673EB-2819-4C60-898A-8843B2D38C3D}"/>
              </a:ext>
            </a:extLst>
          </p:cNvPr>
          <p:cNvSpPr>
            <a:spLocks noGrp="1"/>
          </p:cNvSpPr>
          <p:nvPr>
            <p:ph type="title"/>
          </p:nvPr>
        </p:nvSpPr>
        <p:spPr/>
        <p:txBody>
          <a:bodyPr/>
          <a:lstStyle/>
          <a:p>
            <a:r>
              <a:rPr lang="de-DE" dirty="0"/>
              <a:t>Distribution </a:t>
            </a:r>
            <a:r>
              <a:rPr lang="de-DE" dirty="0" err="1"/>
              <a:t>of</a:t>
            </a:r>
            <a:r>
              <a:rPr lang="de-DE" dirty="0"/>
              <a:t> </a:t>
            </a:r>
            <a:r>
              <a:rPr lang="de-DE" dirty="0" err="1"/>
              <a:t>crossing</a:t>
            </a:r>
            <a:r>
              <a:rPr lang="de-DE" dirty="0"/>
              <a:t> time (</a:t>
            </a:r>
            <a:r>
              <a:rPr lang="de-DE" dirty="0" err="1"/>
              <a:t>according</a:t>
            </a:r>
            <a:r>
              <a:rPr lang="de-DE" dirty="0"/>
              <a:t> </a:t>
            </a:r>
            <a:r>
              <a:rPr lang="de-DE" dirty="0" err="1"/>
              <a:t>to</a:t>
            </a:r>
            <a:r>
              <a:rPr lang="de-DE" dirty="0"/>
              <a:t> Lucas-Washburn)</a:t>
            </a:r>
          </a:p>
        </p:txBody>
      </p:sp>
      <p:pic>
        <p:nvPicPr>
          <p:cNvPr id="5" name="Inhaltsplatzhalter 4">
            <a:extLst>
              <a:ext uri="{FF2B5EF4-FFF2-40B4-BE49-F238E27FC236}">
                <a16:creationId xmlns:a16="http://schemas.microsoft.com/office/drawing/2014/main" id="{AC72DFE6-B6DE-461F-8255-6B300717964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171564" y="978779"/>
            <a:ext cx="7308812" cy="5481609"/>
          </a:xfrm>
        </p:spPr>
      </p:pic>
    </p:spTree>
    <p:extLst>
      <p:ext uri="{BB962C8B-B14F-4D97-AF65-F5344CB8AC3E}">
        <p14:creationId xmlns:p14="http://schemas.microsoft.com/office/powerpoint/2010/main" val="3970395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C1871-8802-40BC-B0D6-61D3EBA6E2A3}"/>
              </a:ext>
            </a:extLst>
          </p:cNvPr>
          <p:cNvSpPr>
            <a:spLocks noGrp="1"/>
          </p:cNvSpPr>
          <p:nvPr>
            <p:ph type="title"/>
          </p:nvPr>
        </p:nvSpPr>
        <p:spPr/>
        <p:txBody>
          <a:bodyPr/>
          <a:lstStyle/>
          <a:p>
            <a:r>
              <a:rPr lang="de-DE" dirty="0"/>
              <a:t>Distribution </a:t>
            </a:r>
            <a:r>
              <a:rPr lang="de-DE" dirty="0" err="1"/>
              <a:t>of</a:t>
            </a:r>
            <a:r>
              <a:rPr lang="de-DE" dirty="0"/>
              <a:t> </a:t>
            </a:r>
            <a:r>
              <a:rPr lang="de-DE" dirty="0" err="1"/>
              <a:t>crossing</a:t>
            </a:r>
            <a:r>
              <a:rPr lang="de-DE" dirty="0"/>
              <a:t> time (</a:t>
            </a:r>
            <a:r>
              <a:rPr lang="de-DE" dirty="0" err="1"/>
              <a:t>according</a:t>
            </a:r>
            <a:r>
              <a:rPr lang="de-DE" dirty="0"/>
              <a:t> </a:t>
            </a:r>
            <a:r>
              <a:rPr lang="de-DE" dirty="0" err="1"/>
              <a:t>to</a:t>
            </a:r>
            <a:r>
              <a:rPr lang="de-DE" dirty="0"/>
              <a:t> Lucas-Washburn)</a:t>
            </a:r>
          </a:p>
        </p:txBody>
      </p:sp>
      <p:pic>
        <p:nvPicPr>
          <p:cNvPr id="6" name="Inhaltsplatzhalter 5">
            <a:extLst>
              <a:ext uri="{FF2B5EF4-FFF2-40B4-BE49-F238E27FC236}">
                <a16:creationId xmlns:a16="http://schemas.microsoft.com/office/drawing/2014/main" id="{4F1688A3-35E2-40D9-8197-4C1F1C047B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1584" y="1160748"/>
            <a:ext cx="6849722" cy="5137292"/>
          </a:xfrm>
        </p:spPr>
      </p:pic>
      <p:grpSp>
        <p:nvGrpSpPr>
          <p:cNvPr id="7" name="Gruppieren 6">
            <a:extLst>
              <a:ext uri="{FF2B5EF4-FFF2-40B4-BE49-F238E27FC236}">
                <a16:creationId xmlns:a16="http://schemas.microsoft.com/office/drawing/2014/main" id="{66A9980B-0522-4772-B13E-BB4736941AD5}"/>
              </a:ext>
            </a:extLst>
          </p:cNvPr>
          <p:cNvGrpSpPr/>
          <p:nvPr/>
        </p:nvGrpSpPr>
        <p:grpSpPr>
          <a:xfrm>
            <a:off x="332460" y="4797152"/>
            <a:ext cx="2475314" cy="1057959"/>
            <a:chOff x="479376" y="3051977"/>
            <a:chExt cx="3874986" cy="1656184"/>
          </a:xfrm>
        </p:grpSpPr>
        <p:pic>
          <p:nvPicPr>
            <p:cNvPr id="8" name="Grafik 7">
              <a:extLst>
                <a:ext uri="{FF2B5EF4-FFF2-40B4-BE49-F238E27FC236}">
                  <a16:creationId xmlns:a16="http://schemas.microsoft.com/office/drawing/2014/main" id="{51176564-B88B-4B23-9B10-D7489DC616A9}"/>
                </a:ext>
              </a:extLst>
            </p:cNvPr>
            <p:cNvPicPr>
              <a:picLocks noChangeAspect="1"/>
            </p:cNvPicPr>
            <p:nvPr/>
          </p:nvPicPr>
          <p:blipFill rotWithShape="1">
            <a:blip r:embed="rId3">
              <a:extLst>
                <a:ext uri="{28A0092B-C50C-407E-A947-70E740481C1C}">
                  <a14:useLocalDpi xmlns:a14="http://schemas.microsoft.com/office/drawing/2010/main" val="0"/>
                </a:ext>
              </a:extLst>
            </a:blip>
            <a:srcRect t="11184" b="28497"/>
            <a:stretch/>
          </p:blipFill>
          <p:spPr>
            <a:xfrm>
              <a:off x="479376" y="3051977"/>
              <a:ext cx="3874986" cy="1656184"/>
            </a:xfrm>
            <a:prstGeom prst="rect">
              <a:avLst/>
            </a:prstGeom>
          </p:spPr>
        </p:pic>
        <p:sp>
          <p:nvSpPr>
            <p:cNvPr id="9" name="Rechteck 8">
              <a:extLst>
                <a:ext uri="{FF2B5EF4-FFF2-40B4-BE49-F238E27FC236}">
                  <a16:creationId xmlns:a16="http://schemas.microsoft.com/office/drawing/2014/main" id="{F08896E2-97C8-4E98-8817-C0E0022949FE}"/>
                </a:ext>
              </a:extLst>
            </p:cNvPr>
            <p:cNvSpPr/>
            <p:nvPr/>
          </p:nvSpPr>
          <p:spPr>
            <a:xfrm>
              <a:off x="482960" y="3166810"/>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10" name="Rechteck 9">
              <a:extLst>
                <a:ext uri="{FF2B5EF4-FFF2-40B4-BE49-F238E27FC236}">
                  <a16:creationId xmlns:a16="http://schemas.microsoft.com/office/drawing/2014/main" id="{9AB0567C-2375-4F61-99FB-6679D3ABCD33}"/>
                </a:ext>
              </a:extLst>
            </p:cNvPr>
            <p:cNvSpPr/>
            <p:nvPr/>
          </p:nvSpPr>
          <p:spPr>
            <a:xfrm>
              <a:off x="2921682" y="3166810"/>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C5AD60E-F3C3-4C82-97C9-FDB9C74BD7F9}"/>
                </a:ext>
              </a:extLst>
            </p:cNvPr>
            <p:cNvSpPr/>
            <p:nvPr/>
          </p:nvSpPr>
          <p:spPr>
            <a:xfrm>
              <a:off x="482960" y="4473116"/>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sp>
          <p:nvSpPr>
            <p:cNvPr id="12" name="Rechteck 11">
              <a:extLst>
                <a:ext uri="{FF2B5EF4-FFF2-40B4-BE49-F238E27FC236}">
                  <a16:creationId xmlns:a16="http://schemas.microsoft.com/office/drawing/2014/main" id="{0087EB8E-3856-4945-B0C1-4EB81A862FEB}"/>
                </a:ext>
              </a:extLst>
            </p:cNvPr>
            <p:cNvSpPr/>
            <p:nvPr/>
          </p:nvSpPr>
          <p:spPr>
            <a:xfrm>
              <a:off x="2924944" y="4473115"/>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 name="Gruppieren 12">
            <a:extLst>
              <a:ext uri="{FF2B5EF4-FFF2-40B4-BE49-F238E27FC236}">
                <a16:creationId xmlns:a16="http://schemas.microsoft.com/office/drawing/2014/main" id="{14F4BFBE-7983-43DC-A602-8774E5B71F9C}"/>
              </a:ext>
            </a:extLst>
          </p:cNvPr>
          <p:cNvGrpSpPr/>
          <p:nvPr/>
        </p:nvGrpSpPr>
        <p:grpSpPr>
          <a:xfrm>
            <a:off x="8982062" y="4783081"/>
            <a:ext cx="2630531" cy="1050975"/>
            <a:chOff x="5231904" y="3239032"/>
            <a:chExt cx="3874986" cy="1548172"/>
          </a:xfrm>
        </p:grpSpPr>
        <p:grpSp>
          <p:nvGrpSpPr>
            <p:cNvPr id="14" name="Gruppieren 13">
              <a:extLst>
                <a:ext uri="{FF2B5EF4-FFF2-40B4-BE49-F238E27FC236}">
                  <a16:creationId xmlns:a16="http://schemas.microsoft.com/office/drawing/2014/main" id="{E0E14EC0-A27B-4AFA-A765-C873E6C6EC42}"/>
                </a:ext>
              </a:extLst>
            </p:cNvPr>
            <p:cNvGrpSpPr/>
            <p:nvPr/>
          </p:nvGrpSpPr>
          <p:grpSpPr>
            <a:xfrm>
              <a:off x="5231904" y="3239032"/>
              <a:ext cx="3874986" cy="1548172"/>
              <a:chOff x="5123892" y="2349358"/>
              <a:chExt cx="3874986" cy="1548172"/>
            </a:xfrm>
          </p:grpSpPr>
          <p:pic>
            <p:nvPicPr>
              <p:cNvPr id="17" name="Grafik 16">
                <a:extLst>
                  <a:ext uri="{FF2B5EF4-FFF2-40B4-BE49-F238E27FC236}">
                    <a16:creationId xmlns:a16="http://schemas.microsoft.com/office/drawing/2014/main" id="{D809217C-B0CD-49E4-AD55-9DC20BD5B24D}"/>
                  </a:ext>
                </a:extLst>
              </p:cNvPr>
              <p:cNvPicPr>
                <a:picLocks noChangeAspect="1"/>
              </p:cNvPicPr>
              <p:nvPr/>
            </p:nvPicPr>
            <p:blipFill rotWithShape="1">
              <a:blip r:embed="rId3">
                <a:extLst>
                  <a:ext uri="{28A0092B-C50C-407E-A947-70E740481C1C}">
                    <a14:useLocalDpi xmlns:a14="http://schemas.microsoft.com/office/drawing/2010/main" val="0"/>
                  </a:ext>
                </a:extLst>
              </a:blip>
              <a:srcRect t="12160" b="31453"/>
              <a:stretch/>
            </p:blipFill>
            <p:spPr>
              <a:xfrm>
                <a:off x="5123892" y="2349358"/>
                <a:ext cx="3874986" cy="1548172"/>
              </a:xfrm>
              <a:prstGeom prst="rect">
                <a:avLst/>
              </a:prstGeom>
            </p:spPr>
          </p:pic>
          <p:sp>
            <p:nvSpPr>
              <p:cNvPr id="18" name="Rechteck 17">
                <a:extLst>
                  <a:ext uri="{FF2B5EF4-FFF2-40B4-BE49-F238E27FC236}">
                    <a16:creationId xmlns:a16="http://schemas.microsoft.com/office/drawing/2014/main" id="{BE268B9C-33E6-4134-ABE9-CCB06D5EF42F}"/>
                  </a:ext>
                </a:extLst>
              </p:cNvPr>
              <p:cNvSpPr/>
              <p:nvPr/>
            </p:nvSpPr>
            <p:spPr>
              <a:xfrm>
                <a:off x="5137398" y="3675031"/>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189D6229-22DD-4711-A5F8-8A0B2AEB3224}"/>
                  </a:ext>
                </a:extLst>
              </p:cNvPr>
              <p:cNvSpPr/>
              <p:nvPr/>
            </p:nvSpPr>
            <p:spPr>
              <a:xfrm>
                <a:off x="6366942" y="3675031"/>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sp>
          <p:nvSpPr>
            <p:cNvPr id="15" name="Rechteck 14">
              <a:extLst>
                <a:ext uri="{FF2B5EF4-FFF2-40B4-BE49-F238E27FC236}">
                  <a16:creationId xmlns:a16="http://schemas.microsoft.com/office/drawing/2014/main" id="{8754E79D-9338-46DE-9F1F-996590CB3E3C}"/>
                </a:ext>
              </a:extLst>
            </p:cNvPr>
            <p:cNvSpPr/>
            <p:nvPr/>
          </p:nvSpPr>
          <p:spPr>
            <a:xfrm>
              <a:off x="5258358" y="3336667"/>
              <a:ext cx="1233686" cy="923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9C7D155-0910-4AB2-92E7-92AC2EAD5CFE}"/>
                </a:ext>
              </a:extLst>
            </p:cNvPr>
            <p:cNvSpPr/>
            <p:nvPr/>
          </p:nvSpPr>
          <p:spPr>
            <a:xfrm>
              <a:off x="6453508" y="3336667"/>
              <a:ext cx="2438722" cy="923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3333CC"/>
                </a:solidFill>
              </a:endParaRPr>
            </a:p>
          </p:txBody>
        </p:sp>
      </p:grpSp>
      <p:cxnSp>
        <p:nvCxnSpPr>
          <p:cNvPr id="21" name="Gerade Verbindung mit Pfeil 20">
            <a:extLst>
              <a:ext uri="{FF2B5EF4-FFF2-40B4-BE49-F238E27FC236}">
                <a16:creationId xmlns:a16="http://schemas.microsoft.com/office/drawing/2014/main" id="{7EA5540E-36C9-46E8-AB4B-15B145C438BC}"/>
              </a:ext>
            </a:extLst>
          </p:cNvPr>
          <p:cNvCxnSpPr/>
          <p:nvPr/>
        </p:nvCxnSpPr>
        <p:spPr>
          <a:xfrm>
            <a:off x="8400256" y="3573016"/>
            <a:ext cx="1332148" cy="1116124"/>
          </a:xfrm>
          <a:prstGeom prst="straightConnector1">
            <a:avLst/>
          </a:prstGeom>
          <a:ln>
            <a:solidFill>
              <a:schemeClr val="tx1"/>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2" name="Gerade Verbindung mit Pfeil 21">
            <a:extLst>
              <a:ext uri="{FF2B5EF4-FFF2-40B4-BE49-F238E27FC236}">
                <a16:creationId xmlns:a16="http://schemas.microsoft.com/office/drawing/2014/main" id="{A4D7189B-0EDB-4786-B30C-D9E49838BF83}"/>
              </a:ext>
            </a:extLst>
          </p:cNvPr>
          <p:cNvCxnSpPr>
            <a:cxnSpLocks/>
          </p:cNvCxnSpPr>
          <p:nvPr/>
        </p:nvCxnSpPr>
        <p:spPr>
          <a:xfrm flipV="1">
            <a:off x="1892588" y="3589035"/>
            <a:ext cx="1440759" cy="1152128"/>
          </a:xfrm>
          <a:prstGeom prst="straightConnector1">
            <a:avLst/>
          </a:prstGeom>
          <a:ln>
            <a:solidFill>
              <a:schemeClr val="tx1"/>
            </a:solidFill>
            <a:headEnd type="triangle"/>
            <a:tailEnd type="triangle"/>
          </a:ln>
        </p:spPr>
        <p:style>
          <a:lnRef idx="1">
            <a:schemeClr val="accent4"/>
          </a:lnRef>
          <a:fillRef idx="0">
            <a:schemeClr val="accent4"/>
          </a:fillRef>
          <a:effectRef idx="0">
            <a:schemeClr val="accent4"/>
          </a:effectRef>
          <a:fontRef idx="minor">
            <a:schemeClr val="tx1"/>
          </a:fontRef>
        </p:style>
      </p:cxnSp>
      <p:pic>
        <p:nvPicPr>
          <p:cNvPr id="24" name="Grafik 23">
            <a:extLst>
              <a:ext uri="{FF2B5EF4-FFF2-40B4-BE49-F238E27FC236}">
                <a16:creationId xmlns:a16="http://schemas.microsoft.com/office/drawing/2014/main" id="{BA8F48F9-BC8D-497C-A3E2-2C0D67673F2F}"/>
              </a:ext>
            </a:extLst>
          </p:cNvPr>
          <p:cNvPicPr>
            <a:picLocks noChangeAspect="1"/>
          </p:cNvPicPr>
          <p:nvPr/>
        </p:nvPicPr>
        <p:blipFill rotWithShape="1">
          <a:blip r:embed="rId4">
            <a:extLst>
              <a:ext uri="{28A0092B-C50C-407E-A947-70E740481C1C}">
                <a14:useLocalDpi xmlns:a14="http://schemas.microsoft.com/office/drawing/2010/main" val="0"/>
              </a:ext>
            </a:extLst>
          </a:blip>
          <a:srcRect l="12926" t="10795" r="9847" b="43603"/>
          <a:stretch/>
        </p:blipFill>
        <p:spPr>
          <a:xfrm>
            <a:off x="4836543" y="4545124"/>
            <a:ext cx="2141866" cy="948541"/>
          </a:xfrm>
          <a:prstGeom prst="rect">
            <a:avLst/>
          </a:prstGeom>
        </p:spPr>
      </p:pic>
      <p:sp>
        <p:nvSpPr>
          <p:cNvPr id="25" name="Textfeld 24">
            <a:extLst>
              <a:ext uri="{FF2B5EF4-FFF2-40B4-BE49-F238E27FC236}">
                <a16:creationId xmlns:a16="http://schemas.microsoft.com/office/drawing/2014/main" id="{7E563CBD-678F-498E-AA92-7827A4C9B474}"/>
              </a:ext>
            </a:extLst>
          </p:cNvPr>
          <p:cNvSpPr txBox="1"/>
          <p:nvPr/>
        </p:nvSpPr>
        <p:spPr>
          <a:xfrm>
            <a:off x="263278" y="6044068"/>
            <a:ext cx="2544496" cy="369332"/>
          </a:xfrm>
          <a:prstGeom prst="rect">
            <a:avLst/>
          </a:prstGeom>
          <a:noFill/>
        </p:spPr>
        <p:txBody>
          <a:bodyPr wrap="square" rtlCol="0">
            <a:spAutoFit/>
          </a:bodyPr>
          <a:lstStyle/>
          <a:p>
            <a:r>
              <a:rPr lang="de-DE" b="1" dirty="0" err="1">
                <a:solidFill>
                  <a:srgbClr val="002060"/>
                </a:solidFill>
              </a:rPr>
              <a:t>Hydrophobic</a:t>
            </a:r>
            <a:r>
              <a:rPr lang="de-DE" b="1" dirty="0">
                <a:solidFill>
                  <a:srgbClr val="002060"/>
                </a:solidFill>
              </a:rPr>
              <a:t> </a:t>
            </a:r>
            <a:r>
              <a:rPr lang="de-DE" b="1" dirty="0" err="1">
                <a:solidFill>
                  <a:srgbClr val="002060"/>
                </a:solidFill>
              </a:rPr>
              <a:t>first</a:t>
            </a:r>
            <a:endParaRPr lang="de-DE" b="1" dirty="0">
              <a:solidFill>
                <a:srgbClr val="002060"/>
              </a:solidFill>
            </a:endParaRPr>
          </a:p>
        </p:txBody>
      </p:sp>
      <p:sp>
        <p:nvSpPr>
          <p:cNvPr id="26" name="Textfeld 25">
            <a:extLst>
              <a:ext uri="{FF2B5EF4-FFF2-40B4-BE49-F238E27FC236}">
                <a16:creationId xmlns:a16="http://schemas.microsoft.com/office/drawing/2014/main" id="{A20FBE1C-450B-47EE-8C2C-00EF9E8C7FB3}"/>
              </a:ext>
            </a:extLst>
          </p:cNvPr>
          <p:cNvSpPr txBox="1"/>
          <p:nvPr/>
        </p:nvSpPr>
        <p:spPr>
          <a:xfrm>
            <a:off x="9366861" y="6113374"/>
            <a:ext cx="2544496" cy="369332"/>
          </a:xfrm>
          <a:prstGeom prst="rect">
            <a:avLst/>
          </a:prstGeom>
          <a:noFill/>
        </p:spPr>
        <p:txBody>
          <a:bodyPr wrap="square" rtlCol="0">
            <a:spAutoFit/>
          </a:bodyPr>
          <a:lstStyle/>
          <a:p>
            <a:r>
              <a:rPr lang="de-DE" b="1" dirty="0" err="1">
                <a:solidFill>
                  <a:srgbClr val="FF0000"/>
                </a:solidFill>
              </a:rPr>
              <a:t>Hydrophilic</a:t>
            </a:r>
            <a:r>
              <a:rPr lang="de-DE" b="1" dirty="0">
                <a:solidFill>
                  <a:srgbClr val="FF0000"/>
                </a:solidFill>
              </a:rPr>
              <a:t> </a:t>
            </a:r>
            <a:r>
              <a:rPr lang="de-DE" b="1" dirty="0" err="1">
                <a:solidFill>
                  <a:srgbClr val="FF0000"/>
                </a:solidFill>
              </a:rPr>
              <a:t>first</a:t>
            </a:r>
            <a:endParaRPr lang="de-DE" b="1" dirty="0">
              <a:solidFill>
                <a:srgbClr val="FF0000"/>
              </a:solidFill>
            </a:endParaRPr>
          </a:p>
        </p:txBody>
      </p:sp>
      <p:pic>
        <p:nvPicPr>
          <p:cNvPr id="28" name="Grafik 27">
            <a:extLst>
              <a:ext uri="{FF2B5EF4-FFF2-40B4-BE49-F238E27FC236}">
                <a16:creationId xmlns:a16="http://schemas.microsoft.com/office/drawing/2014/main" id="{C967CD9E-434A-48D8-A767-47ED2FEF7D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8651" y="1018279"/>
            <a:ext cx="2641460" cy="1411233"/>
          </a:xfrm>
          <a:prstGeom prst="rect">
            <a:avLst/>
          </a:prstGeom>
        </p:spPr>
      </p:pic>
      <p:cxnSp>
        <p:nvCxnSpPr>
          <p:cNvPr id="29" name="Gerade Verbindung mit Pfeil 28">
            <a:extLst>
              <a:ext uri="{FF2B5EF4-FFF2-40B4-BE49-F238E27FC236}">
                <a16:creationId xmlns:a16="http://schemas.microsoft.com/office/drawing/2014/main" id="{AE932312-817B-444D-A852-B6E6AD9689FD}"/>
              </a:ext>
            </a:extLst>
          </p:cNvPr>
          <p:cNvCxnSpPr>
            <a:cxnSpLocks/>
          </p:cNvCxnSpPr>
          <p:nvPr/>
        </p:nvCxnSpPr>
        <p:spPr>
          <a:xfrm flipH="1" flipV="1">
            <a:off x="2286623" y="2335971"/>
            <a:ext cx="1947998" cy="477587"/>
          </a:xfrm>
          <a:prstGeom prst="straightConnector1">
            <a:avLst/>
          </a:prstGeom>
          <a:ln>
            <a:solidFill>
              <a:schemeClr val="tx1"/>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32" name="Textfeld 31">
            <a:extLst>
              <a:ext uri="{FF2B5EF4-FFF2-40B4-BE49-F238E27FC236}">
                <a16:creationId xmlns:a16="http://schemas.microsoft.com/office/drawing/2014/main" id="{B7F83CCA-6BA7-4190-9B47-B61A02F86D98}"/>
              </a:ext>
            </a:extLst>
          </p:cNvPr>
          <p:cNvSpPr txBox="1"/>
          <p:nvPr/>
        </p:nvSpPr>
        <p:spPr>
          <a:xfrm>
            <a:off x="108680" y="2539947"/>
            <a:ext cx="2839818" cy="369332"/>
          </a:xfrm>
          <a:prstGeom prst="rect">
            <a:avLst/>
          </a:prstGeom>
          <a:noFill/>
        </p:spPr>
        <p:txBody>
          <a:bodyPr wrap="square" rtlCol="0">
            <a:spAutoFit/>
          </a:bodyPr>
          <a:lstStyle/>
          <a:p>
            <a:r>
              <a:rPr lang="de-DE" b="1" dirty="0">
                <a:solidFill>
                  <a:srgbClr val="FFC000"/>
                </a:solidFill>
              </a:rPr>
              <a:t>Cassie-Baxter </a:t>
            </a:r>
            <a:r>
              <a:rPr lang="de-DE" b="1" dirty="0" err="1">
                <a:solidFill>
                  <a:srgbClr val="FFC000"/>
                </a:solidFill>
              </a:rPr>
              <a:t>model</a:t>
            </a:r>
            <a:endParaRPr lang="de-DE" b="1" dirty="0">
              <a:solidFill>
                <a:srgbClr val="FFC000"/>
              </a:solidFill>
            </a:endParaRPr>
          </a:p>
        </p:txBody>
      </p:sp>
      <p:sp>
        <p:nvSpPr>
          <p:cNvPr id="33" name="Rechteck 32">
            <a:extLst>
              <a:ext uri="{FF2B5EF4-FFF2-40B4-BE49-F238E27FC236}">
                <a16:creationId xmlns:a16="http://schemas.microsoft.com/office/drawing/2014/main" id="{01BFC99E-06CA-4C5B-A879-F069D3D42B19}"/>
              </a:ext>
            </a:extLst>
          </p:cNvPr>
          <p:cNvSpPr/>
          <p:nvPr/>
        </p:nvSpPr>
        <p:spPr>
          <a:xfrm>
            <a:off x="9267123" y="2112107"/>
            <a:ext cx="2444190" cy="1280889"/>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Textfeld 33">
            <a:extLst>
              <a:ext uri="{FF2B5EF4-FFF2-40B4-BE49-F238E27FC236}">
                <a16:creationId xmlns:a16="http://schemas.microsoft.com/office/drawing/2014/main" id="{470F2FDC-CA48-430D-8551-784791736B40}"/>
              </a:ext>
            </a:extLst>
          </p:cNvPr>
          <p:cNvSpPr txBox="1"/>
          <p:nvPr/>
        </p:nvSpPr>
        <p:spPr>
          <a:xfrm>
            <a:off x="9482746" y="2269914"/>
            <a:ext cx="2073968" cy="923330"/>
          </a:xfrm>
          <a:prstGeom prst="rect">
            <a:avLst/>
          </a:prstGeom>
          <a:noFill/>
        </p:spPr>
        <p:txBody>
          <a:bodyPr wrap="square" rtlCol="0">
            <a:spAutoFit/>
          </a:bodyPr>
          <a:lstStyle/>
          <a:p>
            <a:r>
              <a:rPr lang="de-DE" b="1" dirty="0" err="1"/>
              <a:t>Finding</a:t>
            </a:r>
            <a:r>
              <a:rPr lang="de-DE" b="1" dirty="0"/>
              <a:t>:</a:t>
            </a:r>
            <a:br>
              <a:rPr lang="de-DE" b="1" dirty="0"/>
            </a:br>
            <a:r>
              <a:rPr lang="de-DE" b="1" dirty="0"/>
              <a:t>Cassie-Baxter </a:t>
            </a:r>
            <a:r>
              <a:rPr lang="de-DE" b="1" dirty="0" err="1"/>
              <a:t>model</a:t>
            </a:r>
            <a:r>
              <a:rPr lang="de-DE" b="1" dirty="0"/>
              <a:t> </a:t>
            </a:r>
            <a:r>
              <a:rPr lang="de-DE" b="1" dirty="0" err="1"/>
              <a:t>fails</a:t>
            </a:r>
            <a:r>
              <a:rPr lang="de-DE" b="1" dirty="0"/>
              <a:t>!!</a:t>
            </a:r>
          </a:p>
        </p:txBody>
      </p:sp>
    </p:spTree>
    <p:extLst>
      <p:ext uri="{BB962C8B-B14F-4D97-AF65-F5344CB8AC3E}">
        <p14:creationId xmlns:p14="http://schemas.microsoft.com/office/powerpoint/2010/main" val="25013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2" grpId="0"/>
      <p:bldP spid="33" grpId="0" animBg="1"/>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294F8-DADE-4196-854B-01F4ED610E70}"/>
              </a:ext>
            </a:extLst>
          </p:cNvPr>
          <p:cNvSpPr>
            <a:spLocks noGrp="1"/>
          </p:cNvSpPr>
          <p:nvPr>
            <p:ph type="title"/>
          </p:nvPr>
        </p:nvSpPr>
        <p:spPr/>
        <p:txBody>
          <a:bodyPr/>
          <a:lstStyle/>
          <a:p>
            <a:r>
              <a:rPr lang="de-DE" dirty="0" err="1"/>
              <a:t>Some</a:t>
            </a:r>
            <a:r>
              <a:rPr lang="de-DE" dirty="0"/>
              <a:t> </a:t>
            </a:r>
            <a:r>
              <a:rPr lang="de-DE" dirty="0" err="1"/>
              <a:t>Conclusions</a:t>
            </a:r>
            <a:endParaRPr lang="de-DE" dirty="0"/>
          </a:p>
        </p:txBody>
      </p:sp>
      <p:sp>
        <p:nvSpPr>
          <p:cNvPr id="3" name="Inhaltsplatzhalter 2">
            <a:extLst>
              <a:ext uri="{FF2B5EF4-FFF2-40B4-BE49-F238E27FC236}">
                <a16:creationId xmlns:a16="http://schemas.microsoft.com/office/drawing/2014/main" id="{FE1747B6-DCAE-4D69-9D62-95C0F8FFEEC1}"/>
              </a:ext>
            </a:extLst>
          </p:cNvPr>
          <p:cNvSpPr>
            <a:spLocks noGrp="1"/>
          </p:cNvSpPr>
          <p:nvPr>
            <p:ph idx="1"/>
          </p:nvPr>
        </p:nvSpPr>
        <p:spPr>
          <a:xfrm>
            <a:off x="361250" y="872717"/>
            <a:ext cx="7489758" cy="2808311"/>
          </a:xfrm>
        </p:spPr>
        <p:txBody>
          <a:bodyPr/>
          <a:lstStyle/>
          <a:p>
            <a:r>
              <a:rPr lang="de-DE" dirty="0" err="1"/>
              <a:t>We</a:t>
            </a:r>
            <a:r>
              <a:rPr lang="de-DE" dirty="0"/>
              <a:t> </a:t>
            </a:r>
            <a:r>
              <a:rPr lang="de-DE" dirty="0" err="1"/>
              <a:t>have</a:t>
            </a:r>
            <a:r>
              <a:rPr lang="de-DE" dirty="0"/>
              <a:t> </a:t>
            </a:r>
            <a:r>
              <a:rPr lang="de-DE" dirty="0" err="1"/>
              <a:t>seen</a:t>
            </a:r>
            <a:r>
              <a:rPr lang="de-DE" dirty="0"/>
              <a:t> </a:t>
            </a:r>
            <a:r>
              <a:rPr lang="de-DE" dirty="0" err="1"/>
              <a:t>that</a:t>
            </a:r>
            <a:r>
              <a:rPr lang="de-DE" dirty="0"/>
              <a:t> </a:t>
            </a:r>
            <a:r>
              <a:rPr lang="de-DE" b="1" dirty="0" err="1"/>
              <a:t>predictive</a:t>
            </a:r>
            <a:r>
              <a:rPr lang="de-DE" dirty="0"/>
              <a:t> </a:t>
            </a:r>
            <a:r>
              <a:rPr lang="de-DE" dirty="0" err="1"/>
              <a:t>theories</a:t>
            </a:r>
            <a:r>
              <a:rPr lang="de-DE" dirty="0"/>
              <a:t> </a:t>
            </a:r>
            <a:r>
              <a:rPr lang="de-DE" dirty="0" err="1"/>
              <a:t>need</a:t>
            </a:r>
            <a:r>
              <a:rPr lang="de-DE" dirty="0"/>
              <a:t> </a:t>
            </a:r>
            <a:r>
              <a:rPr lang="de-DE" dirty="0" err="1"/>
              <a:t>to</a:t>
            </a:r>
            <a:r>
              <a:rPr lang="de-DE" dirty="0"/>
              <a:t> </a:t>
            </a:r>
            <a:r>
              <a:rPr lang="de-DE" dirty="0" err="1"/>
              <a:t>consider</a:t>
            </a:r>
            <a:r>
              <a:rPr lang="de-DE" dirty="0"/>
              <a:t> </a:t>
            </a:r>
            <a:r>
              <a:rPr lang="de-DE" b="1" dirty="0"/>
              <a:t>all</a:t>
            </a:r>
            <a:r>
              <a:rPr lang="de-DE" dirty="0"/>
              <a:t> relevant </a:t>
            </a:r>
            <a:r>
              <a:rPr lang="de-DE" b="1" dirty="0" err="1"/>
              <a:t>channels</a:t>
            </a:r>
            <a:r>
              <a:rPr lang="de-DE" b="1" dirty="0"/>
              <a:t> </a:t>
            </a:r>
            <a:r>
              <a:rPr lang="de-DE" b="1" dirty="0" err="1"/>
              <a:t>of</a:t>
            </a:r>
            <a:r>
              <a:rPr lang="de-DE" b="1" dirty="0"/>
              <a:t> </a:t>
            </a:r>
            <a:r>
              <a:rPr lang="de-DE" b="1" dirty="0" err="1"/>
              <a:t>dissipation</a:t>
            </a:r>
            <a:r>
              <a:rPr lang="de-DE" dirty="0"/>
              <a:t> </a:t>
            </a:r>
            <a:r>
              <a:rPr lang="de-DE" dirty="0" err="1"/>
              <a:t>during</a:t>
            </a:r>
            <a:r>
              <a:rPr lang="de-DE" dirty="0"/>
              <a:t> </a:t>
            </a:r>
            <a:r>
              <a:rPr lang="de-DE" dirty="0" err="1"/>
              <a:t>wetting</a:t>
            </a:r>
            <a:r>
              <a:rPr lang="de-DE" dirty="0"/>
              <a:t>. </a:t>
            </a:r>
          </a:p>
          <a:p>
            <a:r>
              <a:rPr lang="de-DE" dirty="0" err="1"/>
              <a:t>Predictive</a:t>
            </a:r>
            <a:r>
              <a:rPr lang="de-DE" dirty="0"/>
              <a:t> </a:t>
            </a:r>
            <a:r>
              <a:rPr lang="de-DE" dirty="0" err="1"/>
              <a:t>theories</a:t>
            </a:r>
            <a:r>
              <a:rPr lang="de-DE" dirty="0"/>
              <a:t> </a:t>
            </a:r>
            <a:r>
              <a:rPr lang="de-DE" dirty="0" err="1"/>
              <a:t>are</a:t>
            </a:r>
            <a:r>
              <a:rPr lang="de-DE" dirty="0"/>
              <a:t> </a:t>
            </a:r>
            <a:r>
              <a:rPr lang="de-DE" dirty="0" err="1"/>
              <a:t>necessary</a:t>
            </a:r>
            <a:r>
              <a:rPr lang="de-DE" dirty="0"/>
              <a:t> </a:t>
            </a:r>
            <a:r>
              <a:rPr lang="de-DE" dirty="0" err="1"/>
              <a:t>prerequisite</a:t>
            </a:r>
            <a:r>
              <a:rPr lang="de-DE" dirty="0"/>
              <a:t> </a:t>
            </a:r>
            <a:r>
              <a:rPr lang="de-DE" dirty="0" err="1"/>
              <a:t>for</a:t>
            </a:r>
            <a:r>
              <a:rPr lang="de-DE" dirty="0"/>
              <a:t> </a:t>
            </a:r>
            <a:r>
              <a:rPr lang="de-DE" b="1" dirty="0" err="1"/>
              <a:t>process</a:t>
            </a:r>
            <a:r>
              <a:rPr lang="de-DE" b="1" dirty="0"/>
              <a:t> </a:t>
            </a:r>
            <a:r>
              <a:rPr lang="de-DE" b="1" dirty="0" err="1"/>
              <a:t>optimization</a:t>
            </a:r>
            <a:r>
              <a:rPr lang="de-DE" b="1" dirty="0"/>
              <a:t> </a:t>
            </a:r>
            <a:r>
              <a:rPr lang="de-DE" dirty="0" err="1"/>
              <a:t>for</a:t>
            </a:r>
            <a:r>
              <a:rPr lang="de-DE" dirty="0"/>
              <a:t> </a:t>
            </a:r>
            <a:r>
              <a:rPr lang="de-DE" dirty="0" err="1"/>
              <a:t>applications</a:t>
            </a:r>
            <a:r>
              <a:rPr lang="de-DE" dirty="0"/>
              <a:t>.</a:t>
            </a:r>
          </a:p>
          <a:p>
            <a:r>
              <a:rPr lang="de-DE" dirty="0" err="1"/>
              <a:t>We</a:t>
            </a:r>
            <a:r>
              <a:rPr lang="de-DE" dirty="0"/>
              <a:t> </a:t>
            </a:r>
            <a:r>
              <a:rPr lang="de-DE" dirty="0" err="1"/>
              <a:t>have</a:t>
            </a:r>
            <a:r>
              <a:rPr lang="de-DE" dirty="0"/>
              <a:t> </a:t>
            </a:r>
            <a:r>
              <a:rPr lang="de-DE" dirty="0" err="1"/>
              <a:t>shown</a:t>
            </a:r>
            <a:r>
              <a:rPr lang="de-DE" dirty="0"/>
              <a:t> </a:t>
            </a:r>
            <a:r>
              <a:rPr lang="de-DE" dirty="0" err="1"/>
              <a:t>that</a:t>
            </a:r>
            <a:r>
              <a:rPr lang="de-DE" dirty="0"/>
              <a:t> </a:t>
            </a:r>
            <a:r>
              <a:rPr lang="de-DE" dirty="0" err="1"/>
              <a:t>the</a:t>
            </a:r>
            <a:r>
              <a:rPr lang="de-DE" dirty="0"/>
              <a:t> </a:t>
            </a:r>
            <a:r>
              <a:rPr lang="de-DE" b="1" dirty="0" err="1"/>
              <a:t>wetting</a:t>
            </a:r>
            <a:r>
              <a:rPr lang="de-DE" b="1" dirty="0"/>
              <a:t> </a:t>
            </a:r>
            <a:r>
              <a:rPr lang="de-DE" b="1" dirty="0" err="1"/>
              <a:t>speed</a:t>
            </a:r>
            <a:r>
              <a:rPr lang="de-DE" b="1" dirty="0"/>
              <a:t> </a:t>
            </a:r>
            <a:r>
              <a:rPr lang="de-DE" dirty="0" err="1"/>
              <a:t>for</a:t>
            </a:r>
            <a:r>
              <a:rPr lang="de-DE" dirty="0"/>
              <a:t> </a:t>
            </a:r>
            <a:r>
              <a:rPr lang="de-DE" dirty="0" err="1"/>
              <a:t>heterogeneous</a:t>
            </a:r>
            <a:r>
              <a:rPr lang="de-DE" dirty="0"/>
              <a:t> </a:t>
            </a:r>
            <a:r>
              <a:rPr lang="de-DE" dirty="0" err="1"/>
              <a:t>materials</a:t>
            </a:r>
            <a:r>
              <a:rPr lang="de-DE" dirty="0"/>
              <a:t> </a:t>
            </a:r>
            <a:r>
              <a:rPr lang="de-DE" dirty="0" err="1"/>
              <a:t>depends</a:t>
            </a:r>
            <a:r>
              <a:rPr lang="de-DE" dirty="0"/>
              <a:t> (in a non-trivial </a:t>
            </a:r>
            <a:r>
              <a:rPr lang="de-DE" dirty="0" err="1"/>
              <a:t>way</a:t>
            </a:r>
            <a:r>
              <a:rPr lang="de-DE" dirty="0"/>
              <a:t>) on </a:t>
            </a:r>
            <a:r>
              <a:rPr lang="de-DE" dirty="0" err="1"/>
              <a:t>the</a:t>
            </a:r>
            <a:r>
              <a:rPr lang="de-DE" dirty="0"/>
              <a:t> </a:t>
            </a:r>
            <a:r>
              <a:rPr lang="de-DE" b="1" dirty="0"/>
              <a:t>material </a:t>
            </a:r>
            <a:r>
              <a:rPr lang="de-DE" b="1" dirty="0" err="1"/>
              <a:t>composition</a:t>
            </a:r>
            <a:r>
              <a:rPr lang="de-DE" dirty="0"/>
              <a:t>.</a:t>
            </a:r>
          </a:p>
        </p:txBody>
      </p:sp>
      <p:pic>
        <p:nvPicPr>
          <p:cNvPr id="4" name="Inhaltsplatzhalter 5">
            <a:extLst>
              <a:ext uri="{FF2B5EF4-FFF2-40B4-BE49-F238E27FC236}">
                <a16:creationId xmlns:a16="http://schemas.microsoft.com/office/drawing/2014/main" id="{46B2AB92-EB14-452D-B6D0-82A7FB31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87753" y="560854"/>
            <a:ext cx="4304247" cy="3228185"/>
          </a:xfrm>
          <a:prstGeom prst="rect">
            <a:avLst/>
          </a:prstGeom>
          <a:noFill/>
          <a:ln w="9525">
            <a:noFill/>
            <a:miter lim="800000"/>
            <a:headEnd/>
            <a:tailEnd/>
          </a:ln>
        </p:spPr>
      </p:pic>
      <p:pic>
        <p:nvPicPr>
          <p:cNvPr id="5" name="Grafik 4">
            <a:extLst>
              <a:ext uri="{FF2B5EF4-FFF2-40B4-BE49-F238E27FC236}">
                <a16:creationId xmlns:a16="http://schemas.microsoft.com/office/drawing/2014/main" id="{961AEEC9-BA02-428B-8931-397D833BD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3974" y="4005064"/>
            <a:ext cx="2518650" cy="2518650"/>
          </a:xfrm>
          <a:prstGeom prst="rect">
            <a:avLst/>
          </a:prstGeom>
        </p:spPr>
      </p:pic>
      <p:pic>
        <p:nvPicPr>
          <p:cNvPr id="6" name="Grafik 5" descr="\documentclass{article}&#10;\usepackage{amsmath}&#10;\usepackage{color}&#10;\pagestyle{empty}&#10;\begin{document}&#10;&#10;&#10;$M_l(t)= A \, \varepsilon \, \rho \, \sqrt{\frac{ \textcolor{red}{r_{\text{p,eff}}} \,  \sigma \, \cos \textcolor{red}{\theta_{\text{CB}}}}{2 \eta}}$.&#10;&#10;\end{document}" title="IguanaTex Bitmap Display">
            <a:extLst>
              <a:ext uri="{FF2B5EF4-FFF2-40B4-BE49-F238E27FC236}">
                <a16:creationId xmlns:a16="http://schemas.microsoft.com/office/drawing/2014/main" id="{0214AB55-F8B0-40C5-A629-28BF620CC92C}"/>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559496" y="4365104"/>
            <a:ext cx="4793844" cy="688866"/>
          </a:xfrm>
          <a:prstGeom prst="rect">
            <a:avLst/>
          </a:prstGeom>
        </p:spPr>
      </p:pic>
      <p:cxnSp>
        <p:nvCxnSpPr>
          <p:cNvPr id="8" name="Gerade Verbindung mit Pfeil 7">
            <a:extLst>
              <a:ext uri="{FF2B5EF4-FFF2-40B4-BE49-F238E27FC236}">
                <a16:creationId xmlns:a16="http://schemas.microsoft.com/office/drawing/2014/main" id="{8DCEA264-DBD4-49F4-B22A-9A828203DC27}"/>
              </a:ext>
            </a:extLst>
          </p:cNvPr>
          <p:cNvCxnSpPr>
            <a:cxnSpLocks/>
          </p:cNvCxnSpPr>
          <p:nvPr/>
        </p:nvCxnSpPr>
        <p:spPr>
          <a:xfrm flipV="1">
            <a:off x="4165370" y="4890666"/>
            <a:ext cx="314385" cy="697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feld 11">
            <a:extLst>
              <a:ext uri="{FF2B5EF4-FFF2-40B4-BE49-F238E27FC236}">
                <a16:creationId xmlns:a16="http://schemas.microsoft.com/office/drawing/2014/main" id="{DF680F49-F94B-4B55-8ECD-0DD199A6EDC4}"/>
              </a:ext>
            </a:extLst>
          </p:cNvPr>
          <p:cNvSpPr txBox="1"/>
          <p:nvPr/>
        </p:nvSpPr>
        <p:spPr>
          <a:xfrm>
            <a:off x="2963652" y="5646333"/>
            <a:ext cx="4607034" cy="646331"/>
          </a:xfrm>
          <a:prstGeom prst="rect">
            <a:avLst/>
          </a:prstGeom>
          <a:noFill/>
        </p:spPr>
        <p:txBody>
          <a:bodyPr wrap="square" rtlCol="0">
            <a:spAutoFit/>
          </a:bodyPr>
          <a:lstStyle/>
          <a:p>
            <a:r>
              <a:rPr lang="de-DE" dirty="0" err="1"/>
              <a:t>Effective</a:t>
            </a:r>
            <a:r>
              <a:rPr lang="de-DE" dirty="0"/>
              <a:t> </a:t>
            </a:r>
            <a:r>
              <a:rPr lang="de-DE" dirty="0" err="1"/>
              <a:t>pore</a:t>
            </a:r>
            <a:r>
              <a:rPr lang="de-DE" dirty="0"/>
              <a:t> </a:t>
            </a:r>
            <a:r>
              <a:rPr lang="de-DE" dirty="0" err="1"/>
              <a:t>radius</a:t>
            </a:r>
            <a:r>
              <a:rPr lang="de-DE" dirty="0"/>
              <a:t> </a:t>
            </a:r>
            <a:r>
              <a:rPr lang="de-DE" dirty="0" err="1"/>
              <a:t>compensates</a:t>
            </a:r>
            <a:r>
              <a:rPr lang="de-DE" dirty="0"/>
              <a:t> </a:t>
            </a:r>
            <a:r>
              <a:rPr lang="de-DE" dirty="0" err="1"/>
              <a:t>for</a:t>
            </a:r>
            <a:r>
              <a:rPr lang="de-DE" dirty="0"/>
              <a:t> </a:t>
            </a:r>
            <a:r>
              <a:rPr lang="de-DE" dirty="0" err="1"/>
              <a:t>inadequate</a:t>
            </a:r>
            <a:r>
              <a:rPr lang="de-DE" dirty="0"/>
              <a:t> </a:t>
            </a:r>
            <a:r>
              <a:rPr lang="de-DE" dirty="0" err="1"/>
              <a:t>contact</a:t>
            </a:r>
            <a:r>
              <a:rPr lang="de-DE" dirty="0"/>
              <a:t> angle </a:t>
            </a:r>
            <a:r>
              <a:rPr lang="de-DE" dirty="0" err="1"/>
              <a:t>value</a:t>
            </a:r>
            <a:r>
              <a:rPr lang="de-DE" dirty="0"/>
              <a:t>? </a:t>
            </a:r>
          </a:p>
        </p:txBody>
      </p:sp>
      <p:sp>
        <p:nvSpPr>
          <p:cNvPr id="14" name="Inhaltsplatzhalter 2">
            <a:extLst>
              <a:ext uri="{FF2B5EF4-FFF2-40B4-BE49-F238E27FC236}">
                <a16:creationId xmlns:a16="http://schemas.microsoft.com/office/drawing/2014/main" id="{C014120A-055A-4D95-AC43-F926F0284706}"/>
              </a:ext>
            </a:extLst>
          </p:cNvPr>
          <p:cNvSpPr txBox="1">
            <a:spLocks/>
          </p:cNvSpPr>
          <p:nvPr/>
        </p:nvSpPr>
        <p:spPr bwMode="auto">
          <a:xfrm>
            <a:off x="330282" y="3748390"/>
            <a:ext cx="7895122" cy="5760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err="1"/>
              <a:t>Suprisingly</a:t>
            </a:r>
            <a:r>
              <a:rPr lang="de-DE" kern="0" dirty="0"/>
              <a:t>, Cassie-Baxter </a:t>
            </a:r>
            <a:r>
              <a:rPr lang="de-DE" kern="0" dirty="0" err="1"/>
              <a:t>theory</a:t>
            </a:r>
            <a:r>
              <a:rPr lang="de-DE" kern="0" dirty="0"/>
              <a:t> </a:t>
            </a:r>
            <a:r>
              <a:rPr lang="de-DE" b="1" kern="0" dirty="0" err="1"/>
              <a:t>fails</a:t>
            </a:r>
            <a:r>
              <a:rPr lang="de-DE" kern="0" dirty="0"/>
              <a:t> </a:t>
            </a:r>
            <a:r>
              <a:rPr lang="de-DE" kern="0" dirty="0" err="1"/>
              <a:t>for</a:t>
            </a:r>
            <a:r>
              <a:rPr lang="de-DE" kern="0" dirty="0"/>
              <a:t> </a:t>
            </a:r>
            <a:r>
              <a:rPr lang="de-DE" kern="0" dirty="0" err="1"/>
              <a:t>the</a:t>
            </a:r>
            <a:r>
              <a:rPr lang="de-DE" kern="0" dirty="0"/>
              <a:t> </a:t>
            </a:r>
            <a:r>
              <a:rPr lang="de-DE" kern="0" dirty="0" err="1"/>
              <a:t>crossing</a:t>
            </a:r>
            <a:r>
              <a:rPr lang="de-DE" kern="0" dirty="0"/>
              <a:t> time!</a:t>
            </a:r>
          </a:p>
        </p:txBody>
      </p:sp>
    </p:spTree>
    <p:extLst>
      <p:ext uri="{BB962C8B-B14F-4D97-AF65-F5344CB8AC3E}">
        <p14:creationId xmlns:p14="http://schemas.microsoft.com/office/powerpoint/2010/main" val="22383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6146D-CFF2-4105-9F06-F909E5A45F7E}"/>
              </a:ext>
            </a:extLst>
          </p:cNvPr>
          <p:cNvSpPr>
            <a:spLocks noGrp="1"/>
          </p:cNvSpPr>
          <p:nvPr>
            <p:ph type="title"/>
          </p:nvPr>
        </p:nvSpPr>
        <p:spPr/>
        <p:txBody>
          <a:bodyPr/>
          <a:lstStyle/>
          <a:p>
            <a:r>
              <a:rPr lang="de-DE" dirty="0" err="1"/>
              <a:t>What‘s</a:t>
            </a:r>
            <a:r>
              <a:rPr lang="de-DE" dirty="0"/>
              <a:t> </a:t>
            </a:r>
            <a:r>
              <a:rPr lang="de-DE" dirty="0" err="1"/>
              <a:t>next</a:t>
            </a:r>
            <a:r>
              <a:rPr lang="de-DE" dirty="0"/>
              <a:t>?</a:t>
            </a:r>
          </a:p>
        </p:txBody>
      </p:sp>
      <p:sp>
        <p:nvSpPr>
          <p:cNvPr id="3" name="Inhaltsplatzhalter 2">
            <a:extLst>
              <a:ext uri="{FF2B5EF4-FFF2-40B4-BE49-F238E27FC236}">
                <a16:creationId xmlns:a16="http://schemas.microsoft.com/office/drawing/2014/main" id="{0D66D0CC-2E07-4BCE-B1EB-DEB40373B406}"/>
              </a:ext>
            </a:extLst>
          </p:cNvPr>
          <p:cNvSpPr>
            <a:spLocks noGrp="1"/>
          </p:cNvSpPr>
          <p:nvPr>
            <p:ph idx="1"/>
          </p:nvPr>
        </p:nvSpPr>
        <p:spPr>
          <a:xfrm>
            <a:off x="334435" y="1124743"/>
            <a:ext cx="7633773" cy="5040561"/>
          </a:xfrm>
        </p:spPr>
        <p:txBody>
          <a:bodyPr/>
          <a:lstStyle/>
          <a:p>
            <a:r>
              <a:rPr lang="de-DE" dirty="0"/>
              <a:t>Can </a:t>
            </a:r>
            <a:r>
              <a:rPr lang="de-DE" dirty="0" err="1"/>
              <a:t>we</a:t>
            </a:r>
            <a:r>
              <a:rPr lang="de-DE" dirty="0"/>
              <a:t> </a:t>
            </a:r>
            <a:r>
              <a:rPr lang="de-DE" dirty="0" err="1"/>
              <a:t>make</a:t>
            </a:r>
            <a:r>
              <a:rPr lang="de-DE" dirty="0"/>
              <a:t> </a:t>
            </a:r>
            <a:r>
              <a:rPr lang="de-DE" dirty="0" err="1"/>
              <a:t>use</a:t>
            </a:r>
            <a:r>
              <a:rPr lang="de-DE" dirty="0"/>
              <a:t> </a:t>
            </a:r>
            <a:r>
              <a:rPr lang="de-DE" dirty="0" err="1"/>
              <a:t>of</a:t>
            </a:r>
            <a:r>
              <a:rPr lang="de-DE" dirty="0"/>
              <a:t> </a:t>
            </a:r>
            <a:r>
              <a:rPr lang="de-DE" dirty="0" err="1"/>
              <a:t>the</a:t>
            </a:r>
            <a:r>
              <a:rPr lang="de-DE" dirty="0"/>
              <a:t> „</a:t>
            </a:r>
            <a:r>
              <a:rPr lang="de-DE" b="1" dirty="0" err="1"/>
              <a:t>eat</a:t>
            </a:r>
            <a:r>
              <a:rPr lang="de-DE" b="1" dirty="0"/>
              <a:t> </a:t>
            </a:r>
            <a:r>
              <a:rPr lang="de-DE" b="1" dirty="0" err="1"/>
              <a:t>the</a:t>
            </a:r>
            <a:r>
              <a:rPr lang="de-DE" b="1" dirty="0"/>
              <a:t> </a:t>
            </a:r>
            <a:r>
              <a:rPr lang="de-DE" b="1" dirty="0" err="1"/>
              <a:t>frog</a:t>
            </a:r>
            <a:r>
              <a:rPr lang="de-DE" dirty="0"/>
              <a:t>“ </a:t>
            </a:r>
            <a:r>
              <a:rPr lang="de-DE" dirty="0" err="1"/>
              <a:t>principle</a:t>
            </a:r>
            <a:r>
              <a:rPr lang="de-DE" dirty="0"/>
              <a:t> in </a:t>
            </a:r>
            <a:r>
              <a:rPr lang="de-DE" dirty="0" err="1"/>
              <a:t>the</a:t>
            </a:r>
            <a:r>
              <a:rPr lang="de-DE" dirty="0"/>
              <a:t> </a:t>
            </a:r>
            <a:r>
              <a:rPr lang="de-DE" dirty="0" err="1"/>
              <a:t>context</a:t>
            </a:r>
            <a:r>
              <a:rPr lang="de-DE" dirty="0"/>
              <a:t> </a:t>
            </a:r>
            <a:r>
              <a:rPr lang="de-DE" dirty="0" err="1"/>
              <a:t>of</a:t>
            </a:r>
            <a:r>
              <a:rPr lang="de-DE" dirty="0"/>
              <a:t> </a:t>
            </a:r>
            <a:r>
              <a:rPr lang="de-DE" dirty="0" err="1"/>
              <a:t>powder</a:t>
            </a:r>
            <a:r>
              <a:rPr lang="de-DE" dirty="0"/>
              <a:t> </a:t>
            </a:r>
            <a:r>
              <a:rPr lang="de-DE" dirty="0" err="1"/>
              <a:t>reconstitution</a:t>
            </a:r>
            <a:r>
              <a:rPr lang="de-DE" dirty="0"/>
              <a:t>?</a:t>
            </a:r>
          </a:p>
          <a:p>
            <a:r>
              <a:rPr lang="de-DE" dirty="0" err="1"/>
              <a:t>How</a:t>
            </a:r>
            <a:r>
              <a:rPr lang="de-DE" dirty="0"/>
              <a:t> </a:t>
            </a:r>
            <a:r>
              <a:rPr lang="de-DE" dirty="0" err="1"/>
              <a:t>can</a:t>
            </a:r>
            <a:r>
              <a:rPr lang="de-DE" dirty="0"/>
              <a:t> </a:t>
            </a:r>
            <a:r>
              <a:rPr lang="de-DE" dirty="0" err="1"/>
              <a:t>we</a:t>
            </a:r>
            <a:r>
              <a:rPr lang="de-DE" dirty="0"/>
              <a:t> </a:t>
            </a:r>
            <a:r>
              <a:rPr lang="de-DE" dirty="0" err="1"/>
              <a:t>understand</a:t>
            </a:r>
            <a:r>
              <a:rPr lang="de-DE" dirty="0"/>
              <a:t> </a:t>
            </a:r>
            <a:r>
              <a:rPr lang="de-DE" dirty="0" err="1"/>
              <a:t>the</a:t>
            </a:r>
            <a:r>
              <a:rPr lang="de-DE" dirty="0"/>
              <a:t> </a:t>
            </a:r>
            <a:r>
              <a:rPr lang="de-DE" dirty="0" err="1"/>
              <a:t>failure</a:t>
            </a:r>
            <a:r>
              <a:rPr lang="de-DE" dirty="0"/>
              <a:t> </a:t>
            </a:r>
            <a:r>
              <a:rPr lang="de-DE" dirty="0" err="1"/>
              <a:t>of</a:t>
            </a:r>
            <a:r>
              <a:rPr lang="de-DE" dirty="0"/>
              <a:t> </a:t>
            </a:r>
            <a:r>
              <a:rPr lang="de-DE" dirty="0" err="1"/>
              <a:t>the</a:t>
            </a:r>
            <a:r>
              <a:rPr lang="de-DE" dirty="0"/>
              <a:t> Cassie-Baxter </a:t>
            </a:r>
            <a:r>
              <a:rPr lang="de-DE" dirty="0" err="1"/>
              <a:t>model</a:t>
            </a:r>
            <a:r>
              <a:rPr lang="de-DE" dirty="0"/>
              <a:t>?</a:t>
            </a:r>
          </a:p>
          <a:p>
            <a:r>
              <a:rPr lang="de-DE" b="1" dirty="0" err="1"/>
              <a:t>Increase</a:t>
            </a:r>
            <a:r>
              <a:rPr lang="de-DE" b="1" dirty="0"/>
              <a:t> </a:t>
            </a:r>
            <a:r>
              <a:rPr lang="de-DE" b="1" dirty="0" err="1"/>
              <a:t>complexity</a:t>
            </a:r>
            <a:r>
              <a:rPr lang="de-DE" b="1" dirty="0"/>
              <a:t> </a:t>
            </a:r>
            <a:r>
              <a:rPr lang="de-DE" dirty="0" err="1"/>
              <a:t>by</a:t>
            </a:r>
            <a:r>
              <a:rPr lang="de-DE" dirty="0"/>
              <a:t> </a:t>
            </a:r>
            <a:r>
              <a:rPr lang="de-DE" dirty="0" err="1"/>
              <a:t>allowing</a:t>
            </a:r>
            <a:r>
              <a:rPr lang="de-DE" dirty="0"/>
              <a:t> </a:t>
            </a:r>
            <a:r>
              <a:rPr lang="de-DE" dirty="0" err="1"/>
              <a:t>for</a:t>
            </a:r>
            <a:r>
              <a:rPr lang="de-DE" dirty="0"/>
              <a:t> a </a:t>
            </a:r>
            <a:r>
              <a:rPr lang="de-DE" dirty="0" err="1"/>
              <a:t>statistical</a:t>
            </a:r>
            <a:r>
              <a:rPr lang="de-DE" dirty="0"/>
              <a:t> </a:t>
            </a:r>
            <a:r>
              <a:rPr lang="de-DE" dirty="0" err="1"/>
              <a:t>distribution</a:t>
            </a:r>
            <a:r>
              <a:rPr lang="de-DE" dirty="0"/>
              <a:t> </a:t>
            </a:r>
            <a:r>
              <a:rPr lang="de-DE" dirty="0" err="1"/>
              <a:t>of</a:t>
            </a:r>
            <a:r>
              <a:rPr lang="de-DE" dirty="0"/>
              <a:t> </a:t>
            </a:r>
            <a:r>
              <a:rPr lang="de-DE" dirty="0" err="1"/>
              <a:t>the</a:t>
            </a:r>
            <a:r>
              <a:rPr lang="de-DE" dirty="0"/>
              <a:t> </a:t>
            </a:r>
            <a:r>
              <a:rPr lang="de-DE" dirty="0" err="1"/>
              <a:t>pore</a:t>
            </a:r>
            <a:r>
              <a:rPr lang="de-DE" dirty="0"/>
              <a:t> </a:t>
            </a:r>
            <a:r>
              <a:rPr lang="de-DE" dirty="0" err="1"/>
              <a:t>radius</a:t>
            </a:r>
            <a:r>
              <a:rPr lang="de-DE" dirty="0"/>
              <a:t>.</a:t>
            </a:r>
          </a:p>
          <a:p>
            <a:r>
              <a:rPr lang="de-DE" dirty="0"/>
              <a:t>Include inertial </a:t>
            </a:r>
            <a:r>
              <a:rPr lang="de-DE" dirty="0" err="1"/>
              <a:t>effects</a:t>
            </a:r>
            <a:r>
              <a:rPr lang="de-DE" dirty="0"/>
              <a:t> </a:t>
            </a:r>
            <a:r>
              <a:rPr lang="de-DE" dirty="0" err="1"/>
              <a:t>to</a:t>
            </a:r>
            <a:r>
              <a:rPr lang="de-DE" dirty="0"/>
              <a:t> </a:t>
            </a:r>
            <a:r>
              <a:rPr lang="de-DE" dirty="0" err="1"/>
              <a:t>study</a:t>
            </a:r>
            <a:r>
              <a:rPr lang="de-DE" dirty="0"/>
              <a:t> </a:t>
            </a:r>
            <a:r>
              <a:rPr lang="de-DE" b="1" dirty="0" err="1"/>
              <a:t>blockage</a:t>
            </a:r>
            <a:r>
              <a:rPr lang="de-DE" dirty="0"/>
              <a:t> </a:t>
            </a:r>
            <a:r>
              <a:rPr lang="de-DE" dirty="0" err="1"/>
              <a:t>effects</a:t>
            </a:r>
            <a:r>
              <a:rPr lang="de-DE" dirty="0"/>
              <a:t> </a:t>
            </a:r>
            <a:r>
              <a:rPr lang="de-DE" dirty="0" err="1"/>
              <a:t>by</a:t>
            </a:r>
            <a:r>
              <a:rPr lang="de-DE" dirty="0"/>
              <a:t> </a:t>
            </a:r>
            <a:r>
              <a:rPr lang="de-DE" b="1" dirty="0" err="1"/>
              <a:t>hydrophobic</a:t>
            </a:r>
            <a:r>
              <a:rPr lang="de-DE" b="1" dirty="0"/>
              <a:t> </a:t>
            </a:r>
            <a:r>
              <a:rPr lang="de-DE" b="1" dirty="0" err="1"/>
              <a:t>defects</a:t>
            </a:r>
            <a:r>
              <a:rPr lang="de-DE" dirty="0"/>
              <a:t>.</a:t>
            </a:r>
          </a:p>
          <a:p>
            <a:r>
              <a:rPr lang="de-DE" b="1" dirty="0" err="1"/>
              <a:t>Resolved</a:t>
            </a:r>
            <a:r>
              <a:rPr lang="de-DE" b="1" dirty="0"/>
              <a:t> CFD </a:t>
            </a:r>
            <a:r>
              <a:rPr lang="de-DE" dirty="0" err="1"/>
              <a:t>simulations</a:t>
            </a:r>
            <a:r>
              <a:rPr lang="de-DE" dirty="0"/>
              <a:t> in </a:t>
            </a:r>
            <a:r>
              <a:rPr lang="de-DE" dirty="0" err="1"/>
              <a:t>complex</a:t>
            </a:r>
            <a:r>
              <a:rPr lang="de-DE" dirty="0"/>
              <a:t> geometries.</a:t>
            </a:r>
          </a:p>
          <a:p>
            <a:r>
              <a:rPr lang="de-DE" dirty="0"/>
              <a:t>(…. </a:t>
            </a:r>
            <a:r>
              <a:rPr lang="de-DE" dirty="0" err="1"/>
              <a:t>To</a:t>
            </a:r>
            <a:r>
              <a:rPr lang="de-DE" dirty="0"/>
              <a:t> </a:t>
            </a:r>
            <a:r>
              <a:rPr lang="de-DE" dirty="0" err="1"/>
              <a:t>be</a:t>
            </a:r>
            <a:r>
              <a:rPr lang="de-DE" dirty="0"/>
              <a:t> </a:t>
            </a:r>
            <a:r>
              <a:rPr lang="de-DE" dirty="0" err="1"/>
              <a:t>continued</a:t>
            </a:r>
            <a:r>
              <a:rPr lang="de-DE" dirty="0"/>
              <a:t> …)</a:t>
            </a:r>
          </a:p>
          <a:p>
            <a:endParaRPr lang="de-DE" dirty="0"/>
          </a:p>
        </p:txBody>
      </p:sp>
      <p:pic>
        <p:nvPicPr>
          <p:cNvPr id="10" name="Grafik 9">
            <a:extLst>
              <a:ext uri="{FF2B5EF4-FFF2-40B4-BE49-F238E27FC236}">
                <a16:creationId xmlns:a16="http://schemas.microsoft.com/office/drawing/2014/main" id="{05C1CDD0-B933-4D51-8059-4115E1EB2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311" y="584684"/>
            <a:ext cx="3983089" cy="2448272"/>
          </a:xfrm>
          <a:prstGeom prst="rect">
            <a:avLst/>
          </a:prstGeom>
        </p:spPr>
      </p:pic>
      <p:pic>
        <p:nvPicPr>
          <p:cNvPr id="11" name="Grafik 16">
            <a:extLst>
              <a:ext uri="{FF2B5EF4-FFF2-40B4-BE49-F238E27FC236}">
                <a16:creationId xmlns:a16="http://schemas.microsoft.com/office/drawing/2014/main" id="{CA4E1DE0-7477-4A57-B9D3-36793235DCE2}"/>
              </a:ext>
            </a:extLst>
          </p:cNvPr>
          <p:cNvPicPr>
            <a:picLocks noChangeAspect="1"/>
          </p:cNvPicPr>
          <p:nvPr/>
        </p:nvPicPr>
        <p:blipFill>
          <a:blip r:embed="rId3"/>
          <a:stretch>
            <a:fillRect/>
          </a:stretch>
        </p:blipFill>
        <p:spPr>
          <a:xfrm>
            <a:off x="7968208" y="5152250"/>
            <a:ext cx="3788952" cy="1195888"/>
          </a:xfrm>
          <a:prstGeom prst="rect">
            <a:avLst/>
          </a:prstGeom>
        </p:spPr>
      </p:pic>
      <p:pic>
        <p:nvPicPr>
          <p:cNvPr id="13" name="Grafik 12">
            <a:extLst>
              <a:ext uri="{FF2B5EF4-FFF2-40B4-BE49-F238E27FC236}">
                <a16:creationId xmlns:a16="http://schemas.microsoft.com/office/drawing/2014/main" id="{4DC06C88-650D-497F-930F-6D6ED3156FC5}"/>
              </a:ext>
            </a:extLst>
          </p:cNvPr>
          <p:cNvPicPr>
            <a:picLocks noChangeAspect="1"/>
          </p:cNvPicPr>
          <p:nvPr/>
        </p:nvPicPr>
        <p:blipFill rotWithShape="1">
          <a:blip r:embed="rId4"/>
          <a:srcRect t="735"/>
          <a:stretch/>
        </p:blipFill>
        <p:spPr>
          <a:xfrm>
            <a:off x="7951440" y="3761429"/>
            <a:ext cx="3788951" cy="1200724"/>
          </a:xfrm>
          <a:prstGeom prst="rect">
            <a:avLst/>
          </a:prstGeom>
        </p:spPr>
      </p:pic>
      <p:sp>
        <p:nvSpPr>
          <p:cNvPr id="14" name="Textfeld 13">
            <a:extLst>
              <a:ext uri="{FF2B5EF4-FFF2-40B4-BE49-F238E27FC236}">
                <a16:creationId xmlns:a16="http://schemas.microsoft.com/office/drawing/2014/main" id="{38C2B07F-A922-4387-83F8-34DEEAA45904}"/>
              </a:ext>
            </a:extLst>
          </p:cNvPr>
          <p:cNvSpPr txBox="1"/>
          <p:nvPr/>
        </p:nvSpPr>
        <p:spPr>
          <a:xfrm>
            <a:off x="8793963" y="3049982"/>
            <a:ext cx="2321024" cy="276999"/>
          </a:xfrm>
          <a:prstGeom prst="rect">
            <a:avLst/>
          </a:prstGeom>
          <a:noFill/>
        </p:spPr>
        <p:txBody>
          <a:bodyPr wrap="square" rtlCol="0">
            <a:spAutoFit/>
          </a:bodyPr>
          <a:lstStyle/>
          <a:p>
            <a:r>
              <a:rPr lang="de-DE" sz="1200" dirty="0"/>
              <a:t>Cai et al., Langmuir, 2021</a:t>
            </a:r>
          </a:p>
        </p:txBody>
      </p:sp>
    </p:spTree>
    <p:extLst>
      <p:ext uri="{BB962C8B-B14F-4D97-AF65-F5344CB8AC3E}">
        <p14:creationId xmlns:p14="http://schemas.microsoft.com/office/powerpoint/2010/main" val="3749191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4DDA7-A311-4FC1-BD8E-30D4D2AEA799}"/>
              </a:ext>
            </a:extLst>
          </p:cNvPr>
          <p:cNvSpPr>
            <a:spLocks noGrp="1"/>
          </p:cNvSpPr>
          <p:nvPr>
            <p:ph type="title"/>
          </p:nvPr>
        </p:nvSpPr>
        <p:spPr/>
        <p:txBody>
          <a:bodyPr/>
          <a:lstStyle/>
          <a:p>
            <a:r>
              <a:rPr lang="de-DE" dirty="0" err="1"/>
              <a:t>Thank</a:t>
            </a:r>
            <a:r>
              <a:rPr lang="de-DE" dirty="0"/>
              <a:t> </a:t>
            </a:r>
            <a:r>
              <a:rPr lang="de-DE" dirty="0" err="1"/>
              <a:t>you</a:t>
            </a:r>
            <a:r>
              <a:rPr lang="de-DE" dirty="0"/>
              <a:t> </a:t>
            </a:r>
            <a:r>
              <a:rPr lang="de-DE" dirty="0" err="1"/>
              <a:t>very</a:t>
            </a:r>
            <a:r>
              <a:rPr lang="de-DE" dirty="0"/>
              <a:t> </a:t>
            </a:r>
            <a:r>
              <a:rPr lang="de-DE" dirty="0" err="1"/>
              <a:t>much</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3" name="Inhaltsplatzhalter 2">
            <a:extLst>
              <a:ext uri="{FF2B5EF4-FFF2-40B4-BE49-F238E27FC236}">
                <a16:creationId xmlns:a16="http://schemas.microsoft.com/office/drawing/2014/main" id="{CAEFF41D-B874-443B-A2FD-DDCCE104836F}"/>
              </a:ext>
            </a:extLst>
          </p:cNvPr>
          <p:cNvSpPr>
            <a:spLocks noGrp="1"/>
          </p:cNvSpPr>
          <p:nvPr>
            <p:ph idx="1"/>
          </p:nvPr>
        </p:nvSpPr>
        <p:spPr>
          <a:xfrm>
            <a:off x="4439816" y="1160748"/>
            <a:ext cx="6840760" cy="3312368"/>
          </a:xfrm>
        </p:spPr>
        <p:txBody>
          <a:bodyPr/>
          <a:lstStyle/>
          <a:p>
            <a:r>
              <a:rPr lang="de-DE" dirty="0"/>
              <a:t>Dr. Mathis Fricke</a:t>
            </a:r>
            <a:br>
              <a:rPr lang="de-DE" dirty="0"/>
            </a:br>
            <a:r>
              <a:rPr lang="de-DE" dirty="0"/>
              <a:t>Research Group Leader at</a:t>
            </a:r>
            <a:br>
              <a:rPr lang="de-DE" dirty="0"/>
            </a:br>
            <a:r>
              <a:rPr lang="de-DE" dirty="0" err="1"/>
              <a:t>Mathematical</a:t>
            </a:r>
            <a:r>
              <a:rPr lang="de-DE" dirty="0"/>
              <a:t> Modeling and Analysis Group</a:t>
            </a:r>
            <a:br>
              <a:rPr lang="de-DE" dirty="0"/>
            </a:br>
            <a:r>
              <a:rPr lang="de-DE" dirty="0"/>
              <a:t>Technical University </a:t>
            </a:r>
            <a:r>
              <a:rPr lang="de-DE" dirty="0" err="1"/>
              <a:t>of</a:t>
            </a:r>
            <a:r>
              <a:rPr lang="de-DE" dirty="0"/>
              <a:t> Darmstadt, Germany</a:t>
            </a:r>
          </a:p>
          <a:p>
            <a:r>
              <a:rPr lang="de-DE" dirty="0">
                <a:hlinkClick r:id="rId2"/>
              </a:rPr>
              <a:t>fricke@mma.tu-darmstadt.de</a:t>
            </a:r>
            <a:r>
              <a:rPr lang="de-DE" dirty="0"/>
              <a:t> </a:t>
            </a:r>
          </a:p>
          <a:p>
            <a:r>
              <a:rPr lang="de-DE" dirty="0">
                <a:hlinkClick r:id="rId3"/>
              </a:rPr>
              <a:t>www.mathis-fricke.de</a:t>
            </a:r>
            <a:r>
              <a:rPr lang="de-DE" dirty="0"/>
              <a:t> and </a:t>
            </a:r>
            <a:br>
              <a:rPr lang="de-DE" dirty="0"/>
            </a:br>
            <a:r>
              <a:rPr lang="de-DE" dirty="0">
                <a:hlinkClick r:id="rId4"/>
              </a:rPr>
              <a:t>www.mma.tu-darmstadt.de</a:t>
            </a:r>
            <a:r>
              <a:rPr lang="de-DE" dirty="0"/>
              <a:t>, </a:t>
            </a:r>
            <a:br>
              <a:rPr lang="de-DE" dirty="0"/>
            </a:br>
            <a:r>
              <a:rPr lang="de-DE" dirty="0">
                <a:hlinkClick r:id="rId5"/>
              </a:rPr>
              <a:t>www.sfb1194.tu-darmsatdt.de</a:t>
            </a:r>
            <a:r>
              <a:rPr lang="de-DE" dirty="0"/>
              <a:t> </a:t>
            </a:r>
          </a:p>
        </p:txBody>
      </p:sp>
      <p:pic>
        <p:nvPicPr>
          <p:cNvPr id="5" name="Grafik 4">
            <a:extLst>
              <a:ext uri="{FF2B5EF4-FFF2-40B4-BE49-F238E27FC236}">
                <a16:creationId xmlns:a16="http://schemas.microsoft.com/office/drawing/2014/main" id="{8BD2C5C7-75B2-43BC-9BAD-5BEC264A44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368" y="1160748"/>
            <a:ext cx="3132348" cy="4121511"/>
          </a:xfrm>
          <a:prstGeom prst="rect">
            <a:avLst/>
          </a:prstGeom>
        </p:spPr>
      </p:pic>
      <p:sp>
        <p:nvSpPr>
          <p:cNvPr id="6" name="Inhaltsplatzhalter 2">
            <a:extLst>
              <a:ext uri="{FF2B5EF4-FFF2-40B4-BE49-F238E27FC236}">
                <a16:creationId xmlns:a16="http://schemas.microsoft.com/office/drawing/2014/main" id="{406011CB-9EB3-4629-BA55-D8796C65932B}"/>
              </a:ext>
            </a:extLst>
          </p:cNvPr>
          <p:cNvSpPr txBox="1">
            <a:spLocks/>
          </p:cNvSpPr>
          <p:nvPr/>
        </p:nvSpPr>
        <p:spPr bwMode="auto">
          <a:xfrm>
            <a:off x="4500776" y="4659404"/>
            <a:ext cx="6840760" cy="973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a:t>This </a:t>
            </a:r>
            <a:r>
              <a:rPr lang="de-DE" kern="0" dirty="0" err="1"/>
              <a:t>work</a:t>
            </a:r>
            <a:r>
              <a:rPr lang="de-DE" kern="0" dirty="0"/>
              <a:t> was </a:t>
            </a:r>
            <a:r>
              <a:rPr lang="de-DE" kern="0" dirty="0" err="1"/>
              <a:t>funded</a:t>
            </a:r>
            <a:r>
              <a:rPr lang="de-DE" kern="0" dirty="0"/>
              <a:t> </a:t>
            </a:r>
            <a:r>
              <a:rPr lang="de-DE" kern="0" dirty="0" err="1"/>
              <a:t>by</a:t>
            </a:r>
            <a:r>
              <a:rPr lang="de-DE" kern="0" dirty="0"/>
              <a:t> German Research Fundation (DFG) SFB 1194 – Project ID 265191195.</a:t>
            </a:r>
          </a:p>
        </p:txBody>
      </p:sp>
    </p:spTree>
    <p:extLst>
      <p:ext uri="{BB962C8B-B14F-4D97-AF65-F5344CB8AC3E}">
        <p14:creationId xmlns:p14="http://schemas.microsoft.com/office/powerpoint/2010/main" val="49522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0A9BB-ADF1-4D66-AAD7-F9EB1F970734}"/>
              </a:ext>
            </a:extLst>
          </p:cNvPr>
          <p:cNvSpPr>
            <a:spLocks noGrp="1"/>
          </p:cNvSpPr>
          <p:nvPr>
            <p:ph type="title"/>
          </p:nvPr>
        </p:nvSpPr>
        <p:spPr/>
        <p:txBody>
          <a:bodyPr/>
          <a:lstStyle/>
          <a:p>
            <a:r>
              <a:rPr lang="de-DE" dirty="0"/>
              <a:t>List </a:t>
            </a:r>
            <a:r>
              <a:rPr lang="de-DE" dirty="0" err="1"/>
              <a:t>of</a:t>
            </a:r>
            <a:r>
              <a:rPr lang="de-DE" dirty="0"/>
              <a:t> </a:t>
            </a:r>
            <a:r>
              <a:rPr lang="de-DE" dirty="0" err="1"/>
              <a:t>references</a:t>
            </a:r>
            <a:r>
              <a:rPr lang="de-DE" dirty="0"/>
              <a:t> (I)</a:t>
            </a:r>
          </a:p>
        </p:txBody>
      </p:sp>
      <p:sp>
        <p:nvSpPr>
          <p:cNvPr id="3" name="Inhaltsplatzhalter 2">
            <a:extLst>
              <a:ext uri="{FF2B5EF4-FFF2-40B4-BE49-F238E27FC236}">
                <a16:creationId xmlns:a16="http://schemas.microsoft.com/office/drawing/2014/main" id="{13DF71E1-8E19-44AD-A456-52EDA7E292DC}"/>
              </a:ext>
            </a:extLst>
          </p:cNvPr>
          <p:cNvSpPr>
            <a:spLocks noGrp="1"/>
          </p:cNvSpPr>
          <p:nvPr>
            <p:ph idx="1"/>
          </p:nvPr>
        </p:nvSpPr>
        <p:spPr>
          <a:xfrm>
            <a:off x="321528" y="980728"/>
            <a:ext cx="11521017" cy="5364951"/>
          </a:xfrm>
        </p:spPr>
        <p:txBody>
          <a:bodyPr/>
          <a:lstStyle/>
          <a:p>
            <a:r>
              <a:rPr lang="de-DE" sz="2000" dirty="0"/>
              <a:t>M. Fricke, S. Raju, E. A. </a:t>
            </a:r>
            <a:r>
              <a:rPr lang="de-DE" sz="2000" dirty="0" err="1"/>
              <a:t>Ouro-Koura</a:t>
            </a:r>
            <a:r>
              <a:rPr lang="de-DE" sz="2000" dirty="0"/>
              <a:t>, O. </a:t>
            </a:r>
            <a:r>
              <a:rPr lang="de-DE" sz="2000" dirty="0" err="1"/>
              <a:t>Kozymka</a:t>
            </a:r>
            <a:r>
              <a:rPr lang="de-DE" sz="2000" dirty="0"/>
              <a:t>, J. De </a:t>
            </a:r>
            <a:r>
              <a:rPr lang="de-DE" sz="2000" dirty="0" err="1"/>
              <a:t>Coninck</a:t>
            </a:r>
            <a:r>
              <a:rPr lang="de-DE" sz="2000" dirty="0"/>
              <a:t>, Z. </a:t>
            </a:r>
            <a:r>
              <a:rPr lang="de-DE" sz="2000" dirty="0" err="1"/>
              <a:t>Tukovic</a:t>
            </a:r>
            <a:r>
              <a:rPr lang="de-DE" sz="2000" dirty="0"/>
              <a:t>, T. Maric, D. Bothe: </a:t>
            </a:r>
            <a:r>
              <a:rPr lang="de-DE" sz="2000" i="1" dirty="0" err="1"/>
              <a:t>Bridging</a:t>
            </a:r>
            <a:r>
              <a:rPr lang="de-DE" sz="2000" i="1" dirty="0"/>
              <a:t> </a:t>
            </a:r>
            <a:r>
              <a:rPr lang="de-DE" sz="2000" i="1" dirty="0" err="1"/>
              <a:t>the</a:t>
            </a:r>
            <a:r>
              <a:rPr lang="de-DE" sz="2000" i="1" dirty="0"/>
              <a:t> </a:t>
            </a:r>
            <a:r>
              <a:rPr lang="de-DE" sz="2000" i="1" dirty="0" err="1"/>
              <a:t>scales</a:t>
            </a:r>
            <a:r>
              <a:rPr lang="de-DE" sz="2000" i="1" dirty="0"/>
              <a:t> in </a:t>
            </a:r>
            <a:r>
              <a:rPr lang="de-DE" sz="2000" i="1" dirty="0" err="1"/>
              <a:t>capillary</a:t>
            </a:r>
            <a:r>
              <a:rPr lang="de-DE" sz="2000" i="1" dirty="0"/>
              <a:t> </a:t>
            </a:r>
            <a:r>
              <a:rPr lang="de-DE" sz="2000" i="1" dirty="0" err="1"/>
              <a:t>rise</a:t>
            </a:r>
            <a:r>
              <a:rPr lang="de-DE" sz="2000" i="1" dirty="0"/>
              <a:t> </a:t>
            </a:r>
            <a:r>
              <a:rPr lang="de-DE" sz="2000" i="1" dirty="0" err="1"/>
              <a:t>dynamics</a:t>
            </a:r>
            <a:r>
              <a:rPr lang="de-DE" sz="2000" i="1" dirty="0"/>
              <a:t> </a:t>
            </a:r>
            <a:r>
              <a:rPr lang="de-DE" sz="2000" i="1" dirty="0" err="1"/>
              <a:t>with</a:t>
            </a:r>
            <a:r>
              <a:rPr lang="de-DE" sz="2000" i="1" dirty="0"/>
              <a:t> </a:t>
            </a:r>
            <a:r>
              <a:rPr lang="de-DE" sz="2000" i="1" dirty="0" err="1"/>
              <a:t>complexity-reduced</a:t>
            </a:r>
            <a:r>
              <a:rPr lang="de-DE" sz="2000" i="1" dirty="0"/>
              <a:t> </a:t>
            </a:r>
            <a:r>
              <a:rPr lang="de-DE" sz="2000" i="1" dirty="0" err="1"/>
              <a:t>models</a:t>
            </a:r>
            <a:r>
              <a:rPr lang="de-DE" sz="2000" dirty="0"/>
              <a:t>, Preprint: arXiv:2311.11947 (</a:t>
            </a:r>
            <a:r>
              <a:rPr lang="de-DE" sz="2000" b="1" dirty="0"/>
              <a:t>2023</a:t>
            </a:r>
            <a:r>
              <a:rPr lang="de-DE" sz="2000" dirty="0"/>
              <a:t>)</a:t>
            </a:r>
          </a:p>
          <a:p>
            <a:r>
              <a:rPr lang="en-US" sz="2000" dirty="0"/>
              <a:t>M. Fricke, C. </a:t>
            </a:r>
            <a:r>
              <a:rPr lang="en-US" sz="2000" dirty="0" err="1"/>
              <a:t>Bernklau</a:t>
            </a:r>
            <a:r>
              <a:rPr lang="en-US" sz="2000" dirty="0"/>
              <a:t>, E. Diehl, J. De </a:t>
            </a:r>
            <a:r>
              <a:rPr lang="en-US" sz="2000" dirty="0" err="1"/>
              <a:t>Coninck</a:t>
            </a:r>
            <a:r>
              <a:rPr lang="en-US" sz="2000" dirty="0"/>
              <a:t>, S. </a:t>
            </a:r>
            <a:r>
              <a:rPr lang="en-US" sz="2000" dirty="0" err="1"/>
              <a:t>Ulbrich</a:t>
            </a:r>
            <a:r>
              <a:rPr lang="en-US" sz="2000" dirty="0"/>
              <a:t>, D. Bothe: </a:t>
            </a:r>
            <a:r>
              <a:rPr lang="en-US" sz="2000" i="1" dirty="0"/>
              <a:t>On the problem of optimal fluid transport in capillaries</a:t>
            </a:r>
            <a:r>
              <a:rPr lang="en-US" sz="2000" dirty="0"/>
              <a:t>, Preprint: arXiv:2404.12263 (</a:t>
            </a:r>
            <a:r>
              <a:rPr lang="en-US" sz="2000" b="1" dirty="0"/>
              <a:t>2024</a:t>
            </a:r>
            <a:r>
              <a:rPr lang="en-US" sz="2000" dirty="0"/>
              <a:t>)</a:t>
            </a:r>
          </a:p>
          <a:p>
            <a:r>
              <a:rPr lang="de-DE" sz="2000" dirty="0"/>
              <a:t>M. Fricke, E. A. </a:t>
            </a:r>
            <a:r>
              <a:rPr lang="de-DE" sz="2000" dirty="0" err="1"/>
              <a:t>Ouro-Koura</a:t>
            </a:r>
            <a:r>
              <a:rPr lang="de-DE" sz="2000" dirty="0"/>
              <a:t>, S. Raju, R. von Klitzing, J. De </a:t>
            </a:r>
            <a:r>
              <a:rPr lang="de-DE" sz="2000" dirty="0" err="1"/>
              <a:t>Coninck</a:t>
            </a:r>
            <a:r>
              <a:rPr lang="de-DE" sz="2000" dirty="0"/>
              <a:t> and D. Bothe: </a:t>
            </a:r>
            <a:r>
              <a:rPr lang="de-DE" sz="2000" i="1" dirty="0"/>
              <a:t>An </a:t>
            </a:r>
            <a:r>
              <a:rPr lang="de-DE" sz="2000" i="1" dirty="0" err="1"/>
              <a:t>analytical</a:t>
            </a:r>
            <a:r>
              <a:rPr lang="de-DE" sz="2000" i="1" dirty="0"/>
              <a:t> </a:t>
            </a:r>
            <a:r>
              <a:rPr lang="de-DE" sz="2000" i="1" dirty="0" err="1"/>
              <a:t>study</a:t>
            </a:r>
            <a:r>
              <a:rPr lang="de-DE" sz="2000" i="1" dirty="0"/>
              <a:t> </a:t>
            </a:r>
            <a:r>
              <a:rPr lang="de-DE" sz="2000" i="1" dirty="0" err="1"/>
              <a:t>of</a:t>
            </a:r>
            <a:r>
              <a:rPr lang="de-DE" sz="2000" i="1" dirty="0"/>
              <a:t> </a:t>
            </a:r>
            <a:r>
              <a:rPr lang="de-DE" sz="2000" i="1" dirty="0" err="1"/>
              <a:t>capillary</a:t>
            </a:r>
            <a:r>
              <a:rPr lang="de-DE" sz="2000" i="1" dirty="0"/>
              <a:t> </a:t>
            </a:r>
            <a:r>
              <a:rPr lang="de-DE" sz="2000" i="1" dirty="0" err="1"/>
              <a:t>rise</a:t>
            </a:r>
            <a:r>
              <a:rPr lang="de-DE" sz="2000" i="1" dirty="0"/>
              <a:t> </a:t>
            </a:r>
            <a:r>
              <a:rPr lang="de-DE" sz="2000" i="1" dirty="0" err="1"/>
              <a:t>dynamics</a:t>
            </a:r>
            <a:r>
              <a:rPr lang="de-DE" sz="2000" i="1" dirty="0"/>
              <a:t>: Critical </a:t>
            </a:r>
            <a:r>
              <a:rPr lang="de-DE" sz="2000" i="1" dirty="0" err="1"/>
              <a:t>conditions</a:t>
            </a:r>
            <a:r>
              <a:rPr lang="de-DE" sz="2000" i="1" dirty="0"/>
              <a:t> and </a:t>
            </a:r>
            <a:r>
              <a:rPr lang="de-DE" sz="2000" i="1" dirty="0" err="1"/>
              <a:t>hidden</a:t>
            </a:r>
            <a:r>
              <a:rPr lang="de-DE" sz="2000" i="1" dirty="0"/>
              <a:t> </a:t>
            </a:r>
            <a:r>
              <a:rPr lang="de-DE" sz="2000" i="1" dirty="0" err="1"/>
              <a:t>oscillations</a:t>
            </a:r>
            <a:r>
              <a:rPr lang="de-DE" sz="2000" dirty="0"/>
              <a:t>, </a:t>
            </a:r>
            <a:r>
              <a:rPr lang="de-DE" sz="2000" dirty="0" err="1"/>
              <a:t>Physica</a:t>
            </a:r>
            <a:r>
              <a:rPr lang="de-DE" sz="2000" dirty="0"/>
              <a:t> D: </a:t>
            </a:r>
            <a:r>
              <a:rPr lang="de-DE" sz="2000" dirty="0" err="1"/>
              <a:t>Nonlinear</a:t>
            </a:r>
            <a:r>
              <a:rPr lang="de-DE" sz="2000" dirty="0"/>
              <a:t> </a:t>
            </a:r>
            <a:r>
              <a:rPr lang="de-DE" sz="2000" dirty="0" err="1"/>
              <a:t>Phenomena</a:t>
            </a:r>
            <a:r>
              <a:rPr lang="de-DE" sz="2000" dirty="0"/>
              <a:t> (</a:t>
            </a:r>
            <a:r>
              <a:rPr lang="de-DE" sz="2000" b="1" dirty="0"/>
              <a:t>2023</a:t>
            </a:r>
            <a:r>
              <a:rPr lang="de-DE" sz="2000" dirty="0"/>
              <a:t>), DOI: 10.1016/j.physd.2023.133895, arXiv:2305.05939</a:t>
            </a:r>
          </a:p>
          <a:p>
            <a:r>
              <a:rPr lang="de-DE" sz="2000" dirty="0"/>
              <a:t>T. </a:t>
            </a:r>
            <a:r>
              <a:rPr lang="de-DE" sz="2000" dirty="0" err="1"/>
              <a:t>Fullana</a:t>
            </a:r>
            <a:r>
              <a:rPr lang="de-DE" sz="2000" dirty="0"/>
              <a:t>, Y. </a:t>
            </a:r>
            <a:r>
              <a:rPr lang="de-DE" sz="2000" dirty="0" err="1"/>
              <a:t>Kulkarni</a:t>
            </a:r>
            <a:r>
              <a:rPr lang="de-DE" sz="2000" dirty="0"/>
              <a:t>, M. Fricke, S. </a:t>
            </a:r>
            <a:r>
              <a:rPr lang="de-DE" sz="2000" dirty="0" err="1"/>
              <a:t>Popinet</a:t>
            </a:r>
            <a:r>
              <a:rPr lang="de-DE" sz="2000" dirty="0"/>
              <a:t>, S. </a:t>
            </a:r>
            <a:r>
              <a:rPr lang="de-DE" sz="2000" dirty="0" err="1"/>
              <a:t>Afkhami</a:t>
            </a:r>
            <a:r>
              <a:rPr lang="de-DE" sz="2000" dirty="0"/>
              <a:t>, D. Bothe, S. </a:t>
            </a:r>
            <a:r>
              <a:rPr lang="de-DE" sz="2000" dirty="0" err="1"/>
              <a:t>Zaleski</a:t>
            </a:r>
            <a:r>
              <a:rPr lang="de-DE" sz="2000" dirty="0"/>
              <a:t>: A </a:t>
            </a:r>
            <a:r>
              <a:rPr lang="de-DE" sz="2000" dirty="0" err="1"/>
              <a:t>consistent</a:t>
            </a:r>
            <a:r>
              <a:rPr lang="de-DE" sz="2000" dirty="0"/>
              <a:t> </a:t>
            </a:r>
            <a:r>
              <a:rPr lang="de-DE" sz="2000" dirty="0" err="1"/>
              <a:t>treatment</a:t>
            </a:r>
            <a:r>
              <a:rPr lang="de-DE" sz="2000" dirty="0"/>
              <a:t> </a:t>
            </a:r>
            <a:r>
              <a:rPr lang="de-DE" sz="2000" dirty="0" err="1"/>
              <a:t>of</a:t>
            </a:r>
            <a:r>
              <a:rPr lang="de-DE" sz="2000" dirty="0"/>
              <a:t> </a:t>
            </a:r>
            <a:r>
              <a:rPr lang="de-DE" sz="2000" dirty="0" err="1"/>
              <a:t>dynamic</a:t>
            </a:r>
            <a:r>
              <a:rPr lang="de-DE" sz="2000" dirty="0"/>
              <a:t> </a:t>
            </a:r>
            <a:r>
              <a:rPr lang="de-DE" sz="2000" dirty="0" err="1"/>
              <a:t>contact</a:t>
            </a:r>
            <a:r>
              <a:rPr lang="de-DE" sz="2000" dirty="0"/>
              <a:t> </a:t>
            </a:r>
            <a:r>
              <a:rPr lang="de-DE" sz="2000" dirty="0" err="1"/>
              <a:t>angles</a:t>
            </a:r>
            <a:r>
              <a:rPr lang="de-DE" sz="2000" dirty="0"/>
              <a:t> in </a:t>
            </a:r>
            <a:r>
              <a:rPr lang="de-DE" sz="2000" dirty="0" err="1"/>
              <a:t>the</a:t>
            </a:r>
            <a:r>
              <a:rPr lang="de-DE" sz="2000" dirty="0"/>
              <a:t> sharp-interface </a:t>
            </a:r>
            <a:r>
              <a:rPr lang="de-DE" sz="2000" dirty="0" err="1"/>
              <a:t>framework</a:t>
            </a:r>
            <a:r>
              <a:rPr lang="de-DE" sz="2000" dirty="0"/>
              <a:t> </a:t>
            </a:r>
            <a:r>
              <a:rPr lang="de-DE" sz="2000" dirty="0" err="1"/>
              <a:t>with</a:t>
            </a:r>
            <a:r>
              <a:rPr lang="de-DE" sz="2000" dirty="0"/>
              <a:t> </a:t>
            </a:r>
            <a:r>
              <a:rPr lang="de-DE" sz="2000" dirty="0" err="1"/>
              <a:t>the</a:t>
            </a:r>
            <a:r>
              <a:rPr lang="de-DE" sz="2000" dirty="0"/>
              <a:t> </a:t>
            </a:r>
            <a:r>
              <a:rPr lang="de-DE" sz="2000" dirty="0" err="1"/>
              <a:t>generalized</a:t>
            </a:r>
            <a:r>
              <a:rPr lang="de-DE" sz="2000" dirty="0"/>
              <a:t> Navier </a:t>
            </a:r>
            <a:r>
              <a:rPr lang="de-DE" sz="2000" dirty="0" err="1"/>
              <a:t>boundary</a:t>
            </a:r>
            <a:r>
              <a:rPr lang="de-DE" sz="2000" dirty="0"/>
              <a:t> </a:t>
            </a:r>
            <a:r>
              <a:rPr lang="de-DE" sz="2000" dirty="0" err="1"/>
              <a:t>condition</a:t>
            </a:r>
            <a:r>
              <a:rPr lang="de-DE" sz="2000" dirty="0"/>
              <a:t>, DOI:10.5281/zenodo.10142047 (</a:t>
            </a:r>
            <a:r>
              <a:rPr lang="de-DE" sz="2000" b="1" dirty="0"/>
              <a:t>2023</a:t>
            </a:r>
            <a:r>
              <a:rPr lang="de-DE" sz="2000" dirty="0"/>
              <a:t>)</a:t>
            </a:r>
          </a:p>
          <a:p>
            <a:r>
              <a:rPr lang="de-DE" sz="2000" dirty="0"/>
              <a:t>M. Hartmann, M. Fricke, L. Weimar, D. </a:t>
            </a:r>
            <a:r>
              <a:rPr lang="de-DE" sz="2000" dirty="0" err="1"/>
              <a:t>Gründing</a:t>
            </a:r>
            <a:r>
              <a:rPr lang="de-DE" sz="2000" dirty="0"/>
              <a:t>, T. </a:t>
            </a:r>
            <a:r>
              <a:rPr lang="de-DE" sz="2000" dirty="0" err="1"/>
              <a:t>Marić</a:t>
            </a:r>
            <a:r>
              <a:rPr lang="de-DE" sz="2000" dirty="0"/>
              <a:t>, D. Bothe, S. Hardt: </a:t>
            </a:r>
            <a:r>
              <a:rPr lang="de-DE" sz="2000" i="1" dirty="0" err="1"/>
              <a:t>Breakup</a:t>
            </a:r>
            <a:r>
              <a:rPr lang="de-DE" sz="2000" i="1" dirty="0"/>
              <a:t> </a:t>
            </a:r>
            <a:r>
              <a:rPr lang="de-DE" sz="2000" i="1" dirty="0" err="1"/>
              <a:t>dynamics</a:t>
            </a:r>
            <a:r>
              <a:rPr lang="de-DE" sz="2000" i="1" dirty="0"/>
              <a:t> </a:t>
            </a:r>
            <a:r>
              <a:rPr lang="de-DE" sz="2000" i="1" dirty="0" err="1"/>
              <a:t>of</a:t>
            </a:r>
            <a:r>
              <a:rPr lang="de-DE" sz="2000" i="1" dirty="0"/>
              <a:t> </a:t>
            </a:r>
            <a:r>
              <a:rPr lang="de-DE" sz="2000" i="1" dirty="0" err="1"/>
              <a:t>Capillary</a:t>
            </a:r>
            <a:r>
              <a:rPr lang="de-DE" sz="2000" i="1" dirty="0"/>
              <a:t> Bridges on </a:t>
            </a:r>
            <a:r>
              <a:rPr lang="de-DE" sz="2000" i="1" dirty="0" err="1"/>
              <a:t>Hydrophobic</a:t>
            </a:r>
            <a:r>
              <a:rPr lang="de-DE" sz="2000" i="1" dirty="0"/>
              <a:t> Stripes</a:t>
            </a:r>
            <a:r>
              <a:rPr lang="de-DE" sz="2000" dirty="0"/>
              <a:t>, International Journal </a:t>
            </a:r>
            <a:r>
              <a:rPr lang="de-DE" sz="2000" dirty="0" err="1"/>
              <a:t>of</a:t>
            </a:r>
            <a:r>
              <a:rPr lang="de-DE" sz="2000" dirty="0"/>
              <a:t> Multiphase Flow (</a:t>
            </a:r>
            <a:r>
              <a:rPr lang="de-DE" sz="2000" b="1" dirty="0"/>
              <a:t>2021</a:t>
            </a:r>
            <a:r>
              <a:rPr lang="de-DE" sz="2000" dirty="0"/>
              <a:t>), DOI:10.1016/j.ijmultiphaseflow.2021.103582</a:t>
            </a:r>
          </a:p>
          <a:p>
            <a:r>
              <a:rPr lang="de-DE" sz="2000" dirty="0"/>
              <a:t>D. </a:t>
            </a:r>
            <a:r>
              <a:rPr lang="de-DE" sz="2000" dirty="0" err="1"/>
              <a:t>Gründing</a:t>
            </a:r>
            <a:r>
              <a:rPr lang="de-DE" sz="2000" dirty="0"/>
              <a:t>, M. </a:t>
            </a:r>
            <a:r>
              <a:rPr lang="de-DE" sz="2000" dirty="0" err="1"/>
              <a:t>Smuda</a:t>
            </a:r>
            <a:r>
              <a:rPr lang="de-DE" sz="2000" dirty="0"/>
              <a:t>, T. </a:t>
            </a:r>
            <a:r>
              <a:rPr lang="de-DE" sz="2000" dirty="0" err="1"/>
              <a:t>Antritter</a:t>
            </a:r>
            <a:r>
              <a:rPr lang="de-DE" sz="2000" dirty="0"/>
              <a:t>, M. Fricke, D. Rettenmaier, F. Kummer, P. Stephan, H. Marschall, D. Bothe: </a:t>
            </a:r>
            <a:r>
              <a:rPr lang="de-DE" sz="2000" i="1" dirty="0"/>
              <a:t>A </a:t>
            </a:r>
            <a:r>
              <a:rPr lang="de-DE" sz="2000" i="1" dirty="0" err="1"/>
              <a:t>comparative</a:t>
            </a:r>
            <a:r>
              <a:rPr lang="de-DE" sz="2000" i="1" dirty="0"/>
              <a:t> </a:t>
            </a:r>
            <a:r>
              <a:rPr lang="de-DE" sz="2000" i="1" dirty="0" err="1"/>
              <a:t>study</a:t>
            </a:r>
            <a:r>
              <a:rPr lang="de-DE" sz="2000" i="1" dirty="0"/>
              <a:t> </a:t>
            </a:r>
            <a:r>
              <a:rPr lang="de-DE" sz="2000" i="1" dirty="0" err="1"/>
              <a:t>of</a:t>
            </a:r>
            <a:r>
              <a:rPr lang="de-DE" sz="2000" i="1" dirty="0"/>
              <a:t> transient </a:t>
            </a:r>
            <a:r>
              <a:rPr lang="de-DE" sz="2000" i="1" dirty="0" err="1"/>
              <a:t>capillary</a:t>
            </a:r>
            <a:r>
              <a:rPr lang="de-DE" sz="2000" i="1" dirty="0"/>
              <a:t> </a:t>
            </a:r>
            <a:r>
              <a:rPr lang="de-DE" sz="2000" i="1" dirty="0" err="1"/>
              <a:t>rise</a:t>
            </a:r>
            <a:r>
              <a:rPr lang="de-DE" sz="2000" i="1" dirty="0"/>
              <a:t> </a:t>
            </a:r>
            <a:r>
              <a:rPr lang="de-DE" sz="2000" i="1" dirty="0" err="1"/>
              <a:t>using</a:t>
            </a:r>
            <a:r>
              <a:rPr lang="de-DE" sz="2000" i="1" dirty="0"/>
              <a:t> </a:t>
            </a:r>
            <a:r>
              <a:rPr lang="de-DE" sz="2000" i="1" dirty="0" err="1"/>
              <a:t>direct</a:t>
            </a:r>
            <a:r>
              <a:rPr lang="de-DE" sz="2000" i="1" dirty="0"/>
              <a:t> </a:t>
            </a:r>
            <a:r>
              <a:rPr lang="de-DE" sz="2000" i="1" dirty="0" err="1"/>
              <a:t>numerical</a:t>
            </a:r>
            <a:r>
              <a:rPr lang="de-DE" sz="2000" i="1" dirty="0"/>
              <a:t> </a:t>
            </a:r>
            <a:r>
              <a:rPr lang="de-DE" sz="2000" i="1" dirty="0" err="1"/>
              <a:t>simulations</a:t>
            </a:r>
            <a:r>
              <a:rPr lang="de-DE" sz="2000" dirty="0"/>
              <a:t>, Applied </a:t>
            </a:r>
            <a:r>
              <a:rPr lang="de-DE" sz="2000" dirty="0" err="1"/>
              <a:t>Mathematical</a:t>
            </a:r>
            <a:r>
              <a:rPr lang="de-DE" sz="2000" dirty="0"/>
              <a:t> Modelling (</a:t>
            </a:r>
            <a:r>
              <a:rPr lang="de-DE" sz="2000" b="1" dirty="0"/>
              <a:t>2020</a:t>
            </a:r>
            <a:r>
              <a:rPr lang="de-DE" sz="2000" dirty="0"/>
              <a:t>), DOI: 10.1016/j.apm.2020.04.020.</a:t>
            </a:r>
          </a:p>
        </p:txBody>
      </p:sp>
    </p:spTree>
    <p:extLst>
      <p:ext uri="{BB962C8B-B14F-4D97-AF65-F5344CB8AC3E}">
        <p14:creationId xmlns:p14="http://schemas.microsoft.com/office/powerpoint/2010/main" val="345337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5742F-5896-46CD-BC32-E2EAC358EC95}"/>
              </a:ext>
            </a:extLst>
          </p:cNvPr>
          <p:cNvSpPr>
            <a:spLocks noGrp="1"/>
          </p:cNvSpPr>
          <p:nvPr>
            <p:ph type="title"/>
          </p:nvPr>
        </p:nvSpPr>
        <p:spPr/>
        <p:txBody>
          <a:bodyPr/>
          <a:lstStyle/>
          <a:p>
            <a:r>
              <a:rPr lang="de-DE" dirty="0"/>
              <a:t>List </a:t>
            </a:r>
            <a:r>
              <a:rPr lang="de-DE" dirty="0" err="1"/>
              <a:t>of</a:t>
            </a:r>
            <a:r>
              <a:rPr lang="de-DE" dirty="0"/>
              <a:t> </a:t>
            </a:r>
            <a:r>
              <a:rPr lang="de-DE" dirty="0" err="1"/>
              <a:t>references</a:t>
            </a:r>
            <a:r>
              <a:rPr lang="de-DE" dirty="0"/>
              <a:t> (II)</a:t>
            </a:r>
          </a:p>
        </p:txBody>
      </p:sp>
      <p:sp>
        <p:nvSpPr>
          <p:cNvPr id="3" name="Inhaltsplatzhalter 2">
            <a:extLst>
              <a:ext uri="{FF2B5EF4-FFF2-40B4-BE49-F238E27FC236}">
                <a16:creationId xmlns:a16="http://schemas.microsoft.com/office/drawing/2014/main" id="{1BA76CA8-EE5C-42E7-AB06-A57E121BC5A4}"/>
              </a:ext>
            </a:extLst>
          </p:cNvPr>
          <p:cNvSpPr>
            <a:spLocks noGrp="1"/>
          </p:cNvSpPr>
          <p:nvPr>
            <p:ph idx="1"/>
          </p:nvPr>
        </p:nvSpPr>
        <p:spPr/>
        <p:txBody>
          <a:bodyPr/>
          <a:lstStyle/>
          <a:p>
            <a:r>
              <a:rPr lang="en-US" sz="2000" dirty="0"/>
              <a:t>M. Fricke: </a:t>
            </a:r>
            <a:r>
              <a:rPr lang="en-US" sz="2000" i="1" dirty="0"/>
              <a:t>Mathematical modeling and Volume-of-Fluid based simulation of dynamic wetting</a:t>
            </a:r>
            <a:r>
              <a:rPr lang="en-US" sz="2000" dirty="0"/>
              <a:t>, PhD Thesis, TU Darmstadt (</a:t>
            </a:r>
            <a:r>
              <a:rPr lang="en-US" sz="2000" b="1" dirty="0"/>
              <a:t>2021</a:t>
            </a:r>
            <a:r>
              <a:rPr lang="en-US" sz="2000" dirty="0"/>
              <a:t>), DOI: 10.12921/tuprints-00014274.</a:t>
            </a:r>
          </a:p>
          <a:p>
            <a:r>
              <a:rPr lang="en-US" sz="2000" dirty="0"/>
              <a:t>Delannoy, J., Lafon, S., Koga, Y., </a:t>
            </a:r>
            <a:r>
              <a:rPr lang="en-US" sz="2000" dirty="0" err="1"/>
              <a:t>Reyssat</a:t>
            </a:r>
            <a:r>
              <a:rPr lang="en-US" sz="2000" dirty="0"/>
              <a:t>, É., </a:t>
            </a:r>
            <a:r>
              <a:rPr lang="en-US" sz="2000" dirty="0" err="1"/>
              <a:t>Quéré</a:t>
            </a:r>
            <a:r>
              <a:rPr lang="en-US" sz="2000" dirty="0"/>
              <a:t>, D.: The dual role of viscosity in capillary rise, Soft Matter (</a:t>
            </a:r>
            <a:r>
              <a:rPr lang="en-US" sz="2000" b="1" dirty="0"/>
              <a:t>2019</a:t>
            </a:r>
            <a:r>
              <a:rPr lang="en-US" sz="2000" dirty="0"/>
              <a:t>), DOI: 10.1039/c8sm02485e</a:t>
            </a:r>
          </a:p>
          <a:p>
            <a:r>
              <a:rPr lang="de-DE" sz="2000" dirty="0"/>
              <a:t>Kammerhofer, J., Fries, L., </a:t>
            </a:r>
            <a:r>
              <a:rPr lang="de-DE" sz="2000" dirty="0" err="1"/>
              <a:t>Dupas</a:t>
            </a:r>
            <a:r>
              <a:rPr lang="de-DE" sz="2000" dirty="0"/>
              <a:t>, J., </a:t>
            </a:r>
            <a:r>
              <a:rPr lang="de-DE" sz="2000" dirty="0" err="1"/>
              <a:t>Forny</a:t>
            </a:r>
            <a:r>
              <a:rPr lang="de-DE" sz="2000" dirty="0"/>
              <a:t>, L., Heinrich, S., Palzer, S.: </a:t>
            </a:r>
            <a:r>
              <a:rPr lang="en-US" sz="2000" dirty="0"/>
              <a:t>Impact of hydrophobic surfaces on capillary wetting, Powder Technology (</a:t>
            </a:r>
            <a:r>
              <a:rPr lang="en-US" sz="2000" b="1" dirty="0"/>
              <a:t>2018</a:t>
            </a:r>
            <a:r>
              <a:rPr lang="en-US" sz="2000" dirty="0"/>
              <a:t>), DOI: 10.1016/j.powtec.2018.01.033</a:t>
            </a:r>
          </a:p>
          <a:p>
            <a:r>
              <a:rPr lang="en-US" sz="2000" dirty="0" err="1"/>
              <a:t>Kammerhofer</a:t>
            </a:r>
            <a:r>
              <a:rPr lang="en-US" sz="2000" dirty="0"/>
              <a:t>, J.,  Fries, L., </a:t>
            </a:r>
            <a:r>
              <a:rPr lang="en-US" sz="2000" dirty="0" err="1"/>
              <a:t>Dymala</a:t>
            </a:r>
            <a:r>
              <a:rPr lang="en-US" sz="2000" dirty="0"/>
              <a:t>, T., </a:t>
            </a:r>
            <a:r>
              <a:rPr lang="en-US" sz="2000" dirty="0" err="1"/>
              <a:t>Dupas</a:t>
            </a:r>
            <a:r>
              <a:rPr lang="en-US" sz="2000" dirty="0"/>
              <a:t>, J., </a:t>
            </a:r>
            <a:r>
              <a:rPr lang="en-US" sz="2000" dirty="0" err="1"/>
              <a:t>Forny</a:t>
            </a:r>
            <a:r>
              <a:rPr lang="en-US" sz="2000" dirty="0"/>
              <a:t>, L., Heinrich, S., </a:t>
            </a:r>
            <a:r>
              <a:rPr lang="en-US" sz="2000" dirty="0" err="1"/>
              <a:t>Palzer</a:t>
            </a:r>
            <a:r>
              <a:rPr lang="en-US" sz="2000" dirty="0"/>
              <a:t>, S. : Penetration rates into heterogeneous model systems and soluble food material, Powder Technology (</a:t>
            </a:r>
            <a:r>
              <a:rPr lang="en-US" sz="2000" b="1" dirty="0"/>
              <a:t>2018</a:t>
            </a:r>
            <a:r>
              <a:rPr lang="en-US" sz="2000" dirty="0"/>
              <a:t>), DOI:10.1016/j.powtec.2018.08.068</a:t>
            </a:r>
          </a:p>
          <a:p>
            <a:r>
              <a:rPr lang="de-DE" sz="2000" dirty="0" err="1"/>
              <a:t>Quéré</a:t>
            </a:r>
            <a:r>
              <a:rPr lang="de-DE" sz="2000" dirty="0"/>
              <a:t>, D., Raphaël, É., </a:t>
            </a:r>
            <a:r>
              <a:rPr lang="de-DE" sz="2000" dirty="0" err="1"/>
              <a:t>Ollitrault</a:t>
            </a:r>
            <a:r>
              <a:rPr lang="de-DE" sz="2000" dirty="0"/>
              <a:t>, J.-Y.: </a:t>
            </a:r>
            <a:r>
              <a:rPr lang="en-US" sz="2000" i="1" dirty="0"/>
              <a:t>Rebounds in a Capillary Tube</a:t>
            </a:r>
            <a:r>
              <a:rPr lang="en-US" sz="2000" dirty="0"/>
              <a:t>, Langmuir (</a:t>
            </a:r>
            <a:r>
              <a:rPr lang="en-US" sz="2000" b="1" dirty="0"/>
              <a:t>1999</a:t>
            </a:r>
            <a:r>
              <a:rPr lang="en-US" sz="2000" dirty="0"/>
              <a:t>), DOI:10.1021/la9801615</a:t>
            </a:r>
            <a:endParaRPr lang="de-DE" sz="2000" dirty="0"/>
          </a:p>
          <a:p>
            <a:r>
              <a:rPr lang="en-US" sz="2000" dirty="0" err="1"/>
              <a:t>Quéré</a:t>
            </a:r>
            <a:r>
              <a:rPr lang="en-US" sz="2000" dirty="0"/>
              <a:t>, D.: </a:t>
            </a:r>
            <a:r>
              <a:rPr lang="en-US" sz="2000" i="1" dirty="0"/>
              <a:t>Inertial Capillarity</a:t>
            </a:r>
            <a:r>
              <a:rPr lang="en-US" sz="2000" dirty="0"/>
              <a:t>, </a:t>
            </a:r>
            <a:r>
              <a:rPr lang="en-US" sz="2000" dirty="0" err="1"/>
              <a:t>Europhysics</a:t>
            </a:r>
            <a:r>
              <a:rPr lang="en-US" sz="2000" dirty="0"/>
              <a:t> Letters (EPL) (</a:t>
            </a:r>
            <a:r>
              <a:rPr lang="en-US" sz="2000" b="1" dirty="0"/>
              <a:t>1997</a:t>
            </a:r>
            <a:r>
              <a:rPr lang="en-US" sz="2000" dirty="0"/>
              <a:t>), DOI:10.1209/</a:t>
            </a:r>
            <a:r>
              <a:rPr lang="en-US" sz="2000" dirty="0" err="1"/>
              <a:t>epl</a:t>
            </a:r>
            <a:r>
              <a:rPr lang="en-US" sz="2000" dirty="0"/>
              <a:t>/i1997-00389-2</a:t>
            </a:r>
          </a:p>
        </p:txBody>
      </p:sp>
    </p:spTree>
    <p:extLst>
      <p:ext uri="{BB962C8B-B14F-4D97-AF65-F5344CB8AC3E}">
        <p14:creationId xmlns:p14="http://schemas.microsoft.com/office/powerpoint/2010/main" val="839410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3577A-97FA-4616-BE5E-5D1F7D6F1DD8}"/>
              </a:ext>
            </a:extLst>
          </p:cNvPr>
          <p:cNvSpPr>
            <a:spLocks noGrp="1"/>
          </p:cNvSpPr>
          <p:nvPr>
            <p:ph type="title"/>
          </p:nvPr>
        </p:nvSpPr>
        <p:spPr>
          <a:xfrm>
            <a:off x="3035660" y="3009900"/>
            <a:ext cx="5904656" cy="2147292"/>
          </a:xfrm>
        </p:spPr>
        <p:txBody>
          <a:bodyPr/>
          <a:lstStyle/>
          <a:p>
            <a:r>
              <a:rPr lang="de-DE" sz="5400" dirty="0"/>
              <a:t>Backup Material</a:t>
            </a:r>
          </a:p>
        </p:txBody>
      </p:sp>
    </p:spTree>
    <p:extLst>
      <p:ext uri="{BB962C8B-B14F-4D97-AF65-F5344CB8AC3E}">
        <p14:creationId xmlns:p14="http://schemas.microsoft.com/office/powerpoint/2010/main" val="15562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7A9DA123-1532-47CE-895D-B648097E7B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68008" y="1906064"/>
            <a:ext cx="4580225" cy="3531419"/>
          </a:xfrm>
          <a:prstGeom prst="rect">
            <a:avLst/>
          </a:prstGeom>
        </p:spPr>
      </p:pic>
      <p:pic>
        <p:nvPicPr>
          <p:cNvPr id="15" name="Grafik 14">
            <a:extLst>
              <a:ext uri="{FF2B5EF4-FFF2-40B4-BE49-F238E27FC236}">
                <a16:creationId xmlns:a16="http://schemas.microsoft.com/office/drawing/2014/main" id="{BEE4E72C-F998-42DF-BCFE-134F4C24AB53}"/>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2740" y="1484784"/>
            <a:ext cx="5352656" cy="4014492"/>
          </a:xfrm>
          <a:prstGeom prst="rect">
            <a:avLst/>
          </a:prstGeom>
        </p:spPr>
      </p:pic>
      <p:graphicFrame>
        <p:nvGraphicFramePr>
          <p:cNvPr id="6" name="think-cell data - do not delete" hidden="1">
            <a:extLst>
              <a:ext uri="{FF2B5EF4-FFF2-40B4-BE49-F238E27FC236}">
                <a16:creationId xmlns:a16="http://schemas.microsoft.com/office/drawing/2014/main" id="{2CBBC996-DF61-C723-EBC3-F5F63F32E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45" name="think-cell Folie" r:id="rId10" imgW="408" imgH="408" progId="TCLayout.ActiveDocument.1">
                  <p:embed/>
                </p:oleObj>
              </mc:Choice>
              <mc:Fallback>
                <p:oleObj name="think-cell Folie" r:id="rId10" imgW="408" imgH="408" progId="TCLayout.ActiveDocument.1">
                  <p:embed/>
                  <p:pic>
                    <p:nvPicPr>
                      <p:cNvPr id="6" name="think-cell data - do not delete" hidden="1">
                        <a:extLst>
                          <a:ext uri="{FF2B5EF4-FFF2-40B4-BE49-F238E27FC236}">
                            <a16:creationId xmlns:a16="http://schemas.microsoft.com/office/drawing/2014/main" id="{2CBBC996-DF61-C723-EBC3-F5F63F32E83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dirty="0"/>
              <a:t>Experiments: Monotonic vs. </a:t>
            </a:r>
            <a:r>
              <a:rPr lang="de-DE" dirty="0" err="1"/>
              <a:t>Oscillatory</a:t>
            </a:r>
            <a:r>
              <a:rPr lang="de-DE" dirty="0"/>
              <a:t> </a:t>
            </a:r>
            <a:r>
              <a:rPr lang="de-DE" dirty="0" err="1"/>
              <a:t>Rise</a:t>
            </a:r>
            <a:r>
              <a:rPr lang="de-DE" dirty="0"/>
              <a:t> (</a:t>
            </a:r>
            <a:r>
              <a:rPr lang="de-DE" dirty="0" err="1"/>
              <a:t>Quéré</a:t>
            </a:r>
            <a:r>
              <a:rPr lang="de-DE" dirty="0"/>
              <a:t>, 1997)</a:t>
            </a:r>
          </a:p>
        </p:txBody>
      </p:sp>
      <p:sp>
        <p:nvSpPr>
          <p:cNvPr id="7" name="Rectangle 17 1">
            <a:extLst>
              <a:ext uri="{FF2B5EF4-FFF2-40B4-BE49-F238E27FC236}">
                <a16:creationId xmlns:a16="http://schemas.microsoft.com/office/drawing/2014/main" id="{364A5A5D-3269-477B-9FBD-F48E43356844}"/>
              </a:ext>
            </a:extLst>
          </p:cNvPr>
          <p:cNvSpPr>
            <a:spLocks noChangeArrowheads="1"/>
          </p:cNvSpPr>
          <p:nvPr/>
        </p:nvSpPr>
        <p:spPr bwMode="auto">
          <a:xfrm>
            <a:off x="515379" y="5481228"/>
            <a:ext cx="1508191"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dirty="0">
                <a:solidFill>
                  <a:srgbClr val="000000"/>
                </a:solidFill>
                <a:latin typeface="Calibri" panose="020F0502020204030204" pitchFamily="34" charset="0"/>
              </a:rPr>
              <a:t>Ethanol:</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17 2">
            <a:extLst>
              <a:ext uri="{FF2B5EF4-FFF2-40B4-BE49-F238E27FC236}">
                <a16:creationId xmlns:a16="http://schemas.microsoft.com/office/drawing/2014/main" id="{D496978D-6125-4E70-97D3-728B6F1A8947}"/>
              </a:ext>
            </a:extLst>
          </p:cNvPr>
          <p:cNvSpPr>
            <a:spLocks noChangeArrowheads="1"/>
          </p:cNvSpPr>
          <p:nvPr/>
        </p:nvSpPr>
        <p:spPr bwMode="auto">
          <a:xfrm>
            <a:off x="6545055" y="5477240"/>
            <a:ext cx="1260140"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a:solidFill>
                  <a:srgbClr val="000000"/>
                </a:solidFill>
                <a:latin typeface="Calibri" panose="020F0502020204030204" pitchFamily="34" charset="0"/>
              </a:rPr>
              <a:t>Ether</a:t>
            </a:r>
            <a:r>
              <a:rPr lang="de-DE" altLang="de-DE" sz="2000" b="1" dirty="0">
                <a:solidFill>
                  <a:srgbClr val="000000"/>
                </a:solidFill>
                <a:latin typeface="Calibri" panose="020F0502020204030204" pitchFamily="34" charset="0"/>
              </a:rPr>
              <a:t>:</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Rectangle 17 1 1 1">
            <a:extLst>
              <a:ext uri="{FF2B5EF4-FFF2-40B4-BE49-F238E27FC236}">
                <a16:creationId xmlns:a16="http://schemas.microsoft.com/office/drawing/2014/main" id="{60065988-9821-4562-921D-27ED829B9A57}"/>
              </a:ext>
            </a:extLst>
          </p:cNvPr>
          <p:cNvSpPr>
            <a:spLocks noChangeArrowheads="1"/>
          </p:cNvSpPr>
          <p:nvPr/>
        </p:nvSpPr>
        <p:spPr bwMode="auto">
          <a:xfrm>
            <a:off x="290188" y="1088740"/>
            <a:ext cx="5517780" cy="455130"/>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Experimental </a:t>
            </a:r>
            <a:r>
              <a:rPr lang="de-DE" altLang="de-DE" sz="2000" dirty="0" err="1">
                <a:solidFill>
                  <a:srgbClr val="000000"/>
                </a:solidFill>
                <a:latin typeface="Calibri" panose="020F0502020204030204" pitchFamily="34" charset="0"/>
              </a:rPr>
              <a:t>data</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for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glass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capillaries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with</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radius</a:t>
            </a:r>
            <a:endParaRPr lang="de-DE" altLang="de-DE" sz="2000" dirty="0">
              <a:solidFill>
                <a:srgbClr val="000000"/>
              </a:solidFill>
              <a:latin typeface="Calibri" panose="020F0502020204030204" pitchFamily="34" charset="0"/>
            </a:endParaRPr>
          </a:p>
        </p:txBody>
      </p:sp>
      <p:pic>
        <p:nvPicPr>
          <p:cNvPr id="11" name="Grafik 10" descr="\documentclass{article}&#10;\usepackage{amssymb}&#10;\usepackage{mathtools}&#10;\usepackage{stmaryrd}&#10;\usepackage{color}&#10;&#10;\pagestyle{empty}&#10;\begin{document}&#10;&#10;$R = 689 \mu \text{m}.$&#10;&#10;&#10;\end{document}" title="IguanaTex Bitmap Display">
            <a:extLst>
              <a:ext uri="{FF2B5EF4-FFF2-40B4-BE49-F238E27FC236}">
                <a16:creationId xmlns:a16="http://schemas.microsoft.com/office/drawing/2014/main" id="{22FFA4F1-C322-48D9-89A6-8C09799075C4}"/>
              </a:ext>
            </a:extLst>
          </p:cNvPr>
          <p:cNvPicPr>
            <a:picLocks noChangeAspect="1"/>
          </p:cNvPicPr>
          <p:nvPr>
            <p:custDataLst>
              <p:tags r:id="rId3"/>
            </p:custDataLst>
          </p:nvPr>
        </p:nvPicPr>
        <p:blipFill>
          <a:blip r:embed="rId12" cstate="hqprint">
            <a:extLst>
              <a:ext uri="{28A0092B-C50C-407E-A947-70E740481C1C}">
                <a14:useLocalDpi xmlns:a14="http://schemas.microsoft.com/office/drawing/2010/main" val="0"/>
              </a:ext>
            </a:extLst>
          </a:blip>
          <a:stretch>
            <a:fillRect/>
          </a:stretch>
        </p:blipFill>
        <p:spPr>
          <a:xfrm>
            <a:off x="5807968" y="1205781"/>
            <a:ext cx="1248195" cy="217125"/>
          </a:xfrm>
          <a:prstGeom prst="rect">
            <a:avLst/>
          </a:prstGeom>
        </p:spPr>
      </p:pic>
      <p:pic>
        <p:nvPicPr>
          <p:cNvPr id="4" name="Grafik 3" descr="\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title="IguanaTex Bitmap Display">
            <a:extLst>
              <a:ext uri="{FF2B5EF4-FFF2-40B4-BE49-F238E27FC236}">
                <a16:creationId xmlns:a16="http://schemas.microsoft.com/office/drawing/2014/main" id="{AED7F2D3-C70D-407F-B020-0B3B26092E49}"/>
              </a:ext>
            </a:extLst>
          </p:cNvPr>
          <p:cNvPicPr>
            <a:picLocks noChangeAspect="1"/>
          </p:cNvPicPr>
          <p:nvPr>
            <p:custDataLst>
              <p:tags r:id="rId4"/>
            </p:custDataLst>
          </p:nvPr>
        </p:nvPicPr>
        <p:blipFill>
          <a:blip r:embed="rId13" cstate="hqprint">
            <a:extLst>
              <a:ext uri="{28A0092B-C50C-407E-A947-70E740481C1C}">
                <a14:useLocalDpi xmlns:a14="http://schemas.microsoft.com/office/drawing/2010/main" val="0"/>
              </a:ext>
            </a:extLst>
          </a:blip>
          <a:stretch>
            <a:fillRect/>
          </a:stretch>
        </p:blipFill>
        <p:spPr>
          <a:xfrm>
            <a:off x="1775520" y="5578790"/>
            <a:ext cx="1651126" cy="218370"/>
          </a:xfrm>
          <a:prstGeom prst="rect">
            <a:avLst/>
          </a:prstGeom>
        </p:spPr>
      </p:pic>
      <p:pic>
        <p:nvPicPr>
          <p:cNvPr id="13" name="Grafik 12" descr="\documentclass{article}&#10;\usepackage{amssymb}&#10;\usepackage{mathtools}&#10;\usepackage{stmaryrd}&#10;\usepackage{color}&#10;&#10;\pagestyle{empty}&#10;\begin{document}&#10;&#10;%\begin{align*} &#10;%\sigma &amp;= 16.6 \, \text{mN}/\text{m}, \ \rho = 710 \, \text{kg}/\text{m}^3,\\ \eta &amp;= 0.3 \, \text{mPa} \cdot \text{s}  &#10;%\end{align*}&#10;&#10;\begin{align*} &#10;\eta &amp;= 0.3 \, \text{mPa} \cdot \text{s}  &#10;\end{align*}&#10;&#10;\end{document}" title="IguanaTex Bitmap Display">
            <a:extLst>
              <a:ext uri="{FF2B5EF4-FFF2-40B4-BE49-F238E27FC236}">
                <a16:creationId xmlns:a16="http://schemas.microsoft.com/office/drawing/2014/main" id="{C34A8B26-9936-4427-9084-5461E467B120}"/>
              </a:ext>
            </a:extLst>
          </p:cNvPr>
          <p:cNvPicPr>
            <a:picLocks noChangeAspect="1"/>
          </p:cNvPicPr>
          <p:nvPr>
            <p:custDataLst>
              <p:tags r:id="rId5"/>
            </p:custDataLst>
          </p:nvPr>
        </p:nvPicPr>
        <p:blipFill>
          <a:blip r:embed="rId14" cstate="hqprint">
            <a:extLst>
              <a:ext uri="{28A0092B-C50C-407E-A947-70E740481C1C}">
                <a14:useLocalDpi xmlns:a14="http://schemas.microsoft.com/office/drawing/2010/main" val="0"/>
              </a:ext>
            </a:extLst>
          </a:blip>
          <a:stretch>
            <a:fillRect/>
          </a:stretch>
        </p:blipFill>
        <p:spPr>
          <a:xfrm>
            <a:off x="7481159" y="5586752"/>
            <a:ext cx="1531165" cy="218512"/>
          </a:xfrm>
          <a:prstGeom prst="rect">
            <a:avLst/>
          </a:prstGeom>
        </p:spPr>
      </p:pic>
      <p:sp>
        <p:nvSpPr>
          <p:cNvPr id="14" name="Rechteck 13">
            <a:extLst>
              <a:ext uri="{FF2B5EF4-FFF2-40B4-BE49-F238E27FC236}">
                <a16:creationId xmlns:a16="http://schemas.microsoft.com/office/drawing/2014/main" id="{43E3976C-5B9C-4B2B-8933-4D8420CEE5C7}"/>
              </a:ext>
            </a:extLst>
          </p:cNvPr>
          <p:cNvSpPr/>
          <p:nvPr/>
        </p:nvSpPr>
        <p:spPr>
          <a:xfrm>
            <a:off x="2475938" y="2500305"/>
            <a:ext cx="6536386" cy="287291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7 1 1 1 2">
            <a:extLst>
              <a:ext uri="{FF2B5EF4-FFF2-40B4-BE49-F238E27FC236}">
                <a16:creationId xmlns:a16="http://schemas.microsoft.com/office/drawing/2014/main" id="{7D673290-ECFA-4B7E-B732-DE1BDC8B5474}"/>
              </a:ext>
            </a:extLst>
          </p:cNvPr>
          <p:cNvSpPr>
            <a:spLocks noChangeArrowheads="1"/>
          </p:cNvSpPr>
          <p:nvPr/>
        </p:nvSpPr>
        <p:spPr bwMode="auto">
          <a:xfrm>
            <a:off x="2608923" y="2883336"/>
            <a:ext cx="6223381" cy="1949820"/>
          </a:xfrm>
          <a:prstGeom prst="rect">
            <a:avLst/>
          </a:prstGeom>
          <a:noFill/>
          <a:ln w="28575">
            <a:noFill/>
            <a:miter lim="800000"/>
            <a:headEnd/>
            <a:tailEnd/>
          </a:ln>
        </p:spPr>
        <p:txBody>
          <a:bodyPr anchor="t"/>
          <a:lstStyle/>
          <a:p>
            <a:pPr marR="0" lvl="0" algn="l" defTabSz="914400" rtl="0" eaLnBrk="1" fontAlgn="base" latinLnBrk="0" hangingPunct="1">
              <a:spcBef>
                <a:spcPts val="200"/>
              </a:spcBef>
              <a:spcAft>
                <a:spcPct val="0"/>
              </a:spcAft>
              <a:buClrTx/>
              <a:buSzTx/>
              <a:tabLst/>
              <a:defRPr/>
            </a:pPr>
            <a:r>
              <a:rPr lang="de-DE" altLang="de-DE" sz="2800" b="1" dirty="0">
                <a:solidFill>
                  <a:srgbClr val="000000"/>
                </a:solidFill>
                <a:latin typeface="Calibri" panose="020F0502020204030204" pitchFamily="34" charset="0"/>
              </a:rPr>
              <a:t>Can </a:t>
            </a:r>
            <a:r>
              <a:rPr lang="de-DE" altLang="de-DE" sz="2800" b="1" dirty="0" err="1">
                <a:solidFill>
                  <a:srgbClr val="000000"/>
                </a:solidFill>
                <a:latin typeface="Calibri" panose="020F0502020204030204" pitchFamily="34" charset="0"/>
              </a:rPr>
              <a:t>we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predict</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the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dynamics</a:t>
            </a:r>
            <a:r>
              <a:rPr lang="de-DE" altLang="de-DE" sz="2800" b="1" dirty="0">
                <a:solidFill>
                  <a:srgbClr val="000000"/>
                </a:solidFill>
                <a:latin typeface="Calibri" panose="020F0502020204030204" pitchFamily="34" charset="0"/>
              </a:rPr>
              <a:t>?</a:t>
            </a:r>
            <a:br>
              <a:rPr lang="de-DE" altLang="de-DE" sz="2800" b="1" dirty="0">
                <a:solidFill>
                  <a:srgbClr val="000000"/>
                </a:solidFill>
                <a:latin typeface="Calibri" panose="020F0502020204030204" pitchFamily="34" charset="0"/>
              </a:rPr>
            </a:br>
            <a:br>
              <a:rPr lang="de-DE" altLang="de-DE" sz="2800" b="1" dirty="0">
                <a:solidFill>
                  <a:srgbClr val="000000"/>
                </a:solidFill>
                <a:latin typeface="Calibri" panose="020F0502020204030204" pitchFamily="34" charset="0"/>
              </a:rPr>
            </a:br>
            <a:r>
              <a:rPr lang="de-DE" altLang="de-DE" sz="2800" b="1" dirty="0" err="1">
                <a:solidFill>
                  <a:srgbClr val="000000"/>
                </a:solidFill>
                <a:latin typeface="Calibri" panose="020F0502020204030204" pitchFamily="34" charset="0"/>
              </a:rPr>
              <a:t>Is</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there</a:t>
            </a:r>
            <a:r>
              <a:rPr lang="de-DE" altLang="de-DE" sz="2800" b="1" dirty="0">
                <a:solidFill>
                  <a:srgbClr val="000000"/>
                </a:solidFill>
                <a:latin typeface="Calibri" panose="020F0502020204030204" pitchFamily="34" charset="0"/>
              </a:rPr>
              <a:t> a link </a:t>
            </a:r>
            <a:r>
              <a:rPr lang="de-DE" altLang="de-DE" sz="2800" b="1" dirty="0" err="1">
                <a:solidFill>
                  <a:srgbClr val="000000"/>
                </a:solidFill>
                <a:latin typeface="Calibri" panose="020F0502020204030204" pitchFamily="34" charset="0"/>
              </a:rPr>
              <a:t>between</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the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dynamics</a:t>
            </a:r>
            <a:r>
              <a:rPr lang="de-DE" altLang="de-DE" sz="2800" b="1" dirty="0">
                <a:solidFill>
                  <a:srgbClr val="000000"/>
                </a:solidFill>
                <a:latin typeface="Calibri" panose="020F0502020204030204" pitchFamily="34" charset="0"/>
              </a:rPr>
              <a:t> and </a:t>
            </a:r>
            <a:r>
              <a:rPr lang="de-DE" altLang="de-DE" sz="2800" b="1" dirty="0" err="1">
                <a:solidFill>
                  <a:srgbClr val="000000"/>
                </a:solidFill>
                <a:latin typeface="Calibri" panose="020F0502020204030204" pitchFamily="34" charset="0"/>
              </a:rPr>
              <a:t>the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characteristics</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of</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the</a:t>
            </a:r>
            <a:r>
              <a:rPr lang="de-DE" altLang="de-DE" sz="2800" b="1" dirty="0">
                <a:solidFill>
                  <a:srgbClr val="000000"/>
                </a:solidFill>
                <a:latin typeface="Calibri" panose="020F0502020204030204" pitchFamily="34" charset="0"/>
              </a:rPr>
              <a:t> </a:t>
            </a:r>
            <a:r>
              <a:rPr lang="de-DE" altLang="de-DE" sz="2800" b="1" dirty="0" err="1">
                <a:solidFill>
                  <a:srgbClr val="000000"/>
                </a:solidFill>
                <a:latin typeface="Calibri" panose="020F0502020204030204" pitchFamily="34" charset="0"/>
              </a:rPr>
              <a:t>pore</a:t>
            </a:r>
            <a:r>
              <a:rPr lang="de-DE" altLang="de-DE" sz="2800" b="1" dirty="0">
                <a:solidFill>
                  <a:srgbClr val="000000"/>
                </a:solidFill>
                <a:latin typeface="Calibri" panose="020F0502020204030204" pitchFamily="34" charset="0"/>
              </a:rPr>
              <a:t> ?</a:t>
            </a:r>
          </a:p>
        </p:txBody>
      </p:sp>
      <p:sp>
        <p:nvSpPr>
          <p:cNvPr id="16" name="Rectangle 17 1">
            <a:extLst>
              <a:ext uri="{FF2B5EF4-FFF2-40B4-BE49-F238E27FC236}">
                <a16:creationId xmlns:a16="http://schemas.microsoft.com/office/drawing/2014/main" id="{A9ECDFB9-76B8-4CD9-B295-F435322123DC}"/>
              </a:ext>
            </a:extLst>
          </p:cNvPr>
          <p:cNvSpPr>
            <a:spLocks noChangeArrowheads="1"/>
          </p:cNvSpPr>
          <p:nvPr/>
        </p:nvSpPr>
        <p:spPr bwMode="auto">
          <a:xfrm>
            <a:off x="512919" y="5895320"/>
            <a:ext cx="3334639"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dirty="0">
                <a:solidFill>
                  <a:srgbClr val="000000"/>
                </a:solidFill>
                <a:latin typeface="Calibri" panose="020F0502020204030204" pitchFamily="34" charset="0"/>
              </a:rPr>
              <a:t>High </a:t>
            </a:r>
            <a:r>
              <a:rPr lang="de-DE" altLang="de-DE" sz="2000" dirty="0" err="1">
                <a:solidFill>
                  <a:srgbClr val="000000"/>
                </a:solidFill>
                <a:latin typeface="Calibri" panose="020F0502020204030204" pitchFamily="34" charset="0"/>
              </a:rPr>
              <a:t>viscosity</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Rectangle 17 1">
            <a:extLst>
              <a:ext uri="{FF2B5EF4-FFF2-40B4-BE49-F238E27FC236}">
                <a16:creationId xmlns:a16="http://schemas.microsoft.com/office/drawing/2014/main" id="{454FABC8-2DC3-4285-A45A-EF7AE7D41B89}"/>
              </a:ext>
            </a:extLst>
          </p:cNvPr>
          <p:cNvSpPr>
            <a:spLocks noChangeArrowheads="1"/>
          </p:cNvSpPr>
          <p:nvPr/>
        </p:nvSpPr>
        <p:spPr bwMode="auto">
          <a:xfrm>
            <a:off x="6525857" y="5895320"/>
            <a:ext cx="3334639"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dirty="0">
                <a:solidFill>
                  <a:srgbClr val="000000"/>
                </a:solidFill>
                <a:latin typeface="Calibri" panose="020F0502020204030204" pitchFamily="34" charset="0"/>
              </a:rPr>
              <a:t>Low </a:t>
            </a:r>
            <a:r>
              <a:rPr lang="de-DE" altLang="de-DE" sz="2000" dirty="0" err="1">
                <a:solidFill>
                  <a:srgbClr val="000000"/>
                </a:solidFill>
                <a:latin typeface="Calibri" panose="020F0502020204030204" pitchFamily="34" charset="0"/>
              </a:rPr>
              <a:t>viscosity</a:t>
            </a: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90129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DBAE8-5798-4D39-AE68-3BF5E1B68B23}"/>
              </a:ext>
            </a:extLst>
          </p:cNvPr>
          <p:cNvSpPr>
            <a:spLocks noGrp="1"/>
          </p:cNvSpPr>
          <p:nvPr>
            <p:ph type="title"/>
          </p:nvPr>
        </p:nvSpPr>
        <p:spPr/>
        <p:txBody>
          <a:bodyPr/>
          <a:lstStyle/>
          <a:p>
            <a:r>
              <a:rPr lang="de-DE" dirty="0" err="1"/>
              <a:t>Trapping</a:t>
            </a:r>
            <a:r>
              <a:rPr lang="de-DE" dirty="0"/>
              <a:t> </a:t>
            </a:r>
            <a:r>
              <a:rPr lang="de-DE" dirty="0" err="1"/>
              <a:t>of</a:t>
            </a:r>
            <a:r>
              <a:rPr lang="de-DE" dirty="0"/>
              <a:t> a </a:t>
            </a:r>
            <a:r>
              <a:rPr lang="de-DE" dirty="0" err="1"/>
              <a:t>meniscus</a:t>
            </a:r>
            <a:r>
              <a:rPr lang="de-DE" dirty="0"/>
              <a:t> </a:t>
            </a:r>
            <a:r>
              <a:rPr lang="de-DE" dirty="0" err="1"/>
              <a:t>by</a:t>
            </a:r>
            <a:r>
              <a:rPr lang="de-DE" dirty="0"/>
              <a:t> a </a:t>
            </a:r>
            <a:r>
              <a:rPr lang="de-DE" dirty="0" err="1"/>
              <a:t>hydrophobic</a:t>
            </a:r>
            <a:r>
              <a:rPr lang="de-DE" dirty="0"/>
              <a:t> </a:t>
            </a:r>
            <a:r>
              <a:rPr lang="de-DE" dirty="0" err="1"/>
              <a:t>defect</a:t>
            </a:r>
            <a:r>
              <a:rPr lang="de-DE" dirty="0"/>
              <a:t> (VOF </a:t>
            </a:r>
            <a:r>
              <a:rPr lang="de-DE" dirty="0" err="1"/>
              <a:t>simulations</a:t>
            </a:r>
            <a:r>
              <a:rPr lang="de-DE" dirty="0"/>
              <a:t>)</a:t>
            </a:r>
          </a:p>
        </p:txBody>
      </p:sp>
      <p:pic>
        <p:nvPicPr>
          <p:cNvPr id="4" name="new-movie">
            <a:hlinkClick r:id="" action="ppaction://media"/>
            <a:extLst>
              <a:ext uri="{FF2B5EF4-FFF2-40B4-BE49-F238E27FC236}">
                <a16:creationId xmlns:a16="http://schemas.microsoft.com/office/drawing/2014/main" id="{A1F46254-A12D-409B-99B9-325539405476}"/>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8132" r="25088" b="39595"/>
          <a:stretch/>
        </p:blipFill>
        <p:spPr>
          <a:xfrm>
            <a:off x="1343472" y="1772816"/>
            <a:ext cx="8082524" cy="3132076"/>
          </a:xfrm>
        </p:spPr>
      </p:pic>
      <p:sp>
        <p:nvSpPr>
          <p:cNvPr id="5" name="Rechteck 4">
            <a:extLst>
              <a:ext uri="{FF2B5EF4-FFF2-40B4-BE49-F238E27FC236}">
                <a16:creationId xmlns:a16="http://schemas.microsoft.com/office/drawing/2014/main" id="{625B6F70-6A04-45DB-8182-5F43FF1E13FC}"/>
              </a:ext>
            </a:extLst>
          </p:cNvPr>
          <p:cNvSpPr/>
          <p:nvPr/>
        </p:nvSpPr>
        <p:spPr>
          <a:xfrm>
            <a:off x="3467708" y="2960948"/>
            <a:ext cx="648072" cy="1802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EC3ED01-143F-406C-9E78-F7209055590E}"/>
              </a:ext>
            </a:extLst>
          </p:cNvPr>
          <p:cNvSpPr/>
          <p:nvPr/>
        </p:nvSpPr>
        <p:spPr>
          <a:xfrm>
            <a:off x="3467708" y="4473116"/>
            <a:ext cx="648072" cy="1802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mit Pfeil 7">
            <a:extLst>
              <a:ext uri="{FF2B5EF4-FFF2-40B4-BE49-F238E27FC236}">
                <a16:creationId xmlns:a16="http://schemas.microsoft.com/office/drawing/2014/main" id="{B912DBE2-72A7-4467-88DF-332B2ACB29CE}"/>
              </a:ext>
            </a:extLst>
          </p:cNvPr>
          <p:cNvCxnSpPr>
            <a:cxnSpLocks/>
          </p:cNvCxnSpPr>
          <p:nvPr/>
        </p:nvCxnSpPr>
        <p:spPr>
          <a:xfrm flipH="1" flipV="1">
            <a:off x="3863752" y="4689140"/>
            <a:ext cx="864096"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feld 11">
            <a:extLst>
              <a:ext uri="{FF2B5EF4-FFF2-40B4-BE49-F238E27FC236}">
                <a16:creationId xmlns:a16="http://schemas.microsoft.com/office/drawing/2014/main" id="{A8303B62-5E14-4AA2-BB1B-74E449CFB0BB}"/>
              </a:ext>
            </a:extLst>
          </p:cNvPr>
          <p:cNvSpPr txBox="1"/>
          <p:nvPr/>
        </p:nvSpPr>
        <p:spPr>
          <a:xfrm>
            <a:off x="3863752" y="5387155"/>
            <a:ext cx="4860540" cy="369332"/>
          </a:xfrm>
          <a:prstGeom prst="rect">
            <a:avLst/>
          </a:prstGeom>
          <a:noFill/>
        </p:spPr>
        <p:txBody>
          <a:bodyPr wrap="square" rtlCol="0">
            <a:spAutoFit/>
          </a:bodyPr>
          <a:lstStyle/>
          <a:p>
            <a:r>
              <a:rPr lang="de-DE" b="1" dirty="0" err="1"/>
              <a:t>Hydrophobic</a:t>
            </a:r>
            <a:r>
              <a:rPr lang="de-DE" b="1" dirty="0"/>
              <a:t> </a:t>
            </a:r>
            <a:r>
              <a:rPr lang="de-DE" b="1" dirty="0" err="1"/>
              <a:t>defect</a:t>
            </a:r>
            <a:endParaRPr lang="de-DE" b="1" dirty="0"/>
          </a:p>
        </p:txBody>
      </p:sp>
    </p:spTree>
    <p:extLst>
      <p:ext uri="{BB962C8B-B14F-4D97-AF65-F5344CB8AC3E}">
        <p14:creationId xmlns:p14="http://schemas.microsoft.com/office/powerpoint/2010/main" val="13981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6"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70430-EE24-45F9-9619-BE3CDF18266F}"/>
              </a:ext>
            </a:extLst>
          </p:cNvPr>
          <p:cNvSpPr>
            <a:spLocks noGrp="1"/>
          </p:cNvSpPr>
          <p:nvPr>
            <p:ph type="title"/>
          </p:nvPr>
        </p:nvSpPr>
        <p:spPr/>
        <p:txBody>
          <a:bodyPr/>
          <a:lstStyle/>
          <a:p>
            <a:r>
              <a:rPr lang="de-DE" dirty="0"/>
              <a:t>Collaborative Research Center on </a:t>
            </a:r>
            <a:r>
              <a:rPr lang="de-DE" dirty="0" err="1"/>
              <a:t>Wetting</a:t>
            </a:r>
            <a:r>
              <a:rPr lang="de-DE" dirty="0"/>
              <a:t> and Transport </a:t>
            </a:r>
            <a:r>
              <a:rPr lang="de-DE" dirty="0" err="1"/>
              <a:t>Phenomena</a:t>
            </a:r>
            <a:endParaRPr lang="de-DE" dirty="0"/>
          </a:p>
        </p:txBody>
      </p:sp>
      <p:pic>
        <p:nvPicPr>
          <p:cNvPr id="5" name="Inhaltsplatzhalter 4">
            <a:extLst>
              <a:ext uri="{FF2B5EF4-FFF2-40B4-BE49-F238E27FC236}">
                <a16:creationId xmlns:a16="http://schemas.microsoft.com/office/drawing/2014/main" id="{78D8BA83-1C64-4A8C-8661-B5A4A3600F2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4434" y="1055505"/>
            <a:ext cx="10439970" cy="4571986"/>
          </a:xfrm>
        </p:spPr>
      </p:pic>
      <p:pic>
        <p:nvPicPr>
          <p:cNvPr id="4" name="Grafik 3">
            <a:extLst>
              <a:ext uri="{FF2B5EF4-FFF2-40B4-BE49-F238E27FC236}">
                <a16:creationId xmlns:a16="http://schemas.microsoft.com/office/drawing/2014/main" id="{AC991DEC-71AD-44F6-BACC-5109C0A71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34" y="5933844"/>
            <a:ext cx="3221736" cy="411480"/>
          </a:xfrm>
          <a:prstGeom prst="rect">
            <a:avLst/>
          </a:prstGeom>
        </p:spPr>
      </p:pic>
      <p:pic>
        <p:nvPicPr>
          <p:cNvPr id="7" name="Grafik 6">
            <a:extLst>
              <a:ext uri="{FF2B5EF4-FFF2-40B4-BE49-F238E27FC236}">
                <a16:creationId xmlns:a16="http://schemas.microsoft.com/office/drawing/2014/main" id="{129B69BB-B517-4410-9B4B-96C705594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4" y="5370159"/>
            <a:ext cx="1234397" cy="1176759"/>
          </a:xfrm>
          <a:prstGeom prst="rect">
            <a:avLst/>
          </a:prstGeom>
        </p:spPr>
      </p:pic>
    </p:spTree>
    <p:extLst>
      <p:ext uri="{BB962C8B-B14F-4D97-AF65-F5344CB8AC3E}">
        <p14:creationId xmlns:p14="http://schemas.microsoft.com/office/powerpoint/2010/main" val="1444555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E6DE3-516B-4B5E-9DD1-31B542C35203}"/>
              </a:ext>
            </a:extLst>
          </p:cNvPr>
          <p:cNvSpPr>
            <a:spLocks noGrp="1"/>
          </p:cNvSpPr>
          <p:nvPr>
            <p:ph type="title"/>
          </p:nvPr>
        </p:nvSpPr>
        <p:spPr>
          <a:xfrm>
            <a:off x="5627948" y="2218556"/>
            <a:ext cx="6300700" cy="2420888"/>
          </a:xfrm>
        </p:spPr>
        <p:txBody>
          <a:bodyPr/>
          <a:lstStyle/>
          <a:p>
            <a:r>
              <a:rPr lang="de-DE" sz="6000" dirty="0" err="1"/>
              <a:t>Simplified</a:t>
            </a:r>
            <a:r>
              <a:rPr lang="de-DE" sz="6000" dirty="0"/>
              <a:t> Models</a:t>
            </a:r>
            <a:br>
              <a:rPr lang="de-DE" sz="6000" dirty="0"/>
            </a:br>
            <a:r>
              <a:rPr lang="de-DE" sz="6000" dirty="0"/>
              <a:t>(ODEs)</a:t>
            </a:r>
          </a:p>
        </p:txBody>
      </p:sp>
      <p:pic>
        <p:nvPicPr>
          <p:cNvPr id="4" name="Grafik 3">
            <a:extLst>
              <a:ext uri="{FF2B5EF4-FFF2-40B4-BE49-F238E27FC236}">
                <a16:creationId xmlns:a16="http://schemas.microsoft.com/office/drawing/2014/main" id="{45BCDCBD-34FA-4848-8922-569AF57256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384" y="1196752"/>
            <a:ext cx="4614664" cy="4320480"/>
          </a:xfrm>
          <a:prstGeom prst="rect">
            <a:avLst/>
          </a:prstGeom>
        </p:spPr>
      </p:pic>
    </p:spTree>
    <p:extLst>
      <p:ext uri="{BB962C8B-B14F-4D97-AF65-F5344CB8AC3E}">
        <p14:creationId xmlns:p14="http://schemas.microsoft.com/office/powerpoint/2010/main" val="3403516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EE4E72C-F998-42DF-BCFE-134F4C24AB53}"/>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2740" y="1484784"/>
            <a:ext cx="5352656" cy="4014492"/>
          </a:xfrm>
          <a:prstGeom prst="rect">
            <a:avLst/>
          </a:prstGeom>
        </p:spPr>
      </p:pic>
      <p:graphicFrame>
        <p:nvGraphicFramePr>
          <p:cNvPr id="6" name="think-cell data - do not delete" hidden="1">
            <a:extLst>
              <a:ext uri="{FF2B5EF4-FFF2-40B4-BE49-F238E27FC236}">
                <a16:creationId xmlns:a16="http://schemas.microsoft.com/office/drawing/2014/main" id="{2CBBC996-DF61-C723-EBC3-F5F63F32E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69" name="think-cell Folie" r:id="rId11" imgW="408" imgH="408" progId="TCLayout.ActiveDocument.1">
                  <p:embed/>
                </p:oleObj>
              </mc:Choice>
              <mc:Fallback>
                <p:oleObj name="think-cell Folie" r:id="rId11" imgW="408" imgH="408" progId="TCLayout.ActiveDocument.1">
                  <p:embed/>
                  <p:pic>
                    <p:nvPicPr>
                      <p:cNvPr id="6" name="think-cell data - do not delete" hidden="1">
                        <a:extLst>
                          <a:ext uri="{FF2B5EF4-FFF2-40B4-BE49-F238E27FC236}">
                            <a16:creationId xmlns:a16="http://schemas.microsoft.com/office/drawing/2014/main" id="{2CBBC996-DF61-C723-EBC3-F5F63F32E83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dirty="0" err="1"/>
              <a:t>Classical</a:t>
            </a:r>
            <a:r>
              <a:rPr lang="de-DE" dirty="0"/>
              <a:t> Theory </a:t>
            </a:r>
            <a:r>
              <a:rPr lang="de-DE" dirty="0" err="1"/>
              <a:t>for</a:t>
            </a:r>
            <a:r>
              <a:rPr lang="de-DE" dirty="0"/>
              <a:t> </a:t>
            </a:r>
            <a:r>
              <a:rPr lang="de-DE" dirty="0" err="1"/>
              <a:t>oscillations</a:t>
            </a:r>
            <a:r>
              <a:rPr lang="de-DE" dirty="0"/>
              <a:t> </a:t>
            </a:r>
            <a:r>
              <a:rPr lang="de-DE" dirty="0" err="1"/>
              <a:t>by</a:t>
            </a:r>
            <a:r>
              <a:rPr lang="de-DE" dirty="0"/>
              <a:t> </a:t>
            </a:r>
            <a:r>
              <a:rPr lang="de-DE" dirty="0" err="1"/>
              <a:t>Bosanquet</a:t>
            </a:r>
            <a:r>
              <a:rPr lang="de-DE" dirty="0"/>
              <a:t> und </a:t>
            </a:r>
            <a:r>
              <a:rPr lang="de-DE" dirty="0" err="1"/>
              <a:t>Quéré</a:t>
            </a:r>
            <a:endParaRPr lang="de-DE" dirty="0"/>
          </a:p>
        </p:txBody>
      </p:sp>
      <p:sp>
        <p:nvSpPr>
          <p:cNvPr id="7" name="Rectangle 17 1">
            <a:extLst>
              <a:ext uri="{FF2B5EF4-FFF2-40B4-BE49-F238E27FC236}">
                <a16:creationId xmlns:a16="http://schemas.microsoft.com/office/drawing/2014/main" id="{364A5A5D-3269-477B-9FBD-F48E43356844}"/>
              </a:ext>
            </a:extLst>
          </p:cNvPr>
          <p:cNvSpPr>
            <a:spLocks noChangeArrowheads="1"/>
          </p:cNvSpPr>
          <p:nvPr/>
        </p:nvSpPr>
        <p:spPr bwMode="auto">
          <a:xfrm>
            <a:off x="515379" y="5481228"/>
            <a:ext cx="1508191"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a:solidFill>
                  <a:srgbClr val="000000"/>
                </a:solidFill>
                <a:latin typeface="Calibri" panose="020F0502020204030204" pitchFamily="34" charset="0"/>
              </a:rPr>
              <a:t>Ethanol</a:t>
            </a:r>
            <a:r>
              <a:rPr lang="de-DE" altLang="de-DE" sz="2000" b="1" dirty="0">
                <a:solidFill>
                  <a:srgbClr val="000000"/>
                </a:solidFill>
                <a:latin typeface="Calibri" panose="020F0502020204030204" pitchFamily="34" charset="0"/>
              </a:rPr>
              <a:t>:</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4" name="Grafik 3" descr="\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title="IguanaTex Bitmap Display">
            <a:extLst>
              <a:ext uri="{FF2B5EF4-FFF2-40B4-BE49-F238E27FC236}">
                <a16:creationId xmlns:a16="http://schemas.microsoft.com/office/drawing/2014/main" id="{AED7F2D3-C70D-407F-B020-0B3B26092E49}"/>
              </a:ext>
            </a:extLst>
          </p:cNvPr>
          <p:cNvPicPr>
            <a:picLocks noChangeAspect="1"/>
          </p:cNvPicPr>
          <p:nvPr>
            <p:custDataLst>
              <p:tags r:id="rId3"/>
            </p:custDataLst>
          </p:nvPr>
        </p:nvPicPr>
        <p:blipFill>
          <a:blip r:embed="rId13" cstate="hqprint">
            <a:extLst>
              <a:ext uri="{28A0092B-C50C-407E-A947-70E740481C1C}">
                <a14:useLocalDpi xmlns:a14="http://schemas.microsoft.com/office/drawing/2010/main" val="0"/>
              </a:ext>
            </a:extLst>
          </a:blip>
          <a:stretch>
            <a:fillRect/>
          </a:stretch>
        </p:blipFill>
        <p:spPr>
          <a:xfrm>
            <a:off x="1775520" y="5578790"/>
            <a:ext cx="1651126" cy="218370"/>
          </a:xfrm>
          <a:prstGeom prst="rect">
            <a:avLst/>
          </a:prstGeom>
        </p:spPr>
      </p:pic>
      <p:pic>
        <p:nvPicPr>
          <p:cNvPr id="14" name="Grafik 13" descr="\documentclass{article}&#10;\usepackage{amsmath}&#10;\pagestyle{empty}&#10;\begin{document}&#10;&#10;\[ \boxed{(H H')' + \Omega \, H H' + H - 1 = 0} \]&#10;&#10;&#10;\end{document}" title="IguanaTex Bitmap Display">
            <a:extLst>
              <a:ext uri="{FF2B5EF4-FFF2-40B4-BE49-F238E27FC236}">
                <a16:creationId xmlns:a16="http://schemas.microsoft.com/office/drawing/2014/main" id="{1F8E26A2-89C3-429F-B3F5-28668BE51D40}"/>
              </a:ext>
            </a:extLst>
          </p:cNvPr>
          <p:cNvPicPr>
            <a:picLocks noChangeAspect="1"/>
          </p:cNvPicPr>
          <p:nvPr>
            <p:custDataLst>
              <p:tags r:id="rId4"/>
            </p:custDataLst>
          </p:nvPr>
        </p:nvPicPr>
        <p:blipFill>
          <a:blip r:embed="rId14" cstate="hqprint">
            <a:extLst>
              <a:ext uri="{28A0092B-C50C-407E-A947-70E740481C1C}">
                <a14:useLocalDpi xmlns:a14="http://schemas.microsoft.com/office/drawing/2010/main" val="0"/>
              </a:ext>
            </a:extLst>
          </a:blip>
          <a:stretch>
            <a:fillRect/>
          </a:stretch>
        </p:blipFill>
        <p:spPr>
          <a:xfrm>
            <a:off x="6480023" y="2304142"/>
            <a:ext cx="4349895" cy="551054"/>
          </a:xfrm>
          <a:prstGeom prst="rect">
            <a:avLst/>
          </a:prstGeom>
        </p:spPr>
      </p:pic>
      <p:pic>
        <p:nvPicPr>
          <p:cNvPr id="16" name="Grafik 15" descr="\documentclass{article}&#10;\usepackage{amsmath}&#10;\pagestyle{empty}&#10;\begin{document}&#10;&#10;&#10;\begin{align*}&#10;\boxed{\Omega=\sqrt{\frac{128 \eta^2 \sigma \cos \theta_{\mathrm{e}}}{g^2 R^5 \rho^3}} &lt; 2}&#10;\end{align*}&#10;&#10;\end{document}" title="IguanaTex Bitmap Display">
            <a:extLst>
              <a:ext uri="{FF2B5EF4-FFF2-40B4-BE49-F238E27FC236}">
                <a16:creationId xmlns:a16="http://schemas.microsoft.com/office/drawing/2014/main" id="{712195E7-9F7B-4B05-B647-2AB2017D193A}"/>
              </a:ext>
            </a:extLst>
          </p:cNvPr>
          <p:cNvPicPr>
            <a:picLocks noChangeAspect="1"/>
          </p:cNvPicPr>
          <p:nvPr>
            <p:custDataLst>
              <p:tags r:id="rId5"/>
            </p:custDataLst>
          </p:nvPr>
        </p:nvPicPr>
        <p:blipFill>
          <a:blip r:embed="rId15" cstate="hqprint">
            <a:extLst>
              <a:ext uri="{28A0092B-C50C-407E-A947-70E740481C1C}">
                <a14:useLocalDpi xmlns:a14="http://schemas.microsoft.com/office/drawing/2010/main" val="0"/>
              </a:ext>
            </a:extLst>
          </a:blip>
          <a:stretch>
            <a:fillRect/>
          </a:stretch>
        </p:blipFill>
        <p:spPr>
          <a:xfrm>
            <a:off x="5741248" y="5004576"/>
            <a:ext cx="3634018" cy="1187458"/>
          </a:xfrm>
          <a:prstGeom prst="rect">
            <a:avLst/>
          </a:prstGeom>
        </p:spPr>
      </p:pic>
      <p:sp>
        <p:nvSpPr>
          <p:cNvPr id="18" name="Rectangle 17 1 1 1 1 1">
            <a:extLst>
              <a:ext uri="{FF2B5EF4-FFF2-40B4-BE49-F238E27FC236}">
                <a16:creationId xmlns:a16="http://schemas.microsoft.com/office/drawing/2014/main" id="{E23837AE-5993-4FE4-A4BC-312D01DC2916}"/>
              </a:ext>
            </a:extLst>
          </p:cNvPr>
          <p:cNvSpPr>
            <a:spLocks noChangeArrowheads="1"/>
          </p:cNvSpPr>
          <p:nvPr/>
        </p:nvSpPr>
        <p:spPr bwMode="auto">
          <a:xfrm>
            <a:off x="5516056" y="1697623"/>
            <a:ext cx="6777920" cy="455130"/>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Simplified</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model</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by</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Bosanquet</a:t>
            </a:r>
            <a:r>
              <a:rPr lang="de-DE" altLang="de-DE" sz="2000" dirty="0">
                <a:solidFill>
                  <a:srgbClr val="000000"/>
                </a:solidFill>
                <a:latin typeface="Calibri" panose="020F0502020204030204" pitchFamily="34" charset="0"/>
              </a:rPr>
              <a:t> (1923)                       :</a:t>
            </a:r>
          </a:p>
        </p:txBody>
      </p:sp>
      <p:sp>
        <p:nvSpPr>
          <p:cNvPr id="19" name="Rectangle 17 1 1 1 2">
            <a:extLst>
              <a:ext uri="{FF2B5EF4-FFF2-40B4-BE49-F238E27FC236}">
                <a16:creationId xmlns:a16="http://schemas.microsoft.com/office/drawing/2014/main" id="{865CEA6A-19B8-483B-80EF-E7D9960DCEAE}"/>
              </a:ext>
            </a:extLst>
          </p:cNvPr>
          <p:cNvSpPr>
            <a:spLocks noChangeArrowheads="1"/>
          </p:cNvSpPr>
          <p:nvPr/>
        </p:nvSpPr>
        <p:spPr bwMode="auto">
          <a:xfrm>
            <a:off x="5533990" y="4458427"/>
            <a:ext cx="6435950" cy="455130"/>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a:solidFill>
                  <a:srgbClr val="000000"/>
                </a:solidFill>
                <a:latin typeface="Calibri" panose="020F0502020204030204" pitchFamily="34" charset="0"/>
              </a:rPr>
              <a:t>Critical </a:t>
            </a:r>
            <a:r>
              <a:rPr lang="de-DE" altLang="de-DE" sz="2000" b="1" dirty="0" err="1">
                <a:solidFill>
                  <a:srgbClr val="000000"/>
                </a:solidFill>
                <a:latin typeface="Calibri" panose="020F0502020204030204" pitchFamily="34" charset="0"/>
              </a:rPr>
              <a:t>condition</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for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oscillations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Quéré</a:t>
            </a:r>
            <a:r>
              <a:rPr lang="de-DE" altLang="de-DE" sz="2000" dirty="0">
                <a:solidFill>
                  <a:srgbClr val="000000"/>
                </a:solidFill>
                <a:latin typeface="Calibri" panose="020F0502020204030204" pitchFamily="34" charset="0"/>
              </a:rPr>
              <a:t> et al., 1997):</a:t>
            </a:r>
          </a:p>
        </p:txBody>
      </p:sp>
      <p:cxnSp>
        <p:nvCxnSpPr>
          <p:cNvPr id="20" name="Gerade Verbindung mit Pfeil 19">
            <a:extLst>
              <a:ext uri="{FF2B5EF4-FFF2-40B4-BE49-F238E27FC236}">
                <a16:creationId xmlns:a16="http://schemas.microsoft.com/office/drawing/2014/main" id="{90EB637C-EF99-4045-8C5F-D3B5530A0B9C}"/>
              </a:ext>
            </a:extLst>
          </p:cNvPr>
          <p:cNvCxnSpPr>
            <a:cxnSpLocks/>
          </p:cNvCxnSpPr>
          <p:nvPr/>
        </p:nvCxnSpPr>
        <p:spPr>
          <a:xfrm flipV="1">
            <a:off x="6234972" y="2756530"/>
            <a:ext cx="657672" cy="5989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CF651217-DE05-4480-AC26-D11255FFDD70}"/>
              </a:ext>
            </a:extLst>
          </p:cNvPr>
          <p:cNvCxnSpPr>
            <a:cxnSpLocks/>
          </p:cNvCxnSpPr>
          <p:nvPr/>
        </p:nvCxnSpPr>
        <p:spPr>
          <a:xfrm flipV="1">
            <a:off x="8405544" y="2733484"/>
            <a:ext cx="0" cy="6471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17 1 1 1 1 2">
            <a:extLst>
              <a:ext uri="{FF2B5EF4-FFF2-40B4-BE49-F238E27FC236}">
                <a16:creationId xmlns:a16="http://schemas.microsoft.com/office/drawing/2014/main" id="{B2437CDE-2380-447C-8387-E6C958FE05C7}"/>
              </a:ext>
            </a:extLst>
          </p:cNvPr>
          <p:cNvSpPr>
            <a:spLocks noChangeArrowheads="1"/>
          </p:cNvSpPr>
          <p:nvPr/>
        </p:nvSpPr>
        <p:spPr bwMode="auto">
          <a:xfrm>
            <a:off x="6806489" y="3419212"/>
            <a:ext cx="2493867" cy="729519"/>
          </a:xfrm>
          <a:prstGeom prst="rect">
            <a:avLst/>
          </a:prstGeom>
          <a:noFill/>
          <a:ln w="28575">
            <a:noFill/>
            <a:miter lim="800000"/>
            <a:headEnd/>
            <a:tailEnd/>
          </a:ln>
        </p:spPr>
        <p:txBody>
          <a:bodyPr anchor="t"/>
          <a:lstStyle/>
          <a:p>
            <a:pPr marR="0" lvl="0" algn="ctr" defTabSz="914400" rtl="0" eaLnBrk="1" fontAlgn="base" latinLnBrk="0" hangingPunct="1">
              <a:lnSpc>
                <a:spcPts val="2400"/>
              </a:lnSpc>
              <a:spcBef>
                <a:spcPts val="200"/>
              </a:spcBef>
              <a:spcAft>
                <a:spcPct val="0"/>
              </a:spcAft>
              <a:buClrTx/>
              <a:buSzTx/>
              <a:tabLst/>
              <a:defRPr/>
            </a:pPr>
            <a:r>
              <a:rPr lang="de-DE" altLang="de-DE" sz="2000" b="1" dirty="0" err="1">
                <a:solidFill>
                  <a:srgbClr val="000000"/>
                </a:solidFill>
                <a:latin typeface="Calibri" panose="020F0502020204030204" pitchFamily="34" charset="0"/>
              </a:rPr>
              <a:t>viscous</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force</a:t>
            </a:r>
            <a:r>
              <a:rPr lang="de-DE" altLang="de-DE" sz="2000" b="1" dirty="0">
                <a:solidFill>
                  <a:srgbClr val="000000"/>
                </a:solidFill>
                <a:latin typeface="Calibri" panose="020F0502020204030204" pitchFamily="34" charset="0"/>
              </a:rPr>
              <a:t> </a:t>
            </a:r>
            <a:r>
              <a:rPr lang="de-DE" altLang="de-DE" sz="2000" dirty="0">
                <a:solidFill>
                  <a:srgbClr val="000000"/>
                </a:solidFill>
                <a:latin typeface="Calibri" panose="020F0502020204030204" pitchFamily="34" charset="0"/>
              </a:rPr>
              <a:t>(</a:t>
            </a:r>
            <a:r>
              <a:rPr lang="de-DE" altLang="de-DE" sz="2000" dirty="0" err="1">
                <a:solidFill>
                  <a:srgbClr val="000000"/>
                </a:solidFill>
                <a:latin typeface="Calibri" panose="020F0502020204030204" pitchFamily="34" charset="0"/>
              </a:rPr>
              <a:t>Poiseuille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flow</a:t>
            </a:r>
            <a:r>
              <a:rPr lang="de-DE" altLang="de-DE" sz="2000" dirty="0">
                <a:solidFill>
                  <a:srgbClr val="000000"/>
                </a:solidFill>
                <a:latin typeface="Calibri" panose="020F0502020204030204" pitchFamily="34" charset="0"/>
              </a:rPr>
              <a:t>!)</a:t>
            </a:r>
          </a:p>
        </p:txBody>
      </p:sp>
      <p:sp>
        <p:nvSpPr>
          <p:cNvPr id="23" name="Rectangle 17 1 1 1 1 3 1">
            <a:extLst>
              <a:ext uri="{FF2B5EF4-FFF2-40B4-BE49-F238E27FC236}">
                <a16:creationId xmlns:a16="http://schemas.microsoft.com/office/drawing/2014/main" id="{98677912-5707-46AB-8D4B-62AC74F55A47}"/>
              </a:ext>
            </a:extLst>
          </p:cNvPr>
          <p:cNvSpPr>
            <a:spLocks noChangeArrowheads="1"/>
          </p:cNvSpPr>
          <p:nvPr/>
        </p:nvSpPr>
        <p:spPr bwMode="auto">
          <a:xfrm>
            <a:off x="5123892" y="3410960"/>
            <a:ext cx="1835812" cy="428075"/>
          </a:xfrm>
          <a:prstGeom prst="rect">
            <a:avLst/>
          </a:prstGeom>
          <a:noFill/>
          <a:ln w="28575">
            <a:noFill/>
            <a:miter lim="800000"/>
            <a:headEnd/>
            <a:tailEnd/>
          </a:ln>
        </p:spPr>
        <p:txBody>
          <a:bodyPr anchor="t"/>
          <a:lstStyle/>
          <a:p>
            <a:pPr marR="0" lvl="0" algn="ctr" defTabSz="914400" rtl="0" eaLnBrk="1" fontAlgn="base" latinLnBrk="0" hangingPunct="1">
              <a:lnSpc>
                <a:spcPts val="2400"/>
              </a:lnSpc>
              <a:spcBef>
                <a:spcPts val="200"/>
              </a:spcBef>
              <a:spcAft>
                <a:spcPct val="0"/>
              </a:spcAft>
              <a:buClrTx/>
              <a:buSzTx/>
              <a:tabLst/>
              <a:defRPr/>
            </a:pPr>
            <a:r>
              <a:rPr lang="de-DE" altLang="de-DE" sz="2000" dirty="0">
                <a:solidFill>
                  <a:srgbClr val="000000"/>
                </a:solidFill>
                <a:latin typeface="Calibri" panose="020F0502020204030204" pitchFamily="34" charset="0"/>
              </a:rPr>
              <a:t>Inertial </a:t>
            </a:r>
            <a:r>
              <a:rPr lang="de-DE" altLang="de-DE" sz="2000" dirty="0" err="1">
                <a:solidFill>
                  <a:srgbClr val="000000"/>
                </a:solidFill>
                <a:latin typeface="Calibri" panose="020F0502020204030204" pitchFamily="34" charset="0"/>
              </a:rPr>
              <a:t>force</a:t>
            </a:r>
            <a:endParaRPr lang="de-DE" altLang="de-DE" sz="2000" dirty="0">
              <a:solidFill>
                <a:srgbClr val="000000"/>
              </a:solidFill>
              <a:latin typeface="Calibri" panose="020F0502020204030204" pitchFamily="34" charset="0"/>
            </a:endParaRPr>
          </a:p>
        </p:txBody>
      </p:sp>
      <p:cxnSp>
        <p:nvCxnSpPr>
          <p:cNvPr id="24" name="Gerade Verbindung mit Pfeil 23">
            <a:extLst>
              <a:ext uri="{FF2B5EF4-FFF2-40B4-BE49-F238E27FC236}">
                <a16:creationId xmlns:a16="http://schemas.microsoft.com/office/drawing/2014/main" id="{1FE21D78-B2FC-4F86-A9FE-0D9F5EA9B2AB}"/>
              </a:ext>
            </a:extLst>
          </p:cNvPr>
          <p:cNvCxnSpPr>
            <a:cxnSpLocks/>
          </p:cNvCxnSpPr>
          <p:nvPr/>
        </p:nvCxnSpPr>
        <p:spPr>
          <a:xfrm flipH="1" flipV="1">
            <a:off x="9543215" y="2732595"/>
            <a:ext cx="266877" cy="6480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17 1 1 1 1 3 2">
            <a:extLst>
              <a:ext uri="{FF2B5EF4-FFF2-40B4-BE49-F238E27FC236}">
                <a16:creationId xmlns:a16="http://schemas.microsoft.com/office/drawing/2014/main" id="{EEFF7497-B7D4-4BC3-9B01-2AE84CC8D6AD}"/>
              </a:ext>
            </a:extLst>
          </p:cNvPr>
          <p:cNvSpPr>
            <a:spLocks noChangeArrowheads="1"/>
          </p:cNvSpPr>
          <p:nvPr/>
        </p:nvSpPr>
        <p:spPr bwMode="auto">
          <a:xfrm>
            <a:off x="9048328" y="3419212"/>
            <a:ext cx="1835812" cy="428075"/>
          </a:xfrm>
          <a:prstGeom prst="rect">
            <a:avLst/>
          </a:prstGeom>
          <a:noFill/>
          <a:ln w="28575">
            <a:noFill/>
            <a:miter lim="800000"/>
            <a:headEnd/>
            <a:tailEnd/>
          </a:ln>
        </p:spPr>
        <p:txBody>
          <a:bodyPr anchor="t"/>
          <a:lstStyle/>
          <a:p>
            <a:pPr marR="0" lvl="0" algn="ctr" defTabSz="914400" rtl="0" eaLnBrk="1" fontAlgn="base" latinLnBrk="0" hangingPunct="1">
              <a:lnSpc>
                <a:spcPts val="2400"/>
              </a:lnSpc>
              <a:spcBef>
                <a:spcPts val="200"/>
              </a:spcBef>
              <a:spcAft>
                <a:spcPct val="0"/>
              </a:spcAft>
              <a:buClrTx/>
              <a:buSzTx/>
              <a:tabLst/>
              <a:defRPr/>
            </a:pPr>
            <a:r>
              <a:rPr lang="de-DE" altLang="de-DE" sz="2000" dirty="0" err="1">
                <a:solidFill>
                  <a:srgbClr val="000000"/>
                </a:solidFill>
                <a:latin typeface="Calibri" panose="020F0502020204030204" pitchFamily="34" charset="0"/>
              </a:rPr>
              <a:t>Capillary</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force</a:t>
            </a:r>
            <a:endParaRPr lang="de-DE" altLang="de-DE" sz="2000" dirty="0">
              <a:solidFill>
                <a:srgbClr val="000000"/>
              </a:solidFill>
              <a:latin typeface="Calibri" panose="020F0502020204030204" pitchFamily="34" charset="0"/>
            </a:endParaRPr>
          </a:p>
        </p:txBody>
      </p:sp>
      <p:sp>
        <p:nvSpPr>
          <p:cNvPr id="27" name="Rectangle 17 1 1 1 1 3 3">
            <a:extLst>
              <a:ext uri="{FF2B5EF4-FFF2-40B4-BE49-F238E27FC236}">
                <a16:creationId xmlns:a16="http://schemas.microsoft.com/office/drawing/2014/main" id="{72B90110-83E2-4943-8C07-A667549CA1A1}"/>
              </a:ext>
            </a:extLst>
          </p:cNvPr>
          <p:cNvSpPr>
            <a:spLocks noChangeArrowheads="1"/>
          </p:cNvSpPr>
          <p:nvPr/>
        </p:nvSpPr>
        <p:spPr bwMode="auto">
          <a:xfrm>
            <a:off x="10488488" y="3420092"/>
            <a:ext cx="1835812" cy="428075"/>
          </a:xfrm>
          <a:prstGeom prst="rect">
            <a:avLst/>
          </a:prstGeom>
          <a:noFill/>
          <a:ln w="28575">
            <a:noFill/>
            <a:miter lim="800000"/>
            <a:headEnd/>
            <a:tailEnd/>
          </a:ln>
        </p:spPr>
        <p:txBody>
          <a:bodyPr anchor="t"/>
          <a:lstStyle/>
          <a:p>
            <a:pPr marR="0" lvl="0" algn="ctr" defTabSz="914400" rtl="0" eaLnBrk="1" fontAlgn="base" latinLnBrk="0" hangingPunct="1">
              <a:lnSpc>
                <a:spcPts val="2400"/>
              </a:lnSpc>
              <a:spcBef>
                <a:spcPts val="200"/>
              </a:spcBef>
              <a:spcAft>
                <a:spcPct val="0"/>
              </a:spcAft>
              <a:buClrTx/>
              <a:buSzTx/>
              <a:tabLst/>
              <a:defRPr/>
            </a:pPr>
            <a:r>
              <a:rPr lang="de-DE" altLang="de-DE" sz="2000" dirty="0">
                <a:solidFill>
                  <a:srgbClr val="000000"/>
                </a:solidFill>
                <a:latin typeface="Calibri" panose="020F0502020204030204" pitchFamily="34" charset="0"/>
              </a:rPr>
              <a:t>Gravity</a:t>
            </a:r>
          </a:p>
        </p:txBody>
      </p:sp>
      <p:cxnSp>
        <p:nvCxnSpPr>
          <p:cNvPr id="28" name="Gerade Verbindung mit Pfeil 27">
            <a:extLst>
              <a:ext uri="{FF2B5EF4-FFF2-40B4-BE49-F238E27FC236}">
                <a16:creationId xmlns:a16="http://schemas.microsoft.com/office/drawing/2014/main" id="{747CD463-2600-4CE3-920B-7F3E2E940569}"/>
              </a:ext>
            </a:extLst>
          </p:cNvPr>
          <p:cNvCxnSpPr>
            <a:cxnSpLocks/>
            <a:stCxn id="27" idx="0"/>
          </p:cNvCxnSpPr>
          <p:nvPr/>
        </p:nvCxnSpPr>
        <p:spPr>
          <a:xfrm flipH="1" flipV="1">
            <a:off x="10068260" y="2717662"/>
            <a:ext cx="1338134" cy="702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Grafik 28" descr="\documentclass{article}&#10;\usepackage{amssymb}&#10;\usepackage{mathtools}&#10;\usepackage{stmaryrd}&#10;\usepackage{color}&#10;&#10;\pagestyle{empty}&#10;\begin{document}&#10;&#10;&#10;$(H = h/R)$&#10;&#10;\end{document}" title="IguanaTex Bitmap Display">
            <a:extLst>
              <a:ext uri="{FF2B5EF4-FFF2-40B4-BE49-F238E27FC236}">
                <a16:creationId xmlns:a16="http://schemas.microsoft.com/office/drawing/2014/main" id="{AD3CDEAD-EB4C-4A8C-A7C6-35F48950DD0B}"/>
              </a:ext>
            </a:extLst>
          </p:cNvPr>
          <p:cNvPicPr>
            <a:picLocks noChangeAspect="1"/>
          </p:cNvPicPr>
          <p:nvPr>
            <p:custDataLst>
              <p:tags r:id="rId6"/>
            </p:custDataLst>
          </p:nvPr>
        </p:nvPicPr>
        <p:blipFill>
          <a:blip r:embed="rId16" cstate="hqprint">
            <a:extLst>
              <a:ext uri="{28A0092B-C50C-407E-A947-70E740481C1C}">
                <a14:useLocalDpi xmlns:a14="http://schemas.microsoft.com/office/drawing/2010/main" val="0"/>
              </a:ext>
            </a:extLst>
          </a:blip>
          <a:stretch>
            <a:fillRect/>
          </a:stretch>
        </p:blipFill>
        <p:spPr>
          <a:xfrm>
            <a:off x="9876420" y="1790934"/>
            <a:ext cx="1182476" cy="254476"/>
          </a:xfrm>
          <a:prstGeom prst="rect">
            <a:avLst/>
          </a:prstGeom>
        </p:spPr>
      </p:pic>
      <p:sp>
        <p:nvSpPr>
          <p:cNvPr id="30" name="Rectangle 17 1 1 1">
            <a:extLst>
              <a:ext uri="{FF2B5EF4-FFF2-40B4-BE49-F238E27FC236}">
                <a16:creationId xmlns:a16="http://schemas.microsoft.com/office/drawing/2014/main" id="{BFEB8F81-E7B2-42CD-BD05-AB83942EF912}"/>
              </a:ext>
            </a:extLst>
          </p:cNvPr>
          <p:cNvSpPr>
            <a:spLocks noChangeArrowheads="1"/>
          </p:cNvSpPr>
          <p:nvPr/>
        </p:nvSpPr>
        <p:spPr bwMode="auto">
          <a:xfrm>
            <a:off x="290188" y="1088740"/>
            <a:ext cx="5517780" cy="455130"/>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Experimental </a:t>
            </a:r>
            <a:r>
              <a:rPr lang="de-DE" altLang="de-DE" sz="2000" dirty="0" err="1">
                <a:solidFill>
                  <a:srgbClr val="000000"/>
                </a:solidFill>
                <a:latin typeface="Calibri" panose="020F0502020204030204" pitchFamily="34" charset="0"/>
              </a:rPr>
              <a:t>data</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for</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glass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capillaries</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with</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radius</a:t>
            </a:r>
            <a:endParaRPr lang="de-DE" altLang="de-DE" sz="2000" dirty="0">
              <a:solidFill>
                <a:srgbClr val="000000"/>
              </a:solidFill>
              <a:latin typeface="Calibri" panose="020F0502020204030204" pitchFamily="34" charset="0"/>
            </a:endParaRPr>
          </a:p>
        </p:txBody>
      </p:sp>
      <p:pic>
        <p:nvPicPr>
          <p:cNvPr id="31" name="Grafik 30" descr="\documentclass{article}&#10;\usepackage{amssymb}&#10;\usepackage{mathtools}&#10;\usepackage{stmaryrd}&#10;\usepackage{color}&#10;&#10;\pagestyle{empty}&#10;\begin{document}&#10;&#10;$R = 689 \mu \text{m}.$&#10;&#10;&#10;\end{document}" title="IguanaTex Bitmap Display">
            <a:extLst>
              <a:ext uri="{FF2B5EF4-FFF2-40B4-BE49-F238E27FC236}">
                <a16:creationId xmlns:a16="http://schemas.microsoft.com/office/drawing/2014/main" id="{EC25C4A5-33B9-4DFA-9BD2-EF7EE118A53F}"/>
              </a:ext>
            </a:extLst>
          </p:cNvPr>
          <p:cNvPicPr>
            <a:picLocks noChangeAspect="1"/>
          </p:cNvPicPr>
          <p:nvPr>
            <p:custDataLst>
              <p:tags r:id="rId7"/>
            </p:custDataLst>
          </p:nvPr>
        </p:nvPicPr>
        <p:blipFill>
          <a:blip r:embed="rId17" cstate="hqprint">
            <a:extLst>
              <a:ext uri="{28A0092B-C50C-407E-A947-70E740481C1C}">
                <a14:useLocalDpi xmlns:a14="http://schemas.microsoft.com/office/drawing/2010/main" val="0"/>
              </a:ext>
            </a:extLst>
          </a:blip>
          <a:stretch>
            <a:fillRect/>
          </a:stretch>
        </p:blipFill>
        <p:spPr>
          <a:xfrm>
            <a:off x="5807968" y="1205781"/>
            <a:ext cx="1248195" cy="217125"/>
          </a:xfrm>
          <a:prstGeom prst="rect">
            <a:avLst/>
          </a:prstGeom>
        </p:spPr>
      </p:pic>
    </p:spTree>
    <p:extLst>
      <p:ext uri="{BB962C8B-B14F-4D97-AF65-F5344CB8AC3E}">
        <p14:creationId xmlns:p14="http://schemas.microsoft.com/office/powerpoint/2010/main" val="5267675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CBBC996-DF61-C723-EBC3-F5F63F32E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93" name="think-cell Folie" r:id="rId8" imgW="408" imgH="408" progId="TCLayout.ActiveDocument.1">
                  <p:embed/>
                </p:oleObj>
              </mc:Choice>
              <mc:Fallback>
                <p:oleObj name="think-cell Folie" r:id="rId8" imgW="408" imgH="408" progId="TCLayout.ActiveDocument.1">
                  <p:embed/>
                  <p:pic>
                    <p:nvPicPr>
                      <p:cNvPr id="6" name="think-cell data - do not delete" hidden="1">
                        <a:extLst>
                          <a:ext uri="{FF2B5EF4-FFF2-40B4-BE49-F238E27FC236}">
                            <a16:creationId xmlns:a16="http://schemas.microsoft.com/office/drawing/2014/main" id="{2CBBC996-DF61-C723-EBC3-F5F63F32E83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dirty="0" err="1"/>
              <a:t>Classical</a:t>
            </a:r>
            <a:r>
              <a:rPr lang="de-DE" dirty="0"/>
              <a:t> </a:t>
            </a:r>
            <a:r>
              <a:rPr lang="de-DE" dirty="0" err="1"/>
              <a:t>model</a:t>
            </a:r>
            <a:r>
              <a:rPr lang="de-DE" dirty="0"/>
              <a:t> </a:t>
            </a:r>
            <a:r>
              <a:rPr lang="de-DE" dirty="0" err="1"/>
              <a:t>by</a:t>
            </a:r>
            <a:r>
              <a:rPr lang="de-DE" dirty="0"/>
              <a:t> </a:t>
            </a:r>
            <a:r>
              <a:rPr lang="de-DE" dirty="0" err="1"/>
              <a:t>Bosanquet</a:t>
            </a:r>
            <a:r>
              <a:rPr lang="de-DE" dirty="0"/>
              <a:t> </a:t>
            </a:r>
            <a:r>
              <a:rPr lang="de-DE" dirty="0" err="1"/>
              <a:t>needs</a:t>
            </a:r>
            <a:r>
              <a:rPr lang="de-DE" dirty="0"/>
              <a:t> </a:t>
            </a:r>
            <a:r>
              <a:rPr lang="de-DE" dirty="0" err="1"/>
              <a:t>improvement</a:t>
            </a:r>
            <a:endParaRPr lang="de-DE" dirty="0"/>
          </a:p>
        </p:txBody>
      </p:sp>
      <p:sp>
        <p:nvSpPr>
          <p:cNvPr id="7" name="Rectangle 17 1">
            <a:extLst>
              <a:ext uri="{FF2B5EF4-FFF2-40B4-BE49-F238E27FC236}">
                <a16:creationId xmlns:a16="http://schemas.microsoft.com/office/drawing/2014/main" id="{364A5A5D-3269-477B-9FBD-F48E43356844}"/>
              </a:ext>
            </a:extLst>
          </p:cNvPr>
          <p:cNvSpPr>
            <a:spLocks noChangeArrowheads="1"/>
          </p:cNvSpPr>
          <p:nvPr/>
        </p:nvSpPr>
        <p:spPr bwMode="auto">
          <a:xfrm>
            <a:off x="515379" y="5481228"/>
            <a:ext cx="1508191"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a:solidFill>
                  <a:srgbClr val="000000"/>
                </a:solidFill>
                <a:latin typeface="Calibri" panose="020F0502020204030204" pitchFamily="34" charset="0"/>
              </a:rPr>
              <a:t>Ethanol</a:t>
            </a:r>
            <a:r>
              <a:rPr lang="de-DE" altLang="de-DE" sz="2000" b="1" dirty="0">
                <a:solidFill>
                  <a:srgbClr val="000000"/>
                </a:solidFill>
                <a:latin typeface="Calibri" panose="020F0502020204030204" pitchFamily="34" charset="0"/>
              </a:rPr>
              <a:t>:</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4" name="Grafik 3" descr="\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title="IguanaTex Bitmap Display">
            <a:extLst>
              <a:ext uri="{FF2B5EF4-FFF2-40B4-BE49-F238E27FC236}">
                <a16:creationId xmlns:a16="http://schemas.microsoft.com/office/drawing/2014/main" id="{AED7F2D3-C70D-407F-B020-0B3B26092E49}"/>
              </a:ext>
            </a:extLst>
          </p:cNvPr>
          <p:cNvPicPr>
            <a:picLocks noChangeAspect="1"/>
          </p:cNvPicPr>
          <p:nvPr>
            <p:custDataLst>
              <p:tags r:id="rId3"/>
            </p:custDataLst>
          </p:nvPr>
        </p:nvPicPr>
        <p:blipFill>
          <a:blip r:embed="rId10" cstate="hqprint">
            <a:extLst>
              <a:ext uri="{28A0092B-C50C-407E-A947-70E740481C1C}">
                <a14:useLocalDpi xmlns:a14="http://schemas.microsoft.com/office/drawing/2010/main" val="0"/>
              </a:ext>
            </a:extLst>
          </a:blip>
          <a:stretch>
            <a:fillRect/>
          </a:stretch>
        </p:blipFill>
        <p:spPr>
          <a:xfrm>
            <a:off x="1775520" y="5578790"/>
            <a:ext cx="1651126" cy="218370"/>
          </a:xfrm>
          <a:prstGeom prst="rect">
            <a:avLst/>
          </a:prstGeom>
        </p:spPr>
      </p:pic>
      <p:sp>
        <p:nvSpPr>
          <p:cNvPr id="24" name="Rectangle 17 1 1 1">
            <a:extLst>
              <a:ext uri="{FF2B5EF4-FFF2-40B4-BE49-F238E27FC236}">
                <a16:creationId xmlns:a16="http://schemas.microsoft.com/office/drawing/2014/main" id="{B7A0588E-66D2-4B8F-9073-06FDE2C1DB3C}"/>
              </a:ext>
            </a:extLst>
          </p:cNvPr>
          <p:cNvSpPr>
            <a:spLocks noChangeArrowheads="1"/>
          </p:cNvSpPr>
          <p:nvPr/>
        </p:nvSpPr>
        <p:spPr bwMode="auto">
          <a:xfrm>
            <a:off x="6096000" y="1052736"/>
            <a:ext cx="4365652" cy="1188132"/>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ts val="600"/>
              </a:spcAft>
              <a:buClrTx/>
              <a:buSzTx/>
              <a:tabLst/>
              <a:defRPr/>
            </a:pPr>
            <a:r>
              <a:rPr lang="de-DE" altLang="de-DE" sz="2400" dirty="0" err="1">
                <a:latin typeface="Calibri" panose="020F0502020204030204" pitchFamily="34" charset="0"/>
              </a:rPr>
              <a:t>Finding</a:t>
            </a:r>
            <a:r>
              <a:rPr lang="de-DE" altLang="de-DE" sz="2400" dirty="0">
                <a:latin typeface="Calibri" panose="020F0502020204030204" pitchFamily="34" charset="0"/>
              </a:rPr>
              <a:t>:</a:t>
            </a:r>
          </a:p>
          <a:p>
            <a:pPr marL="288000" marR="0" lvl="0" indent="-288000" algn="l" defTabSz="914400" rtl="0" eaLnBrk="1" fontAlgn="base" latinLnBrk="0" hangingPunct="1">
              <a:lnSpc>
                <a:spcPts val="2800"/>
              </a:lnSpc>
              <a:spcBef>
                <a:spcPts val="200"/>
              </a:spcBef>
              <a:spcAft>
                <a:spcPts val="600"/>
              </a:spcAft>
              <a:buClrTx/>
              <a:buSzTx/>
              <a:buFont typeface="Wingdings" pitchFamily="2" charset="2"/>
              <a:buChar char="§"/>
              <a:tabLst/>
              <a:defRPr/>
            </a:pPr>
            <a:r>
              <a:rPr lang="de-DE" altLang="de-DE" sz="2400" dirty="0">
                <a:latin typeface="Calibri" panose="020F0502020204030204" pitchFamily="34" charset="0"/>
              </a:rPr>
              <a:t>Strong </a:t>
            </a:r>
            <a:r>
              <a:rPr lang="de-DE" altLang="de-DE" sz="2400" dirty="0" err="1">
                <a:latin typeface="Calibri" panose="020F0502020204030204" pitchFamily="34" charset="0"/>
              </a:rPr>
              <a:t>oscillation</a:t>
            </a:r>
            <a:r>
              <a:rPr lang="de-DE" altLang="de-DE" sz="2400" dirty="0">
                <a:latin typeface="Calibri" panose="020F0502020204030204" pitchFamily="34" charset="0"/>
              </a:rPr>
              <a:t> </a:t>
            </a:r>
            <a:r>
              <a:rPr lang="de-DE" altLang="de-DE" sz="2400" dirty="0" err="1">
                <a:latin typeface="Calibri" panose="020F0502020204030204" pitchFamily="34" charset="0"/>
              </a:rPr>
              <a:t>predicted</a:t>
            </a:r>
            <a:br>
              <a:rPr lang="de-DE" altLang="de-DE" sz="2400" dirty="0">
                <a:latin typeface="Calibri" panose="020F0502020204030204" pitchFamily="34" charset="0"/>
              </a:rPr>
            </a:br>
            <a:r>
              <a:rPr lang="de-DE" altLang="de-DE" sz="2400" dirty="0">
                <a:latin typeface="Calibri" panose="020F0502020204030204" pitchFamily="34" charset="0"/>
              </a:rPr>
              <a:t>but not </a:t>
            </a:r>
            <a:r>
              <a:rPr lang="de-DE" altLang="de-DE" sz="2400" dirty="0" err="1">
                <a:latin typeface="Calibri" panose="020F0502020204030204" pitchFamily="34" charset="0"/>
              </a:rPr>
              <a:t>observed</a:t>
            </a:r>
            <a:r>
              <a:rPr lang="de-DE" altLang="de-DE" sz="2400" dirty="0">
                <a:latin typeface="Calibri" panose="020F0502020204030204" pitchFamily="34" charset="0"/>
              </a:rPr>
              <a:t>!</a:t>
            </a:r>
          </a:p>
        </p:txBody>
      </p:sp>
      <p:sp>
        <p:nvSpPr>
          <p:cNvPr id="28" name="Rechteck 27">
            <a:extLst>
              <a:ext uri="{FF2B5EF4-FFF2-40B4-BE49-F238E27FC236}">
                <a16:creationId xmlns:a16="http://schemas.microsoft.com/office/drawing/2014/main" id="{9F3E7498-3A5F-4EC1-8A86-452DAA75EE21}"/>
              </a:ext>
            </a:extLst>
          </p:cNvPr>
          <p:cNvSpPr/>
          <p:nvPr/>
        </p:nvSpPr>
        <p:spPr>
          <a:xfrm>
            <a:off x="5987988" y="2492898"/>
            <a:ext cx="5544616" cy="1685183"/>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Text Box 22 1 1">
            <a:extLst>
              <a:ext uri="{FF2B5EF4-FFF2-40B4-BE49-F238E27FC236}">
                <a16:creationId xmlns:a16="http://schemas.microsoft.com/office/drawing/2014/main" id="{F8895610-AE95-48D8-97AC-E9846B0DDCF0}"/>
              </a:ext>
            </a:extLst>
          </p:cNvPr>
          <p:cNvSpPr txBox="1">
            <a:spLocks noChangeArrowheads="1"/>
          </p:cNvSpPr>
          <p:nvPr/>
        </p:nvSpPr>
        <p:spPr bwMode="auto">
          <a:xfrm>
            <a:off x="5985765" y="2492896"/>
            <a:ext cx="5542624"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lang="de-DE" altLang="de-DE" sz="2200" b="1" dirty="0" err="1">
                <a:solidFill>
                  <a:srgbClr val="FFFFFF"/>
                </a:solidFill>
                <a:latin typeface="Calibri" panose="020F0502020204030204" pitchFamily="34" charset="0"/>
              </a:rPr>
              <a:t>Hydrodynamic</a:t>
            </a:r>
            <a:r>
              <a:rPr lang="de-DE" altLang="de-DE" sz="2200" b="1" dirty="0">
                <a:solidFill>
                  <a:srgbClr val="FFFFFF"/>
                </a:solidFill>
                <a:latin typeface="Calibri" panose="020F0502020204030204" pitchFamily="34" charset="0"/>
              </a:rPr>
              <a:t> Theory (HDT)</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1" name="Rectangle 17 1 1 1">
            <a:extLst>
              <a:ext uri="{FF2B5EF4-FFF2-40B4-BE49-F238E27FC236}">
                <a16:creationId xmlns:a16="http://schemas.microsoft.com/office/drawing/2014/main" id="{DC2BA33E-9529-4C95-B4B1-7ED4644DB288}"/>
              </a:ext>
            </a:extLst>
          </p:cNvPr>
          <p:cNvSpPr>
            <a:spLocks noChangeArrowheads="1"/>
          </p:cNvSpPr>
          <p:nvPr/>
        </p:nvSpPr>
        <p:spPr bwMode="auto">
          <a:xfrm>
            <a:off x="6132004" y="2996952"/>
            <a:ext cx="4843748" cy="1044116"/>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Viscous</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dissipation</a:t>
            </a:r>
            <a:r>
              <a:rPr lang="de-DE" altLang="de-DE" sz="2000" b="1" dirty="0">
                <a:solidFill>
                  <a:srgbClr val="000000"/>
                </a:solidFill>
                <a:latin typeface="Calibri" panose="020F0502020204030204" pitchFamily="34" charset="0"/>
              </a:rPr>
              <a:t> </a:t>
            </a:r>
            <a:r>
              <a:rPr lang="de-DE" altLang="de-DE" sz="2000" dirty="0">
                <a:solidFill>
                  <a:srgbClr val="000000"/>
                </a:solidFill>
                <a:latin typeface="Calibri" panose="020F0502020204030204" pitchFamily="34" charset="0"/>
              </a:rPr>
              <a:t>due </a:t>
            </a:r>
            <a:r>
              <a:rPr lang="de-DE" altLang="de-DE" sz="2000" dirty="0" err="1">
                <a:solidFill>
                  <a:srgbClr val="000000"/>
                </a:solidFill>
                <a:latin typeface="Calibri" panose="020F0502020204030204" pitchFamily="34" charset="0"/>
              </a:rPr>
              <a:t>to</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flow</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close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to</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the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contact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line</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Key </a:t>
            </a:r>
            <a:r>
              <a:rPr lang="de-DE" altLang="de-DE" sz="2000" dirty="0" err="1">
                <a:solidFill>
                  <a:srgbClr val="000000"/>
                </a:solidFill>
                <a:latin typeface="Calibri" panose="020F0502020204030204" pitchFamily="34" charset="0"/>
              </a:rPr>
              <a:t>parameter</a:t>
            </a:r>
            <a:r>
              <a:rPr lang="de-DE" altLang="de-DE" sz="2000" dirty="0">
                <a:solidFill>
                  <a:srgbClr val="000000"/>
                </a:solidFill>
                <a:latin typeface="Calibri" panose="020F0502020204030204" pitchFamily="34" charset="0"/>
              </a:rPr>
              <a:t>: </a:t>
            </a:r>
            <a:r>
              <a:rPr lang="de-DE" altLang="de-DE" sz="2000" b="1" u="sng" dirty="0">
                <a:solidFill>
                  <a:srgbClr val="000000"/>
                </a:solidFill>
                <a:latin typeface="Calibri" panose="020F0502020204030204" pitchFamily="34" charset="0"/>
              </a:rPr>
              <a:t>Slip </a:t>
            </a:r>
            <a:r>
              <a:rPr lang="de-DE" altLang="de-DE" sz="2000" b="1" u="sng" dirty="0" err="1">
                <a:solidFill>
                  <a:srgbClr val="000000"/>
                </a:solidFill>
                <a:latin typeface="Calibri" panose="020F0502020204030204" pitchFamily="34" charset="0"/>
              </a:rPr>
              <a:t>Length</a:t>
            </a:r>
            <a:endParaRPr lang="de-DE" altLang="de-DE" sz="2000" b="1" u="sng" dirty="0">
              <a:solidFill>
                <a:srgbClr val="000000"/>
              </a:solidFill>
              <a:latin typeface="Calibri" panose="020F0502020204030204" pitchFamily="34" charset="0"/>
            </a:endParaRPr>
          </a:p>
        </p:txBody>
      </p:sp>
      <p:sp>
        <p:nvSpPr>
          <p:cNvPr id="32" name="Rechteck 31">
            <a:extLst>
              <a:ext uri="{FF2B5EF4-FFF2-40B4-BE49-F238E27FC236}">
                <a16:creationId xmlns:a16="http://schemas.microsoft.com/office/drawing/2014/main" id="{23897DD3-363F-403E-AF14-FC0B0444C01A}"/>
              </a:ext>
            </a:extLst>
          </p:cNvPr>
          <p:cNvSpPr/>
          <p:nvPr/>
        </p:nvSpPr>
        <p:spPr>
          <a:xfrm>
            <a:off x="5981912" y="4776517"/>
            <a:ext cx="5074740" cy="1126441"/>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Text Box 22 2">
            <a:extLst>
              <a:ext uri="{FF2B5EF4-FFF2-40B4-BE49-F238E27FC236}">
                <a16:creationId xmlns:a16="http://schemas.microsoft.com/office/drawing/2014/main" id="{66332F87-D5C0-4F32-ABFA-3BB9C1CEA361}"/>
              </a:ext>
            </a:extLst>
          </p:cNvPr>
          <p:cNvSpPr txBox="1">
            <a:spLocks noChangeArrowheads="1"/>
          </p:cNvSpPr>
          <p:nvPr/>
        </p:nvSpPr>
        <p:spPr bwMode="auto">
          <a:xfrm>
            <a:off x="5979689" y="4645056"/>
            <a:ext cx="5077110"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lang="de-DE" altLang="de-DE" sz="2200" b="1" dirty="0" err="1">
                <a:solidFill>
                  <a:srgbClr val="FFFFFF"/>
                </a:solidFill>
                <a:latin typeface="Calibri" panose="020F0502020204030204" pitchFamily="34" charset="0"/>
              </a:rPr>
              <a:t>Molecular</a:t>
            </a:r>
            <a:r>
              <a:rPr lang="de-DE" altLang="de-DE" sz="2200" b="1" dirty="0">
                <a:solidFill>
                  <a:srgbClr val="FFFFFF"/>
                </a:solidFill>
                <a:latin typeface="Calibri" panose="020F0502020204030204" pitchFamily="34" charset="0"/>
              </a:rPr>
              <a:t> </a:t>
            </a:r>
            <a:r>
              <a:rPr lang="de-DE" altLang="de-DE" sz="2200" b="1" dirty="0" err="1">
                <a:solidFill>
                  <a:srgbClr val="FFFFFF"/>
                </a:solidFill>
                <a:latin typeface="Calibri" panose="020F0502020204030204" pitchFamily="34" charset="0"/>
              </a:rPr>
              <a:t>Kinetic</a:t>
            </a:r>
            <a:r>
              <a:rPr lang="de-DE" altLang="de-DE" sz="2200" b="1" dirty="0">
                <a:solidFill>
                  <a:srgbClr val="FFFFFF"/>
                </a:solidFill>
                <a:latin typeface="Calibri" panose="020F0502020204030204" pitchFamily="34" charset="0"/>
              </a:rPr>
              <a:t> Theory (MKT)</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4" name="Rectangle 17 1 1 2">
            <a:extLst>
              <a:ext uri="{FF2B5EF4-FFF2-40B4-BE49-F238E27FC236}">
                <a16:creationId xmlns:a16="http://schemas.microsoft.com/office/drawing/2014/main" id="{A5310EAD-464F-4B28-8528-93D17735F195}"/>
              </a:ext>
            </a:extLst>
          </p:cNvPr>
          <p:cNvSpPr>
            <a:spLocks noChangeArrowheads="1"/>
          </p:cNvSpPr>
          <p:nvPr/>
        </p:nvSpPr>
        <p:spPr bwMode="auto">
          <a:xfrm>
            <a:off x="6142720" y="5085183"/>
            <a:ext cx="4921832" cy="828093"/>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Dissipation </a:t>
            </a:r>
            <a:r>
              <a:rPr lang="de-DE" altLang="de-DE" sz="2000" b="1" dirty="0">
                <a:solidFill>
                  <a:srgbClr val="000000"/>
                </a:solidFill>
                <a:latin typeface="Calibri" panose="020F0502020204030204" pitchFamily="34" charset="0"/>
              </a:rPr>
              <a:t>at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the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contact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line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itself</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Key </a:t>
            </a:r>
            <a:r>
              <a:rPr lang="de-DE" altLang="de-DE" sz="2000" dirty="0" err="1">
                <a:solidFill>
                  <a:srgbClr val="000000"/>
                </a:solidFill>
                <a:latin typeface="Calibri" panose="020F0502020204030204" pitchFamily="34" charset="0"/>
              </a:rPr>
              <a:t>parameter</a:t>
            </a:r>
            <a:r>
              <a:rPr lang="de-DE" altLang="de-DE" sz="2000" dirty="0">
                <a:solidFill>
                  <a:srgbClr val="000000"/>
                </a:solidFill>
                <a:latin typeface="Calibri" panose="020F0502020204030204" pitchFamily="34" charset="0"/>
              </a:rPr>
              <a:t>: </a:t>
            </a:r>
            <a:r>
              <a:rPr lang="de-DE" altLang="de-DE" sz="2000" b="1" u="sng" dirty="0">
                <a:solidFill>
                  <a:srgbClr val="000000"/>
                </a:solidFill>
                <a:latin typeface="Calibri" panose="020F0502020204030204" pitchFamily="34" charset="0"/>
              </a:rPr>
              <a:t>Contact Line </a:t>
            </a:r>
            <a:r>
              <a:rPr lang="de-DE" altLang="de-DE" sz="2000" b="1" u="sng" dirty="0" err="1">
                <a:solidFill>
                  <a:srgbClr val="000000"/>
                </a:solidFill>
                <a:latin typeface="Calibri" panose="020F0502020204030204" pitchFamily="34" charset="0"/>
              </a:rPr>
              <a:t>Friction</a:t>
            </a:r>
            <a:endParaRPr lang="de-DE" altLang="de-DE" sz="2000" dirty="0">
              <a:solidFill>
                <a:srgbClr val="000000"/>
              </a:solidFill>
              <a:latin typeface="Calibri" panose="020F0502020204030204" pitchFamily="34" charset="0"/>
            </a:endParaRPr>
          </a:p>
        </p:txBody>
      </p:sp>
      <p:pic>
        <p:nvPicPr>
          <p:cNvPr id="36" name="Grafik 35" descr="\documentclass{article}&#10;\usepackage{amssymb}&#10;\usepackage{mathtools}&#10;\usepackage{stmaryrd}&#10;\usepackage{color}&#10;&#10;\pagestyle{empty}&#10;\begin{document}&#10;&#10;$\Omega \approx 1.01$&#10;&#10;&#10;\end{document}" title="IguanaTex Bitmap Display">
            <a:extLst>
              <a:ext uri="{FF2B5EF4-FFF2-40B4-BE49-F238E27FC236}">
                <a16:creationId xmlns:a16="http://schemas.microsoft.com/office/drawing/2014/main" id="{852A4D29-BB05-418D-8DE4-D83308CBF93A}"/>
              </a:ext>
            </a:extLst>
          </p:cNvPr>
          <p:cNvPicPr>
            <a:picLocks noChangeAspect="1"/>
          </p:cNvPicPr>
          <p:nvPr>
            <p:custDataLst>
              <p:tags r:id="rId4"/>
            </p:custDataLst>
          </p:nvPr>
        </p:nvPicPr>
        <p:blipFill>
          <a:blip r:embed="rId11" cstate="hqprint">
            <a:extLst>
              <a:ext uri="{28A0092B-C50C-407E-A947-70E740481C1C}">
                <a14:useLocalDpi xmlns:a14="http://schemas.microsoft.com/office/drawing/2010/main" val="0"/>
              </a:ext>
            </a:extLst>
          </a:blip>
          <a:stretch>
            <a:fillRect/>
          </a:stretch>
        </p:blipFill>
        <p:spPr>
          <a:xfrm>
            <a:off x="3322842" y="3648816"/>
            <a:ext cx="1314133" cy="258133"/>
          </a:xfrm>
          <a:prstGeom prst="rect">
            <a:avLst/>
          </a:prstGeom>
        </p:spPr>
      </p:pic>
      <p:grpSp>
        <p:nvGrpSpPr>
          <p:cNvPr id="37" name="Gruppieren 36">
            <a:extLst>
              <a:ext uri="{FF2B5EF4-FFF2-40B4-BE49-F238E27FC236}">
                <a16:creationId xmlns:a16="http://schemas.microsoft.com/office/drawing/2014/main" id="{F61C308B-CD57-4C2B-8F0F-FA8A856792BE}"/>
              </a:ext>
            </a:extLst>
          </p:cNvPr>
          <p:cNvGrpSpPr/>
          <p:nvPr/>
        </p:nvGrpSpPr>
        <p:grpSpPr>
          <a:xfrm>
            <a:off x="-3600" y="1483200"/>
            <a:ext cx="5352656" cy="4014492"/>
            <a:chOff x="37454" y="1466736"/>
            <a:chExt cx="5352656" cy="4014492"/>
          </a:xfrm>
        </p:grpSpPr>
        <p:pic>
          <p:nvPicPr>
            <p:cNvPr id="38" name="Grafik 37">
              <a:extLst>
                <a:ext uri="{FF2B5EF4-FFF2-40B4-BE49-F238E27FC236}">
                  <a16:creationId xmlns:a16="http://schemas.microsoft.com/office/drawing/2014/main" id="{2E24DC9B-4C8C-4D84-A2FC-B658D2236A8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37454" y="1466736"/>
              <a:ext cx="5352656" cy="4014492"/>
            </a:xfrm>
            <a:prstGeom prst="rect">
              <a:avLst/>
            </a:prstGeom>
          </p:spPr>
        </p:pic>
        <p:pic>
          <p:nvPicPr>
            <p:cNvPr id="39" name="Grafik 38" descr="\documentclass{article}&#10;\usepackage{amssymb}&#10;\usepackage{mathtools}&#10;\usepackage{stmaryrd}&#10;\usepackage{color}&#10;&#10;\pagestyle{empty}&#10;\begin{document}&#10;&#10;$\Omega \approx 1.01$&#10;&#10;&#10;\end{document}" title="IguanaTex Bitmap Display">
              <a:extLst>
                <a:ext uri="{FF2B5EF4-FFF2-40B4-BE49-F238E27FC236}">
                  <a16:creationId xmlns:a16="http://schemas.microsoft.com/office/drawing/2014/main" id="{EC39D715-8AED-4C9F-AC39-77C75BE99E83}"/>
                </a:ext>
              </a:extLst>
            </p:cNvPr>
            <p:cNvPicPr>
              <a:picLocks noChangeAspect="1"/>
            </p:cNvPicPr>
            <p:nvPr>
              <p:custDataLst>
                <p:tags r:id="rId5"/>
              </p:custDataLst>
            </p:nvPr>
          </p:nvPicPr>
          <p:blipFill>
            <a:blip r:embed="rId11" cstate="hqprint">
              <a:extLst>
                <a:ext uri="{28A0092B-C50C-407E-A947-70E740481C1C}">
                  <a14:useLocalDpi xmlns:a14="http://schemas.microsoft.com/office/drawing/2010/main" val="0"/>
                </a:ext>
              </a:extLst>
            </a:blip>
            <a:stretch>
              <a:fillRect/>
            </a:stretch>
          </p:blipFill>
          <p:spPr>
            <a:xfrm>
              <a:off x="3363896" y="3632352"/>
              <a:ext cx="1314133" cy="258133"/>
            </a:xfrm>
            <a:prstGeom prst="rect">
              <a:avLst/>
            </a:prstGeom>
          </p:spPr>
        </p:pic>
      </p:grpSp>
    </p:spTree>
    <p:extLst>
      <p:ext uri="{BB962C8B-B14F-4D97-AF65-F5344CB8AC3E}">
        <p14:creationId xmlns:p14="http://schemas.microsoft.com/office/powerpoint/2010/main" val="168955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p:bldP spid="32" grpId="0" animBg="1"/>
      <p:bldP spid="33" grpId="0" animBg="1"/>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EE4E72C-F998-42DF-BCFE-134F4C24AB5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2740" y="1484784"/>
            <a:ext cx="5352656" cy="4014492"/>
          </a:xfrm>
          <a:prstGeom prst="rect">
            <a:avLst/>
          </a:prstGeom>
        </p:spPr>
      </p:pic>
      <p:graphicFrame>
        <p:nvGraphicFramePr>
          <p:cNvPr id="6" name="think-cell data - do not delete" hidden="1">
            <a:extLst>
              <a:ext uri="{FF2B5EF4-FFF2-40B4-BE49-F238E27FC236}">
                <a16:creationId xmlns:a16="http://schemas.microsoft.com/office/drawing/2014/main" id="{2CBBC996-DF61-C723-EBC3-F5F63F32E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17" name="think-cell Folie" r:id="rId13" imgW="408" imgH="408" progId="TCLayout.ActiveDocument.1">
                  <p:embed/>
                </p:oleObj>
              </mc:Choice>
              <mc:Fallback>
                <p:oleObj name="think-cell Folie" r:id="rId13" imgW="408" imgH="408" progId="TCLayout.ActiveDocument.1">
                  <p:embed/>
                  <p:pic>
                    <p:nvPicPr>
                      <p:cNvPr id="6" name="think-cell data - do not delete" hidden="1">
                        <a:extLst>
                          <a:ext uri="{FF2B5EF4-FFF2-40B4-BE49-F238E27FC236}">
                            <a16:creationId xmlns:a16="http://schemas.microsoft.com/office/drawing/2014/main" id="{2CBBC996-DF61-C723-EBC3-F5F63F32E83E}"/>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dirty="0"/>
              <a:t>TODO Zusammenführung der Theorien</a:t>
            </a:r>
          </a:p>
        </p:txBody>
      </p:sp>
      <p:sp>
        <p:nvSpPr>
          <p:cNvPr id="7" name="Rectangle 17 1">
            <a:extLst>
              <a:ext uri="{FF2B5EF4-FFF2-40B4-BE49-F238E27FC236}">
                <a16:creationId xmlns:a16="http://schemas.microsoft.com/office/drawing/2014/main" id="{364A5A5D-3269-477B-9FBD-F48E43356844}"/>
              </a:ext>
            </a:extLst>
          </p:cNvPr>
          <p:cNvSpPr>
            <a:spLocks noChangeArrowheads="1"/>
          </p:cNvSpPr>
          <p:nvPr/>
        </p:nvSpPr>
        <p:spPr bwMode="auto">
          <a:xfrm>
            <a:off x="515379" y="5481228"/>
            <a:ext cx="1508191"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a:solidFill>
                  <a:srgbClr val="000000"/>
                </a:solidFill>
                <a:latin typeface="Calibri" panose="020F0502020204030204" pitchFamily="34" charset="0"/>
              </a:rPr>
              <a:t>Ethanol</a:t>
            </a:r>
            <a:r>
              <a:rPr lang="de-DE" altLang="de-DE" sz="2000" b="1" dirty="0">
                <a:solidFill>
                  <a:srgbClr val="000000"/>
                </a:solidFill>
                <a:latin typeface="Calibri" panose="020F0502020204030204" pitchFamily="34" charset="0"/>
              </a:rPr>
              <a:t>:</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4" name="Grafik 3" descr="\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title="IguanaTex Bitmap Display">
            <a:extLst>
              <a:ext uri="{FF2B5EF4-FFF2-40B4-BE49-F238E27FC236}">
                <a16:creationId xmlns:a16="http://schemas.microsoft.com/office/drawing/2014/main" id="{AED7F2D3-C70D-407F-B020-0B3B26092E49}"/>
              </a:ext>
            </a:extLst>
          </p:cNvPr>
          <p:cNvPicPr>
            <a:picLocks noChangeAspect="1"/>
          </p:cNvPicPr>
          <p:nvPr>
            <p:custDataLst>
              <p:tags r:id="rId3"/>
            </p:custDataLst>
          </p:nvPr>
        </p:nvPicPr>
        <p:blipFill>
          <a:blip r:embed="rId15" cstate="hqprint">
            <a:extLst>
              <a:ext uri="{28A0092B-C50C-407E-A947-70E740481C1C}">
                <a14:useLocalDpi xmlns:a14="http://schemas.microsoft.com/office/drawing/2010/main" val="0"/>
              </a:ext>
            </a:extLst>
          </a:blip>
          <a:stretch>
            <a:fillRect/>
          </a:stretch>
        </p:blipFill>
        <p:spPr>
          <a:xfrm>
            <a:off x="1775520" y="5578790"/>
            <a:ext cx="1651126" cy="218370"/>
          </a:xfrm>
          <a:prstGeom prst="rect">
            <a:avLst/>
          </a:prstGeom>
        </p:spPr>
      </p:pic>
      <p:pic>
        <p:nvPicPr>
          <p:cNvPr id="30" name="Grafik 29" descr="\documentclass{article}&#10;\usepackage{amssymb}&#10;\usepackage{mathtools}&#10;\usepackage{stmaryrd}&#10;\usepackage{color}&#10;&#10;\pagestyle{empty}&#10;\begin{document}&#10;&#10;$\Omega \approx 1.01$&#10;&#10;&#10;\end{document}" title="IguanaTex Bitmap Display">
            <a:extLst>
              <a:ext uri="{FF2B5EF4-FFF2-40B4-BE49-F238E27FC236}">
                <a16:creationId xmlns:a16="http://schemas.microsoft.com/office/drawing/2014/main" id="{7242A2E9-FE08-4BB3-85AE-016188DE26E4}"/>
              </a:ext>
            </a:extLst>
          </p:cNvPr>
          <p:cNvPicPr>
            <a:picLocks noChangeAspect="1"/>
          </p:cNvPicPr>
          <p:nvPr>
            <p:custDataLst>
              <p:tags r:id="rId4"/>
            </p:custDataLst>
          </p:nvPr>
        </p:nvPicPr>
        <p:blipFill>
          <a:blip r:embed="rId16" cstate="hqprint">
            <a:extLst>
              <a:ext uri="{28A0092B-C50C-407E-A947-70E740481C1C}">
                <a14:useLocalDpi xmlns:a14="http://schemas.microsoft.com/office/drawing/2010/main" val="0"/>
              </a:ext>
            </a:extLst>
          </a:blip>
          <a:stretch>
            <a:fillRect/>
          </a:stretch>
        </p:blipFill>
        <p:spPr>
          <a:xfrm>
            <a:off x="3323692" y="3649332"/>
            <a:ext cx="1314133" cy="258133"/>
          </a:xfrm>
          <a:prstGeom prst="rect">
            <a:avLst/>
          </a:prstGeom>
        </p:spPr>
      </p:pic>
      <p:sp>
        <p:nvSpPr>
          <p:cNvPr id="16" name="Rectangle 17 1 1 2">
            <a:extLst>
              <a:ext uri="{FF2B5EF4-FFF2-40B4-BE49-F238E27FC236}">
                <a16:creationId xmlns:a16="http://schemas.microsoft.com/office/drawing/2014/main" id="{56F20384-5DE0-45B2-B660-1EE9A07C6957}"/>
              </a:ext>
            </a:extLst>
          </p:cNvPr>
          <p:cNvSpPr>
            <a:spLocks noChangeArrowheads="1"/>
          </p:cNvSpPr>
          <p:nvPr/>
        </p:nvSpPr>
        <p:spPr bwMode="auto">
          <a:xfrm>
            <a:off x="6096001" y="2996952"/>
            <a:ext cx="4824536" cy="1336747"/>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a:latin typeface="Calibri" panose="020F0502020204030204" pitchFamily="34" charset="0"/>
              </a:rPr>
              <a:t>Generisches Modell für Capillary Rise</a:t>
            </a:r>
          </a:p>
          <a:p>
            <a:pPr marR="0" lvl="0" algn="l" defTabSz="914400" rtl="0" eaLnBrk="1" fontAlgn="base" latinLnBrk="0" hangingPunct="1">
              <a:lnSpc>
                <a:spcPts val="2400"/>
              </a:lnSpc>
              <a:spcBef>
                <a:spcPts val="200"/>
              </a:spcBef>
              <a:spcAft>
                <a:spcPct val="0"/>
              </a:spcAft>
              <a:buClrTx/>
              <a:buSzTx/>
              <a:tabLst/>
              <a:defRPr/>
            </a:pP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lang="de-DE" altLang="de-DE" sz="2000" dirty="0">
              <a:solidFill>
                <a:srgbClr val="000000"/>
              </a:solidFill>
              <a:latin typeface="Calibri" panose="020F0502020204030204" pitchFamily="34" charset="0"/>
            </a:endParaRPr>
          </a:p>
          <a:p>
            <a:pPr marL="180975" indent="-180975" fontAlgn="base">
              <a:lnSpc>
                <a:spcPts val="2400"/>
              </a:lnSpc>
              <a:spcBef>
                <a:spcPts val="200"/>
              </a:spcBef>
              <a:spcAft>
                <a:spcPct val="0"/>
              </a:spcAft>
              <a:buFont typeface="Wingdings" pitchFamily="2" charset="2"/>
              <a:buChar char="§"/>
              <a:defRPr/>
            </a:pPr>
            <a:r>
              <a:rPr lang="de-DE" altLang="de-DE" sz="2000" b="1">
                <a:latin typeface="Calibri" panose="020F0502020204030204" pitchFamily="34" charset="0"/>
              </a:rPr>
              <a:t>Verallgemeinerte</a:t>
            </a:r>
            <a:r>
              <a:rPr lang="de-DE" altLang="de-DE" sz="2000">
                <a:latin typeface="Calibri" panose="020F0502020204030204" pitchFamily="34" charset="0"/>
              </a:rPr>
              <a:t> </a:t>
            </a:r>
            <a:r>
              <a:rPr lang="de-DE" altLang="de-DE" sz="2000" b="1">
                <a:latin typeface="Calibri" panose="020F0502020204030204" pitchFamily="34" charset="0"/>
              </a:rPr>
              <a:t>Reibung</a:t>
            </a:r>
            <a:r>
              <a:rPr lang="de-DE" altLang="de-DE" sz="2000">
                <a:latin typeface="Calibri" panose="020F0502020204030204" pitchFamily="34" charset="0"/>
              </a:rPr>
              <a:t>:</a:t>
            </a:r>
            <a:endParaRPr lang="de-DE" altLang="de-DE" sz="2000" dirty="0">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ndParaRPr>
          </a:p>
        </p:txBody>
      </p:sp>
      <p:pic>
        <p:nvPicPr>
          <p:cNvPr id="17" name="Grafik 16" descr="\documentclass{article}&#10;\usepackage{amsmath}&#10;\usepackage{color}&#10;\pagestyle{empty}&#10;\begin{document}&#10;&#10;\[ \boxed{(H H')' + \Omega \, H H' + H - 1 = \textcolor{red}{- \beta H'}} \]&#10;&#10;&#10;\end{document}" title="IguanaTex Bitmap Display">
            <a:extLst>
              <a:ext uri="{FF2B5EF4-FFF2-40B4-BE49-F238E27FC236}">
                <a16:creationId xmlns:a16="http://schemas.microsoft.com/office/drawing/2014/main" id="{2048AEA4-B3C7-43E6-A050-F5C473925399}"/>
              </a:ext>
            </a:extLst>
          </p:cNvPr>
          <p:cNvPicPr>
            <a:picLocks noChangeAspect="1"/>
          </p:cNvPicPr>
          <p:nvPr>
            <p:custDataLst>
              <p:tags r:id="rId5"/>
            </p:custDataLst>
          </p:nvPr>
        </p:nvPicPr>
        <p:blipFill>
          <a:blip r:embed="rId17" cstate="hqprint">
            <a:extLst>
              <a:ext uri="{28A0092B-C50C-407E-A947-70E740481C1C}">
                <a14:useLocalDpi xmlns:a14="http://schemas.microsoft.com/office/drawing/2010/main" val="0"/>
              </a:ext>
            </a:extLst>
          </a:blip>
          <a:stretch>
            <a:fillRect/>
          </a:stretch>
        </p:blipFill>
        <p:spPr>
          <a:xfrm>
            <a:off x="6328566" y="3460117"/>
            <a:ext cx="4010036" cy="445253"/>
          </a:xfrm>
          <a:prstGeom prst="rect">
            <a:avLst/>
          </a:prstGeom>
        </p:spPr>
      </p:pic>
      <p:sp>
        <p:nvSpPr>
          <p:cNvPr id="18" name="Rechteck 17">
            <a:extLst>
              <a:ext uri="{FF2B5EF4-FFF2-40B4-BE49-F238E27FC236}">
                <a16:creationId xmlns:a16="http://schemas.microsoft.com/office/drawing/2014/main" id="{0883E423-FD84-4AD1-B74E-3CD59EFE249D}"/>
              </a:ext>
            </a:extLst>
          </p:cNvPr>
          <p:cNvSpPr/>
          <p:nvPr/>
        </p:nvSpPr>
        <p:spPr>
          <a:xfrm>
            <a:off x="5990211" y="2492896"/>
            <a:ext cx="5072517" cy="3448632"/>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Text Box 22 1 2">
            <a:extLst>
              <a:ext uri="{FF2B5EF4-FFF2-40B4-BE49-F238E27FC236}">
                <a16:creationId xmlns:a16="http://schemas.microsoft.com/office/drawing/2014/main" id="{F7DE96D5-04C0-429E-90C1-8DB865A23EF3}"/>
              </a:ext>
            </a:extLst>
          </p:cNvPr>
          <p:cNvSpPr txBox="1">
            <a:spLocks noChangeArrowheads="1"/>
          </p:cNvSpPr>
          <p:nvPr/>
        </p:nvSpPr>
        <p:spPr bwMode="auto">
          <a:xfrm>
            <a:off x="5987988" y="2492896"/>
            <a:ext cx="5074740"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lang="de-DE" altLang="de-DE" sz="2200" b="1" dirty="0">
                <a:solidFill>
                  <a:srgbClr val="FFFFFF"/>
                </a:solidFill>
                <a:latin typeface="Calibri" panose="020F0502020204030204" pitchFamily="34" charset="0"/>
              </a:rPr>
              <a:t>Ergebnis FP2</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20" name="Grafik 19" descr="\documentclass{article}&#10;\usepackage{amssymb}&#10;\usepackage{mathtools}&#10;\usepackage{stmaryrd}&#10;\usepackage{color}&#10;&#10;\pagestyle{empty}&#10;\begin{document}&#10;&#10;&#10;$\beta$&#10;&#10;\end{document}" title="IguanaTex Bitmap Display">
            <a:extLst>
              <a:ext uri="{FF2B5EF4-FFF2-40B4-BE49-F238E27FC236}">
                <a16:creationId xmlns:a16="http://schemas.microsoft.com/office/drawing/2014/main" id="{F079BF5D-F8DC-419C-9A3F-935F5000D78A}"/>
              </a:ext>
            </a:extLst>
          </p:cNvPr>
          <p:cNvPicPr>
            <a:picLocks noChangeAspect="1"/>
          </p:cNvPicPr>
          <p:nvPr>
            <p:custDataLst>
              <p:tags r:id="rId6"/>
            </p:custDataLst>
          </p:nvPr>
        </p:nvPicPr>
        <p:blipFill>
          <a:blip r:embed="rId18" cstate="hqprint">
            <a:extLst>
              <a:ext uri="{28A0092B-C50C-407E-A947-70E740481C1C}">
                <a14:useLocalDpi xmlns:a14="http://schemas.microsoft.com/office/drawing/2010/main" val="0"/>
              </a:ext>
            </a:extLst>
          </a:blip>
          <a:stretch>
            <a:fillRect/>
          </a:stretch>
        </p:blipFill>
        <p:spPr>
          <a:xfrm>
            <a:off x="9264352" y="4111957"/>
            <a:ext cx="133181" cy="217143"/>
          </a:xfrm>
          <a:prstGeom prst="rect">
            <a:avLst/>
          </a:prstGeom>
        </p:spPr>
      </p:pic>
      <p:pic>
        <p:nvPicPr>
          <p:cNvPr id="21" name="Grafik 20" descr="\documentclass{article}&#10;\usepackage{amsmath}&#10;\usepackage{color}&#10;\pagestyle{empty}&#10;\begin{document}&#10;&#10;&#10;\[ \boxed{\Omega + \textcolor{red}{\beta} &lt; 2} \]&#10;&#10;\end{document}" title="IguanaTex Bitmap Display">
            <a:extLst>
              <a:ext uri="{FF2B5EF4-FFF2-40B4-BE49-F238E27FC236}">
                <a16:creationId xmlns:a16="http://schemas.microsoft.com/office/drawing/2014/main" id="{A7052A45-9021-4F20-A977-48F0BF34FD46}"/>
              </a:ext>
            </a:extLst>
          </p:cNvPr>
          <p:cNvPicPr>
            <a:picLocks noChangeAspect="1"/>
          </p:cNvPicPr>
          <p:nvPr>
            <p:custDataLst>
              <p:tags r:id="rId7"/>
            </p:custDataLst>
          </p:nvPr>
        </p:nvPicPr>
        <p:blipFill>
          <a:blip r:embed="rId19" cstate="hqprint">
            <a:extLst>
              <a:ext uri="{28A0092B-C50C-407E-A947-70E740481C1C}">
                <a14:useLocalDpi xmlns:a14="http://schemas.microsoft.com/office/drawing/2010/main" val="0"/>
              </a:ext>
            </a:extLst>
          </a:blip>
          <a:stretch>
            <a:fillRect/>
          </a:stretch>
        </p:blipFill>
        <p:spPr>
          <a:xfrm>
            <a:off x="7762031" y="4900283"/>
            <a:ext cx="1286296" cy="400925"/>
          </a:xfrm>
          <a:prstGeom prst="rect">
            <a:avLst/>
          </a:prstGeom>
        </p:spPr>
      </p:pic>
      <p:sp>
        <p:nvSpPr>
          <p:cNvPr id="22" name="Rectangle 17 1 1 3">
            <a:extLst>
              <a:ext uri="{FF2B5EF4-FFF2-40B4-BE49-F238E27FC236}">
                <a16:creationId xmlns:a16="http://schemas.microsoft.com/office/drawing/2014/main" id="{FD1885B2-0165-4ED7-B73D-580188A8E14B}"/>
              </a:ext>
            </a:extLst>
          </p:cNvPr>
          <p:cNvSpPr>
            <a:spLocks noChangeArrowheads="1"/>
          </p:cNvSpPr>
          <p:nvPr/>
        </p:nvSpPr>
        <p:spPr bwMode="auto">
          <a:xfrm>
            <a:off x="6096000" y="4376857"/>
            <a:ext cx="3672408" cy="400925"/>
          </a:xfrm>
          <a:prstGeom prst="rect">
            <a:avLst/>
          </a:prstGeom>
          <a:noFill/>
          <a:ln w="28575">
            <a:noFill/>
            <a:miter lim="800000"/>
            <a:headEnd/>
            <a:tailEnd/>
          </a:ln>
        </p:spPr>
        <p:txBody>
          <a:bodyPr anchor="t"/>
          <a:lstStyle/>
          <a:p>
            <a:pPr marL="180975" indent="-180975" fontAlgn="base">
              <a:lnSpc>
                <a:spcPts val="2400"/>
              </a:lnSpc>
              <a:spcBef>
                <a:spcPts val="200"/>
              </a:spcBef>
              <a:spcAft>
                <a:spcPct val="0"/>
              </a:spcAft>
              <a:buFont typeface="Wingdings" pitchFamily="2" charset="2"/>
              <a:buChar char="§"/>
              <a:defRPr/>
            </a:pPr>
            <a:r>
              <a:rPr lang="de-DE" altLang="de-DE" sz="2000" b="1">
                <a:latin typeface="Calibri" panose="020F0502020204030204" pitchFamily="34" charset="0"/>
              </a:rPr>
              <a:t>Neue kritische Bedingung:</a:t>
            </a:r>
            <a:endParaRPr lang="de-DE" altLang="de-DE" sz="2000" b="1" dirty="0">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ndParaRPr>
          </a:p>
        </p:txBody>
      </p:sp>
      <p:sp>
        <p:nvSpPr>
          <p:cNvPr id="23" name="Rectangle 17 1 1 4">
            <a:extLst>
              <a:ext uri="{FF2B5EF4-FFF2-40B4-BE49-F238E27FC236}">
                <a16:creationId xmlns:a16="http://schemas.microsoft.com/office/drawing/2014/main" id="{33DA76B5-B86F-46E2-9531-3BFA5A93F0C2}"/>
              </a:ext>
            </a:extLst>
          </p:cNvPr>
          <p:cNvSpPr>
            <a:spLocks noChangeArrowheads="1"/>
          </p:cNvSpPr>
          <p:nvPr/>
        </p:nvSpPr>
        <p:spPr bwMode="auto">
          <a:xfrm>
            <a:off x="6096000" y="5446385"/>
            <a:ext cx="876136" cy="430887"/>
          </a:xfrm>
          <a:prstGeom prst="rect">
            <a:avLst/>
          </a:prstGeom>
          <a:noFill/>
          <a:ln w="28575">
            <a:noFill/>
            <a:miter lim="800000"/>
            <a:headEnd/>
            <a:tailEnd/>
          </a:ln>
        </p:spPr>
        <p:txBody>
          <a:bodyPr anchor="t"/>
          <a:lstStyle/>
          <a:p>
            <a:pPr marL="180975" indent="-180975" fontAlgn="base">
              <a:lnSpc>
                <a:spcPts val="2400"/>
              </a:lnSpc>
              <a:spcBef>
                <a:spcPts val="200"/>
              </a:spcBef>
              <a:spcAft>
                <a:spcPct val="0"/>
              </a:spcAft>
              <a:buFont typeface="Wingdings" pitchFamily="2" charset="2"/>
              <a:buChar char="§"/>
              <a:defRPr/>
            </a:pPr>
            <a:r>
              <a:rPr lang="de-DE" altLang="de-DE" sz="2000">
                <a:latin typeface="Calibri" panose="020F0502020204030204" pitchFamily="34" charset="0"/>
              </a:rPr>
              <a:t>Hier:</a:t>
            </a:r>
            <a:endParaRPr lang="de-DE" altLang="de-DE" sz="2000" b="1" dirty="0">
              <a:solidFill>
                <a:srgbClr val="FF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b="0" i="0" u="none" strike="noStrike" kern="1200" cap="none" spc="0" normalizeH="0" baseline="0" noProof="0" dirty="0">
              <a:ln>
                <a:noFill/>
              </a:ln>
              <a:solidFill>
                <a:srgbClr val="000000"/>
              </a:solidFill>
              <a:effectLst/>
              <a:uLnTx/>
              <a:uFillTx/>
              <a:latin typeface="Calibri" panose="020F0502020204030204" pitchFamily="34" charset="0"/>
            </a:endParaRPr>
          </a:p>
        </p:txBody>
      </p:sp>
      <p:pic>
        <p:nvPicPr>
          <p:cNvPr id="3" name="Grafik 2" descr="\documentclass{article}&#10;\usepackage{amsmath}&#10;\usepackage{color}&#10;\pagestyle{empty}&#10;\begin{document}&#10;&#10;&#10;\[ \Omega + \beta \approx 1.8 &lt; 2 \]&#10;&#10;\end{document}" title="IguanaTex Bitmap Display">
            <a:extLst>
              <a:ext uri="{FF2B5EF4-FFF2-40B4-BE49-F238E27FC236}">
                <a16:creationId xmlns:a16="http://schemas.microsoft.com/office/drawing/2014/main" id="{6C4235F1-C6B3-40C4-B73B-95D9916316AC}"/>
              </a:ext>
            </a:extLst>
          </p:cNvPr>
          <p:cNvPicPr>
            <a:picLocks noChangeAspect="1"/>
          </p:cNvPicPr>
          <p:nvPr>
            <p:custDataLst>
              <p:tags r:id="rId8"/>
            </p:custDataLst>
          </p:nvPr>
        </p:nvPicPr>
        <p:blipFill>
          <a:blip r:embed="rId20" cstate="hqprint">
            <a:extLst>
              <a:ext uri="{28A0092B-C50C-407E-A947-70E740481C1C}">
                <a14:useLocalDpi xmlns:a14="http://schemas.microsoft.com/office/drawing/2010/main" val="0"/>
              </a:ext>
            </a:extLst>
          </a:blip>
          <a:stretch>
            <a:fillRect/>
          </a:stretch>
        </p:blipFill>
        <p:spPr>
          <a:xfrm>
            <a:off x="6972136" y="5553236"/>
            <a:ext cx="1752156" cy="231274"/>
          </a:xfrm>
          <a:prstGeom prst="rect">
            <a:avLst/>
          </a:prstGeom>
        </p:spPr>
      </p:pic>
      <p:sp>
        <p:nvSpPr>
          <p:cNvPr id="24" name="Rectangle 17 1 1 1">
            <a:extLst>
              <a:ext uri="{FF2B5EF4-FFF2-40B4-BE49-F238E27FC236}">
                <a16:creationId xmlns:a16="http://schemas.microsoft.com/office/drawing/2014/main" id="{B7A0588E-66D2-4B8F-9073-06FDE2C1DB3C}"/>
              </a:ext>
            </a:extLst>
          </p:cNvPr>
          <p:cNvSpPr>
            <a:spLocks noChangeArrowheads="1"/>
          </p:cNvSpPr>
          <p:nvPr/>
        </p:nvSpPr>
        <p:spPr bwMode="auto">
          <a:xfrm>
            <a:off x="6096000" y="944724"/>
            <a:ext cx="4365652" cy="1188132"/>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ts val="600"/>
              </a:spcAft>
              <a:buClrTx/>
              <a:buSzTx/>
              <a:tabLst/>
              <a:defRPr/>
            </a:pPr>
            <a:r>
              <a:rPr lang="de-DE" altLang="de-DE" sz="2400" dirty="0">
                <a:latin typeface="Calibri" panose="020F0502020204030204" pitchFamily="34" charset="0"/>
              </a:rPr>
              <a:t>Beobachtung:</a:t>
            </a:r>
          </a:p>
          <a:p>
            <a:pPr marL="288000" marR="0" lvl="0" indent="-288000" algn="l" defTabSz="914400" rtl="0" eaLnBrk="1" fontAlgn="base" latinLnBrk="0" hangingPunct="1">
              <a:lnSpc>
                <a:spcPts val="2800"/>
              </a:lnSpc>
              <a:spcBef>
                <a:spcPts val="200"/>
              </a:spcBef>
              <a:spcAft>
                <a:spcPts val="600"/>
              </a:spcAft>
              <a:buClrTx/>
              <a:buSzTx/>
              <a:buFont typeface="Wingdings" pitchFamily="2" charset="2"/>
              <a:buChar char="§"/>
              <a:tabLst/>
              <a:defRPr/>
            </a:pPr>
            <a:r>
              <a:rPr lang="de-DE" altLang="de-DE" sz="2400" dirty="0">
                <a:latin typeface="Calibri" panose="020F0502020204030204" pitchFamily="34" charset="0"/>
              </a:rPr>
              <a:t>Starke </a:t>
            </a:r>
            <a:r>
              <a:rPr lang="de-DE" altLang="de-DE" sz="2400" b="1" dirty="0">
                <a:latin typeface="Calibri" panose="020F0502020204030204" pitchFamily="34" charset="0"/>
              </a:rPr>
              <a:t>Oszillation</a:t>
            </a:r>
            <a:r>
              <a:rPr lang="de-DE" altLang="de-DE" sz="2400" dirty="0">
                <a:latin typeface="Calibri" panose="020F0502020204030204" pitchFamily="34" charset="0"/>
              </a:rPr>
              <a:t> vorhergesagt</a:t>
            </a:r>
            <a:br>
              <a:rPr lang="de-DE" altLang="de-DE" sz="2400" dirty="0">
                <a:latin typeface="Calibri" panose="020F0502020204030204" pitchFamily="34" charset="0"/>
              </a:rPr>
            </a:br>
            <a:r>
              <a:rPr lang="de-DE" altLang="de-DE" sz="2400" dirty="0">
                <a:latin typeface="Calibri" panose="020F0502020204030204" pitchFamily="34" charset="0"/>
              </a:rPr>
              <a:t>aber </a:t>
            </a:r>
            <a:r>
              <a:rPr lang="de-DE" altLang="de-DE" sz="2400" u="sng" dirty="0">
                <a:latin typeface="Calibri" panose="020F0502020204030204" pitchFamily="34" charset="0"/>
              </a:rPr>
              <a:t>nicht</a:t>
            </a:r>
            <a:r>
              <a:rPr lang="de-DE" altLang="de-DE" sz="2400" dirty="0">
                <a:latin typeface="Calibri" panose="020F0502020204030204" pitchFamily="34" charset="0"/>
              </a:rPr>
              <a:t> beobachtet!</a:t>
            </a:r>
          </a:p>
        </p:txBody>
      </p:sp>
      <p:grpSp>
        <p:nvGrpSpPr>
          <p:cNvPr id="2" name="Gruppieren 1"/>
          <p:cNvGrpSpPr/>
          <p:nvPr/>
        </p:nvGrpSpPr>
        <p:grpSpPr>
          <a:xfrm>
            <a:off x="-3600" y="1483200"/>
            <a:ext cx="5352656" cy="4014492"/>
            <a:chOff x="37454" y="1466736"/>
            <a:chExt cx="5352656" cy="4014492"/>
          </a:xfrm>
        </p:grpSpPr>
        <p:pic>
          <p:nvPicPr>
            <p:cNvPr id="25" name="Grafik 24">
              <a:extLst>
                <a:ext uri="{FF2B5EF4-FFF2-40B4-BE49-F238E27FC236}">
                  <a16:creationId xmlns:a16="http://schemas.microsoft.com/office/drawing/2014/main" id="{BEE4E72C-F998-42DF-BCFE-134F4C24AB53}"/>
                </a:ext>
              </a:extLst>
            </p:cNvPr>
            <p:cNvPicPr>
              <a:picLocks noChangeAspect="1"/>
            </p:cNvPicPr>
            <p:nvPr/>
          </p:nvPicPr>
          <p:blipFill>
            <a:blip r:embed="rId21" cstate="hqprint">
              <a:extLst>
                <a:ext uri="{28A0092B-C50C-407E-A947-70E740481C1C}">
                  <a14:useLocalDpi xmlns:a14="http://schemas.microsoft.com/office/drawing/2010/main" val="0"/>
                </a:ext>
              </a:extLst>
            </a:blip>
            <a:srcRect/>
            <a:stretch/>
          </p:blipFill>
          <p:spPr>
            <a:xfrm>
              <a:off x="37454" y="1466736"/>
              <a:ext cx="5352656" cy="4014492"/>
            </a:xfrm>
            <a:prstGeom prst="rect">
              <a:avLst/>
            </a:prstGeom>
          </p:spPr>
        </p:pic>
        <p:pic>
          <p:nvPicPr>
            <p:cNvPr id="26" name="Grafik 25" descr="\documentclass{article}&#10;\usepackage{amssymb}&#10;\usepackage{mathtools}&#10;\usepackage{stmaryrd}&#10;\usepackage{color}&#10;&#10;\pagestyle{empty}&#10;\begin{document}&#10;&#10;$\Omega \approx 1.01$&#10;&#10;&#10;\end{document}" title="IguanaTex Bitmap Display">
              <a:extLst>
                <a:ext uri="{FF2B5EF4-FFF2-40B4-BE49-F238E27FC236}">
                  <a16:creationId xmlns:a16="http://schemas.microsoft.com/office/drawing/2014/main" id="{7242A2E9-FE08-4BB3-85AE-016188DE26E4}"/>
                </a:ext>
              </a:extLst>
            </p:cNvPr>
            <p:cNvPicPr>
              <a:picLocks noChangeAspect="1"/>
            </p:cNvPicPr>
            <p:nvPr>
              <p:custDataLst>
                <p:tags r:id="rId9"/>
              </p:custDataLst>
            </p:nvPr>
          </p:nvPicPr>
          <p:blipFill>
            <a:blip r:embed="rId16" cstate="hqprint">
              <a:extLst>
                <a:ext uri="{28A0092B-C50C-407E-A947-70E740481C1C}">
                  <a14:useLocalDpi xmlns:a14="http://schemas.microsoft.com/office/drawing/2010/main" val="0"/>
                </a:ext>
              </a:extLst>
            </a:blip>
            <a:stretch>
              <a:fillRect/>
            </a:stretch>
          </p:blipFill>
          <p:spPr>
            <a:xfrm>
              <a:off x="3363896" y="3632352"/>
              <a:ext cx="1314133" cy="258133"/>
            </a:xfrm>
            <a:prstGeom prst="rect">
              <a:avLst/>
            </a:prstGeom>
          </p:spPr>
        </p:pic>
      </p:grpSp>
      <p:sp>
        <p:nvSpPr>
          <p:cNvPr id="27" name="Rectangle 17 1 1 4">
            <a:extLst>
              <a:ext uri="{FF2B5EF4-FFF2-40B4-BE49-F238E27FC236}">
                <a16:creationId xmlns:a16="http://schemas.microsoft.com/office/drawing/2014/main" id="{A5F72A86-D1BF-40DE-8ECF-77F931C2BFFE}"/>
              </a:ext>
            </a:extLst>
          </p:cNvPr>
          <p:cNvSpPr>
            <a:spLocks noChangeArrowheads="1"/>
          </p:cNvSpPr>
          <p:nvPr/>
        </p:nvSpPr>
        <p:spPr bwMode="auto">
          <a:xfrm>
            <a:off x="8786581" y="5481228"/>
            <a:ext cx="261746" cy="430887"/>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kumimoji="0" lang="de-DE" altLang="de-DE" sz="2400" b="1" i="0" u="none" strike="noStrike" kern="1200" cap="none" spc="0" normalizeH="0" baseline="0" noProof="0">
                <a:ln>
                  <a:noFill/>
                </a:ln>
                <a:solidFill>
                  <a:srgbClr val="000000"/>
                </a:solidFill>
                <a:effectLst/>
                <a:uLnTx/>
                <a:uFillTx/>
                <a:latin typeface="Calibri" panose="020F0502020204030204" pitchFamily="34" charset="0"/>
              </a:rPr>
              <a:t>!</a:t>
            </a:r>
            <a:endParaRPr kumimoji="0" lang="de-DE" altLang="de-DE" sz="2400" b="1" i="0" u="none" strike="noStrike" kern="1200" cap="none" spc="0" normalizeH="0" baseline="0" noProof="0" dirty="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7770142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EE4E72C-F998-42DF-BCFE-134F4C24AB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740" y="1484784"/>
            <a:ext cx="5352656" cy="4014492"/>
          </a:xfrm>
          <a:prstGeom prst="rect">
            <a:avLst/>
          </a:prstGeom>
        </p:spPr>
      </p:pic>
      <p:graphicFrame>
        <p:nvGraphicFramePr>
          <p:cNvPr id="6" name="think-cell data - do not delete" hidden="1">
            <a:extLst>
              <a:ext uri="{FF2B5EF4-FFF2-40B4-BE49-F238E27FC236}">
                <a16:creationId xmlns:a16="http://schemas.microsoft.com/office/drawing/2014/main" id="{2CBBC996-DF61-C723-EBC3-F5F63F32E8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41" name="think-cell Folie" r:id="rId9" imgW="408" imgH="408" progId="TCLayout.ActiveDocument.1">
                  <p:embed/>
                </p:oleObj>
              </mc:Choice>
              <mc:Fallback>
                <p:oleObj name="think-cell Folie" r:id="rId9" imgW="408" imgH="408" progId="TCLayout.ActiveDocument.1">
                  <p:embed/>
                  <p:pic>
                    <p:nvPicPr>
                      <p:cNvPr id="6" name="think-cell data - do not delete" hidden="1">
                        <a:extLst>
                          <a:ext uri="{FF2B5EF4-FFF2-40B4-BE49-F238E27FC236}">
                            <a16:creationId xmlns:a16="http://schemas.microsoft.com/office/drawing/2014/main" id="{2CBBC996-DF61-C723-EBC3-F5F63F32E83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0" name="Titel 3"/>
          <p:cNvSpPr>
            <a:spLocks noGrp="1"/>
          </p:cNvSpPr>
          <p:nvPr>
            <p:ph type="title"/>
          </p:nvPr>
        </p:nvSpPr>
        <p:spPr/>
        <p:txBody>
          <a:bodyPr vert="horz"/>
          <a:lstStyle/>
          <a:p>
            <a:pPr>
              <a:lnSpc>
                <a:spcPct val="80000"/>
              </a:lnSpc>
            </a:pPr>
            <a:r>
              <a:rPr lang="de-DE"/>
              <a:t>Nachweis der Oszillation durch nichtlineare Transformation</a:t>
            </a:r>
            <a:endParaRPr lang="de-DE" dirty="0"/>
          </a:p>
        </p:txBody>
      </p:sp>
      <p:sp>
        <p:nvSpPr>
          <p:cNvPr id="7" name="Rectangle 17 1">
            <a:extLst>
              <a:ext uri="{FF2B5EF4-FFF2-40B4-BE49-F238E27FC236}">
                <a16:creationId xmlns:a16="http://schemas.microsoft.com/office/drawing/2014/main" id="{364A5A5D-3269-477B-9FBD-F48E43356844}"/>
              </a:ext>
            </a:extLst>
          </p:cNvPr>
          <p:cNvSpPr>
            <a:spLocks noChangeArrowheads="1"/>
          </p:cNvSpPr>
          <p:nvPr/>
        </p:nvSpPr>
        <p:spPr bwMode="auto">
          <a:xfrm>
            <a:off x="515379" y="5481228"/>
            <a:ext cx="1508191" cy="460300"/>
          </a:xfrm>
          <a:prstGeom prst="rect">
            <a:avLst/>
          </a:prstGeom>
          <a:noFill/>
          <a:ln w="28575">
            <a:noFill/>
            <a:miter lim="800000"/>
            <a:headEnd/>
            <a:tailEnd/>
          </a:ln>
        </p:spPr>
        <p:txBody>
          <a:bodyPr anchor="t"/>
          <a:lstStyle/>
          <a:p>
            <a:pPr marR="0" lvl="0" algn="l" defTabSz="914400" rtl="0" eaLnBrk="1" fontAlgn="base" latinLnBrk="0" hangingPunct="1">
              <a:lnSpc>
                <a:spcPts val="2400"/>
              </a:lnSpc>
              <a:spcBef>
                <a:spcPts val="200"/>
              </a:spcBef>
              <a:spcAft>
                <a:spcPct val="0"/>
              </a:spcAft>
              <a:buClrTx/>
              <a:buSzTx/>
              <a:tabLst/>
              <a:defRPr/>
            </a:pPr>
            <a:r>
              <a:rPr lang="de-DE" altLang="de-DE" sz="2000" b="1">
                <a:solidFill>
                  <a:srgbClr val="000000"/>
                </a:solidFill>
                <a:latin typeface="Calibri" panose="020F0502020204030204" pitchFamily="34" charset="0"/>
              </a:rPr>
              <a:t>Ethanol</a:t>
            </a:r>
            <a:r>
              <a:rPr lang="de-DE" altLang="de-DE" sz="2000" b="1" dirty="0">
                <a:solidFill>
                  <a:srgbClr val="000000"/>
                </a:solidFill>
                <a:latin typeface="Calibri" panose="020F0502020204030204" pitchFamily="34" charset="0"/>
              </a:rPr>
              <a:t>:</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endParaRPr kumimoji="0" lang="de-DE" altLang="de-DE" sz="2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4" name="Grafik 3" descr="\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title="IguanaTex Bitmap Display">
            <a:extLst>
              <a:ext uri="{FF2B5EF4-FFF2-40B4-BE49-F238E27FC236}">
                <a16:creationId xmlns:a16="http://schemas.microsoft.com/office/drawing/2014/main" id="{AED7F2D3-C70D-407F-B020-0B3B26092E49}"/>
              </a:ext>
            </a:extLst>
          </p:cNvPr>
          <p:cNvPicPr>
            <a:picLocks noChangeAspect="1"/>
          </p:cNvPicPr>
          <p:nvPr>
            <p:custDataLst>
              <p:tags r:id="rId3"/>
            </p:custDataLst>
          </p:nvPr>
        </p:nvPicPr>
        <p:blipFill>
          <a:blip r:embed="rId11" cstate="hqprint">
            <a:extLst>
              <a:ext uri="{28A0092B-C50C-407E-A947-70E740481C1C}">
                <a14:useLocalDpi xmlns:a14="http://schemas.microsoft.com/office/drawing/2010/main" val="0"/>
              </a:ext>
            </a:extLst>
          </a:blip>
          <a:stretch>
            <a:fillRect/>
          </a:stretch>
        </p:blipFill>
        <p:spPr>
          <a:xfrm>
            <a:off x="1775520" y="5578790"/>
            <a:ext cx="1651126" cy="218370"/>
          </a:xfrm>
          <a:prstGeom prst="rect">
            <a:avLst/>
          </a:prstGeom>
        </p:spPr>
      </p:pic>
      <p:pic>
        <p:nvPicPr>
          <p:cNvPr id="30" name="Grafik 29" descr="\documentclass{article}&#10;\usepackage{amssymb}&#10;\usepackage{mathtools}&#10;\usepackage{stmaryrd}&#10;\usepackage{color}&#10;&#10;\pagestyle{empty}&#10;\begin{document}&#10;&#10;$\Omega \approx 1.01$&#10;&#10;&#10;\end{document}" title="IguanaTex Bitmap Display">
            <a:extLst>
              <a:ext uri="{FF2B5EF4-FFF2-40B4-BE49-F238E27FC236}">
                <a16:creationId xmlns:a16="http://schemas.microsoft.com/office/drawing/2014/main" id="{7242A2E9-FE08-4BB3-85AE-016188DE26E4}"/>
              </a:ext>
            </a:extLst>
          </p:cNvPr>
          <p:cNvPicPr>
            <a:picLocks noChangeAspect="1"/>
          </p:cNvPicPr>
          <p:nvPr>
            <p:custDataLst>
              <p:tags r:id="rId4"/>
            </p:custDataLst>
          </p:nvPr>
        </p:nvPicPr>
        <p:blipFill>
          <a:blip r:embed="rId12" cstate="hqprint">
            <a:extLst>
              <a:ext uri="{28A0092B-C50C-407E-A947-70E740481C1C}">
                <a14:useLocalDpi xmlns:a14="http://schemas.microsoft.com/office/drawing/2010/main" val="0"/>
              </a:ext>
            </a:extLst>
          </a:blip>
          <a:stretch>
            <a:fillRect/>
          </a:stretch>
        </p:blipFill>
        <p:spPr>
          <a:xfrm>
            <a:off x="3323692" y="3649332"/>
            <a:ext cx="1314133" cy="258133"/>
          </a:xfrm>
          <a:prstGeom prst="rect">
            <a:avLst/>
          </a:prstGeom>
        </p:spPr>
      </p:pic>
      <p:pic>
        <p:nvPicPr>
          <p:cNvPr id="24" name="Grafik 23" descr="Lupe mit einfarbiger Füllung">
            <a:extLst>
              <a:ext uri="{FF2B5EF4-FFF2-40B4-BE49-F238E27FC236}">
                <a16:creationId xmlns:a16="http://schemas.microsoft.com/office/drawing/2014/main" id="{A72961DC-5CA4-4748-B782-5CB2E24C15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3452" y="2168860"/>
            <a:ext cx="2232248" cy="2232248"/>
          </a:xfrm>
          <a:prstGeom prst="rect">
            <a:avLst/>
          </a:prstGeom>
        </p:spPr>
      </p:pic>
      <p:pic>
        <p:nvPicPr>
          <p:cNvPr id="25" name="Grafik 24">
            <a:extLst>
              <a:ext uri="{FF2B5EF4-FFF2-40B4-BE49-F238E27FC236}">
                <a16:creationId xmlns:a16="http://schemas.microsoft.com/office/drawing/2014/main" id="{EB571CE9-63B4-47D1-8FE6-46280A02842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797471" y="1461873"/>
            <a:ext cx="5383205" cy="4037404"/>
          </a:xfrm>
          <a:prstGeom prst="rect">
            <a:avLst/>
          </a:prstGeom>
        </p:spPr>
      </p:pic>
      <p:sp>
        <p:nvSpPr>
          <p:cNvPr id="26" name="Pfeil: nach rechts 25">
            <a:extLst>
              <a:ext uri="{FF2B5EF4-FFF2-40B4-BE49-F238E27FC236}">
                <a16:creationId xmlns:a16="http://schemas.microsoft.com/office/drawing/2014/main" id="{0A8A4113-5791-42C2-9749-2538EB63FD68}"/>
              </a:ext>
            </a:extLst>
          </p:cNvPr>
          <p:cNvSpPr/>
          <p:nvPr/>
        </p:nvSpPr>
        <p:spPr>
          <a:xfrm>
            <a:off x="4409114" y="2711239"/>
            <a:ext cx="2190942" cy="838200"/>
          </a:xfrm>
          <a:prstGeom prst="rightArrow">
            <a:avLst/>
          </a:prstGeom>
          <a:solidFill>
            <a:srgbClr val="004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Transformation</a:t>
            </a:r>
          </a:p>
        </p:txBody>
      </p:sp>
      <p:pic>
        <p:nvPicPr>
          <p:cNvPr id="3" name="Grafik 2" descr="\documentclass{article}&#10;\usepackage{amsmath}&#10;\pagestyle{empty}&#10;\begin{document}&#10;&#10;\[ \psi(s) := \exp\left( \frac{(\Omega + \beta) s}{2} \right) \left( H(s)^2 - 1 \right) \]&#10;&#10;&#10;\end{document}" title="IguanaTex Bitmap Display">
            <a:extLst>
              <a:ext uri="{FF2B5EF4-FFF2-40B4-BE49-F238E27FC236}">
                <a16:creationId xmlns:a16="http://schemas.microsoft.com/office/drawing/2014/main" id="{943502A0-4414-43F5-9268-D75478E1E063}"/>
              </a:ext>
            </a:extLst>
          </p:cNvPr>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7320137" y="5700455"/>
            <a:ext cx="4050335" cy="608865"/>
          </a:xfrm>
          <a:prstGeom prst="rect">
            <a:avLst/>
          </a:prstGeom>
        </p:spPr>
      </p:pic>
    </p:spTree>
    <p:extLst>
      <p:ext uri="{BB962C8B-B14F-4D97-AF65-F5344CB8AC3E}">
        <p14:creationId xmlns:p14="http://schemas.microsoft.com/office/powerpoint/2010/main" val="17801528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26BAD-913A-472F-A596-FE4DA736781E}"/>
              </a:ext>
            </a:extLst>
          </p:cNvPr>
          <p:cNvSpPr>
            <a:spLocks noGrp="1"/>
          </p:cNvSpPr>
          <p:nvPr>
            <p:ph type="title"/>
          </p:nvPr>
        </p:nvSpPr>
        <p:spPr/>
        <p:txBody>
          <a:bodyPr/>
          <a:lstStyle/>
          <a:p>
            <a:r>
              <a:rPr lang="de-DE" dirty="0" err="1"/>
              <a:t>Capillary</a:t>
            </a:r>
            <a:r>
              <a:rPr lang="de-DE" dirty="0"/>
              <a:t> </a:t>
            </a:r>
            <a:r>
              <a:rPr lang="de-DE" dirty="0" err="1"/>
              <a:t>Rise</a:t>
            </a:r>
            <a:r>
              <a:rPr lang="de-DE" dirty="0"/>
              <a:t> and Powder </a:t>
            </a:r>
            <a:r>
              <a:rPr lang="de-DE" dirty="0" err="1"/>
              <a:t>Reconstitution</a:t>
            </a:r>
            <a:endParaRPr lang="de-DE" dirty="0"/>
          </a:p>
        </p:txBody>
      </p:sp>
      <p:sp>
        <p:nvSpPr>
          <p:cNvPr id="3" name="Inhaltsplatzhalter 2">
            <a:extLst>
              <a:ext uri="{FF2B5EF4-FFF2-40B4-BE49-F238E27FC236}">
                <a16:creationId xmlns:a16="http://schemas.microsoft.com/office/drawing/2014/main" id="{E1DAB5C8-2386-4A51-9987-E8AB6BA9BB51}"/>
              </a:ext>
            </a:extLst>
          </p:cNvPr>
          <p:cNvSpPr>
            <a:spLocks noGrp="1"/>
          </p:cNvSpPr>
          <p:nvPr>
            <p:ph idx="1"/>
          </p:nvPr>
        </p:nvSpPr>
        <p:spPr>
          <a:xfrm>
            <a:off x="263352" y="980728"/>
            <a:ext cx="6589657" cy="900101"/>
          </a:xfrm>
        </p:spPr>
        <p:txBody>
          <a:bodyPr/>
          <a:lstStyle/>
          <a:p>
            <a:r>
              <a:rPr lang="de-DE" dirty="0"/>
              <a:t>Stages </a:t>
            </a:r>
            <a:r>
              <a:rPr lang="de-DE" dirty="0" err="1"/>
              <a:t>of</a:t>
            </a:r>
            <a:r>
              <a:rPr lang="de-DE" dirty="0"/>
              <a:t> Powder </a:t>
            </a:r>
            <a:r>
              <a:rPr lang="de-DE" dirty="0" err="1"/>
              <a:t>Reconstitution</a:t>
            </a:r>
            <a:r>
              <a:rPr lang="de-DE" dirty="0"/>
              <a:t> </a:t>
            </a:r>
            <a:br>
              <a:rPr lang="de-DE" dirty="0"/>
            </a:br>
            <a:r>
              <a:rPr lang="de-DE" dirty="0"/>
              <a:t>(Kammerhofer et al.):</a:t>
            </a:r>
          </a:p>
        </p:txBody>
      </p:sp>
      <p:pic>
        <p:nvPicPr>
          <p:cNvPr id="5" name="Grafik 4">
            <a:extLst>
              <a:ext uri="{FF2B5EF4-FFF2-40B4-BE49-F238E27FC236}">
                <a16:creationId xmlns:a16="http://schemas.microsoft.com/office/drawing/2014/main" id="{2951A2D5-2122-450E-93FA-D14EDF5BA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076" y="1232756"/>
            <a:ext cx="4995202" cy="3492388"/>
          </a:xfrm>
          <a:prstGeom prst="rect">
            <a:avLst/>
          </a:prstGeom>
        </p:spPr>
      </p:pic>
      <p:sp>
        <p:nvSpPr>
          <p:cNvPr id="6" name="Textfeld 5">
            <a:extLst>
              <a:ext uri="{FF2B5EF4-FFF2-40B4-BE49-F238E27FC236}">
                <a16:creationId xmlns:a16="http://schemas.microsoft.com/office/drawing/2014/main" id="{D52F5DFB-DA9C-4802-B1F2-F0B09FAFF9F8}"/>
              </a:ext>
            </a:extLst>
          </p:cNvPr>
          <p:cNvSpPr txBox="1"/>
          <p:nvPr/>
        </p:nvSpPr>
        <p:spPr>
          <a:xfrm>
            <a:off x="7405469" y="4833156"/>
            <a:ext cx="3744416" cy="646331"/>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Figure </a:t>
            </a:r>
            <a:r>
              <a:rPr lang="de-DE" dirty="0" err="1">
                <a:latin typeface="Calibri" panose="020F0502020204030204" pitchFamily="34" charset="0"/>
                <a:cs typeface="Calibri" panose="020F0502020204030204" pitchFamily="34" charset="0"/>
              </a:rPr>
              <a:t>by</a:t>
            </a:r>
            <a:r>
              <a:rPr lang="de-DE" dirty="0">
                <a:latin typeface="Calibri" panose="020F0502020204030204" pitchFamily="34" charset="0"/>
                <a:cs typeface="Calibri" panose="020F0502020204030204" pitchFamily="34" charset="0"/>
              </a:rPr>
              <a:t> Kammerhofer et al., </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Powder Technology 328 (2018).</a:t>
            </a:r>
          </a:p>
        </p:txBody>
      </p:sp>
      <p:sp>
        <p:nvSpPr>
          <p:cNvPr id="7" name="Inhaltsplatzhalter 2">
            <a:extLst>
              <a:ext uri="{FF2B5EF4-FFF2-40B4-BE49-F238E27FC236}">
                <a16:creationId xmlns:a16="http://schemas.microsoft.com/office/drawing/2014/main" id="{9779B09D-A953-4B91-A99A-1F51C2DCDBB7}"/>
              </a:ext>
            </a:extLst>
          </p:cNvPr>
          <p:cNvSpPr txBox="1">
            <a:spLocks/>
          </p:cNvSpPr>
          <p:nvPr/>
        </p:nvSpPr>
        <p:spPr bwMode="auto">
          <a:xfrm>
            <a:off x="768334" y="1880829"/>
            <a:ext cx="4896544" cy="1908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457200" indent="-457200">
              <a:buFont typeface="+mj-lt"/>
              <a:buAutoNum type="arabicPeriod"/>
            </a:pPr>
            <a:r>
              <a:rPr lang="de-DE" b="1" kern="0" dirty="0" err="1">
                <a:solidFill>
                  <a:srgbClr val="FF0000"/>
                </a:solidFill>
              </a:rPr>
              <a:t>Wetting</a:t>
            </a:r>
            <a:r>
              <a:rPr lang="de-DE" b="1" kern="0" dirty="0">
                <a:solidFill>
                  <a:srgbClr val="FF0000"/>
                </a:solidFill>
              </a:rPr>
              <a:t> </a:t>
            </a:r>
            <a:r>
              <a:rPr lang="de-DE" b="1" kern="0" dirty="0" err="1">
                <a:solidFill>
                  <a:srgbClr val="FF0000"/>
                </a:solidFill>
              </a:rPr>
              <a:t>of</a:t>
            </a:r>
            <a:r>
              <a:rPr lang="de-DE" b="1" kern="0" dirty="0">
                <a:solidFill>
                  <a:srgbClr val="FF0000"/>
                </a:solidFill>
              </a:rPr>
              <a:t> Powder Surface</a:t>
            </a:r>
          </a:p>
          <a:p>
            <a:pPr marL="457200" indent="-457200">
              <a:buFont typeface="+mj-lt"/>
              <a:buAutoNum type="arabicPeriod"/>
            </a:pPr>
            <a:r>
              <a:rPr lang="de-DE" kern="0" dirty="0" err="1"/>
              <a:t>Sinking</a:t>
            </a:r>
            <a:endParaRPr lang="de-DE" kern="0" dirty="0"/>
          </a:p>
          <a:p>
            <a:pPr marL="457200" indent="-457200">
              <a:buFont typeface="+mj-lt"/>
              <a:buAutoNum type="arabicPeriod"/>
            </a:pPr>
            <a:r>
              <a:rPr lang="de-DE" kern="0" dirty="0"/>
              <a:t>Dispersion</a:t>
            </a:r>
          </a:p>
          <a:p>
            <a:pPr marL="457200" indent="-457200">
              <a:buFont typeface="+mj-lt"/>
              <a:buAutoNum type="arabicPeriod"/>
            </a:pPr>
            <a:r>
              <a:rPr lang="de-DE" kern="0" dirty="0"/>
              <a:t>Dissolution </a:t>
            </a:r>
            <a:r>
              <a:rPr lang="de-DE" kern="0" dirty="0" err="1"/>
              <a:t>for</a:t>
            </a:r>
            <a:r>
              <a:rPr lang="de-DE" kern="0" dirty="0"/>
              <a:t> soluble material</a:t>
            </a:r>
          </a:p>
        </p:txBody>
      </p:sp>
      <p:sp>
        <p:nvSpPr>
          <p:cNvPr id="8" name="Inhaltsplatzhalter 2">
            <a:extLst>
              <a:ext uri="{FF2B5EF4-FFF2-40B4-BE49-F238E27FC236}">
                <a16:creationId xmlns:a16="http://schemas.microsoft.com/office/drawing/2014/main" id="{783B36C1-12AF-486E-BD97-D190BF008D69}"/>
              </a:ext>
            </a:extLst>
          </p:cNvPr>
          <p:cNvSpPr txBox="1">
            <a:spLocks/>
          </p:cNvSpPr>
          <p:nvPr/>
        </p:nvSpPr>
        <p:spPr bwMode="auto">
          <a:xfrm>
            <a:off x="190419" y="3839484"/>
            <a:ext cx="6589657" cy="84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err="1"/>
              <a:t>Increased</a:t>
            </a:r>
            <a:r>
              <a:rPr lang="de-DE" kern="0" dirty="0"/>
              <a:t> </a:t>
            </a:r>
            <a:r>
              <a:rPr lang="de-DE" kern="0" dirty="0" err="1"/>
              <a:t>complexity</a:t>
            </a:r>
            <a:r>
              <a:rPr lang="de-DE" kern="0" dirty="0"/>
              <a:t> </a:t>
            </a:r>
            <a:r>
              <a:rPr lang="de-DE" kern="0" dirty="0" err="1"/>
              <a:t>compared</a:t>
            </a:r>
            <a:r>
              <a:rPr lang="de-DE" kern="0" dirty="0"/>
              <a:t> </a:t>
            </a:r>
            <a:r>
              <a:rPr lang="de-DE" kern="0" dirty="0" err="1"/>
              <a:t>to</a:t>
            </a:r>
            <a:r>
              <a:rPr lang="de-DE" kern="0" dirty="0"/>
              <a:t> </a:t>
            </a:r>
            <a:r>
              <a:rPr lang="de-DE" kern="0" dirty="0" err="1"/>
              <a:t>single</a:t>
            </a:r>
            <a:r>
              <a:rPr lang="de-DE" kern="0" dirty="0"/>
              <a:t> </a:t>
            </a:r>
            <a:r>
              <a:rPr lang="de-DE" kern="0" dirty="0" err="1"/>
              <a:t>cylindrical</a:t>
            </a:r>
            <a:r>
              <a:rPr lang="de-DE" kern="0" dirty="0"/>
              <a:t> </a:t>
            </a:r>
            <a:r>
              <a:rPr lang="de-DE" kern="0" dirty="0" err="1"/>
              <a:t>pore</a:t>
            </a:r>
            <a:r>
              <a:rPr lang="de-DE" kern="0" dirty="0"/>
              <a:t>:</a:t>
            </a:r>
          </a:p>
        </p:txBody>
      </p:sp>
      <p:sp>
        <p:nvSpPr>
          <p:cNvPr id="9" name="Inhaltsplatzhalter 2">
            <a:extLst>
              <a:ext uri="{FF2B5EF4-FFF2-40B4-BE49-F238E27FC236}">
                <a16:creationId xmlns:a16="http://schemas.microsoft.com/office/drawing/2014/main" id="{7F7D5DD9-BA4D-4034-9488-0C1D4A0A4D61}"/>
              </a:ext>
            </a:extLst>
          </p:cNvPr>
          <p:cNvSpPr txBox="1">
            <a:spLocks/>
          </p:cNvSpPr>
          <p:nvPr/>
        </p:nvSpPr>
        <p:spPr bwMode="auto">
          <a:xfrm>
            <a:off x="776899" y="4833156"/>
            <a:ext cx="5760640" cy="17281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err="1"/>
              <a:t>Heterogeneous</a:t>
            </a:r>
            <a:r>
              <a:rPr lang="de-DE" kern="0" dirty="0"/>
              <a:t> </a:t>
            </a:r>
            <a:r>
              <a:rPr lang="de-DE" kern="0" dirty="0" err="1"/>
              <a:t>materials</a:t>
            </a:r>
            <a:endParaRPr lang="de-DE" kern="0" dirty="0"/>
          </a:p>
          <a:p>
            <a:r>
              <a:rPr lang="de-DE" kern="0" dirty="0" err="1"/>
              <a:t>Complex</a:t>
            </a:r>
            <a:r>
              <a:rPr lang="de-DE" kern="0" dirty="0"/>
              <a:t> geometries on different </a:t>
            </a:r>
            <a:r>
              <a:rPr lang="de-DE" kern="0" dirty="0" err="1"/>
              <a:t>scales</a:t>
            </a:r>
            <a:endParaRPr lang="de-DE" kern="0" dirty="0"/>
          </a:p>
          <a:p>
            <a:r>
              <a:rPr lang="de-DE" kern="0" dirty="0"/>
              <a:t>Dissolution and </a:t>
            </a:r>
            <a:r>
              <a:rPr lang="de-DE" kern="0" dirty="0" err="1"/>
              <a:t>swelling</a:t>
            </a:r>
            <a:r>
              <a:rPr lang="de-DE" kern="0" dirty="0"/>
              <a:t> </a:t>
            </a:r>
            <a:r>
              <a:rPr lang="de-DE" kern="0" dirty="0" err="1"/>
              <a:t>during</a:t>
            </a:r>
            <a:r>
              <a:rPr lang="de-DE" kern="0" dirty="0"/>
              <a:t> </a:t>
            </a:r>
            <a:r>
              <a:rPr lang="de-DE" kern="0" dirty="0" err="1"/>
              <a:t>wetting</a:t>
            </a:r>
            <a:endParaRPr lang="de-DE" kern="0" dirty="0"/>
          </a:p>
        </p:txBody>
      </p:sp>
    </p:spTree>
    <p:extLst>
      <p:ext uri="{BB962C8B-B14F-4D97-AF65-F5344CB8AC3E}">
        <p14:creationId xmlns:p14="http://schemas.microsoft.com/office/powerpoint/2010/main" val="984745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B70430-EE24-45F9-9619-BE3CDF18266F}"/>
              </a:ext>
            </a:extLst>
          </p:cNvPr>
          <p:cNvSpPr>
            <a:spLocks noGrp="1"/>
          </p:cNvSpPr>
          <p:nvPr>
            <p:ph type="title"/>
          </p:nvPr>
        </p:nvSpPr>
        <p:spPr/>
        <p:txBody>
          <a:bodyPr/>
          <a:lstStyle/>
          <a:p>
            <a:r>
              <a:rPr lang="de-DE" dirty="0"/>
              <a:t>Collaborative Research Center on </a:t>
            </a:r>
            <a:r>
              <a:rPr lang="de-DE" dirty="0" err="1"/>
              <a:t>Wetting</a:t>
            </a:r>
            <a:r>
              <a:rPr lang="de-DE" dirty="0"/>
              <a:t> and Transport </a:t>
            </a:r>
            <a:r>
              <a:rPr lang="de-DE" dirty="0" err="1"/>
              <a:t>Phenomena</a:t>
            </a:r>
            <a:endParaRPr lang="de-DE" dirty="0"/>
          </a:p>
        </p:txBody>
      </p:sp>
      <p:pic>
        <p:nvPicPr>
          <p:cNvPr id="5" name="Inhaltsplatzhalter 4">
            <a:extLst>
              <a:ext uri="{FF2B5EF4-FFF2-40B4-BE49-F238E27FC236}">
                <a16:creationId xmlns:a16="http://schemas.microsoft.com/office/drawing/2014/main" id="{78D8BA83-1C64-4A8C-8661-B5A4A3600F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434" y="1052736"/>
            <a:ext cx="10439970" cy="4577525"/>
          </a:xfrm>
        </p:spPr>
      </p:pic>
      <p:pic>
        <p:nvPicPr>
          <p:cNvPr id="7" name="Grafik 6">
            <a:extLst>
              <a:ext uri="{FF2B5EF4-FFF2-40B4-BE49-F238E27FC236}">
                <a16:creationId xmlns:a16="http://schemas.microsoft.com/office/drawing/2014/main" id="{1E26408F-1628-4E1C-B14D-97130120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34" y="5933844"/>
            <a:ext cx="3221736" cy="411480"/>
          </a:xfrm>
          <a:prstGeom prst="rect">
            <a:avLst/>
          </a:prstGeom>
        </p:spPr>
      </p:pic>
      <p:pic>
        <p:nvPicPr>
          <p:cNvPr id="4" name="Grafik 3">
            <a:extLst>
              <a:ext uri="{FF2B5EF4-FFF2-40B4-BE49-F238E27FC236}">
                <a16:creationId xmlns:a16="http://schemas.microsoft.com/office/drawing/2014/main" id="{D4B653F1-54CA-4FF9-987A-BAFF48F80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504" y="5370159"/>
            <a:ext cx="1234397" cy="1176759"/>
          </a:xfrm>
          <a:prstGeom prst="rect">
            <a:avLst/>
          </a:prstGeom>
        </p:spPr>
      </p:pic>
    </p:spTree>
    <p:extLst>
      <p:ext uri="{BB962C8B-B14F-4D97-AF65-F5344CB8AC3E}">
        <p14:creationId xmlns:p14="http://schemas.microsoft.com/office/powerpoint/2010/main" val="63515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01101B9-9A61-4F63-A5C6-C3FBB60CE135}"/>
              </a:ext>
            </a:extLst>
          </p:cNvPr>
          <p:cNvSpPr>
            <a:spLocks noGrp="1"/>
          </p:cNvSpPr>
          <p:nvPr>
            <p:ph type="title"/>
          </p:nvPr>
        </p:nvSpPr>
        <p:spPr>
          <a:xfrm>
            <a:off x="5627948" y="2218556"/>
            <a:ext cx="5616624" cy="2420888"/>
          </a:xfrm>
        </p:spPr>
        <p:txBody>
          <a:bodyPr/>
          <a:lstStyle/>
          <a:p>
            <a:r>
              <a:rPr lang="de-DE" sz="6000" dirty="0" err="1"/>
              <a:t>Some</a:t>
            </a:r>
            <a:r>
              <a:rPr lang="de-DE" sz="6000" dirty="0"/>
              <a:t> Guiding Questions</a:t>
            </a:r>
          </a:p>
        </p:txBody>
      </p:sp>
      <p:pic>
        <p:nvPicPr>
          <p:cNvPr id="12" name="Grafik 11">
            <a:extLst>
              <a:ext uri="{FF2B5EF4-FFF2-40B4-BE49-F238E27FC236}">
                <a16:creationId xmlns:a16="http://schemas.microsoft.com/office/drawing/2014/main" id="{086378B0-0927-4C8C-A927-D38213340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44" y="1340768"/>
            <a:ext cx="4005064" cy="4005064"/>
          </a:xfrm>
          <a:prstGeom prst="rect">
            <a:avLst/>
          </a:prstGeom>
        </p:spPr>
      </p:pic>
    </p:spTree>
    <p:extLst>
      <p:ext uri="{BB962C8B-B14F-4D97-AF65-F5344CB8AC3E}">
        <p14:creationId xmlns:p14="http://schemas.microsoft.com/office/powerpoint/2010/main" val="2891731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272F2-C92E-4AD7-9F4C-C03FFC101DB2}"/>
              </a:ext>
            </a:extLst>
          </p:cNvPr>
          <p:cNvSpPr>
            <a:spLocks noGrp="1"/>
          </p:cNvSpPr>
          <p:nvPr>
            <p:ph type="title"/>
          </p:nvPr>
        </p:nvSpPr>
        <p:spPr/>
        <p:txBody>
          <a:bodyPr/>
          <a:lstStyle/>
          <a:p>
            <a:r>
              <a:rPr lang="de-DE" dirty="0" err="1"/>
              <a:t>Predictive</a:t>
            </a:r>
            <a:r>
              <a:rPr lang="de-DE" dirty="0"/>
              <a:t> </a:t>
            </a:r>
            <a:r>
              <a:rPr lang="de-DE" dirty="0" err="1"/>
              <a:t>Theories</a:t>
            </a:r>
            <a:r>
              <a:rPr lang="de-DE" dirty="0"/>
              <a:t> vs. Fitting </a:t>
            </a:r>
            <a:r>
              <a:rPr lang="de-DE" dirty="0" err="1"/>
              <a:t>of</a:t>
            </a:r>
            <a:r>
              <a:rPr lang="de-DE" dirty="0"/>
              <a:t> Models</a:t>
            </a:r>
          </a:p>
        </p:txBody>
      </p:sp>
      <p:sp>
        <p:nvSpPr>
          <p:cNvPr id="4" name="Rechteck 3">
            <a:extLst>
              <a:ext uri="{FF2B5EF4-FFF2-40B4-BE49-F238E27FC236}">
                <a16:creationId xmlns:a16="http://schemas.microsoft.com/office/drawing/2014/main" id="{1BB193D0-BBC2-4202-80CA-9CFEB6701C08}"/>
              </a:ext>
            </a:extLst>
          </p:cNvPr>
          <p:cNvSpPr/>
          <p:nvPr/>
        </p:nvSpPr>
        <p:spPr>
          <a:xfrm>
            <a:off x="345629" y="3796045"/>
            <a:ext cx="5544616" cy="2549279"/>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Text Box 22 1 1">
            <a:extLst>
              <a:ext uri="{FF2B5EF4-FFF2-40B4-BE49-F238E27FC236}">
                <a16:creationId xmlns:a16="http://schemas.microsoft.com/office/drawing/2014/main" id="{F221D015-0934-4B51-92C4-1DE19808C9FE}"/>
              </a:ext>
            </a:extLst>
          </p:cNvPr>
          <p:cNvSpPr txBox="1">
            <a:spLocks noChangeArrowheads="1"/>
          </p:cNvSpPr>
          <p:nvPr/>
        </p:nvSpPr>
        <p:spPr bwMode="auto">
          <a:xfrm>
            <a:off x="343406" y="3796043"/>
            <a:ext cx="5542624"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lang="de-DE" altLang="de-DE" sz="2200" b="1" dirty="0" err="1">
                <a:solidFill>
                  <a:srgbClr val="FFFFFF"/>
                </a:solidFill>
                <a:latin typeface="Calibri" panose="020F0502020204030204" pitchFamily="34" charset="0"/>
              </a:rPr>
              <a:t>Hydrodynamic</a:t>
            </a:r>
            <a:r>
              <a:rPr lang="de-DE" altLang="de-DE" sz="2200" b="1" dirty="0">
                <a:solidFill>
                  <a:srgbClr val="FFFFFF"/>
                </a:solidFill>
                <a:latin typeface="Calibri" panose="020F0502020204030204" pitchFamily="34" charset="0"/>
              </a:rPr>
              <a:t> Theory (HDT)</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Rectangle 17 1 1 1">
            <a:extLst>
              <a:ext uri="{FF2B5EF4-FFF2-40B4-BE49-F238E27FC236}">
                <a16:creationId xmlns:a16="http://schemas.microsoft.com/office/drawing/2014/main" id="{E5C492C5-56C1-46C5-BE1C-1D2974F6D5B6}"/>
              </a:ext>
            </a:extLst>
          </p:cNvPr>
          <p:cNvSpPr>
            <a:spLocks noChangeArrowheads="1"/>
          </p:cNvSpPr>
          <p:nvPr/>
        </p:nvSpPr>
        <p:spPr bwMode="auto">
          <a:xfrm>
            <a:off x="489645" y="4300098"/>
            <a:ext cx="3324858" cy="1541169"/>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b="1" dirty="0" err="1">
                <a:solidFill>
                  <a:srgbClr val="000000"/>
                </a:solidFill>
                <a:latin typeface="Calibri" panose="020F0502020204030204" pitchFamily="34" charset="0"/>
              </a:rPr>
              <a:t>Viscous</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dissipation</a:t>
            </a:r>
            <a:r>
              <a:rPr lang="de-DE" altLang="de-DE" sz="2000" b="1" dirty="0">
                <a:solidFill>
                  <a:srgbClr val="000000"/>
                </a:solidFill>
                <a:latin typeface="Calibri" panose="020F0502020204030204" pitchFamily="34" charset="0"/>
              </a:rPr>
              <a:t> </a:t>
            </a:r>
            <a:r>
              <a:rPr lang="de-DE" altLang="de-DE" sz="2000" dirty="0">
                <a:solidFill>
                  <a:srgbClr val="000000"/>
                </a:solidFill>
                <a:latin typeface="Calibri" panose="020F0502020204030204" pitchFamily="34" charset="0"/>
              </a:rPr>
              <a:t>due </a:t>
            </a:r>
            <a:r>
              <a:rPr lang="de-DE" altLang="de-DE" sz="2000" dirty="0" err="1">
                <a:solidFill>
                  <a:srgbClr val="000000"/>
                </a:solidFill>
                <a:latin typeface="Calibri" panose="020F0502020204030204" pitchFamily="34" charset="0"/>
              </a:rPr>
              <a:t>to</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flow</a:t>
            </a:r>
            <a:r>
              <a:rPr lang="de-DE" altLang="de-DE" sz="2000"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close</a:t>
            </a:r>
            <a:r>
              <a:rPr lang="de-DE" altLang="de-DE" sz="2000" b="1" dirty="0">
                <a:solidFill>
                  <a:srgbClr val="000000"/>
                </a:solidFill>
                <a:latin typeface="Calibri" panose="020F0502020204030204" pitchFamily="34" charset="0"/>
              </a:rPr>
              <a:t> </a:t>
            </a:r>
            <a:r>
              <a:rPr lang="de-DE" altLang="de-DE" sz="2000" b="1" dirty="0" err="1">
                <a:solidFill>
                  <a:srgbClr val="000000"/>
                </a:solidFill>
                <a:latin typeface="Calibri" panose="020F0502020204030204" pitchFamily="34" charset="0"/>
              </a:rPr>
              <a:t>to</a:t>
            </a:r>
            <a:r>
              <a:rPr lang="de-DE" altLang="de-DE" sz="2000" b="1"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the</a:t>
            </a:r>
            <a:r>
              <a:rPr lang="de-DE" altLang="de-DE" sz="2000" dirty="0">
                <a:solidFill>
                  <a:srgbClr val="000000"/>
                </a:solidFill>
                <a:latin typeface="Calibri" panose="020F0502020204030204" pitchFamily="34" charset="0"/>
              </a:rPr>
              <a:t> </a:t>
            </a:r>
            <a:br>
              <a:rPr lang="de-DE" altLang="de-DE" sz="2000" dirty="0">
                <a:solidFill>
                  <a:srgbClr val="000000"/>
                </a:solidFill>
                <a:latin typeface="Calibri" panose="020F0502020204030204" pitchFamily="34" charset="0"/>
              </a:rPr>
            </a:br>
            <a:r>
              <a:rPr lang="de-DE" altLang="de-DE" sz="2000" dirty="0" err="1">
                <a:solidFill>
                  <a:srgbClr val="000000"/>
                </a:solidFill>
                <a:latin typeface="Calibri" panose="020F0502020204030204" pitchFamily="34" charset="0"/>
              </a:rPr>
              <a:t>contact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line</a:t>
            </a:r>
            <a:endParaRPr lang="de-DE" altLang="de-DE" sz="2000" dirty="0">
              <a:solidFill>
                <a:srgbClr val="000000"/>
              </a:solidFill>
              <a:latin typeface="Calibri" panose="020F0502020204030204" pitchFamily="34" charset="0"/>
            </a:endParaRP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Key </a:t>
            </a:r>
            <a:r>
              <a:rPr lang="de-DE" altLang="de-DE" sz="2000" dirty="0" err="1">
                <a:solidFill>
                  <a:srgbClr val="000000"/>
                </a:solidFill>
                <a:latin typeface="Calibri" panose="020F0502020204030204" pitchFamily="34" charset="0"/>
              </a:rPr>
              <a:t>parameter</a:t>
            </a:r>
            <a:r>
              <a:rPr lang="de-DE" altLang="de-DE" sz="2000" dirty="0">
                <a:solidFill>
                  <a:srgbClr val="000000"/>
                </a:solidFill>
                <a:latin typeface="Calibri" panose="020F0502020204030204" pitchFamily="34" charset="0"/>
              </a:rPr>
              <a:t>: </a:t>
            </a:r>
            <a:r>
              <a:rPr lang="de-DE" altLang="de-DE" sz="2000" b="1" u="sng" dirty="0">
                <a:solidFill>
                  <a:srgbClr val="000000"/>
                </a:solidFill>
                <a:latin typeface="Calibri" panose="020F0502020204030204" pitchFamily="34" charset="0"/>
              </a:rPr>
              <a:t>Slip </a:t>
            </a:r>
            <a:r>
              <a:rPr lang="de-DE" altLang="de-DE" sz="2000" b="1" u="sng" dirty="0" err="1">
                <a:solidFill>
                  <a:srgbClr val="000000"/>
                </a:solidFill>
                <a:latin typeface="Calibri" panose="020F0502020204030204" pitchFamily="34" charset="0"/>
              </a:rPr>
              <a:t>Length</a:t>
            </a:r>
            <a:endParaRPr lang="de-DE" altLang="de-DE" sz="2000" b="1" u="sng" dirty="0">
              <a:solidFill>
                <a:srgbClr val="000000"/>
              </a:solidFill>
              <a:latin typeface="Calibri" panose="020F0502020204030204" pitchFamily="34" charset="0"/>
            </a:endParaRPr>
          </a:p>
        </p:txBody>
      </p:sp>
      <p:sp>
        <p:nvSpPr>
          <p:cNvPr id="7" name="Rechteck 6">
            <a:extLst>
              <a:ext uri="{FF2B5EF4-FFF2-40B4-BE49-F238E27FC236}">
                <a16:creationId xmlns:a16="http://schemas.microsoft.com/office/drawing/2014/main" id="{735D1AF6-C29D-46DA-AE2D-89A18318D335}"/>
              </a:ext>
            </a:extLst>
          </p:cNvPr>
          <p:cNvSpPr/>
          <p:nvPr/>
        </p:nvSpPr>
        <p:spPr>
          <a:xfrm>
            <a:off x="6167385" y="3844968"/>
            <a:ext cx="5552914" cy="2500356"/>
          </a:xfrm>
          <a:prstGeom prst="rect">
            <a:avLst/>
          </a:prstGeom>
          <a:noFill/>
          <a:ln w="19050">
            <a:solidFill>
              <a:srgbClr val="004E8A"/>
            </a:solidFill>
            <a:miter lim="800000"/>
            <a:headEnd/>
            <a:tailEnd/>
          </a:ln>
        </p:spPr>
        <p:txBody>
          <a:bodyPr anchor="ctr"/>
          <a:lstStyle/>
          <a:p>
            <a:pPr marL="0" marR="0" lvl="1" indent="0" algn="l" defTabSz="914400" rtl="0" eaLnBrk="0" fontAlgn="base" latinLnBrk="0" hangingPunct="0">
              <a:lnSpc>
                <a:spcPct val="100000"/>
              </a:lnSpc>
              <a:spcBef>
                <a:spcPct val="2000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Text Box 22 2">
            <a:extLst>
              <a:ext uri="{FF2B5EF4-FFF2-40B4-BE49-F238E27FC236}">
                <a16:creationId xmlns:a16="http://schemas.microsoft.com/office/drawing/2014/main" id="{05677E67-4124-4F44-91E8-4B79E1BA5FC7}"/>
              </a:ext>
            </a:extLst>
          </p:cNvPr>
          <p:cNvSpPr txBox="1">
            <a:spLocks noChangeArrowheads="1"/>
          </p:cNvSpPr>
          <p:nvPr/>
        </p:nvSpPr>
        <p:spPr bwMode="auto">
          <a:xfrm>
            <a:off x="6163170" y="3796043"/>
            <a:ext cx="5552915" cy="430887"/>
          </a:xfrm>
          <a:prstGeom prst="rect">
            <a:avLst/>
          </a:prstGeom>
          <a:solidFill>
            <a:srgbClr val="004E8A"/>
          </a:solidFill>
          <a:ln w="19050">
            <a:solidFill>
              <a:srgbClr val="004E8A"/>
            </a:solidFill>
            <a:miter lim="800000"/>
            <a:headEnd/>
            <a:tailEnd/>
          </a:ln>
        </p:spPr>
        <p:txBody>
          <a:bodyPr wrap="square">
            <a:spAutoFit/>
          </a:bodyPr>
          <a:lstStyle>
            <a:lvl1pPr defTabSz="788988" eaLnBrk="0" hangingPunct="0">
              <a:spcBef>
                <a:spcPct val="20000"/>
              </a:spcBef>
              <a:buFont typeface="Wingdings" pitchFamily="2" charset="2"/>
              <a:buChar char="§"/>
              <a:defRPr sz="2000">
                <a:solidFill>
                  <a:schemeClr val="tx1"/>
                </a:solidFill>
                <a:latin typeface="Arial" pitchFamily="34" charset="0"/>
              </a:defRPr>
            </a:lvl1pPr>
            <a:lvl2pPr marL="742950" indent="-285750" defTabSz="788988" eaLnBrk="0" hangingPunct="0">
              <a:spcBef>
                <a:spcPct val="20000"/>
              </a:spcBef>
              <a:buFont typeface="Symbol" pitchFamily="18" charset="2"/>
              <a:buChar char="-"/>
              <a:defRPr>
                <a:solidFill>
                  <a:schemeClr val="tx1"/>
                </a:solidFill>
                <a:latin typeface="Arial" pitchFamily="34" charset="0"/>
              </a:defRPr>
            </a:lvl2pPr>
            <a:lvl3pPr marL="1143000" indent="-228600" defTabSz="788988" eaLnBrk="0" hangingPunct="0">
              <a:spcBef>
                <a:spcPct val="20000"/>
              </a:spcBef>
              <a:buFont typeface="Arial" pitchFamily="34" charset="0"/>
              <a:buChar char="•"/>
              <a:defRPr>
                <a:solidFill>
                  <a:schemeClr val="tx1"/>
                </a:solidFill>
                <a:latin typeface="Arial" pitchFamily="34" charset="0"/>
              </a:defRPr>
            </a:lvl3pPr>
            <a:lvl4pPr marL="1600200" indent="-228600" defTabSz="788988" eaLnBrk="0" hangingPunct="0">
              <a:spcBef>
                <a:spcPct val="20000"/>
              </a:spcBef>
              <a:buFont typeface="Wingdings" pitchFamily="2" charset="2"/>
              <a:buChar char="§"/>
              <a:defRPr sz="1600">
                <a:solidFill>
                  <a:schemeClr val="tx1"/>
                </a:solidFill>
                <a:latin typeface="Arial" pitchFamily="34" charset="0"/>
              </a:defRPr>
            </a:lvl4pPr>
            <a:lvl5pPr marL="2057400" indent="-228600" defTabSz="788988" eaLnBrk="0" hangingPunct="0">
              <a:spcBef>
                <a:spcPct val="20000"/>
              </a:spcBef>
              <a:buFont typeface="Wingdings" pitchFamily="2" charset="2"/>
              <a:buChar char="§"/>
              <a:defRPr sz="1600">
                <a:solidFill>
                  <a:schemeClr val="tx1"/>
                </a:solidFill>
                <a:latin typeface="Arial" pitchFamily="34" charset="0"/>
              </a:defRPr>
            </a:lvl5pPr>
            <a:lvl6pPr marL="25146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6pPr>
            <a:lvl7pPr marL="29718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7pPr>
            <a:lvl8pPr marL="34290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8pPr>
            <a:lvl9pPr marL="3886200" indent="-228600" defTabSz="788988" eaLnBrk="0" fontAlgn="base" hangingPunct="0">
              <a:spcBef>
                <a:spcPct val="20000"/>
              </a:spcBef>
              <a:spcAft>
                <a:spcPct val="0"/>
              </a:spcAft>
              <a:buFont typeface="Wingdings" pitchFamily="2" charset="2"/>
              <a:buChar char="§"/>
              <a:defRPr sz="1600">
                <a:solidFill>
                  <a:schemeClr val="tx1"/>
                </a:solidFill>
                <a:latin typeface="Arial" pitchFamily="34" charset="0"/>
              </a:defRPr>
            </a:lvl9pPr>
          </a:lstStyle>
          <a:p>
            <a:pPr marL="0" marR="0" lvl="0" indent="0" algn="l" defTabSz="788988" rtl="0" eaLnBrk="1" fontAlgn="base" latinLnBrk="0" hangingPunct="1">
              <a:lnSpc>
                <a:spcPct val="100000"/>
              </a:lnSpc>
              <a:spcBef>
                <a:spcPct val="0"/>
              </a:spcBef>
              <a:spcAft>
                <a:spcPct val="0"/>
              </a:spcAft>
              <a:buClrTx/>
              <a:buSzTx/>
              <a:buFont typeface="Wingdings" pitchFamily="2" charset="2"/>
              <a:buNone/>
              <a:tabLst/>
              <a:defRPr/>
            </a:pPr>
            <a:r>
              <a:rPr lang="de-DE" altLang="de-DE" sz="2200" b="1" dirty="0" err="1">
                <a:solidFill>
                  <a:srgbClr val="FFFFFF"/>
                </a:solidFill>
                <a:latin typeface="Calibri" panose="020F0502020204030204" pitchFamily="34" charset="0"/>
              </a:rPr>
              <a:t>Molecular</a:t>
            </a:r>
            <a:r>
              <a:rPr lang="de-DE" altLang="de-DE" sz="2200" b="1" dirty="0">
                <a:solidFill>
                  <a:srgbClr val="FFFFFF"/>
                </a:solidFill>
                <a:latin typeface="Calibri" panose="020F0502020204030204" pitchFamily="34" charset="0"/>
              </a:rPr>
              <a:t> </a:t>
            </a:r>
            <a:r>
              <a:rPr lang="de-DE" altLang="de-DE" sz="2200" b="1" dirty="0" err="1">
                <a:solidFill>
                  <a:srgbClr val="FFFFFF"/>
                </a:solidFill>
                <a:latin typeface="Calibri" panose="020F0502020204030204" pitchFamily="34" charset="0"/>
              </a:rPr>
              <a:t>Kinetic</a:t>
            </a:r>
            <a:r>
              <a:rPr lang="de-DE" altLang="de-DE" sz="2200" b="1" dirty="0">
                <a:solidFill>
                  <a:srgbClr val="FFFFFF"/>
                </a:solidFill>
                <a:latin typeface="Calibri" panose="020F0502020204030204" pitchFamily="34" charset="0"/>
              </a:rPr>
              <a:t> Theory (MKT)</a:t>
            </a:r>
            <a:endParaRPr kumimoji="0" lang="de-DE" altLang="de-DE" sz="2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17 1 1 2">
            <a:extLst>
              <a:ext uri="{FF2B5EF4-FFF2-40B4-BE49-F238E27FC236}">
                <a16:creationId xmlns:a16="http://schemas.microsoft.com/office/drawing/2014/main" id="{308BDF57-DFD0-4351-9C2B-3562B3B83F22}"/>
              </a:ext>
            </a:extLst>
          </p:cNvPr>
          <p:cNvSpPr>
            <a:spLocks noChangeArrowheads="1"/>
          </p:cNvSpPr>
          <p:nvPr/>
        </p:nvSpPr>
        <p:spPr bwMode="auto">
          <a:xfrm>
            <a:off x="6330417" y="4372107"/>
            <a:ext cx="3185964" cy="1469161"/>
          </a:xfrm>
          <a:prstGeom prst="rect">
            <a:avLst/>
          </a:prstGeom>
          <a:noFill/>
          <a:ln w="28575">
            <a:noFill/>
            <a:miter lim="800000"/>
            <a:headEnd/>
            <a:tailEnd/>
          </a:ln>
        </p:spPr>
        <p:txBody>
          <a:bodyPr anchor="t"/>
          <a:lstStyle/>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Dissipation </a:t>
            </a:r>
            <a:r>
              <a:rPr lang="de-DE" altLang="de-DE" sz="2000" b="1" dirty="0">
                <a:solidFill>
                  <a:srgbClr val="000000"/>
                </a:solidFill>
                <a:latin typeface="Calibri" panose="020F0502020204030204" pitchFamily="34" charset="0"/>
              </a:rPr>
              <a:t>at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the</a:t>
            </a:r>
            <a:r>
              <a:rPr lang="de-DE" altLang="de-DE" sz="2000" dirty="0">
                <a:solidFill>
                  <a:srgbClr val="000000"/>
                </a:solidFill>
                <a:latin typeface="Calibri" panose="020F0502020204030204" pitchFamily="34" charset="0"/>
              </a:rPr>
              <a:t> </a:t>
            </a:r>
            <a:br>
              <a:rPr lang="de-DE" altLang="de-DE" sz="2000" dirty="0">
                <a:solidFill>
                  <a:srgbClr val="000000"/>
                </a:solidFill>
                <a:latin typeface="Calibri" panose="020F0502020204030204" pitchFamily="34" charset="0"/>
              </a:rPr>
            </a:br>
            <a:r>
              <a:rPr lang="de-DE" altLang="de-DE" sz="2000" dirty="0" err="1">
                <a:solidFill>
                  <a:srgbClr val="000000"/>
                </a:solidFill>
                <a:latin typeface="Calibri" panose="020F0502020204030204" pitchFamily="34" charset="0"/>
              </a:rPr>
              <a:t>contact</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line</a:t>
            </a:r>
            <a:r>
              <a:rPr lang="de-DE" altLang="de-DE" sz="2000" dirty="0">
                <a:solidFill>
                  <a:srgbClr val="000000"/>
                </a:solidFill>
                <a:latin typeface="Calibri" panose="020F0502020204030204" pitchFamily="34" charset="0"/>
              </a:rPr>
              <a:t> </a:t>
            </a:r>
            <a:r>
              <a:rPr lang="de-DE" altLang="de-DE" sz="2000" dirty="0" err="1">
                <a:solidFill>
                  <a:srgbClr val="000000"/>
                </a:solidFill>
                <a:latin typeface="Calibri" panose="020F0502020204030204" pitchFamily="34" charset="0"/>
              </a:rPr>
              <a:t>itself</a:t>
            </a:r>
            <a:r>
              <a:rPr lang="de-DE" altLang="de-DE" sz="2000" dirty="0">
                <a:solidFill>
                  <a:srgbClr val="000000"/>
                </a:solidFill>
                <a:latin typeface="Calibri" panose="020F0502020204030204" pitchFamily="34" charset="0"/>
              </a:rPr>
              <a:t>.</a:t>
            </a:r>
          </a:p>
          <a:p>
            <a:pPr marL="180975" marR="0" lvl="0" indent="-180975" algn="l" defTabSz="914400" rtl="0" eaLnBrk="1" fontAlgn="base" latinLnBrk="0" hangingPunct="1">
              <a:lnSpc>
                <a:spcPts val="2400"/>
              </a:lnSpc>
              <a:spcBef>
                <a:spcPts val="200"/>
              </a:spcBef>
              <a:spcAft>
                <a:spcPct val="0"/>
              </a:spcAft>
              <a:buClrTx/>
              <a:buSzTx/>
              <a:buFont typeface="Wingdings" pitchFamily="2" charset="2"/>
              <a:buChar char="§"/>
              <a:tabLst/>
              <a:defRPr/>
            </a:pPr>
            <a:r>
              <a:rPr lang="de-DE" altLang="de-DE" sz="2000" dirty="0">
                <a:solidFill>
                  <a:srgbClr val="000000"/>
                </a:solidFill>
                <a:latin typeface="Calibri" panose="020F0502020204030204" pitchFamily="34" charset="0"/>
              </a:rPr>
              <a:t>Key </a:t>
            </a:r>
            <a:r>
              <a:rPr lang="de-DE" altLang="de-DE" sz="2000" dirty="0" err="1">
                <a:solidFill>
                  <a:srgbClr val="000000"/>
                </a:solidFill>
                <a:latin typeface="Calibri" panose="020F0502020204030204" pitchFamily="34" charset="0"/>
              </a:rPr>
              <a:t>parameter</a:t>
            </a:r>
            <a:r>
              <a:rPr lang="de-DE" altLang="de-DE" sz="2000" dirty="0">
                <a:solidFill>
                  <a:srgbClr val="000000"/>
                </a:solidFill>
                <a:latin typeface="Calibri" panose="020F0502020204030204" pitchFamily="34" charset="0"/>
              </a:rPr>
              <a:t>: </a:t>
            </a:r>
            <a:br>
              <a:rPr lang="de-DE" altLang="de-DE" sz="2000" dirty="0">
                <a:solidFill>
                  <a:srgbClr val="000000"/>
                </a:solidFill>
                <a:latin typeface="Calibri" panose="020F0502020204030204" pitchFamily="34" charset="0"/>
              </a:rPr>
            </a:br>
            <a:r>
              <a:rPr lang="de-DE" altLang="de-DE" sz="2000" b="1" u="sng" dirty="0">
                <a:solidFill>
                  <a:srgbClr val="000000"/>
                </a:solidFill>
                <a:latin typeface="Calibri" panose="020F0502020204030204" pitchFamily="34" charset="0"/>
              </a:rPr>
              <a:t>Contact Line </a:t>
            </a:r>
            <a:r>
              <a:rPr lang="de-DE" altLang="de-DE" sz="2000" b="1" u="sng" dirty="0" err="1">
                <a:solidFill>
                  <a:srgbClr val="000000"/>
                </a:solidFill>
                <a:latin typeface="Calibri" panose="020F0502020204030204" pitchFamily="34" charset="0"/>
              </a:rPr>
              <a:t>Friction</a:t>
            </a:r>
            <a:endParaRPr lang="de-DE" altLang="de-DE" sz="2000" dirty="0">
              <a:solidFill>
                <a:srgbClr val="000000"/>
              </a:solidFill>
              <a:latin typeface="Calibri" panose="020F0502020204030204" pitchFamily="34" charset="0"/>
            </a:endParaRPr>
          </a:p>
        </p:txBody>
      </p:sp>
      <p:sp>
        <p:nvSpPr>
          <p:cNvPr id="13" name="Inhaltsplatzhalter 12">
            <a:extLst>
              <a:ext uri="{FF2B5EF4-FFF2-40B4-BE49-F238E27FC236}">
                <a16:creationId xmlns:a16="http://schemas.microsoft.com/office/drawing/2014/main" id="{DE46F98E-7C8F-4595-984B-0F8F2358D087}"/>
              </a:ext>
            </a:extLst>
          </p:cNvPr>
          <p:cNvSpPr>
            <a:spLocks noGrp="1"/>
          </p:cNvSpPr>
          <p:nvPr>
            <p:ph idx="1"/>
          </p:nvPr>
        </p:nvSpPr>
        <p:spPr>
          <a:xfrm>
            <a:off x="334434" y="1207537"/>
            <a:ext cx="11521017" cy="1366570"/>
          </a:xfrm>
        </p:spPr>
        <p:txBody>
          <a:bodyPr/>
          <a:lstStyle/>
          <a:p>
            <a:r>
              <a:rPr lang="de-DE" dirty="0" err="1"/>
              <a:t>There</a:t>
            </a:r>
            <a:r>
              <a:rPr lang="de-DE" dirty="0"/>
              <a:t> </a:t>
            </a:r>
            <a:r>
              <a:rPr lang="de-DE" dirty="0" err="1"/>
              <a:t>are</a:t>
            </a:r>
            <a:r>
              <a:rPr lang="de-DE" dirty="0"/>
              <a:t> </a:t>
            </a:r>
            <a:r>
              <a:rPr lang="de-DE" dirty="0" err="1"/>
              <a:t>many</a:t>
            </a:r>
            <a:r>
              <a:rPr lang="de-DE" dirty="0"/>
              <a:t> </a:t>
            </a:r>
            <a:r>
              <a:rPr lang="de-DE" dirty="0" err="1"/>
              <a:t>theories</a:t>
            </a:r>
            <a:r>
              <a:rPr lang="de-DE" dirty="0"/>
              <a:t> on </a:t>
            </a:r>
            <a:r>
              <a:rPr lang="de-DE" dirty="0" err="1"/>
              <a:t>the</a:t>
            </a:r>
            <a:r>
              <a:rPr lang="de-DE" dirty="0"/>
              <a:t> </a:t>
            </a:r>
            <a:r>
              <a:rPr lang="de-DE" dirty="0" err="1"/>
              <a:t>market</a:t>
            </a:r>
            <a:r>
              <a:rPr lang="de-DE" dirty="0"/>
              <a:t> </a:t>
            </a:r>
            <a:r>
              <a:rPr lang="de-DE" dirty="0" err="1"/>
              <a:t>for</a:t>
            </a:r>
            <a:r>
              <a:rPr lang="de-DE" dirty="0"/>
              <a:t> </a:t>
            </a:r>
            <a:r>
              <a:rPr lang="de-DE" dirty="0" err="1"/>
              <a:t>the</a:t>
            </a:r>
            <a:r>
              <a:rPr lang="de-DE" dirty="0"/>
              <a:t> </a:t>
            </a:r>
            <a:r>
              <a:rPr lang="de-DE" dirty="0" err="1"/>
              <a:t>moving</a:t>
            </a:r>
            <a:r>
              <a:rPr lang="de-DE" dirty="0"/>
              <a:t> </a:t>
            </a:r>
            <a:r>
              <a:rPr lang="de-DE" dirty="0" err="1"/>
              <a:t>contact</a:t>
            </a:r>
            <a:r>
              <a:rPr lang="de-DE" dirty="0"/>
              <a:t> </a:t>
            </a:r>
            <a:r>
              <a:rPr lang="de-DE" dirty="0" err="1"/>
              <a:t>line</a:t>
            </a:r>
            <a:r>
              <a:rPr lang="de-DE" dirty="0"/>
              <a:t>.</a:t>
            </a:r>
          </a:p>
          <a:p>
            <a:r>
              <a:rPr lang="de-DE" dirty="0"/>
              <a:t>Maybe </a:t>
            </a:r>
            <a:r>
              <a:rPr lang="de-DE" dirty="0" err="1"/>
              <a:t>the</a:t>
            </a:r>
            <a:r>
              <a:rPr lang="de-DE" dirty="0"/>
              <a:t> </a:t>
            </a:r>
            <a:r>
              <a:rPr lang="de-DE" dirty="0" err="1"/>
              <a:t>most</a:t>
            </a:r>
            <a:r>
              <a:rPr lang="de-DE" dirty="0"/>
              <a:t> </a:t>
            </a:r>
            <a:r>
              <a:rPr lang="de-DE" dirty="0" err="1"/>
              <a:t>important</a:t>
            </a:r>
            <a:r>
              <a:rPr lang="de-DE" dirty="0"/>
              <a:t> </a:t>
            </a:r>
            <a:r>
              <a:rPr lang="de-DE" dirty="0" err="1"/>
              <a:t>ones</a:t>
            </a:r>
            <a:r>
              <a:rPr lang="de-DE" dirty="0"/>
              <a:t> </a:t>
            </a:r>
            <a:r>
              <a:rPr lang="de-DE" dirty="0" err="1"/>
              <a:t>are</a:t>
            </a:r>
            <a:r>
              <a:rPr lang="de-DE" dirty="0"/>
              <a:t> HDT and MKT (</a:t>
            </a:r>
            <a:r>
              <a:rPr lang="de-DE" dirty="0" err="1"/>
              <a:t>see</a:t>
            </a:r>
            <a:r>
              <a:rPr lang="de-DE" dirty="0"/>
              <a:t> </a:t>
            </a:r>
            <a:r>
              <a:rPr lang="de-DE" dirty="0" err="1"/>
              <a:t>below</a:t>
            </a:r>
            <a:r>
              <a:rPr lang="de-DE" dirty="0"/>
              <a:t>).</a:t>
            </a:r>
          </a:p>
          <a:p>
            <a:r>
              <a:rPr lang="de-DE" dirty="0" err="1"/>
              <a:t>Which</a:t>
            </a:r>
            <a:r>
              <a:rPr lang="de-DE" dirty="0"/>
              <a:t> </a:t>
            </a:r>
            <a:r>
              <a:rPr lang="de-DE" dirty="0" err="1"/>
              <a:t>one</a:t>
            </a:r>
            <a:r>
              <a:rPr lang="de-DE" dirty="0"/>
              <a:t> </a:t>
            </a:r>
            <a:r>
              <a:rPr lang="de-DE" dirty="0" err="1"/>
              <a:t>is</a:t>
            </a:r>
            <a:r>
              <a:rPr lang="de-DE" dirty="0"/>
              <a:t> </a:t>
            </a:r>
            <a:r>
              <a:rPr lang="de-DE" dirty="0" err="1"/>
              <a:t>the</a:t>
            </a:r>
            <a:r>
              <a:rPr lang="de-DE" dirty="0"/>
              <a:t> „</a:t>
            </a:r>
            <a:r>
              <a:rPr lang="de-DE" dirty="0" err="1"/>
              <a:t>right</a:t>
            </a:r>
            <a:r>
              <a:rPr lang="de-DE" dirty="0"/>
              <a:t>“ </a:t>
            </a:r>
            <a:r>
              <a:rPr lang="de-DE" dirty="0" err="1"/>
              <a:t>theory</a:t>
            </a:r>
            <a:r>
              <a:rPr lang="de-DE" dirty="0"/>
              <a:t> </a:t>
            </a:r>
            <a:r>
              <a:rPr lang="de-DE" dirty="0" err="1"/>
              <a:t>for</a:t>
            </a:r>
            <a:r>
              <a:rPr lang="de-DE" dirty="0"/>
              <a:t> a </a:t>
            </a:r>
            <a:r>
              <a:rPr lang="de-DE" dirty="0" err="1"/>
              <a:t>given</a:t>
            </a:r>
            <a:r>
              <a:rPr lang="de-DE" dirty="0"/>
              <a:t> </a:t>
            </a:r>
            <a:r>
              <a:rPr lang="de-DE" dirty="0" err="1"/>
              <a:t>problem</a:t>
            </a:r>
            <a:r>
              <a:rPr lang="de-DE" dirty="0"/>
              <a:t>?</a:t>
            </a:r>
          </a:p>
        </p:txBody>
      </p:sp>
      <p:pic>
        <p:nvPicPr>
          <p:cNvPr id="15" name="Grafik 14">
            <a:extLst>
              <a:ext uri="{FF2B5EF4-FFF2-40B4-BE49-F238E27FC236}">
                <a16:creationId xmlns:a16="http://schemas.microsoft.com/office/drawing/2014/main" id="{69820EEF-1E8B-48E5-AD87-1024941E4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348" y="4300099"/>
            <a:ext cx="2376264" cy="1837994"/>
          </a:xfrm>
          <a:prstGeom prst="rect">
            <a:avLst/>
          </a:prstGeom>
        </p:spPr>
      </p:pic>
      <p:pic>
        <p:nvPicPr>
          <p:cNvPr id="16" name="Grafik 15">
            <a:extLst>
              <a:ext uri="{FF2B5EF4-FFF2-40B4-BE49-F238E27FC236}">
                <a16:creationId xmlns:a16="http://schemas.microsoft.com/office/drawing/2014/main" id="{4DDD5FF8-6B50-45DF-A706-5F43D81023CB}"/>
              </a:ext>
            </a:extLst>
          </p:cNvPr>
          <p:cNvPicPr>
            <a:picLocks noChangeAspect="1"/>
          </p:cNvPicPr>
          <p:nvPr/>
        </p:nvPicPr>
        <p:blipFill rotWithShape="1">
          <a:blip r:embed="rId3">
            <a:extLst>
              <a:ext uri="{28A0092B-C50C-407E-A947-70E740481C1C}">
                <a14:useLocalDpi xmlns:a14="http://schemas.microsoft.com/office/drawing/2010/main" val="0"/>
              </a:ext>
            </a:extLst>
          </a:blip>
          <a:srcRect l="34884" r="29236" b="17533"/>
          <a:stretch/>
        </p:blipFill>
        <p:spPr>
          <a:xfrm>
            <a:off x="3814503" y="4283894"/>
            <a:ext cx="2077965" cy="1481512"/>
          </a:xfrm>
          <a:prstGeom prst="rect">
            <a:avLst/>
          </a:prstGeom>
        </p:spPr>
      </p:pic>
      <p:sp>
        <p:nvSpPr>
          <p:cNvPr id="17" name="Inhaltsplatzhalter 12">
            <a:extLst>
              <a:ext uri="{FF2B5EF4-FFF2-40B4-BE49-F238E27FC236}">
                <a16:creationId xmlns:a16="http://schemas.microsoft.com/office/drawing/2014/main" id="{ED515B9B-56FE-4E85-868C-8705B89ECDE8}"/>
              </a:ext>
            </a:extLst>
          </p:cNvPr>
          <p:cNvSpPr txBox="1">
            <a:spLocks/>
          </p:cNvSpPr>
          <p:nvPr/>
        </p:nvSpPr>
        <p:spPr bwMode="auto">
          <a:xfrm>
            <a:off x="325389" y="2604201"/>
            <a:ext cx="11521017" cy="493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0" fontAlgn="base" hangingPunct="0">
              <a:spcBef>
                <a:spcPct val="20000"/>
              </a:spcBef>
              <a:spcAft>
                <a:spcPct val="0"/>
              </a:spcAft>
              <a:buFont typeface="Wingdings" pitchFamily="2" charset="2"/>
              <a:buChar char="§"/>
              <a:defRPr sz="2400">
                <a:solidFill>
                  <a:schemeClr val="tx1"/>
                </a:solidFill>
                <a:latin typeface="Calibri" panose="020F0502020204030204" pitchFamily="34" charset="0"/>
                <a:ea typeface="+mn-ea"/>
                <a:cs typeface="+mn-cs"/>
              </a:defRPr>
            </a:lvl1pPr>
            <a:lvl2pPr marL="349250" indent="-16827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2pPr>
            <a:lvl3pPr marL="538163" indent="-187325" algn="l" rtl="0" eaLnBrk="0" fontAlgn="base" hangingPunct="0">
              <a:spcBef>
                <a:spcPct val="20000"/>
              </a:spcBef>
              <a:spcAft>
                <a:spcPct val="0"/>
              </a:spcAft>
              <a:buFont typeface="Wingdings" pitchFamily="2" charset="2"/>
              <a:buChar char="§"/>
              <a:defRPr sz="2000">
                <a:solidFill>
                  <a:schemeClr val="tx1"/>
                </a:solidFill>
                <a:latin typeface="Calibri" panose="020F0502020204030204" pitchFamily="34" charset="0"/>
              </a:defRPr>
            </a:lvl3pPr>
            <a:lvl4pPr marL="717550" indent="-173038"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4pPr>
            <a:lvl5pPr marL="908050" indent="-188913" algn="l" rtl="0" eaLnBrk="0" fontAlgn="base" hangingPunct="0">
              <a:spcBef>
                <a:spcPct val="20000"/>
              </a:spcBef>
              <a:spcAft>
                <a:spcPct val="0"/>
              </a:spcAft>
              <a:buFont typeface="Wingdings" pitchFamily="2" charset="2"/>
              <a:buChar char="§"/>
              <a:defRPr sz="1800">
                <a:solidFill>
                  <a:schemeClr val="tx1"/>
                </a:solidFill>
                <a:latin typeface="Calibri" panose="020F0502020204030204"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de-DE" kern="0" dirty="0" err="1"/>
              <a:t>We</a:t>
            </a:r>
            <a:r>
              <a:rPr lang="de-DE" kern="0" dirty="0"/>
              <a:t> </a:t>
            </a:r>
            <a:r>
              <a:rPr lang="de-DE" kern="0" dirty="0" err="1"/>
              <a:t>have</a:t>
            </a:r>
            <a:r>
              <a:rPr lang="de-DE" kern="0" dirty="0"/>
              <a:t> </a:t>
            </a:r>
            <a:r>
              <a:rPr lang="de-DE" kern="0" dirty="0" err="1"/>
              <a:t>to</a:t>
            </a:r>
            <a:r>
              <a:rPr lang="de-DE" kern="0" dirty="0"/>
              <a:t> </a:t>
            </a:r>
            <a:r>
              <a:rPr lang="de-DE" b="1" kern="0" dirty="0" err="1"/>
              <a:t>distinguish</a:t>
            </a:r>
            <a:r>
              <a:rPr lang="de-DE" kern="0" dirty="0"/>
              <a:t> </a:t>
            </a:r>
            <a:r>
              <a:rPr lang="de-DE" kern="0" dirty="0" err="1"/>
              <a:t>predictions</a:t>
            </a:r>
            <a:r>
              <a:rPr lang="de-DE" kern="0" dirty="0"/>
              <a:t> </a:t>
            </a:r>
            <a:r>
              <a:rPr lang="de-DE" kern="0" dirty="0" err="1"/>
              <a:t>from</a:t>
            </a:r>
            <a:r>
              <a:rPr lang="de-DE" kern="0" dirty="0"/>
              <a:t> simple „</a:t>
            </a:r>
            <a:r>
              <a:rPr lang="de-DE" kern="0" dirty="0" err="1"/>
              <a:t>curve</a:t>
            </a:r>
            <a:r>
              <a:rPr lang="de-DE" kern="0" dirty="0"/>
              <a:t> </a:t>
            </a:r>
            <a:r>
              <a:rPr lang="de-DE" kern="0" dirty="0" err="1"/>
              <a:t>fitting</a:t>
            </a:r>
            <a:r>
              <a:rPr lang="de-DE" kern="0" dirty="0"/>
              <a:t>“!</a:t>
            </a:r>
          </a:p>
        </p:txBody>
      </p:sp>
    </p:spTree>
    <p:extLst>
      <p:ext uri="{BB962C8B-B14F-4D97-AF65-F5344CB8AC3E}">
        <p14:creationId xmlns:p14="http://schemas.microsoft.com/office/powerpoint/2010/main" val="32484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848,1439"/>
  <p:tag name="OUTPUTTYPE" val="PNG"/>
  <p:tag name="IGUANATEXVERSION" val="160"/>
  <p:tag name="LATEXADDIN" val="\documentclass{article}&#10;\usepackage{amsmath}&#10;\usepackage{color}&#10;&#10;\pagestyle{empty}&#10;\begin{document}&#10;&#10;&#10;$x/L \approx 3.7 \cdot \textcolor{red}{10^{32}}$&#10;&#10;\end{document}"/>
  <p:tag name="IGUANATEXSIZE" val="24"/>
  <p:tag name="IGUANATEXCURSOR" val="149"/>
  <p:tag name="TRANSPARENCY" val="Falsch"/>
  <p:tag name="FILENAME" val=""/>
  <p:tag name="LATEXENGINEID" val="0"/>
  <p:tag name="TEMPFOLDER" val="c:\temp\"/>
  <p:tag name="LATEXFORMHEIGHT" val="320"/>
  <p:tag name="LATEXFORMWIDTH" val="385"/>
  <p:tag name="LATEXFORMWRAP" val="Wahr"/>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99,6625"/>
  <p:tag name="OUTPUTTYPE" val="PNG"/>
  <p:tag name="IGUANATEXVERSION" val="160"/>
  <p:tag name="LATEXADDIN" val="\documentclass{article}&#10;\usepackage{amsmath}&#10;\pagestyle{empty}&#10;\begin{document}&#10;&#10;&#10;$\ln(x/L)\approx 75$&#10;&#10;\end{document}"/>
  <p:tag name="IGUANATEXSIZE" val="24"/>
  <p:tag name="IGUANATEXCURSOR" val="101"/>
  <p:tag name="TRANSPARENCY" val="Wahr"/>
  <p:tag name="FILENAME" val=""/>
  <p:tag name="LATEXENGINEID" val="0"/>
  <p:tag name="TEMPFOLDER" val="c:\temp\"/>
  <p:tag name="LATEXFORMHEIGHT" val="320"/>
  <p:tag name="LATEXFORMWIDTH" val="385"/>
  <p:tag name="LATEXFORMWRAP" val="Wahr"/>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2071,241"/>
  <p:tag name="OUTPUTTYPE" val="PNG"/>
  <p:tag name="IGUANATEXVERSION" val="160"/>
  <p:tag name="LATEXADDIN" val="\documentclass{article}&#10;\usepackage{amsmath}&#10;\pagestyle{empty}&#10;\begin{document}&#10;&#10;&#10;$(\Delta x)_{\text{grid}}&lt; L \approx 10 \, \text{nm}, \quad L_{\text{flow}} \approx 1 \, \text{mm} $&#10;&#10;\end{document}"/>
  <p:tag name="IGUANATEXSIZE" val="24"/>
  <p:tag name="IGUANATEXCURSOR" val="180"/>
  <p:tag name="TRANSPARENCY" val="Wahr"/>
  <p:tag name="FILENAME" val=""/>
  <p:tag name="LATEXENGINEID" val="0"/>
  <p:tag name="TEMPFOLDER" val="c:\temp\"/>
  <p:tag name="LATEXFORMHEIGHT" val="320"/>
  <p:tag name="LATEXFORMWIDTH" val="385"/>
  <p:tag name="LATEXFORMWRAP" val="Wahr"/>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50,4687"/>
  <p:tag name="ORIGINALWIDTH" val="2137,983"/>
  <p:tag name="OUTPUTTYPE" val="PNG"/>
  <p:tag name="IGUANATEXVERSION" val="160"/>
  <p:tag name="LATEXADDIN" val="\documentclass{article}&#10;\usepackage{amsmath}&#10;\usepackage{color}&#10;\pagestyle{empty}&#10;\begin{document}&#10;&#10;&#10;$ N_{\text{cells}} \sim \left( \frac{L_{\text{flow}}}{(\Delta x)_{\text{grid}}} \right)^3 \sim \left( \frac{10^{-3} \text{m}}{10^{-8} \text{m}} \right)^3 = \textcolor{red}{ 10^{15} }$&#10;&#10;\end{document}"/>
  <p:tag name="IGUANATEXSIZE" val="24"/>
  <p:tag name="IGUANATEXCURSOR" val="283"/>
  <p:tag name="TRANSPARENCY" val="Wahr"/>
  <p:tag name="FILENAME" val=""/>
  <p:tag name="LATEXENGINEID" val="0"/>
  <p:tag name="TEMPFOLDER" val="c:\temp\"/>
  <p:tag name="LATEXFORMHEIGHT" val="320"/>
  <p:tag name="LATEXFORMWIDTH" val="385"/>
  <p:tag name="LATEXFORMWRAP" val="Wahr"/>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312,336"/>
  <p:tag name="OUTPUTTYPE" val="PNG"/>
  <p:tag name="IGUANATEXVERSION" val="160"/>
  <p:tag name="LATEXADDIN" val="\documentclass{article}&#10;\usepackage{amsmath}&#10;\pagestyle{empty}&#10;\begin{document}&#10;&#10;&#10;\[ \sigma_{\text{lg}} \cos \theta_0 + \sigma_{\text{sl}} -  \sigma_{\text{sg}} = 0  \]&#10;&#10;\end{document}"/>
  <p:tag name="IGUANATEXSIZE" val="32"/>
  <p:tag name="IGUANATEXCURSOR" val="117"/>
  <p:tag name="TRANSPARENCY" val="Wahr"/>
  <p:tag name="FILENAME" val=""/>
  <p:tag name="LATEXENGINEID" val="0"/>
  <p:tag name="TEMPFOLDER" val="c:\temp\"/>
  <p:tag name="LATEXFORMHEIGHT" val="320"/>
  <p:tag name="LATEXFORMWIDTH" val="385"/>
  <p:tag name="LATEXFORMWRAP" val="Wahr"/>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1565,054"/>
  <p:tag name="OUTPUTTYPE" val="PNG"/>
  <p:tag name="IGUANATEXVERSION" val="160"/>
  <p:tag name="LATEXADDIN" val="\documentclass{article}&#10;\usepackage{amsmath}&#10;\pagestyle{empty}&#10;\begin{document}&#10;&#10;&#10;\[ \cos \theta_{\text{CB}} = r_1 \cos \theta_1 + r_2 \cos \theta_2  \]&#10;&#10;\end{document}"/>
  <p:tag name="IGUANATEXSIZE" val="32"/>
  <p:tag name="IGUANATEXCURSOR" val="148"/>
  <p:tag name="TRANSPARENCY" val="Wahr"/>
  <p:tag name="FILENAME" val=""/>
  <p:tag name="LATEXENGINEID" val="0"/>
  <p:tag name="TEMPFOLDER" val="c:\temp\"/>
  <p:tag name="LATEXFORMHEIGHT" val="320"/>
  <p:tag name="LATEXFORMWIDTH" val="385"/>
  <p:tag name="LATEXFORMWRAP" val="Wahr"/>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312,336"/>
  <p:tag name="OUTPUTTYPE" val="PNG"/>
  <p:tag name="IGUANATEXVERSION" val="160"/>
  <p:tag name="LATEXADDIN" val="\documentclass{article}&#10;\usepackage{amsmath}&#10;\pagestyle{empty}&#10;\begin{document}&#10;&#10;&#10;\[ \sigma_{\text{lg}} \cos \theta_0 + \sigma_{\text{sl}} -  \sigma_{\text{sg}} = 0  \]&#10;&#10;\end{document}"/>
  <p:tag name="IGUANATEXSIZE" val="32"/>
  <p:tag name="IGUANATEXCURSOR" val="117"/>
  <p:tag name="TRANSPARENCY" val="Wahr"/>
  <p:tag name="FILENAME" val=""/>
  <p:tag name="LATEXENGINEID" val="0"/>
  <p:tag name="TEMPFOLDER" val="c:\temp\"/>
  <p:tag name="LATEXFORMHEIGHT" val="320"/>
  <p:tag name="LATEXFORMWIDTH" val="385"/>
  <p:tag name="LATEXFORMWRAP" val="Wahr"/>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1565,054"/>
  <p:tag name="OUTPUTTYPE" val="PNG"/>
  <p:tag name="IGUANATEXVERSION" val="160"/>
  <p:tag name="LATEXADDIN" val="\documentclass{article}&#10;\usepackage{amsmath}&#10;\pagestyle{empty}&#10;\begin{document}&#10;&#10;&#10;\[ \cos \theta_{\text{CB}} = r_1 \cos \theta_1 + r_2 \cos \theta_2  \]&#10;&#10;\end{document}"/>
  <p:tag name="IGUANATEXSIZE" val="32"/>
  <p:tag name="IGUANATEXCURSOR" val="148"/>
  <p:tag name="TRANSPARENCY" val="Wahr"/>
  <p:tag name="FILENAME" val=""/>
  <p:tag name="LATEXENGINEID" val="0"/>
  <p:tag name="TEMPFOLDER" val="c:\temp\"/>
  <p:tag name="LATEXFORMHEIGHT" val="320"/>
  <p:tag name="LATEXFORMWIDTH" val="385"/>
  <p:tag name="LATEXFORMWRAP" val="Wahr"/>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2626,922"/>
  <p:tag name="OUTPUTTYPE" val="PNG"/>
  <p:tag name="IGUANATEXVERSION" val="160"/>
  <p:tag name="LATEXADDIN" val="\documentclass{article}&#10;\usepackage{amsmath}&#10;\pagestyle{empty}&#10;\begin{document}&#10;&#10;&#10;$\Delta E_w =  2 \pi R \, \Delta h \, (\sigma_{\text{sl}} -  \sigma_{\text{sg}}) = -  2 \pi R \, \Delta h \,\sigma_{\text{lg}} \cos \theta_0  $&#10;&#10;\end{document}"/>
  <p:tag name="IGUANATEXSIZE" val="24"/>
  <p:tag name="IGUANATEXCURSOR" val="222"/>
  <p:tag name="TRANSPARENCY" val="Wahr"/>
  <p:tag name="FILENAME" val=""/>
  <p:tag name="LATEXENGINEID" val="0"/>
  <p:tag name="TEMPFOLDER" val="c:\temp\"/>
  <p:tag name="LATEXFORMHEIGHT" val="320"/>
  <p:tag name="LATEXFORMWIDTH" val="385"/>
  <p:tag name="LATEXFORMWRAP" val="Wahr"/>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05,4743"/>
  <p:tag name="ORIGINALWIDTH" val="2920,135"/>
  <p:tag name="OUTPUTTYPE" val="PNG"/>
  <p:tag name="IGUANATEXVERSION" val="160"/>
  <p:tag name="LATEXADDIN" val="\documentclass{article}&#10;\usepackage{amsmath}&#10;\pagestyle{empty}&#10;\begin{document}&#10;&#10;$E(t):=\int_{\Omega} \frac{\rho |v|^2}{2} d V+\int_{\Sigma(t)} \sigma_{\text{lg}} d A+\int_{W(t)} (\sigma_{\text{sl}} -  \sigma_{\text{sg}}) d A$.&#10;&#10;&#10;\end{document}"/>
  <p:tag name="IGUANATEXSIZE" val="30"/>
  <p:tag name="IGUANATEXCURSOR" val="220"/>
  <p:tag name="TRANSPARENCY" val="Wahr"/>
  <p:tag name="FILENAME" val=""/>
  <p:tag name="LATEXENGINEID" val="0"/>
  <p:tag name="TEMPFOLDER" val="c:\temp\"/>
  <p:tag name="LATEXFORMHEIGHT" val="320"/>
  <p:tag name="LATEXFORMWIDTH" val="385"/>
  <p:tag name="LATEXFORMWRAP" val="Wahr"/>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IW1DROmIFJ9NTsY.ndHnQ"/>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84,9644"/>
  <p:tag name="ORIGINALWIDTH" val="2284,964"/>
  <p:tag name="OUTPUTTYPE" val="PNG"/>
  <p:tag name="IGUANATEXVERSION" val="160"/>
  <p:tag name="LATEXADDIN" val="\documentclass{article}&#10;\usepackage{amsmath}&#10;\pagestyle{empty}&#10;\begin{document}&#10;&#10;&#10;\[ \int_{\partial \Omega} v_{\|} \cdot\left(S n_{\partial \Omega}\right)_{\|} d A = - \int_{\partial \Omega} \beta |v_{\|}|^2 \, dA \leq 0  \]&#10;&#10;\end{document}"/>
  <p:tag name="IGUANATEXSIZE" val="24"/>
  <p:tag name="IGUANATEXCURSOR" val="220"/>
  <p:tag name="TRANSPARENCY" val="Wahr"/>
  <p:tag name="FILENAME" val=""/>
  <p:tag name="LATEXENGINEID" val="0"/>
  <p:tag name="TEMPFOLDER" val="c:\temp\"/>
  <p:tag name="LATEXFORMHEIGHT" val="320"/>
  <p:tag name="LATEXFORMWIDTH" val="385"/>
  <p:tag name="LATEXFORMWRAP" val="Wahr"/>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68,7289"/>
  <p:tag name="ORIGINALWIDTH" val="2533,183"/>
  <p:tag name="OUTPUTTYPE" val="PNG"/>
  <p:tag name="IGUANATEXVERSION" val="160"/>
  <p:tag name="LATEXADDIN" val="\documentclass{article}&#10;\usepackage{amsmath}&#10;\pagestyle{empty}&#10;\begin{document}&#10;&#10;$\int_{\Gamma(t)} \sigma\left(\cos \theta-\cos \theta_0\right) V_{\Gamma} d l = - \int_{\Gamma(t)} \zeta V_\Gamma^2 \, dl \leq 0  $&#10;&#10;&#10;\end{document}"/>
  <p:tag name="IGUANATEXSIZE" val="28"/>
  <p:tag name="IGUANATEXCURSOR" val="209"/>
  <p:tag name="TRANSPARENCY" val="Wahr"/>
  <p:tag name="FILENAME" val=""/>
  <p:tag name="LATEXENGINEID" val="0"/>
  <p:tag name="TEMPFOLDER" val="c:\temp\"/>
  <p:tag name="LATEXFORMHEIGHT" val="320"/>
  <p:tag name="LATEXFORMWIDTH" val="385"/>
  <p:tag name="LATEXFORMWRAP" val="Wahr"/>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2620,922"/>
  <p:tag name="OUTPUTTYPE" val="PNG"/>
  <p:tag name="IGUANATEXVERSION" val="160"/>
  <p:tag name="LATEXADDIN" val="\documentclass{article}&#10;\usepackage{amsmath}&#10;\pagestyle{empty}&#10;\begin{document}&#10;&#10;&#10;$\pi R^2 \Delta P+2 \pi R \sigma \cos \theta_0=8 \pi \eta h \dot{h}+\frac{d}{d t}\left(\pi R^2 \rho h \dot{h}\right)$.&#10;&#10;\end{document}"/>
  <p:tag name="IGUANATEXSIZE" val="24"/>
  <p:tag name="IGUANATEXCURSOR" val="128"/>
  <p:tag name="TRANSPARENCY" val="Wahr"/>
  <p:tag name="FILENAME" val=""/>
  <p:tag name="LATEXENGINEID" val="0"/>
  <p:tag name="TEMPFOLDER" val="c:\temp\"/>
  <p:tag name="LATEXFORMHEIGHT" val="320"/>
  <p:tag name="LATEXFORMWIDTH" val="385"/>
  <p:tag name="LATEXFORMWRAP" val="Wahr"/>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25,797"/>
  <p:tag name="OUTPUTTYPE" val="PNG"/>
  <p:tag name="IGUANATEXVERSION" val="160"/>
  <p:tag name="LATEXADDIN" val="\documentclass{article}&#10;\usepackage{amsmath}&#10;\pagestyle{empty}&#10;\begin{document}&#10;&#10;$( \, H=h/R, \ \tau = (\sigma t)/(4 \eta R) \, ):$&#10;&#10;&#10;\end{document}"/>
  <p:tag name="IGUANATEXSIZE" val="24"/>
  <p:tag name="IGUANATEXCURSOR" val="130"/>
  <p:tag name="TRANSPARENCY" val="Wahr"/>
  <p:tag name="FILENAME" val=""/>
  <p:tag name="LATEXENGINEID" val="0"/>
  <p:tag name="TEMPFOLDER" val="c:\temp\"/>
  <p:tag name="LATEXFORMHEIGHT" val="320"/>
  <p:tag name="LATEXFORMWIDTH" val="385"/>
  <p:tag name="LATEXFORMWRAP" val="Wahr"/>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61,9798"/>
  <p:tag name="ORIGINALWIDTH" val="1945,257"/>
  <p:tag name="OUTPUTTYPE" val="PNG"/>
  <p:tag name="IGUANATEXVERSION" val="160"/>
  <p:tag name="LATEXADDIN" val="\documentclass{article}&#10;\usepackage{amsmath}&#10;\pagestyle{empty}&#10;\begin{document}&#10;&#10;$\Delta \tilde{P}+\cos \theta_0=H H^{\prime}+\frac{1}{32 \mathrm{Oh}^2}\left(H H^{\prime}\right)^{\prime}$&#10;&#10;&#10;\end{document}"/>
  <p:tag name="IGUANATEXSIZE" val="24"/>
  <p:tag name="IGUANATEXCURSOR" val="186"/>
  <p:tag name="TRANSPARENCY" val="Wahr"/>
  <p:tag name="FILENAME" val=""/>
  <p:tag name="LATEXENGINEID" val="0"/>
  <p:tag name="TEMPFOLDER" val="c:\temp\"/>
  <p:tag name="LATEXFORMHEIGHT" val="320"/>
  <p:tag name="LATEXFORMWIDTH" val="385"/>
  <p:tag name="LATEXFORMWRAP" val="Wahr"/>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44,7319"/>
  <p:tag name="ORIGINALWIDTH" val="1162,355"/>
  <p:tag name="OUTPUTTYPE" val="PNG"/>
  <p:tag name="IGUANATEXVERSION" val="160"/>
  <p:tag name="LATEXADDIN" val="\documentclass{article}&#10;\usepackage{amsmath}&#10;\pagestyle{empty}&#10;\begin{document}&#10;&#10;$\Delta P = 0, \ \ 1/\text{Oh}^2 = 0,$&#10;&#10;&#10;\end{document}"/>
  <p:tag name="IGUANATEXSIZE" val="24"/>
  <p:tag name="IGUANATEXCURSOR" val="98"/>
  <p:tag name="TRANSPARENCY" val="Wahr"/>
  <p:tag name="FILENAME" val=""/>
  <p:tag name="LATEXENGINEID" val="0"/>
  <p:tag name="TEMPFOLDER" val="c:\temp\"/>
  <p:tag name="LATEXFORMHEIGHT" val="320"/>
  <p:tag name="LATEXFORMWIDTH" val="385"/>
  <p:tag name="LATEXFORMWRAP" val="Wahr"/>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025,122"/>
  <p:tag name="OUTPUTTYPE" val="PNG"/>
  <p:tag name="IGUANATEXVERSION" val="160"/>
  <p:tag name="LATEXADDIN" val="\documentclass{article}&#10;\usepackage{amsmath}&#10;\pagestyle{empty}&#10;\begin{document}&#10;&#10;&#10;$H(s)H'(s) = \cos \theta_0$&#10;&#10;\end{document}"/>
  <p:tag name="IGUANATEXSIZE" val="24"/>
  <p:tag name="IGUANATEXCURSOR" val="109"/>
  <p:tag name="TRANSPARENCY" val="Wahr"/>
  <p:tag name="FILENAME" val=""/>
  <p:tag name="LATEXENGINEID" val="0"/>
  <p:tag name="TEMPFOLDER" val="c:\temp\"/>
  <p:tag name="LATEXFORMHEIGHT" val="320"/>
  <p:tag name="LATEXFORMWIDTH" val="385"/>
  <p:tag name="LATEXFORMWRAP" val="Wahr"/>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463,442"/>
  <p:tag name="ORIGINALWIDTH" val="2618,673"/>
  <p:tag name="OUTPUTTYPE" val="PNG"/>
  <p:tag name="IGUANATEXVERSION" val="160"/>
  <p:tag name="LATEXADDIN" val="\documentclass{article}&#10;\usepackage{amsmath}&#10;\pagestyle{empty}&#10;\begin{document}&#10;&#10;$H(s) = \sqrt{2 \cos \theta_0 \, s} \quad \Leftrightarrow \quad \boxed{h(t) = \sqrt{\frac{R \sigma \cos \theta_0}{2 \eta} \, t}}$&#10;&#10;&#10;\end{document}"/>
  <p:tag name="IGUANATEXSIZE" val="24"/>
  <p:tag name="IGUANATEXCURSOR" val="209"/>
  <p:tag name="TRANSPARENCY" val="Wahr"/>
  <p:tag name="FILENAME" val=""/>
  <p:tag name="LATEXENGINEID" val="0"/>
  <p:tag name="TEMPFOLDER" val="c:\temp\"/>
  <p:tag name="LATEXFORMHEIGHT" val="320"/>
  <p:tag name="LATEXFORMWIDTH" val="385"/>
  <p:tag name="LATEXFORMWRAP" val="Wahr"/>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161,9798"/>
  <p:tag name="ORIGINALWIDTH" val="2322,46"/>
  <p:tag name="OUTPUTTYPE" val="PNG"/>
  <p:tag name="IGUANATEXVERSION" val="160"/>
  <p:tag name="LATEXADDIN" val="\documentclass{article}&#10;\usepackage{amsmath}&#10;\usepackage{color}&#10;\pagestyle{empty}&#10;\begin{document}&#10;&#10;$\Delta \tilde{P}+\cos \theta_0=H H^{\prime}+\frac{1}{32 \mathrm{Oh}^2}\left(H H^{\prime}\right)^{\prime}+\textcolor{red}{\beta H'}$&#10;&#10;&#10;\end{document}"/>
  <p:tag name="IGUANATEXSIZE" val="24"/>
  <p:tag name="IGUANATEXCURSOR" val="230"/>
  <p:tag name="TRANSPARENCY" val="Wahr"/>
  <p:tag name="FILENAME" val=""/>
  <p:tag name="LATEXENGINEID" val="0"/>
  <p:tag name="TEMPFOLDER" val="c:\temp\"/>
  <p:tag name="LATEXFORMHEIGHT" val="320"/>
  <p:tag name="LATEXFORMWIDTH" val="385"/>
  <p:tag name="LATEXFORMWRAP" val="Wahr"/>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64,4169"/>
  <p:tag name="OUTPUTTYPE" val="PNG"/>
  <p:tag name="IGUANATEXVERSION" val="160"/>
  <p:tag name="LATEXADDIN" val="\documentclass{article}&#10;\usepackage{amsmath}&#10;\pagestyle{empty}&#10;\begin{document}&#10;&#10;$\beta_{\text{MKT}} \sim \zeta/\eta$&#10;&#10;&#10;\end{document}"/>
  <p:tag name="IGUANATEXSIZE" val="24"/>
  <p:tag name="IGUANATEXCURSOR" val="116"/>
  <p:tag name="TRANSPARENCY" val="Wahr"/>
  <p:tag name="FILENAME" val=""/>
  <p:tag name="LATEXENGINEID" val="0"/>
  <p:tag name="TEMPFOLDER" val="c:\temp\"/>
  <p:tag name="LATEXFORMHEIGHT" val="320"/>
  <p:tag name="LATEXFORMWIDTH" val="385"/>
  <p:tag name="LATEXFORMWRAP" val="Wahr"/>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69,4788"/>
  <p:tag name="ORIGINALWIDTH" val="830,1462"/>
  <p:tag name="OUTPUTTYPE" val="PNG"/>
  <p:tag name="IGUANATEXVERSION" val="160"/>
  <p:tag name="LATEXADDIN" val="\documentclass{article}&#10;\usepackage{amsmath}&#10;\pagestyle{empty}&#10;\begin{document}&#10;&#10;$\beta_{\text{HDT}} \sim \frac{\ln(R/L)}{\theta} $&#10;&#10;&#10;\end{document}"/>
  <p:tag name="IGUANATEXSIZE" val="24"/>
  <p:tag name="IGUANATEXCURSOR" val="98"/>
  <p:tag name="TRANSPARENCY" val="Wahr"/>
  <p:tag name="FILENAME" val=""/>
  <p:tag name="LATEXENGINEID" val="0"/>
  <p:tag name="TEMPFOLDER" val="c:\temp\"/>
  <p:tag name="LATEXFORMHEIGHT" val="320"/>
  <p:tag name="LATEXFORMWIDTH" val="385"/>
  <p:tag name="LATEXFORMWRAP" val="Wahr"/>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1279,34"/>
  <p:tag name="OUTPUTTYPE" val="PNG"/>
  <p:tag name="IGUANATEXVERSION" val="160"/>
  <p:tag name="LATEXADDIN" val="\documentclass{article}&#10;\usepackage{amsmath}&#10;\usepackage{color}&#10;\pagestyle{empty}&#10;\begin{document}&#10;&#10;&#10;$\theta_{\text{app}}^3 - \textcolor{red}{\theta_{\text{m}}^3} = 9 \, \text{Ca} \, \ln\left( \frac{x}{L} \right)$&#10;&#10;\end{document}"/>
  <p:tag name="IGUANATEXSIZE" val="24"/>
  <p:tag name="IGUANATEXCURSOR" val="131"/>
  <p:tag name="TRANSPARENCY" val="Wahr"/>
  <p:tag name="FILENAME" val=""/>
  <p:tag name="LATEXENGINEID" val="0"/>
  <p:tag name="TEMPFOLDER" val="c:\temp\"/>
  <p:tag name="LATEXFORMHEIGHT" val="320"/>
  <p:tag name="LATEXFORMWIDTH" val="385"/>
  <p:tag name="LATEXFORMWRAP" val="Wahr"/>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15,898"/>
  <p:tag name="OUTPUTTYPE" val="PNG"/>
  <p:tag name="IGUANATEXVERSION" val="160"/>
  <p:tag name="LATEXADDIN" val="\documentclass{article}&#10;\usepackage{amsmath}&#10;\pagestyle{empty}&#10;\begin{document}&#10;&#10;&#10;$\ln(x/L)\approx 75??$&#10;&#10;\end{document}"/>
  <p:tag name="IGUANATEXSIZE" val="24"/>
  <p:tag name="IGUANATEXCURSOR" val="103"/>
  <p:tag name="TRANSPARENCY" val="Wahr"/>
  <p:tag name="FILENAME" val=""/>
  <p:tag name="LATEXENGINEID" val="0"/>
  <p:tag name="TEMPFOLDER" val="c:\temp\"/>
  <p:tag name="LATEXFORMHEIGHT" val="320"/>
  <p:tag name="LATEXFORMWIDTH" val="385"/>
  <p:tag name="LATEXFORMWRAP" val="Wahr"/>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425,572"/>
  <p:tag name="OUTPUTTYPE" val="PNG"/>
  <p:tag name="IGUANATEXVERSION" val="160"/>
  <p:tag name="LATEXADDIN" val="\documentclass{article}&#10;\usepackage{amsmath}&#10;\usepackage{color}&#10;\pagestyle{empty}&#10;\begin{document}&#10;&#10;&#10;$-\textcolor{red}{\zeta} V_{\Gamma}=\sigma\left(\cos \theta_{\text{m}}-\cos \theta_0\right)$&#10;&#10;\end{document}"/>
  <p:tag name="IGUANATEXSIZE" val="24"/>
  <p:tag name="IGUANATEXCURSOR" val="125"/>
  <p:tag name="TRANSPARENCY" val="Wahr"/>
  <p:tag name="FILENAME" val=""/>
  <p:tag name="LATEXENGINEID" val="0"/>
  <p:tag name="TEMPFOLDER" val="c:\temp\"/>
  <p:tag name="LATEXFORMHEIGHT" val="320"/>
  <p:tag name="LATEXFORMWIDTH" val="385"/>
  <p:tag name="LATEXFORMWRAP" val="Wahr"/>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59,88"/>
  <p:tag name="OUTPUTTYPE" val="PNG"/>
  <p:tag name="IGUANATEXVERSION" val="160"/>
  <p:tag name="LATEXADDIN" val="\documentclass{article}&#10;\usepackage{amsmath}&#10;\pagestyle{empty}&#10;\begin{document}&#10;&#10;\[ M_l(t) = A \, \varepsilon \, \rho_l h(t) \]&#10;&#10;&#10;\end{document}"/>
  <p:tag name="IGUANATEXSIZE" val="30"/>
  <p:tag name="IGUANATEXCURSOR" val="112"/>
  <p:tag name="TRANSPARENCY" val="Wahr"/>
  <p:tag name="FILENAME" val=""/>
  <p:tag name="LATEXENGINEID" val="0"/>
  <p:tag name="TEMPFOLDER" val="c:\temp\"/>
  <p:tag name="LATEXFORMHEIGHT" val="320"/>
  <p:tag name="LATEXFORMWIDTH" val="385"/>
  <p:tag name="LATEXFORMWRAP" val="Wahr"/>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568,804"/>
  <p:tag name="OUTPUTTYPE" val="PNG"/>
  <p:tag name="IGUANATEXVERSION" val="160"/>
  <p:tag name="LATEXADDIN" val="\documentclass{article}&#10;\usepackage{amsmath}&#10;\usepackage{color}&#10;\pagestyle{empty}&#10;\begin{document}&#10;&#10;&#10;$M_l(t)= A \, \varepsilon \, \rho \, \sqrt{\frac{ \textcolor{red}{r_{\text{p,eff}}} \,  \sigma \, \cos \textcolor{red}{\theta_{\text{CB}}}}{2 \eta}}$.&#10;&#10;\end{document}"/>
  <p:tag name="IGUANATEXSIZE" val="30"/>
  <p:tag name="IGUANATEXCURSOR" val="239"/>
  <p:tag name="TRANSPARENCY" val="Wahr"/>
  <p:tag name="FILENAME" val=""/>
  <p:tag name="LATEXENGINEID" val="0"/>
  <p:tag name="TEMPFOLDER" val="c:\temp\"/>
  <p:tag name="LATEXFORMHEIGHT" val="320"/>
  <p:tag name="LATEXFORMWIDTH" val="385"/>
  <p:tag name="LATEXFORMWRAP" val="Wahr"/>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233,596"/>
  <p:tag name="OUTPUTTYPE" val="PNG"/>
  <p:tag name="IGUANATEXVERSION" val="160"/>
  <p:tag name="LATEXADDIN" val="\documentclass{article}&#10;\usepackage{amsmath}&#10;\pagestyle{empty}&#10;\begin{document}&#10;&#10;&#10;$H(s)H'(s) = \cos \theta_0(H)$&#10;&#10;\end{document}"/>
  <p:tag name="IGUANATEXSIZE" val="24"/>
  <p:tag name="IGUANATEXCURSOR" val="111"/>
  <p:tag name="TRANSPARENCY" val="Wahr"/>
  <p:tag name="FILENAME" val=""/>
  <p:tag name="LATEXENGINEID" val="0"/>
  <p:tag name="TEMPFOLDER" val="c:\temp\"/>
  <p:tag name="LATEXFORMHEIGHT" val="320"/>
  <p:tag name="LATEXFORMWIDTH" val="385"/>
  <p:tag name="LATEXFORMWRAP" val="Wahr"/>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114,7357"/>
  <p:tag name="ORIGINALWIDTH" val="3937,758"/>
  <p:tag name="OUTPUTTYPE" val="PNG"/>
  <p:tag name="IGUANATEXVERSION" val="160"/>
  <p:tag name="LATEXADDIN" val="\documentclass{article}&#10;\usepackage{amsmath}&#10;\pagestyle{empty}&#10;\begin{document}&#10;&#10;&#10;$\theta_A = 30^\circ, \quad \theta_B = 60^\circ, \quad \text{share of A} \quad \ r_A = 0.3, \quad \text{pore length} \quad L=10 \, R$&#10;&#10;\end{document}"/>
  <p:tag name="IGUANATEXSIZE" val="24"/>
  <p:tag name="IGUANATEXCURSOR" val="212"/>
  <p:tag name="TRANSPARENCY" val="Wahr"/>
  <p:tag name="FILENAME" val=""/>
  <p:tag name="LATEXENGINEID" val="0"/>
  <p:tag name="TEMPFOLDER" val="c:\temp\"/>
  <p:tag name="LATEXFORMHEIGHT" val="320"/>
  <p:tag name="LATEXFORMWIDTH" val="385"/>
  <p:tag name="LATEXFORMWRAP" val="Wahr"/>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2048,744"/>
  <p:tag name="OUTPUTTYPE" val="PNG"/>
  <p:tag name="IGUANATEXVERSION" val="160"/>
  <p:tag name="LATEXADDIN" val="\documentclass{article}&#10;\usepackage{amsmath}&#10;\pagestyle{empty}&#10;\begin{document}&#10;&#10;&#10;$\theta_{\text{CB}} = 0.3 \cos 30^\circ + 0.7 \cos 60^\circ \approx 52.4^\circ$&#10;&#10;\end{document}"/>
  <p:tag name="IGUANATEXSIZE" val="24"/>
  <p:tag name="IGUANATEXCURSOR" val="160"/>
  <p:tag name="TRANSPARENCY" val="Wahr"/>
  <p:tag name="FILENAME" val=""/>
  <p:tag name="LATEXENGINEID" val="0"/>
  <p:tag name="TEMPFOLDER" val="c:\temp\"/>
  <p:tag name="LATEXFORMHEIGHT" val="320"/>
  <p:tag name="LATEXFORMWIDTH" val="385"/>
  <p:tag name="LATEXFORMWRAP" val="Wahr"/>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568,804"/>
  <p:tag name="OUTPUTTYPE" val="PNG"/>
  <p:tag name="IGUANATEXVERSION" val="160"/>
  <p:tag name="LATEXADDIN" val="\documentclass{article}&#10;\usepackage{amsmath}&#10;\usepackage{color}&#10;\pagestyle{empty}&#10;\begin{document}&#10;&#10;&#10;$M_l(t)= A \, \varepsilon \, \rho \, \sqrt{\frac{ \textcolor{red}{r_{\text{p,eff}}} \,  \sigma \, \cos \textcolor{red}{\theta_{\text{CB}}}}{2 \eta}}$.&#10;&#10;\end{document}"/>
  <p:tag name="IGUANATEXSIZE" val="30"/>
  <p:tag name="IGUANATEXCURSOR" val="239"/>
  <p:tag name="TRANSPARENCY" val="Wahr"/>
  <p:tag name="FILENAME" val=""/>
  <p:tag name="LATEXENGINEID" val="0"/>
  <p:tag name="TEMPFOLDER" val="c:\temp\"/>
  <p:tag name="LATEXFORMHEIGHT" val="320"/>
  <p:tag name="LATEXFORMWIDTH" val="385"/>
  <p:tag name="LATEXFORMWRAP" val="Wahr"/>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853,3933"/>
  <p:tag name="OUTPUTTYPE" val="PNG"/>
  <p:tag name="IGUANATEXVERSION" val="160"/>
  <p:tag name="LATEXADDIN" val="\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p:tag name="IGUANATEXSIZE" val="19"/>
  <p:tag name="IGUANATEXCURSOR" val="317"/>
  <p:tag name="TRANSPARENCY" val="Wahr"/>
  <p:tag name="FILENAME" val=""/>
  <p:tag name="LATEXENGINEID" val="0"/>
  <p:tag name="TEMPFOLDER" val="C:\Users\Mathis\Documents\IguanaTex\"/>
  <p:tag name="LATEXFORMHEIGHT" val="318"/>
  <p:tag name="LATEXFORMWIDTH" val="835,5"/>
  <p:tag name="LATEXFORMWRAP" val="Wahr"/>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15,973"/>
  <p:tag name="ORIGINALWIDTH" val="1712,036"/>
  <p:tag name="OUTPUTTYPE" val="PNG"/>
  <p:tag name="IGUANATEXVERSION" val="160"/>
  <p:tag name="LATEXADDIN" val="\documentclass{article}&#10;\usepackage{amsmath}&#10;\pagestyle{empty}&#10;\begin{document}&#10;&#10;\[ \boxed{(H H')' + \Omega \, H H' + H - 1 = 0} \]&#10;&#10;&#10;\end{document}"/>
  <p:tag name="IGUANATEXSIZE" val="25"/>
  <p:tag name="IGUANATEXCURSOR" val="127"/>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463,442"/>
  <p:tag name="ORIGINALWIDTH" val="1424,822"/>
  <p:tag name="OUTPUTTYPE" val="PNG"/>
  <p:tag name="IGUANATEXVERSION" val="160"/>
  <p:tag name="LATEXADDIN" val="\documentclass{article}&#10;\usepackage{amsmath}&#10;\pagestyle{empty}&#10;\begin{document}&#10;&#10;&#10;\begin{align*}&#10;\boxed{\Omega=\sqrt{\frac{128 \eta^2 \sigma \cos \theta_{\mathrm{e}}}{g^2 R^5 \rho^3}} &lt; 2}&#10;\end{align*}&#10;&#10;\end{document}"/>
  <p:tag name="IGUANATEXSIZE" val="25"/>
  <p:tag name="IGUANATEXCURSOR" val="110"/>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81,9272"/>
  <p:tag name="OUTPUTTYPE" val="PNG"/>
  <p:tag name="IGUANATEXVERSION" val="160"/>
  <p:tag name="LATEXADDIN" val="\documentclass{article}&#10;\usepackage{amssymb}&#10;\usepackage{mathtools}&#10;\usepackage{stmaryrd}&#10;\usepackage{color}&#10;&#10;\pagestyle{empty}&#10;\begin{document}&#10;&#10;&#10;$(H = h/R)$&#10;&#10;\end{document}"/>
  <p:tag name="IGUANATEXSIZE" val="20"/>
  <p:tag name="IGUANATEXCURSOR" val="148"/>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46,4192"/>
  <p:tag name="OUTPUTTYPE" val="PNG"/>
  <p:tag name="IGUANATEXVERSION" val="160"/>
  <p:tag name="LATEXADDIN" val="\documentclass{article}&#10;\usepackage{amssymb}&#10;\usepackage{mathtools}&#10;\usepackage{stmaryrd}&#10;\usepackage{color}&#10;&#10;\pagestyle{empty}&#10;\begin{document}&#10;&#10;$R = 689 \mu \text{m}.$&#10;&#10;&#10;\end{document}"/>
  <p:tag name="IGUANATEXSIZE" val="19"/>
  <p:tag name="IGUANATEXCURSOR" val="168"/>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853,3933"/>
  <p:tag name="OUTPUTTYPE" val="PNG"/>
  <p:tag name="IGUANATEXVERSION" val="160"/>
  <p:tag name="LATEXADDIN" val="\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p:tag name="IGUANATEXSIZE" val="19"/>
  <p:tag name="IGUANATEXCURSOR" val="317"/>
  <p:tag name="TRANSPARENCY" val="Wahr"/>
  <p:tag name="FILENAME" val=""/>
  <p:tag name="LATEXENGINEID" val="0"/>
  <p:tag name="TEMPFOLDER" val="C:\Users\Mathis\Documents\IguanaTex\"/>
  <p:tag name="LATEXFORMHEIGHT" val="318"/>
  <p:tag name="LATEXFORMWIDTH" val="835,5"/>
  <p:tag name="LATEXFORMWRAP" val="Wahr"/>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461,9423"/>
  <p:tag name="OUTPUTTYPE" val="PNG"/>
  <p:tag name="IGUANATEXVERSION" val="160"/>
  <p:tag name="LATEXADDIN" val="\documentclass{article}&#10;\usepackage{amssymb}&#10;\usepackage{mathtools}&#10;\usepackage{stmaryrd}&#10;\usepackage{color}&#10;&#10;\pagestyle{empty}&#10;\begin{document}&#10;&#10;$\Omega \approx 1.01$&#10;&#10;&#10;\end{document}"/>
  <p:tag name="IGUANATEXSIZE" val="28"/>
  <p:tag name="IGUANATEXCURSOR" val="166"/>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461,9423"/>
  <p:tag name="OUTPUTTYPE" val="PNG"/>
  <p:tag name="IGUANATEXVERSION" val="160"/>
  <p:tag name="LATEXADDIN" val="\documentclass{article}&#10;\usepackage{amssymb}&#10;\usepackage{mathtools}&#10;\usepackage{stmaryrd}&#10;\usepackage{color}&#10;&#10;\pagestyle{empty}&#10;\begin{document}&#10;&#10;$\Omega \approx 1.01$&#10;&#10;&#10;\end{document}"/>
  <p:tag name="IGUANATEXSIZE" val="28"/>
  <p:tag name="IGUANATEXCURSOR" val="166"/>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853,3933"/>
  <p:tag name="OUTPUTTYPE" val="PNG"/>
  <p:tag name="IGUANATEXVERSION" val="160"/>
  <p:tag name="LATEXADDIN" val="\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p:tag name="IGUANATEXSIZE" val="19"/>
  <p:tag name="IGUANATEXCURSOR" val="317"/>
  <p:tag name="TRANSPARENCY" val="Wahr"/>
  <p:tag name="FILENAME" val=""/>
  <p:tag name="LATEXENGINEID" val="0"/>
  <p:tag name="TEMPFOLDER" val="C:\Users\Mathis\Documents\IguanaTex\"/>
  <p:tag name="LATEXFORMHEIGHT" val="318"/>
  <p:tag name="LATEXFORMWIDTH" val="835,5"/>
  <p:tag name="LATEXFORMWRAP" val="Wahr"/>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461,9423"/>
  <p:tag name="OUTPUTTYPE" val="PNG"/>
  <p:tag name="IGUANATEXVERSION" val="160"/>
  <p:tag name="LATEXADDIN" val="\documentclass{article}&#10;\usepackage{amssymb}&#10;\usepackage{mathtools}&#10;\usepackage{stmaryrd}&#10;\usepackage{color}&#10;&#10;\pagestyle{empty}&#10;\begin{document}&#10;&#10;$\Omega \approx 1.01$&#10;&#10;&#10;\end{document}"/>
  <p:tag name="IGUANATEXSIZE" val="28"/>
  <p:tag name="IGUANATEXCURSOR" val="166"/>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215,973"/>
  <p:tag name="ORIGINALWIDTH" val="1972,254"/>
  <p:tag name="OUTPUTTYPE" val="PNG"/>
  <p:tag name="IGUANATEXVERSION" val="160"/>
  <p:tag name="LATEXADDIN" val="\documentclass{article}&#10;\usepackage{amsmath}&#10;\usepackage{color}&#10;\pagestyle{empty}&#10;\begin{document}&#10;&#10;\[ \boxed{(H H')' + \Omega \, H H' + H - 1 = \textcolor{red}{- \beta H'}} \]&#10;&#10;&#10;\end{document}"/>
  <p:tag name="IGUANATEXSIZE" val="20"/>
  <p:tag name="IGUANATEXCURSOR" val="63"/>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68,99134"/>
  <p:tag name="OUTPUTTYPE" val="PNG"/>
  <p:tag name="IGUANATEXVERSION" val="160"/>
  <p:tag name="LATEXADDIN" val="\documentclass{article}&#10;\usepackage{amssymb}&#10;\usepackage{mathtools}&#10;\usepackage{stmaryrd}&#10;\usepackage{color}&#10;&#10;\pagestyle{empty}&#10;\begin{document}&#10;&#10;&#10;$\beta$&#10;&#10;\end{document}"/>
  <p:tag name="IGUANATEXSIZE" val="19"/>
  <p:tag name="IGUANATEXCURSOR" val="154"/>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95,7255"/>
  <p:tag name="ORIGINALWIDTH" val="632,171"/>
  <p:tag name="OUTPUTTYPE" val="PNG"/>
  <p:tag name="IGUANATEXVERSION" val="160"/>
  <p:tag name="LATEXADDIN" val="\documentclass{article}&#10;\usepackage{amsmath}&#10;\usepackage{color}&#10;\pagestyle{empty}&#10;\begin{document}&#10;&#10;&#10;\[ \boxed{\Omega + \textcolor{red}{\beta} &lt; 2} \]&#10;&#10;\end{document}"/>
  <p:tag name="IGUANATEXSIZE" val="20"/>
  <p:tag name="IGUANATEXCURSOR" val="146"/>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860,8923"/>
  <p:tag name="OUTPUTTYPE" val="PNG"/>
  <p:tag name="IGUANATEXVERSION" val="160"/>
  <p:tag name="LATEXADDIN" val="\documentclass{article}&#10;\usepackage{amsmath}&#10;\usepackage{color}&#10;\pagestyle{empty}&#10;\begin{document}&#10;&#10;&#10;\[ \Omega + \beta \approx 1.8 &lt; 2 \]&#10;&#10;\end{document}"/>
  <p:tag name="IGUANATEXSIZE" val="20"/>
  <p:tag name="IGUANATEXCURSOR" val="134"/>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461,9423"/>
  <p:tag name="OUTPUTTYPE" val="PNG"/>
  <p:tag name="IGUANATEXVERSION" val="160"/>
  <p:tag name="LATEXADDIN" val="\documentclass{article}&#10;\usepackage{amssymb}&#10;\usepackage{mathtools}&#10;\usepackage{stmaryrd}&#10;\usepackage{color}&#10;&#10;\pagestyle{empty}&#10;\begin{document}&#10;&#10;$\Omega \approx 1.01$&#10;&#10;&#10;\end{document}"/>
  <p:tag name="IGUANATEXSIZE" val="28"/>
  <p:tag name="IGUANATEXCURSOR" val="166"/>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853,3933"/>
  <p:tag name="OUTPUTTYPE" val="PNG"/>
  <p:tag name="IGUANATEXVERSION" val="160"/>
  <p:tag name="LATEXADDIN" val="\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p:tag name="IGUANATEXSIZE" val="19"/>
  <p:tag name="IGUANATEXCURSOR" val="317"/>
  <p:tag name="TRANSPARENCY" val="Wahr"/>
  <p:tag name="FILENAME" val=""/>
  <p:tag name="LATEXENGINEID" val="0"/>
  <p:tag name="TEMPFOLDER" val="C:\Users\Mathis\Documents\IguanaTex\"/>
  <p:tag name="LATEXFORMHEIGHT" val="318"/>
  <p:tag name="LATEXFORMWIDTH" val="835,5"/>
  <p:tag name="LATEXFORMWRAP" val="Wahr"/>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46,4192"/>
  <p:tag name="OUTPUTTYPE" val="PNG"/>
  <p:tag name="IGUANATEXVERSION" val="160"/>
  <p:tag name="LATEXADDIN" val="\documentclass{article}&#10;\usepackage{amssymb}&#10;\usepackage{mathtools}&#10;\usepackage{stmaryrd}&#10;\usepackage{color}&#10;&#10;\pagestyle{empty}&#10;\begin{document}&#10;&#10;$R = 689 \mu \text{m}.$&#10;&#10;&#10;\end{document}"/>
  <p:tag name="IGUANATEXSIZE" val="19"/>
  <p:tag name="IGUANATEXCURSOR" val="168"/>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461,9423"/>
  <p:tag name="OUTPUTTYPE" val="PNG"/>
  <p:tag name="IGUANATEXVERSION" val="160"/>
  <p:tag name="LATEXADDIN" val="\documentclass{article}&#10;\usepackage{amssymb}&#10;\usepackage{mathtools}&#10;\usepackage{stmaryrd}&#10;\usepackage{color}&#10;&#10;\pagestyle{empty}&#10;\begin{document}&#10;&#10;$\Omega \approx 1.01$&#10;&#10;&#10;\end{document}"/>
  <p:tag name="IGUANATEXSIZE" val="28"/>
  <p:tag name="IGUANATEXCURSOR" val="166"/>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991,751"/>
  <p:tag name="OUTPUTTYPE" val="PNG"/>
  <p:tag name="IGUANATEXVERSION" val="160"/>
  <p:tag name="LATEXADDIN" val="\documentclass{article}&#10;\usepackage{amsmath}&#10;\pagestyle{empty}&#10;\begin{document}&#10;&#10;\[ \psi(s) := \exp\left( \frac{(\Omega + \beta) s}{2} \right) \left( H(s)^2 - 1 \right) \]&#10;&#10;&#10;\end{document}"/>
  <p:tag name="IGUANATEXSIZE" val="20"/>
  <p:tag name="IGUANATEXCURSOR" val="154"/>
  <p:tag name="TRANSPARENCY" val="Wahr"/>
  <p:tag name="FILENAME" val=""/>
  <p:tag name="LATEXENGINEID" val="0"/>
  <p:tag name="TEMPFOLDER" val="C:\Users\Mathis\Documents\IguanaTex\"/>
  <p:tag name="LATEXFORMHEIGHT" val="320"/>
  <p:tag name="LATEXFORMWIDTH" val="385"/>
  <p:tag name="LATEXFORMWRAP" val="Wahr"/>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853,3933"/>
  <p:tag name="OUTPUTTYPE" val="PNG"/>
  <p:tag name="IGUANATEXVERSION" val="160"/>
  <p:tag name="LATEXADDIN" val="\documentclass{article}&#10;\usepackage{amssymb}&#10;\usepackage{mathtools}&#10;\usepackage{stmaryrd}&#10;\usepackage{color}&#10;&#10;\pagestyle{empty}&#10;\begin{document}&#10;&#10;%\begin{align*} &#10;%\sigma &amp;= 21.6 \, \text{mN}/\text{m}, \ \rho = 780 \, \text{kg}/\text{m}^3,\\ \eta &amp;= 1.17 \, \text{mPa} \cdot \text{s}  &#10;%\end{align*}&#10;&#10;\begin{align*} &#10;\eta &amp;= 1.17 \, \text{mPa} \cdot \text{s}  &#10;\end{align*}&#10;&#10;&#10;\end{document}"/>
  <p:tag name="IGUANATEXSIZE" val="19"/>
  <p:tag name="IGUANATEXCURSOR" val="317"/>
  <p:tag name="TRANSPARENCY" val="Wahr"/>
  <p:tag name="FILENAME" val=""/>
  <p:tag name="LATEXENGINEID" val="0"/>
  <p:tag name="TEMPFOLDER" val="C:\Users\Mathis\Documents\IguanaTex\"/>
  <p:tag name="LATEXFORMHEIGHT" val="318"/>
  <p:tag name="LATEXFORMWIDTH" val="835,5"/>
  <p:tag name="LATEXFORMWRAP" val="Wahr"/>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791,1511"/>
  <p:tag name="OUTPUTTYPE" val="PNG"/>
  <p:tag name="IGUANATEXVERSION" val="160"/>
  <p:tag name="LATEXADDIN" val="\documentclass{article}&#10;\usepackage{amssymb}&#10;\usepackage{mathtools}&#10;\usepackage{stmaryrd}&#10;\usepackage{color}&#10;&#10;\pagestyle{empty}&#10;\begin{document}&#10;&#10;%\begin{align*} &#10;%\sigma &amp;= 16.6 \, \text{mN}/\text{m}, \ \rho = 710 \, \text{kg}/\text{m}^3,\\ \eta &amp;= 0.3 \, \text{mPa} \cdot \text{s}  &#10;%\end{align*}&#10;&#10;\begin{align*} &#10;\eta &amp;= 0.3 \, \text{mPa} \cdot \text{s}  &#10;\end{align*}&#10;&#10;\end{document}"/>
  <p:tag name="IGUANATEXSIZE" val="19"/>
  <p:tag name="IGUANATEXCURSOR" val="316"/>
  <p:tag name="TRANSPARENCY" val="Wahr"/>
  <p:tag name="FILENAME" val=""/>
  <p:tag name="LATEXENGINEID" val="0"/>
  <p:tag name="TEMPFOLDER" val="C:\Users\Mathis\Documents\IguanaTex\"/>
  <p:tag name="LATEXFORMHEIGHT" val="320"/>
  <p:tag name="LATEXFORMWIDTH" val="822"/>
  <p:tag name="LATEXFORMWRAP" val="Wahr"/>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54,4807"/>
  <p:tag name="ORIGINALWIDTH" val="1279,34"/>
  <p:tag name="OUTPUTTYPE" val="PNG"/>
  <p:tag name="IGUANATEXVERSION" val="160"/>
  <p:tag name="LATEXADDIN" val="\documentclass{article}&#10;\usepackage{amsmath}&#10;\pagestyle{empty}&#10;\begin{document}&#10;&#10;&#10;$\theta_{\text{app}}^3 - \theta_{\text{m}}^3 = 9 \, \text{Ca} \, \ln\left( \frac{x}{L} \right)$&#10;&#10;\end{document}"/>
  <p:tag name="IGUANATEXSIZE" val="24"/>
  <p:tag name="IGUANATEXCURSOR" val="128"/>
  <p:tag name="TRANSPARENCY" val="Wahr"/>
  <p:tag name="FILENAME" val=""/>
  <p:tag name="LATEXENGINEID" val="0"/>
  <p:tag name="TEMPFOLDER" val="c:\temp\"/>
  <p:tag name="LATEXFORMHEIGHT" val="320"/>
  <p:tag name="LATEXFORMWIDTH" val="385"/>
  <p:tag name="LATEXFORMWRAP" val="Wahr"/>
  <p:tag name="BITMAPVECTOR" val="0"/>
</p:tagLst>
</file>

<file path=ppt/theme/theme1.xml><?xml version="1.0" encoding="utf-8"?>
<a:theme xmlns:a="http://schemas.openxmlformats.org/drawingml/2006/main" name="1_csipowerpointvorlage">
  <a:themeElements>
    <a:clrScheme name="PowerPoint 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Vorlage">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 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3268</Words>
  <Application>Microsoft Office PowerPoint</Application>
  <PresentationFormat>Breitbild</PresentationFormat>
  <Paragraphs>329</Paragraphs>
  <Slides>56</Slides>
  <Notes>7</Notes>
  <HiddenSlides>0</HiddenSlides>
  <MMClips>4</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56</vt:i4>
      </vt:variant>
    </vt:vector>
  </HeadingPairs>
  <TitlesOfParts>
    <vt:vector size="63" baseType="lpstr">
      <vt:lpstr>Calibri</vt:lpstr>
      <vt:lpstr>Cambria Math</vt:lpstr>
      <vt:lpstr>Times New Roman</vt:lpstr>
      <vt:lpstr>Verdana</vt:lpstr>
      <vt:lpstr>Wingdings</vt:lpstr>
      <vt:lpstr>1_csipowerpointvorlage</vt:lpstr>
      <vt:lpstr>think-cell Folie</vt:lpstr>
      <vt:lpstr>Capillary Imbibition: Progress in Understanding Powder Wetting Phenomena and Applications  Mathis Fricke, Department of Mathematics, Technical University of Darmstadt</vt:lpstr>
      <vt:lpstr>Thanks to my collaborators ..</vt:lpstr>
      <vt:lpstr>A prototypical dynamic wetting process</vt:lpstr>
      <vt:lpstr>A prototypical dynamic wetting process</vt:lpstr>
      <vt:lpstr>Experiments: Monotonic vs. Oscillatory Rise (Quéré, 1997)</vt:lpstr>
      <vt:lpstr>Capillary Rise and Powder Reconstitution</vt:lpstr>
      <vt:lpstr>Collaborative Research Center on Wetting and Transport Phenomena</vt:lpstr>
      <vt:lpstr>Some Guiding Questions</vt:lpstr>
      <vt:lpstr>Predictive Theories vs. Fitting of Models</vt:lpstr>
      <vt:lpstr>Example for HDT: Spreading glycerol-water droplet</vt:lpstr>
      <vt:lpstr>How to tackle the multiscale nature of the problem?</vt:lpstr>
      <vt:lpstr>Modeling Fundamentals</vt:lpstr>
      <vt:lpstr>Modeling Hierarchy</vt:lpstr>
      <vt:lpstr>Static Wetting of textured surfaces – Cassie-Baxter &amp; Wenzel Models </vt:lpstr>
      <vt:lpstr>Wetting of textured surfaces – Cassie-Baxter &amp; Wenzel Models </vt:lpstr>
      <vt:lpstr>Modeling the dynamics of capillary rise</vt:lpstr>
      <vt:lpstr>Dissipative mechanisms in the continuum model</vt:lpstr>
      <vt:lpstr>Dissipative mechanisms in the continuum model – Slip Condition</vt:lpstr>
      <vt:lpstr>Dissipative mechanisms in the continuum model – Dynamic Contact Angle</vt:lpstr>
      <vt:lpstr>Important observation: Wettability and mobility (slip) are linked!</vt:lpstr>
      <vt:lpstr>Two-phase CFD Simulations</vt:lpstr>
      <vt:lpstr>Our approach to modeling and simulation</vt:lpstr>
      <vt:lpstr>CFD simulations of the capillary rise process</vt:lpstr>
      <vt:lpstr>Effect of Navier Slip Length</vt:lpstr>
      <vt:lpstr>Effect of Navier Slip Length</vt:lpstr>
      <vt:lpstr>Effect of Navier Slip Length</vt:lpstr>
      <vt:lpstr>Effect of Navier Slip Length</vt:lpstr>
      <vt:lpstr>Collaboration with  Robert Bosch GmbH (T. Maric, TU Darmstadt)</vt:lpstr>
      <vt:lpstr>PowerPoint-Präsentation</vt:lpstr>
      <vt:lpstr>Applications: Powders &amp; Heterogeneous Materials</vt:lpstr>
      <vt:lpstr>The basis: The Lucas-Washburn Equation</vt:lpstr>
      <vt:lpstr>The basis: The Lucas-Washburn Equation</vt:lpstr>
      <vt:lpstr>Including HDT and MKT in the model</vt:lpstr>
      <vt:lpstr>Lesson learned: Spreading glycerol-water droplet</vt:lpstr>
      <vt:lpstr>A model for an inert, heterogeneous powder system </vt:lpstr>
      <vt:lpstr>A new approach to heterogeneous materials – Work in Progress  (joint work with J. De Coninck)</vt:lpstr>
      <vt:lpstr>A simple example</vt:lpstr>
      <vt:lpstr>A simple example</vt:lpstr>
      <vt:lpstr>A simple example</vt:lpstr>
      <vt:lpstr>A quantitative example</vt:lpstr>
      <vt:lpstr>Distribution of segment length (where r_A=0.3)</vt:lpstr>
      <vt:lpstr>Distribution of crossing time (according to Lucas-Washburn)</vt:lpstr>
      <vt:lpstr>Distribution of crossing time (according to Lucas-Washburn)</vt:lpstr>
      <vt:lpstr>Some Conclusions</vt:lpstr>
      <vt:lpstr>What‘s next?</vt:lpstr>
      <vt:lpstr>Thank you very much for your attention!</vt:lpstr>
      <vt:lpstr>List of references (I)</vt:lpstr>
      <vt:lpstr>List of references (II)</vt:lpstr>
      <vt:lpstr>Backup Material</vt:lpstr>
      <vt:lpstr>Trapping of a meniscus by a hydrophobic defect (VOF simulations)</vt:lpstr>
      <vt:lpstr>Collaborative Research Center on Wetting and Transport Phenomena</vt:lpstr>
      <vt:lpstr>Simplified Models (ODEs)</vt:lpstr>
      <vt:lpstr>Classical Theory for oscillations by Bosanquet und Quéré</vt:lpstr>
      <vt:lpstr>Classical model by Bosanquet needs improvement</vt:lpstr>
      <vt:lpstr>TODO Zusammenführung der Theorien</vt:lpstr>
      <vt:lpstr>Nachweis der Oszillation durch nichtlineare Transformation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Wetting of Powder Fricke</dc:title>
  <dc:creator>Benjamin Lambie</dc:creator>
  <cp:lastModifiedBy>Fricke</cp:lastModifiedBy>
  <cp:revision>790</cp:revision>
  <cp:lastPrinted>2024-01-26T15:23:08Z</cp:lastPrinted>
  <dcterms:created xsi:type="dcterms:W3CDTF">2023-11-27T13:39:45Z</dcterms:created>
  <dcterms:modified xsi:type="dcterms:W3CDTF">2024-06-13T03:48:00Z</dcterms:modified>
</cp:coreProperties>
</file>