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3" r:id="rId3"/>
    <p:sldId id="264" r:id="rId4"/>
    <p:sldId id="267" r:id="rId5"/>
    <p:sldId id="272" r:id="rId6"/>
    <p:sldId id="274" r:id="rId7"/>
    <p:sldId id="266" r:id="rId8"/>
    <p:sldId id="265" r:id="rId9"/>
    <p:sldId id="273" r:id="rId10"/>
    <p:sldId id="270" r:id="rId11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673C-DD72-4597-AA81-53CC823295D6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95F0-7528-4B4E-B78B-CF22E42FA1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34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AC40-016D-499C-8F1B-DD71525040AA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39E1-F6DA-49A6-AF68-9F3A7E2AE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3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39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3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40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/>
          </p:cNvSpPr>
          <p:nvPr userDrawn="1"/>
        </p:nvSpPr>
        <p:spPr bwMode="auto">
          <a:xfrm>
            <a:off x="11415944" y="6551422"/>
            <a:ext cx="920749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fld id="{4AD53905-C503-4578-A020-33ABF997DBCA}" type="slidenum">
              <a:rPr lang="de-DE" sz="1300" b="0" smtClean="0">
                <a:solidFill>
                  <a:srgbClr val="000000"/>
                </a:solidFill>
                <a:latin typeface="+mj-lt"/>
              </a:rPr>
              <a:pPr algn="ctr" eaLnBrk="1" hangingPunct="1">
                <a:spcBef>
                  <a:spcPct val="20000"/>
                </a:spcBef>
                <a:defRPr/>
              </a:pPr>
              <a:t>‹Nr.›</a:t>
            </a:fld>
            <a:endParaRPr lang="de-DE" sz="13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78385" y="62142"/>
            <a:ext cx="9168579" cy="539434"/>
          </a:xfrm>
        </p:spPr>
        <p:txBody>
          <a:bodyPr anchor="b"/>
          <a:lstStyle>
            <a:lvl1pPr>
              <a:defRPr sz="2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15601" y="994793"/>
            <a:ext cx="10949043" cy="542376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</a:defRPr>
            </a:lvl1pPr>
            <a:lvl2pPr marL="971550" indent="-514350">
              <a:buSzPct val="75000"/>
              <a:buFont typeface="Wingdings" panose="05000000000000000000" pitchFamily="2" charset="2"/>
              <a:buChar char="Ø"/>
              <a:defRPr sz="2400" b="0">
                <a:solidFill>
                  <a:schemeClr val="tx1"/>
                </a:solidFill>
              </a:defRPr>
            </a:lvl2pPr>
            <a:lvl3pPr marL="1371600" indent="-457200">
              <a:buSzPct val="100000"/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13.05.2022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Lukas Gromotka (B04) – CRC 1411 Update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833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40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22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1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4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46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7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B1EB-6A6A-4EA2-92BE-08E6FA640A94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itraj@nitt.edu" TargetMode="External"/><Relationship Id="rId2" Type="http://schemas.openxmlformats.org/officeDocument/2006/relationships/hyperlink" Target="https://www.mdpi.com/journal/mathema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as.bueck@fau.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46906" y="1147323"/>
            <a:ext cx="113096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forthcoming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ESCC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Toulouse: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Fine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Autogenous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(Sanda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Breitung-Faes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Arno Kwade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Multicomponent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(Arno Kwade)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(Mende,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Netzsch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delamination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nanoparticles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Shape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brittle-ductile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powders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hydroxyapatite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(Frances Christine),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polymers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(Jochen Schmidt) 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Coarse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Eco-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dry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comminution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Size-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(Malcom Powell, also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Marcelo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Tavares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Weatherley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Multi-dimensional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national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Germany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Urs Peukert)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Ultrafine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bowl-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centrifuges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Dynamic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(Hermann Nirschl, KIT)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super-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heated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68" y="76661"/>
            <a:ext cx="4125132" cy="13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7278" y="445539"/>
            <a:ext cx="113096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powders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agglomeration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redispersability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Heather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Emady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Arizona State U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drum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IFPRI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PIV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accessability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via dimensional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AFM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SEM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Alban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Sauret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UC Santa Barbara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Equipment: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box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drum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….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via high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also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agglomerates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resp.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mentioned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		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917" y="868744"/>
            <a:ext cx="113096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forthcoming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ESCC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in Toulouse: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CFD-DEM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spherical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ennifer Curtis),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mechanofusion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spiral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(Mojtaba Ghadiri)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PEPT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Govender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Indresan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(WP)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(Carsten Schilde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TU Braunschweig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crusher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(Holger Lieberwirth)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Flow-sheet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Recycling,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(Kwade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Mechano-chemical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Drugs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electrolytes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passivation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-limited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hydrometallurgy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68" y="76661"/>
            <a:ext cx="4125132" cy="1325935"/>
          </a:xfrm>
          <a:prstGeom prst="rect">
            <a:avLst/>
          </a:prstGeom>
        </p:spPr>
      </p:pic>
      <p:pic>
        <p:nvPicPr>
          <p:cNvPr id="5" name="Bild 1" descr="logo_spp2045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73" y="118685"/>
            <a:ext cx="1801305" cy="10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55176" y="333137"/>
            <a:ext cx="1130967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CFD-DEM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Size-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shape-dependent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probe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still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hybrid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mechanistic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+ AI)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Mechano-chemical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also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Fine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delamination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organics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(~ 30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Naproxen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powders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(soft)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multidimensional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68" y="76661"/>
            <a:ext cx="4125132" cy="1325935"/>
          </a:xfrm>
          <a:prstGeom prst="rect">
            <a:avLst/>
          </a:prstGeom>
        </p:spPr>
      </p:pic>
      <p:pic>
        <p:nvPicPr>
          <p:cNvPr id="5" name="Bild 1" descr="logo_spp2045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52" y="4960520"/>
            <a:ext cx="1891078" cy="10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84" y="4844638"/>
            <a:ext cx="2056474" cy="12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0958" y="113177"/>
            <a:ext cx="1112561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Mechanochemistry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mild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Nanotechnology (2021)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pharmaceuticals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Synthesis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flavors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mechanochemistry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Reviews Chemistry (2021)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Polymer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mechanochemistry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manufucturing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Reviews Materials (2021)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Mechanochemistry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MOFs, Materials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Today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(2021,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ChrystEngComm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(2020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Halid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Perovskites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multinary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Adv.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Materials (2020)</a:t>
            </a: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Mechanochemistry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Angewandte Chemie, Int. Ed. (20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20)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2519" y="3667996"/>
            <a:ext cx="73887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 smtClean="0">
                <a:solidFill>
                  <a:srgbClr val="231F20"/>
                </a:solidFill>
                <a:latin typeface="Comic Sans MS" panose="030F0702030302020204" pitchFamily="66" charset="0"/>
              </a:rPr>
              <a:t>M</a:t>
            </a:r>
            <a:r>
              <a:rPr lang="en-US" i="1" dirty="0" err="1" smtClean="0">
                <a:solidFill>
                  <a:srgbClr val="231F20"/>
                </a:solidFill>
                <a:latin typeface="Cambria" panose="02040503050406030204" pitchFamily="18" charset="0"/>
              </a:rPr>
              <a:t>echanochemical</a:t>
            </a:r>
            <a:r>
              <a:rPr lang="en-US" i="1" dirty="0" smtClean="0">
                <a:solidFill>
                  <a:srgbClr val="231F20"/>
                </a:solidFill>
                <a:latin typeface="Cambria" panose="02040503050406030204" pitchFamily="18" charset="0"/>
              </a:rPr>
              <a:t> solvent-free reactions by milling, grinding or other types of mechanical action have emerged as a viable alternative to solution chemistry. </a:t>
            </a:r>
            <a:r>
              <a:rPr lang="en-US" i="1" dirty="0" err="1" smtClean="0">
                <a:solidFill>
                  <a:srgbClr val="231F20"/>
                </a:solidFill>
                <a:latin typeface="Cambria" panose="02040503050406030204" pitchFamily="18" charset="0"/>
              </a:rPr>
              <a:t>Mechanochemistry</a:t>
            </a:r>
            <a:r>
              <a:rPr lang="en-US" i="1" dirty="0" smtClean="0">
                <a:solidFill>
                  <a:srgbClr val="231F20"/>
                </a:solidFill>
                <a:latin typeface="Cambria" panose="02040503050406030204" pitchFamily="18" charset="0"/>
              </a:rPr>
              <a:t> offers not only a possibility to eliminate the need for bulk solvent use, and reduce the generation of waste, but it also unlocks the door to a different reaction environment in which synthetic strategies, reactions and molecules previously not accessible in solution, can be achieved. This </a:t>
            </a:r>
            <a:r>
              <a:rPr lang="en-US" i="1" dirty="0" err="1" smtClean="0">
                <a:solidFill>
                  <a:srgbClr val="231F20"/>
                </a:solidFill>
                <a:latin typeface="Cambria" panose="02040503050406030204" pitchFamily="18" charset="0"/>
              </a:rPr>
              <a:t>Minireview</a:t>
            </a:r>
            <a:r>
              <a:rPr lang="en-US" i="1" dirty="0" smtClean="0">
                <a:solidFill>
                  <a:srgbClr val="231F20"/>
                </a:solidFill>
                <a:latin typeface="Cambria" panose="02040503050406030204" pitchFamily="18" charset="0"/>
              </a:rPr>
              <a:t> examines the potential of </a:t>
            </a:r>
            <a:r>
              <a:rPr lang="en-US" i="1" dirty="0" err="1" smtClean="0">
                <a:solidFill>
                  <a:srgbClr val="231F20"/>
                </a:solidFill>
                <a:latin typeface="Cambria" panose="02040503050406030204" pitchFamily="18" charset="0"/>
              </a:rPr>
              <a:t>mechanochemistry</a:t>
            </a:r>
            <a:r>
              <a:rPr lang="en-US" i="1" dirty="0" smtClean="0">
                <a:solidFill>
                  <a:srgbClr val="231F20"/>
                </a:solidFill>
                <a:latin typeface="Cambria" panose="02040503050406030204" pitchFamily="18" charset="0"/>
              </a:rPr>
              <a:t> in chemical and materials synthesis, by providing a cross-section of the recent developments in using ball milling for the formation of molecules and materials based on covalent and coordination bonds.</a:t>
            </a:r>
            <a:endParaRPr lang="en-US" i="1" dirty="0">
              <a:solidFill>
                <a:srgbClr val="231F2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011" y="2430162"/>
            <a:ext cx="2494565" cy="24756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56" y="4901974"/>
            <a:ext cx="4428744" cy="19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51" y="1542172"/>
            <a:ext cx="6841086" cy="488858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709902" y="2012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2045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Multidimensional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Urs Peuker, TU Freiberg)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1" descr="logo_spp2045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73" y="118685"/>
            <a:ext cx="1801305" cy="10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37236" y="1698171"/>
            <a:ext cx="19287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997" y="5938478"/>
            <a:ext cx="1646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690" y="4478511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656495" y="2408364"/>
            <a:ext cx="4535505" cy="4140293"/>
            <a:chOff x="7656495" y="2773062"/>
            <a:chExt cx="4535505" cy="414029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495" y="3188704"/>
              <a:ext cx="4535505" cy="3401629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147" y="3526971"/>
              <a:ext cx="1152094" cy="115507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8152172" y="2773062"/>
              <a:ext cx="32847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2D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measurements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nanorods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spheres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AUC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507160" y="6605578"/>
              <a:ext cx="28341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Wawra 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al, Nature 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Comm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  <a:endParaRPr lang="de-DE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18" y="70679"/>
            <a:ext cx="9245019" cy="539434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Nanoparticle chromatography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Au, Ag,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alloys,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SiO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fullerenes, carbon dots)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744341" y="4120354"/>
            <a:ext cx="9880498" cy="2125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curves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AuMUA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AgMUA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NPs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identical in size exclusion chromatography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Separation / retention independent of core material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Separation / retention depends only on surface charge / zeta potential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Baseline separation of multimodal distributions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chromatography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Purification of complex mixtures (carbon dots)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Classification ultrafine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development and scale-up on the agenda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855" y="5793183"/>
            <a:ext cx="1760729" cy="1037044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524496" y="744053"/>
            <a:ext cx="10733435" cy="3373541"/>
            <a:chOff x="524496" y="870733"/>
            <a:chExt cx="10733435" cy="337354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3420" y="1184109"/>
              <a:ext cx="3456000" cy="2880000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7486082" y="870733"/>
              <a:ext cx="3771849" cy="3373541"/>
              <a:chOff x="4521843" y="1119570"/>
              <a:chExt cx="3771849" cy="3373541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1843" y="1419216"/>
                <a:ext cx="3472477" cy="2893730"/>
              </a:xfrm>
              <a:prstGeom prst="rect">
                <a:avLst/>
              </a:prstGeom>
            </p:spPr>
          </p:pic>
          <p:sp>
            <p:nvSpPr>
              <p:cNvPr id="11" name="Rechteck 10"/>
              <p:cNvSpPr/>
              <p:nvPr/>
            </p:nvSpPr>
            <p:spPr>
              <a:xfrm>
                <a:off x="4666958" y="1119570"/>
                <a:ext cx="36267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Classification of multimodal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PSDs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6793517" y="1537971"/>
                <a:ext cx="8899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AuMUA</a:t>
                </a:r>
                <a:endParaRPr lang="de-DE" sz="1600" dirty="0"/>
              </a:p>
            </p:txBody>
          </p:sp>
          <p:sp>
            <p:nvSpPr>
              <p:cNvPr id="3" name="Textfeld 2"/>
              <p:cNvSpPr txBox="1"/>
              <p:nvPr/>
            </p:nvSpPr>
            <p:spPr>
              <a:xfrm>
                <a:off x="5418342" y="4185334"/>
                <a:ext cx="23996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 smtClean="0"/>
                  <a:t>Gromotka et al, in </a:t>
                </a:r>
                <a:r>
                  <a:rPr lang="de-DE" sz="1400" i="1" dirty="0" err="1" smtClean="0"/>
                  <a:t>preparation</a:t>
                </a:r>
                <a:endParaRPr lang="de-DE" sz="1400" i="1" dirty="0"/>
              </a:p>
            </p:txBody>
          </p:sp>
        </p:grp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96" y="1178864"/>
              <a:ext cx="3440830" cy="2876759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49166" y="882556"/>
              <a:ext cx="31946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 NP fractions (SEC)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4374493" y="763328"/>
            <a:ext cx="3194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SEC: Universal calibration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13936" y="5903893"/>
            <a:ext cx="3388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Hinterberger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Süß, Michaud, Damm, WP</a:t>
            </a:r>
          </a:p>
          <a:p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Technology 2018 </a:t>
            </a: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Phys.Chem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 2019</a:t>
            </a:r>
          </a:p>
          <a:p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Nanoscale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2019, 2020, 2021</a:t>
            </a:r>
          </a:p>
        </p:txBody>
      </p:sp>
    </p:spTree>
    <p:extLst>
      <p:ext uri="{BB962C8B-B14F-4D97-AF65-F5344CB8AC3E}">
        <p14:creationId xmlns:p14="http://schemas.microsoft.com/office/powerpoint/2010/main" val="11361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07146" y="359551"/>
            <a:ext cx="11257110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latin typeface="Times New Roman" panose="02020603050405020304" pitchFamily="18" charset="0"/>
            </a:endParaRPr>
          </a:p>
          <a:p>
            <a:r>
              <a:rPr lang="de-DE" b="1" i="1" dirty="0" err="1">
                <a:solidFill>
                  <a:srgbClr val="382A18"/>
                </a:solidFill>
                <a:latin typeface="Times New Roman" panose="02020603050405020304" pitchFamily="18" charset="0"/>
                <a:hlinkClick r:id="rId2"/>
              </a:rPr>
              <a:t>mathematics</a:t>
            </a:r>
            <a:endParaRPr lang="de-DE" b="1" i="1" dirty="0">
              <a:solidFill>
                <a:srgbClr val="382A18"/>
              </a:solidFill>
              <a:latin typeface="Times New Roman" panose="02020603050405020304" pitchFamily="18" charset="0"/>
              <a:hlinkClick r:id="rId2"/>
            </a:endParaRPr>
          </a:p>
          <a:p>
            <a:endParaRPr lang="de-DE" sz="1000" baseline="30000" dirty="0">
              <a:latin typeface="Times New Roman" panose="02020603050405020304" pitchFamily="18" charset="0"/>
            </a:endParaRPr>
          </a:p>
          <a:p>
            <a:endParaRPr lang="de-DE" sz="200" b="1" i="1" dirty="0">
              <a:latin typeface="Times New Roman" panose="02020603050405020304" pitchFamily="18" charset="0"/>
            </a:endParaRPr>
          </a:p>
          <a:p>
            <a:endParaRPr lang="de-DE" sz="100" dirty="0">
              <a:latin typeface="Times New Roman" panose="02020603050405020304" pitchFamily="18" charset="0"/>
            </a:endParaRPr>
          </a:p>
          <a:p>
            <a:endParaRPr lang="de-DE" sz="900" b="1" i="1" dirty="0">
              <a:latin typeface="Times New Roman" panose="02020603050405020304" pitchFamily="18" charset="0"/>
            </a:endParaRPr>
          </a:p>
          <a:p>
            <a:r>
              <a:rPr lang="de-DE" sz="1600" i="1" dirty="0" err="1">
                <a:latin typeface="Book Antiqua" panose="02040602050305030304" pitchFamily="18" charset="0"/>
              </a:rPr>
              <a:t>Article</a:t>
            </a:r>
            <a:endParaRPr lang="de-DE" sz="1600" i="1" dirty="0">
              <a:latin typeface="Book Antiqua" panose="02040602050305030304" pitchFamily="18" charset="0"/>
            </a:endParaRPr>
          </a:p>
          <a:p>
            <a:pPr marR="8910"/>
            <a:r>
              <a:rPr lang="de-DE" sz="1600" b="1" dirty="0" err="1">
                <a:latin typeface="Book Antiqua" panose="02040602050305030304" pitchFamily="18" charset="0"/>
              </a:rPr>
              <a:t>Conservative</a:t>
            </a:r>
            <a:r>
              <a:rPr lang="de-DE" sz="1600" b="1" dirty="0">
                <a:latin typeface="Book Antiqua" panose="02040602050305030304" pitchFamily="18" charset="0"/>
              </a:rPr>
              <a:t> Finite Volume </a:t>
            </a:r>
            <a:r>
              <a:rPr lang="de-DE" sz="1600" b="1" dirty="0" err="1">
                <a:latin typeface="Book Antiqua" panose="02040602050305030304" pitchFamily="18" charset="0"/>
              </a:rPr>
              <a:t>Schemes</a:t>
            </a:r>
            <a:r>
              <a:rPr lang="de-DE" sz="1600" b="1" dirty="0">
                <a:latin typeface="Book Antiqua" panose="02040602050305030304" pitchFamily="18" charset="0"/>
              </a:rPr>
              <a:t> </a:t>
            </a:r>
            <a:r>
              <a:rPr lang="de-DE" sz="1600" b="1" dirty="0" err="1">
                <a:latin typeface="Book Antiqua" panose="02040602050305030304" pitchFamily="18" charset="0"/>
              </a:rPr>
              <a:t>for</a:t>
            </a:r>
            <a:r>
              <a:rPr lang="de-DE" sz="1600" b="1" dirty="0">
                <a:latin typeface="Book Antiqua" panose="02040602050305030304" pitchFamily="18" charset="0"/>
              </a:rPr>
              <a:t> Multidimensional </a:t>
            </a:r>
            <a:r>
              <a:rPr lang="de-DE" sz="1600" b="1" dirty="0" err="1">
                <a:latin typeface="Book Antiqua" panose="02040602050305030304" pitchFamily="18" charset="0"/>
              </a:rPr>
              <a:t>Fragmentation</a:t>
            </a:r>
            <a:r>
              <a:rPr lang="de-DE" sz="1600" b="1" dirty="0">
                <a:latin typeface="Book Antiqua" panose="02040602050305030304" pitchFamily="18" charset="0"/>
              </a:rPr>
              <a:t> Problems</a:t>
            </a:r>
          </a:p>
          <a:p>
            <a:r>
              <a:rPr lang="en-US" sz="1600" b="1" dirty="0" err="1">
                <a:latin typeface="Book Antiqua" panose="02040602050305030304" pitchFamily="18" charset="0"/>
              </a:rPr>
              <a:t>Jitraj</a:t>
            </a:r>
            <a:r>
              <a:rPr lang="en-US" sz="1600" b="1" dirty="0">
                <a:latin typeface="Book Antiqua" panose="02040602050305030304" pitchFamily="18" charset="0"/>
              </a:rPr>
              <a:t> </a:t>
            </a:r>
            <a:r>
              <a:rPr lang="en-US" sz="1600" b="1" dirty="0" err="1">
                <a:latin typeface="Book Antiqua" panose="02040602050305030304" pitchFamily="18" charset="0"/>
              </a:rPr>
              <a:t>Saha</a:t>
            </a:r>
            <a:r>
              <a:rPr lang="en-US" sz="1600" b="1" dirty="0">
                <a:latin typeface="Book Antiqua" panose="02040602050305030304" pitchFamily="18" charset="0"/>
              </a:rPr>
              <a:t> </a:t>
            </a:r>
            <a:r>
              <a:rPr lang="en-US" sz="1600" b="1" baseline="30000" dirty="0">
                <a:latin typeface="Book Antiqua" panose="02040602050305030304" pitchFamily="18" charset="0"/>
              </a:rPr>
              <a:t>1  </a:t>
            </a:r>
            <a:r>
              <a:rPr lang="en-US" sz="1600" b="1" dirty="0">
                <a:latin typeface="Book Antiqua" panose="02040602050305030304" pitchFamily="18" charset="0"/>
              </a:rPr>
              <a:t>and Andreas </a:t>
            </a:r>
            <a:r>
              <a:rPr lang="en-US" sz="1600" b="1" dirty="0" smtClean="0">
                <a:latin typeface="Book Antiqua" panose="02040602050305030304" pitchFamily="18" charset="0"/>
              </a:rPr>
              <a:t>Bück</a:t>
            </a:r>
            <a:r>
              <a:rPr lang="en-US" sz="1600" b="1" baseline="30000" dirty="0" smtClean="0">
                <a:latin typeface="Book Antiqua" panose="02040602050305030304" pitchFamily="18" charset="0"/>
              </a:rPr>
              <a:t>2</a:t>
            </a:r>
            <a:r>
              <a:rPr lang="en-US" sz="1600" b="1" dirty="0" smtClean="0">
                <a:latin typeface="Book Antiqua" panose="02040602050305030304" pitchFamily="18" charset="0"/>
              </a:rPr>
              <a:t>,*</a:t>
            </a:r>
          </a:p>
          <a:p>
            <a:endParaRPr lang="en-US" sz="16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lain"/>
            </a:pPr>
            <a:r>
              <a:rPr lang="de-DE" sz="1600" dirty="0" smtClean="0">
                <a:latin typeface="Book Antiqua" panose="02040602050305030304" pitchFamily="18" charset="0"/>
              </a:rPr>
              <a:t>Department </a:t>
            </a:r>
            <a:r>
              <a:rPr lang="de-DE" sz="1600" dirty="0" err="1">
                <a:latin typeface="Book Antiqua" panose="02040602050305030304" pitchFamily="18" charset="0"/>
              </a:rPr>
              <a:t>of</a:t>
            </a:r>
            <a:r>
              <a:rPr lang="de-DE" sz="1600" dirty="0">
                <a:latin typeface="Book Antiqua" panose="02040602050305030304" pitchFamily="18" charset="0"/>
              </a:rPr>
              <a:t> </a:t>
            </a:r>
            <a:r>
              <a:rPr lang="de-DE" sz="1600" dirty="0" err="1">
                <a:latin typeface="Book Antiqua" panose="02040602050305030304" pitchFamily="18" charset="0"/>
              </a:rPr>
              <a:t>Mathematics</a:t>
            </a:r>
            <a:r>
              <a:rPr lang="de-DE" sz="1600" dirty="0">
                <a:latin typeface="Book Antiqua" panose="02040602050305030304" pitchFamily="18" charset="0"/>
              </a:rPr>
              <a:t>, National Institute </a:t>
            </a:r>
            <a:r>
              <a:rPr lang="de-DE" sz="1600" dirty="0" err="1">
                <a:latin typeface="Book Antiqua" panose="02040602050305030304" pitchFamily="18" charset="0"/>
              </a:rPr>
              <a:t>of</a:t>
            </a:r>
            <a:r>
              <a:rPr lang="de-DE" sz="1600" dirty="0">
                <a:latin typeface="Book Antiqua" panose="02040602050305030304" pitchFamily="18" charset="0"/>
              </a:rPr>
              <a:t> Technology </a:t>
            </a:r>
            <a:r>
              <a:rPr lang="de-DE" sz="1600" dirty="0" err="1">
                <a:latin typeface="Book Antiqua" panose="02040602050305030304" pitchFamily="18" charset="0"/>
              </a:rPr>
              <a:t>Tiruchirappalli</a:t>
            </a:r>
            <a:r>
              <a:rPr lang="de-DE" sz="1600" dirty="0">
                <a:latin typeface="Book Antiqua" panose="02040602050305030304" pitchFamily="18" charset="0"/>
              </a:rPr>
              <a:t>, Tamil </a:t>
            </a:r>
            <a:r>
              <a:rPr lang="de-DE" sz="1600" dirty="0" err="1">
                <a:latin typeface="Book Antiqua" panose="02040602050305030304" pitchFamily="18" charset="0"/>
              </a:rPr>
              <a:t>Nadu</a:t>
            </a:r>
            <a:r>
              <a:rPr lang="de-DE" sz="1600" dirty="0">
                <a:latin typeface="Book Antiqua" panose="02040602050305030304" pitchFamily="18" charset="0"/>
              </a:rPr>
              <a:t>, </a:t>
            </a:r>
            <a:r>
              <a:rPr lang="de-DE" sz="1600" dirty="0" err="1">
                <a:latin typeface="Book Antiqua" panose="02040602050305030304" pitchFamily="18" charset="0"/>
              </a:rPr>
              <a:t>India</a:t>
            </a:r>
            <a:r>
              <a:rPr lang="de-DE" sz="1600" dirty="0">
                <a:latin typeface="Book Antiqua" panose="02040602050305030304" pitchFamily="18" charset="0"/>
              </a:rPr>
              <a:t>; </a:t>
            </a:r>
            <a:r>
              <a:rPr lang="de-DE" sz="1600" dirty="0" smtClean="0">
                <a:latin typeface="Book Antiqua" panose="02040602050305030304" pitchFamily="18" charset="0"/>
                <a:hlinkClick r:id="rId3"/>
              </a:rPr>
              <a:t>jitraj@nitt.edu</a:t>
            </a:r>
            <a:endParaRPr lang="de-DE" sz="1600" dirty="0" smtClean="0">
              <a:latin typeface="Book Antiqua" panose="02040602050305030304" pitchFamily="18" charset="0"/>
            </a:endParaRPr>
          </a:p>
          <a:p>
            <a:pPr marL="342900" indent="-342900">
              <a:buAutoNum type="arabicPlain"/>
            </a:pPr>
            <a:r>
              <a:rPr lang="de-DE" sz="1600" dirty="0" smtClean="0">
                <a:latin typeface="Book Antiqua" panose="02040602050305030304" pitchFamily="18" charset="0"/>
              </a:rPr>
              <a:t>Institute </a:t>
            </a:r>
            <a:r>
              <a:rPr lang="de-DE" sz="1600" dirty="0" err="1" smtClean="0">
                <a:latin typeface="Book Antiqua" panose="02040602050305030304" pitchFamily="18" charset="0"/>
              </a:rPr>
              <a:t>of</a:t>
            </a:r>
            <a:r>
              <a:rPr lang="de-DE" sz="1600" dirty="0" smtClean="0">
                <a:latin typeface="Book Antiqua" panose="02040602050305030304" pitchFamily="18" charset="0"/>
              </a:rPr>
              <a:t> Particle Technology (LFG), Friedrich-Alexander University Erlangen-Nürnberg, D-91058 Erlangen, Germany, </a:t>
            </a:r>
            <a:r>
              <a:rPr lang="de-DE" sz="1600" b="1" dirty="0" smtClean="0">
                <a:latin typeface="Book Antiqua" panose="02040602050305030304" pitchFamily="18" charset="0"/>
              </a:rPr>
              <a:t>* </a:t>
            </a:r>
            <a:r>
              <a:rPr lang="de-DE" sz="1600" dirty="0" err="1">
                <a:latin typeface="Book Antiqua" panose="02040602050305030304" pitchFamily="18" charset="0"/>
              </a:rPr>
              <a:t>Correspondence</a:t>
            </a:r>
            <a:r>
              <a:rPr lang="de-DE" sz="1600" dirty="0">
                <a:latin typeface="Book Antiqua" panose="02040602050305030304" pitchFamily="18" charset="0"/>
              </a:rPr>
              <a:t>: </a:t>
            </a:r>
            <a:r>
              <a:rPr lang="de-DE" sz="1600" dirty="0" smtClean="0">
                <a:latin typeface="Book Antiqua" panose="02040602050305030304" pitchFamily="18" charset="0"/>
                <a:hlinkClick r:id="rId4"/>
              </a:rPr>
              <a:t>andreas.bueck@fau.de</a:t>
            </a:r>
            <a:endParaRPr lang="de-DE" sz="1600" dirty="0">
              <a:latin typeface="Book Antiqua" panose="02040602050305030304" pitchFamily="18" charset="0"/>
            </a:endParaRPr>
          </a:p>
          <a:p>
            <a:endParaRPr lang="de-DE" sz="1600" baseline="-25000" dirty="0">
              <a:latin typeface="Book Antiqua" panose="02040602050305030304" pitchFamily="18" charset="0"/>
            </a:endParaRPr>
          </a:p>
          <a:p>
            <a:endParaRPr lang="de-DE" sz="1600" b="1" dirty="0" smtClean="0">
              <a:latin typeface="Book Antiqua" panose="02040602050305030304" pitchFamily="18" charset="0"/>
            </a:endParaRPr>
          </a:p>
          <a:p>
            <a:r>
              <a:rPr lang="en-US" sz="1600" b="1" dirty="0">
                <a:latin typeface="Book Antiqua" panose="02040602050305030304" pitchFamily="18" charset="0"/>
              </a:rPr>
              <a:t>Abstract: </a:t>
            </a:r>
            <a:r>
              <a:rPr lang="en-US" sz="1600" dirty="0">
                <a:latin typeface="Book Antiqua" panose="02040602050305030304" pitchFamily="18" charset="0"/>
              </a:rPr>
              <a:t>In this article, a new numerical scheme for the solution of the multidimensional </a:t>
            </a:r>
            <a:r>
              <a:rPr lang="en-US" sz="1600" dirty="0" smtClean="0">
                <a:latin typeface="Book Antiqua" panose="02040602050305030304" pitchFamily="18" charset="0"/>
              </a:rPr>
              <a:t>fragmentation </a:t>
            </a:r>
            <a:r>
              <a:rPr lang="en-US" sz="1600" dirty="0">
                <a:latin typeface="Book Antiqua" panose="02040602050305030304" pitchFamily="18" charset="0"/>
              </a:rPr>
              <a:t>problem is presented. It is the first that uses the conservative form of the multidimensional problem. The idea to apply the finite volume scheme for solving one-dimensional linear </a:t>
            </a:r>
            <a:r>
              <a:rPr lang="en-US" sz="1600" dirty="0" smtClean="0">
                <a:latin typeface="Book Antiqua" panose="02040602050305030304" pitchFamily="18" charset="0"/>
              </a:rPr>
              <a:t>fragmentation </a:t>
            </a:r>
            <a:r>
              <a:rPr lang="en-US" sz="1600" dirty="0">
                <a:latin typeface="Book Antiqua" panose="02040602050305030304" pitchFamily="18" charset="0"/>
              </a:rPr>
              <a:t>problems is extended over a generalized multidimensional setup. The derivation is given in detail for two-dimensional and three-dimensional problems; an outline for the extension to higher dimensions is also presented. Additionally, the existing one-dimensional finite volume scheme for solving conservative one-dimensional multi-fragmentation equation is extended to solve </a:t>
            </a:r>
            <a:r>
              <a:rPr lang="en-US" sz="1600" dirty="0" smtClean="0">
                <a:latin typeface="Book Antiqua" panose="02040602050305030304" pitchFamily="18" charset="0"/>
              </a:rPr>
              <a:t>multidimensional </a:t>
            </a:r>
            <a:r>
              <a:rPr lang="en-US" sz="1600" dirty="0">
                <a:latin typeface="Book Antiqua" panose="02040602050305030304" pitchFamily="18" charset="0"/>
              </a:rPr>
              <a:t>problems. The accuracy and efficiency of both proposed schemes is analyzed for several test problems</a:t>
            </a:r>
            <a:r>
              <a:rPr lang="en-US" sz="1600" dirty="0" smtClean="0">
                <a:latin typeface="Book Antiqua" panose="02040602050305030304" pitchFamily="18" charset="0"/>
              </a:rPr>
              <a:t>.</a:t>
            </a:r>
            <a:endParaRPr lang="en-US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1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69241" y="820990"/>
            <a:ext cx="98418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polysaccharide‑based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magnetite flotation: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Vitalis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Chipakwe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*, Tommy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Karlkvist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, Jan Rosenkranz &amp; Saeed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Chehreh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Chelgani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Grinding is the most energy-intensive step in mineral beneficiation processes. The use of grinding aids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GAs) could be an innovative solution to reduce the high energy consumption associated with size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reduction. Surprisingly, little is known about the effects of GAs on downstream mineral beneficiation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processes, such as flotation separation. The use of ecofriendly GAs such as polysaccharide-based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materials would help multiply the reduction of environmental issues in mineral processing plants. As 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practical approach, this work explored the effects of a novel polysaccharide-based grinding aid (PGA)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magnetite’s grinding and its reverse flotation. Batch grinding tests indicated that PGA improved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grinding performance by reducing energy consumption, narrowing particle size distribution of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products, and increasing their surface area compared to grinding without PGA. Flotation tests on pure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samples illustrated that PGA has beneficial effects on magnetite depression (with negligible effect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quartz floatability) through reverse flotation separation. Flotation of the artificial mixture ground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sample in the presence of PGA confirmed the benefits, giving a maximum Fe recovery and grade of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84.4 and 62.5%, respectively. In the absence of starch (depressant), PGA resulted in a separation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efficiency of 56.1% compared to 43.7% without PGA. The PGA adsorption mechanism was mainly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on UV–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zeta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Fourier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spectroscopy (FT-IR), and stability analyses. In general, the feasibility of using PGA, a natural green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9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96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Breitbild</PresentationFormat>
  <Paragraphs>148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Cambria</vt:lpstr>
      <vt:lpstr>Comic Sans MS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Nanoparticle chromatography (Au, Ag, alloys, ZnS, SiO2, fullerenes, carbon dots)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Peukert, Wolfgang</dc:creator>
  <cp:lastModifiedBy>Peukert, Wolfgang</cp:lastModifiedBy>
  <cp:revision>65</cp:revision>
  <cp:lastPrinted>2021-06-25T12:51:38Z</cp:lastPrinted>
  <dcterms:created xsi:type="dcterms:W3CDTF">2021-06-25T10:30:52Z</dcterms:created>
  <dcterms:modified xsi:type="dcterms:W3CDTF">2022-06-14T08:45:45Z</dcterms:modified>
</cp:coreProperties>
</file>