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8"/>
  </p:normalViewPr>
  <p:slideViewPr>
    <p:cSldViewPr snapToGrid="0" snapToObjects="1">
      <p:cViewPr varScale="1">
        <p:scale>
          <a:sx n="87" d="100"/>
          <a:sy n="87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1861-0C76-65CB-E305-36E0D7112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FCA50-4C1F-7BFC-16E7-5B91B9834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97D8-EE72-7B82-70B0-086379A8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BD02-9DC2-3A0C-EB29-43373302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180A-1948-19B2-1E29-6A609E0F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1BC6-9DC6-F128-9BE8-E9970F63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3E2A2-6DDC-2A31-EEEB-9B4A08B50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7BA7-14CA-E2D1-C956-CE070DEF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954CB-4BCF-AC65-F254-3E302F51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D0F3-8C44-EBD0-3B4B-AC18A97B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4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977EC-C002-9973-BCAB-E0E76F8AD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2E273-8495-9369-6B73-CD49121D5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86A0-FF84-F712-EB9B-906328BA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A6EB6-373B-1C66-A53A-CE34CBB1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314BA-9050-ABD6-95B8-A9AF0279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ADF8-CA34-BED3-3732-5B3A23EE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5541-D14D-05FA-A9DB-5BCC9CA0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25AE-F8D0-61BF-8060-C49D2EB8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99F7B-BA32-901D-BFFE-4AA7DAC5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9170-5AAE-3AF7-CD25-CCE3ECDD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60E4-B536-47D5-A3EE-1F77104C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D191D-F96A-7BA2-7B8E-6BEF1601D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6130B-C970-5A42-7B1C-EAACDC26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68B8-D1D3-142F-E848-E79249BD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2F253-7CC0-5555-3B31-AB9A2E93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2F62-F548-3100-B8E9-DBD20082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72A6-812F-DCD5-6605-3AA4827D5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C8ACE-C056-0BFF-23B9-A75293D44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AEA6-BA96-6E2B-A626-980FF225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831D1-1A76-375C-E063-F0C4E3A4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228BB-DD9D-6E1D-DE16-53623A45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1D71-6A03-81BC-33D1-791ADC78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A5241-5C3E-2F0F-53B2-83435D86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982C0-B07E-A01C-5375-3AC5FB783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8BB8F-73DF-A1B4-6093-D70E1F1C1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CD60B-8717-19E1-E764-2AC8D56E9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074D3-CF8C-25D5-7700-F5E0A4D7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D5A5F-25B1-AEC9-33F1-BD86600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BBCBAB-0CE0-34AE-8345-AA863965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9380-3CDA-8CEB-A505-8DB820A5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5869F-B437-4C43-F4A2-B0E9E7E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0BCF7-F440-BA70-3D64-CBBCE4A2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C3467-244E-2D04-A880-30687D16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6E439-5160-257E-81A2-0402FBB3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D5687-3938-5F0A-3802-7C169C11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6F090-41C3-1D93-8ACA-A1094F6E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8378-1E31-BB4F-648B-73886701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70A95-7C6C-6EFB-75AD-389E98930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6E65-1148-D980-D2DC-66555DB48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77C3C-CB20-A048-5DFE-7A164F23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E43A3-EC48-6392-9692-0378D5EC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F92B-298A-41CE-C8B0-7BFF9AB0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3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F456-4E8F-B1C7-444A-5DD08A5B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C6CB5-2C19-62E9-C452-B9E86B022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5195D-E5E8-1A72-E501-84549D546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C9E3A-64E8-0407-3184-34DD8B10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816D4-EBAE-F354-4E97-5561285E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832C7-CAD2-E6D3-7F2E-EE0CE03F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6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F4DF7-0488-4DEA-F4A6-651C7A81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0057-240C-5075-2E1C-EE0F5000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E0A09-A4EA-BD1D-1CA4-83CCC6D29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B087-B14D-6144-934F-E96C1641743F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8D3F-B84E-369C-3473-581E711F9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333D-B581-79D9-61A8-C4D5EA14D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4754-061B-0448-8AC6-2343D224E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B1E6FF-5814-986A-5169-7342A88D380F}"/>
              </a:ext>
            </a:extLst>
          </p:cNvPr>
          <p:cNvSpPr txBox="1"/>
          <p:nvPr/>
        </p:nvSpPr>
        <p:spPr>
          <a:xfrm>
            <a:off x="2244721" y="2474893"/>
            <a:ext cx="7702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Characterisation</a:t>
            </a:r>
            <a:endParaRPr lang="en-US" sz="3200" dirty="0"/>
          </a:p>
          <a:p>
            <a:pPr algn="ctr"/>
            <a:r>
              <a:rPr lang="en-US" sz="2400" i="1" dirty="0"/>
              <a:t>A few things that you may have missed during the pandemic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5532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A06D09-EB2A-562B-7335-4578972C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510341"/>
            <a:ext cx="25654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61D5B-C8ED-B48A-13B3-1F91DC6EA916}"/>
              </a:ext>
            </a:extLst>
          </p:cNvPr>
          <p:cNvSpPr txBox="1"/>
          <p:nvPr/>
        </p:nvSpPr>
        <p:spPr>
          <a:xfrm>
            <a:off x="475530" y="1947135"/>
            <a:ext cx="1158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Process Analytical Technology Tools for Real-Time Physical and Chemical Characterization of Nanosuspensions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7F476-EFA3-4BD2-E276-F65F7FF5EBBA}"/>
              </a:ext>
            </a:extLst>
          </p:cNvPr>
          <p:cNvSpPr txBox="1"/>
          <p:nvPr/>
        </p:nvSpPr>
        <p:spPr>
          <a:xfrm>
            <a:off x="3630385" y="3063839"/>
            <a:ext cx="696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Alan G. Ryder, Nanoscale </a:t>
            </a:r>
            <a:r>
              <a:rPr lang="en-US" dirty="0" err="1"/>
              <a:t>Biophotonics</a:t>
            </a:r>
            <a:r>
              <a:rPr lang="en-US" dirty="0"/>
              <a:t> Laboratory @ NUIG (Ireland) </a:t>
            </a:r>
          </a:p>
        </p:txBody>
      </p:sp>
      <p:pic>
        <p:nvPicPr>
          <p:cNvPr id="1028" name="Picture 4" descr="researcher">
            <a:extLst>
              <a:ext uri="{FF2B5EF4-FFF2-40B4-BE49-F238E27FC236}">
                <a16:creationId xmlns:a16="http://schemas.microsoft.com/office/drawing/2014/main" id="{59204CC2-2832-D3B0-A107-6FB5CB49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79" y="3241952"/>
            <a:ext cx="1762637" cy="22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rizon 2020 logo">
            <a:extLst>
              <a:ext uri="{FF2B5EF4-FFF2-40B4-BE49-F238E27FC236}">
                <a16:creationId xmlns:a16="http://schemas.microsoft.com/office/drawing/2014/main" id="{2FC3B0A2-3D4C-0307-7C00-D4F70BCA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686" y="3653570"/>
            <a:ext cx="24257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8FF42-3552-3415-9890-3B7B46385CDC}"/>
              </a:ext>
            </a:extLst>
          </p:cNvPr>
          <p:cNvSpPr txBox="1"/>
          <p:nvPr/>
        </p:nvSpPr>
        <p:spPr>
          <a:xfrm>
            <a:off x="8980759" y="5266470"/>
            <a:ext cx="272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€ 5M, start date: May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14FAE-1B46-D980-66D8-D3C986F04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350" y="3525668"/>
            <a:ext cx="4813300" cy="2233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1E9DAD-F83A-5221-14EB-DDD995C8177F}"/>
              </a:ext>
            </a:extLst>
          </p:cNvPr>
          <p:cNvSpPr txBox="1"/>
          <p:nvPr/>
        </p:nvSpPr>
        <p:spPr>
          <a:xfrm>
            <a:off x="4843484" y="2425266"/>
            <a:ext cx="22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https://pat4nano.com</a:t>
            </a:r>
          </a:p>
        </p:txBody>
      </p:sp>
    </p:spTree>
    <p:extLst>
      <p:ext uri="{BB962C8B-B14F-4D97-AF65-F5344CB8AC3E}">
        <p14:creationId xmlns:p14="http://schemas.microsoft.com/office/powerpoint/2010/main" val="292032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cess Analytical Technology | Nanoparticle Sizer | PAT">
            <a:extLst>
              <a:ext uri="{FF2B5EF4-FFF2-40B4-BE49-F238E27FC236}">
                <a16:creationId xmlns:a16="http://schemas.microsoft.com/office/drawing/2014/main" id="{312D0F3F-C731-CD38-DECD-5EFDE21F4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5" y="1430680"/>
            <a:ext cx="3533923" cy="11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S Instruments | LS Spectrometer">
            <a:extLst>
              <a:ext uri="{FF2B5EF4-FFF2-40B4-BE49-F238E27FC236}">
                <a16:creationId xmlns:a16="http://schemas.microsoft.com/office/drawing/2014/main" id="{96BD2AF2-2243-6BD5-EB82-850C5A42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75" y="3703006"/>
            <a:ext cx="5016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39C70-A34E-4E7D-556F-5A58705F376D}"/>
              </a:ext>
            </a:extLst>
          </p:cNvPr>
          <p:cNvSpPr txBox="1"/>
          <p:nvPr/>
        </p:nvSpPr>
        <p:spPr>
          <a:xfrm>
            <a:off x="2377161" y="525346"/>
            <a:ext cx="7437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Light scattering characterization of </a:t>
            </a:r>
            <a:r>
              <a:rPr lang="en-US" sz="2800" i="1" dirty="0"/>
              <a:t>turbid</a:t>
            </a:r>
            <a:r>
              <a:rPr lang="en-US" sz="2800" dirty="0"/>
              <a:t> samples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A568D-D981-1577-9B34-E7BD2D861DC1}"/>
              </a:ext>
            </a:extLst>
          </p:cNvPr>
          <p:cNvSpPr txBox="1"/>
          <p:nvPr/>
        </p:nvSpPr>
        <p:spPr>
          <a:xfrm>
            <a:off x="768663" y="2292270"/>
            <a:ext cx="2770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Time-resolved</a:t>
            </a:r>
          </a:p>
          <a:p>
            <a:r>
              <a:rPr lang="en-US" sz="2400" dirty="0"/>
              <a:t>(2020 IFPRI webinar)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C8EEB3-2384-9578-9CA4-B1EB3ECDBF9D}"/>
              </a:ext>
            </a:extLst>
          </p:cNvPr>
          <p:cNvSpPr txBox="1"/>
          <p:nvPr/>
        </p:nvSpPr>
        <p:spPr>
          <a:xfrm>
            <a:off x="3418977" y="3271856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B4E40-5FBA-E6D5-9A46-1D4A2BAAA1C8}"/>
              </a:ext>
            </a:extLst>
          </p:cNvPr>
          <p:cNvSpPr txBox="1"/>
          <p:nvPr/>
        </p:nvSpPr>
        <p:spPr>
          <a:xfrm>
            <a:off x="4136375" y="2623510"/>
            <a:ext cx="4919360" cy="46166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‘Fancy’ Dynamic Light Scattering (DLS)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AC66E-AF04-0C6B-182F-0930BCC0C028}"/>
              </a:ext>
            </a:extLst>
          </p:cNvPr>
          <p:cNvSpPr txBox="1"/>
          <p:nvPr/>
        </p:nvSpPr>
        <p:spPr>
          <a:xfrm>
            <a:off x="2391012" y="4823831"/>
            <a:ext cx="4573753" cy="46166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Diffusing wave spectroscopy (DWS)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3346C-ABB0-1E3A-1829-B42231C63C9D}"/>
              </a:ext>
            </a:extLst>
          </p:cNvPr>
          <p:cNvSpPr txBox="1"/>
          <p:nvPr/>
        </p:nvSpPr>
        <p:spPr>
          <a:xfrm>
            <a:off x="7307634" y="5501657"/>
            <a:ext cx="4601452" cy="830997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Differential Dynamic Microscopy</a:t>
            </a:r>
          </a:p>
          <a:p>
            <a:r>
              <a:rPr lang="en-US" sz="2400" dirty="0"/>
              <a:t>(DDM; </a:t>
            </a:r>
            <a:r>
              <a:rPr lang="en-US" sz="2400" i="1" dirty="0"/>
              <a:t>Soft Matter</a:t>
            </a:r>
            <a:r>
              <a:rPr lang="en-US" sz="2400" dirty="0"/>
              <a:t> </a:t>
            </a:r>
            <a:r>
              <a:rPr lang="en-US" sz="2400" b="1" dirty="0"/>
              <a:t>18</a:t>
            </a:r>
            <a:r>
              <a:rPr lang="en-US" sz="2400" dirty="0"/>
              <a:t>, 1858 (2022)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B2D52-0C2B-7627-71C5-A6A2645D1F4B}"/>
              </a:ext>
            </a:extLst>
          </p:cNvPr>
          <p:cNvSpPr txBox="1"/>
          <p:nvPr/>
        </p:nvSpPr>
        <p:spPr>
          <a:xfrm>
            <a:off x="2886434" y="1059105"/>
            <a:ext cx="641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Convention laser diffraction or DLS: dilute = non-native, non </a:t>
            </a:r>
            <a:r>
              <a:rPr lang="en-US" i="1" dirty="0"/>
              <a:t>in situ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1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9972F-BCF8-BDE1-E335-76B828D26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09" y="303686"/>
            <a:ext cx="7202182" cy="2601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079066-76F9-D28C-B28A-65C2C69A5CCD}"/>
              </a:ext>
            </a:extLst>
          </p:cNvPr>
          <p:cNvSpPr txBox="1"/>
          <p:nvPr/>
        </p:nvSpPr>
        <p:spPr>
          <a:xfrm>
            <a:off x="1021813" y="958227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mm tube</a:t>
            </a:r>
          </a:p>
          <a:p>
            <a:r>
              <a:rPr lang="en-US" dirty="0"/>
              <a:t>250 nm 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71D88-C5C3-2055-6DD9-21B1AB8B7AF5}"/>
              </a:ext>
            </a:extLst>
          </p:cNvPr>
          <p:cNvSpPr txBox="1"/>
          <p:nvPr/>
        </p:nvSpPr>
        <p:spPr>
          <a:xfrm>
            <a:off x="760908" y="1976283"/>
            <a:ext cx="173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 mm capillary</a:t>
            </a:r>
          </a:p>
          <a:p>
            <a:r>
              <a:rPr lang="en-US" dirty="0"/>
              <a:t>210 nm 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A985C-711E-502E-8C02-02025E331E46}"/>
                  </a:ext>
                </a:extLst>
              </p:cNvPr>
              <p:cNvSpPr txBox="1"/>
              <p:nvPr/>
            </p:nvSpPr>
            <p:spPr>
              <a:xfrm>
                <a:off x="2776559" y="119020"/>
                <a:ext cx="1467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=0.001%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A985C-711E-502E-8C02-02025E331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59" y="119020"/>
                <a:ext cx="1467197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6AD159-135A-C4DB-D7C2-0EF91E9B683C}"/>
                  </a:ext>
                </a:extLst>
              </p:cNvPr>
              <p:cNvSpPr txBox="1"/>
              <p:nvPr/>
            </p:nvSpPr>
            <p:spPr>
              <a:xfrm>
                <a:off x="7359445" y="149781"/>
                <a:ext cx="1262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=1.6 %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6AD159-135A-C4DB-D7C2-0EF91E9B6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45" y="149781"/>
                <a:ext cx="1262012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438B56-08D5-F68E-0A86-9A027388A9F0}"/>
              </a:ext>
            </a:extLst>
          </p:cNvPr>
          <p:cNvSpPr txBox="1"/>
          <p:nvPr/>
        </p:nvSpPr>
        <p:spPr>
          <a:xfrm>
            <a:off x="7609115" y="1976283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8DE5F-67E3-E3D7-632E-7C040A225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559" y="2951965"/>
            <a:ext cx="5896923" cy="3787015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1297D4EC-B655-6FF5-832C-E2358C1C8478}"/>
              </a:ext>
            </a:extLst>
          </p:cNvPr>
          <p:cNvSpPr/>
          <p:nvPr/>
        </p:nvSpPr>
        <p:spPr>
          <a:xfrm>
            <a:off x="4286947" y="230890"/>
            <a:ext cx="217714" cy="2071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FBF00D-2AEC-A5D0-CF0C-8364DA7C62AC}"/>
              </a:ext>
            </a:extLst>
          </p:cNvPr>
          <p:cNvSpPr/>
          <p:nvPr/>
        </p:nvSpPr>
        <p:spPr>
          <a:xfrm>
            <a:off x="6033089" y="214841"/>
            <a:ext cx="250722" cy="250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2D2FD3E-5AFC-83CE-0F2B-3B5F151BB772}"/>
              </a:ext>
            </a:extLst>
          </p:cNvPr>
          <p:cNvSpPr/>
          <p:nvPr/>
        </p:nvSpPr>
        <p:spPr>
          <a:xfrm>
            <a:off x="9011347" y="3952249"/>
            <a:ext cx="217714" cy="2071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CD04A3-140F-5A7B-338B-68FDC2411996}"/>
              </a:ext>
            </a:extLst>
          </p:cNvPr>
          <p:cNvSpPr/>
          <p:nvPr/>
        </p:nvSpPr>
        <p:spPr>
          <a:xfrm>
            <a:off x="9021876" y="4496789"/>
            <a:ext cx="250722" cy="25072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732D2-1FC9-9342-0C6B-3DF0FFEAEC0E}"/>
              </a:ext>
            </a:extLst>
          </p:cNvPr>
          <p:cNvSpPr txBox="1"/>
          <p:nvPr/>
        </p:nvSpPr>
        <p:spPr>
          <a:xfrm>
            <a:off x="9624334" y="3767903"/>
            <a:ext cx="72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DLS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98DAC-807B-8C40-A281-B57ECD619047}"/>
              </a:ext>
            </a:extLst>
          </p:cNvPr>
          <p:cNvSpPr txBox="1"/>
          <p:nvPr/>
        </p:nvSpPr>
        <p:spPr>
          <a:xfrm>
            <a:off x="9624334" y="4363431"/>
            <a:ext cx="254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TCDLS (≈ 3dDLS)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AD25D-90F3-933B-6CC3-B8FB2C13F09F}"/>
              </a:ext>
            </a:extLst>
          </p:cNvPr>
          <p:cNvSpPr/>
          <p:nvPr/>
        </p:nvSpPr>
        <p:spPr>
          <a:xfrm>
            <a:off x="9021876" y="5265173"/>
            <a:ext cx="217714" cy="217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C8F7B2-5C7F-9923-A929-F3684E90EE02}"/>
              </a:ext>
            </a:extLst>
          </p:cNvPr>
          <p:cNvSpPr/>
          <p:nvPr/>
        </p:nvSpPr>
        <p:spPr>
          <a:xfrm>
            <a:off x="9036707" y="5862196"/>
            <a:ext cx="217714" cy="21771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6E80FE-50BF-C3B0-C937-CB29F9C8FC68}"/>
              </a:ext>
            </a:extLst>
          </p:cNvPr>
          <p:cNvSpPr txBox="1"/>
          <p:nvPr/>
        </p:nvSpPr>
        <p:spPr>
          <a:xfrm>
            <a:off x="9624334" y="5135393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DDM 0.4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BEFA6C-AFD4-3863-3B64-8F6DDDDE2BDB}"/>
              </a:ext>
            </a:extLst>
          </p:cNvPr>
          <p:cNvSpPr txBox="1"/>
          <p:nvPr/>
        </p:nvSpPr>
        <p:spPr>
          <a:xfrm>
            <a:off x="9624334" y="5712647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DDM 0.1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7EE20-D517-4853-01E6-F235E1129349}"/>
              </a:ext>
            </a:extLst>
          </p:cNvPr>
          <p:cNvSpPr txBox="1"/>
          <p:nvPr/>
        </p:nvSpPr>
        <p:spPr>
          <a:xfrm>
            <a:off x="9957996" y="1544870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*</a:t>
            </a:r>
            <a:r>
              <a:rPr lang="en-US" sz="3200" dirty="0"/>
              <a:t>  </a:t>
            </a:r>
            <a:r>
              <a:rPr lang="en-US" sz="2800" dirty="0"/>
              <a:t>≈</a:t>
            </a:r>
            <a:r>
              <a:rPr lang="en-US" sz="2000" dirty="0"/>
              <a:t> </a:t>
            </a:r>
            <a:r>
              <a:rPr lang="en-US" sz="2800" dirty="0"/>
              <a:t>TR-DLS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CCA676-5020-9BEF-EF32-BE64148EECA1}"/>
              </a:ext>
            </a:extLst>
          </p:cNvPr>
          <p:cNvSpPr txBox="1"/>
          <p:nvPr/>
        </p:nvSpPr>
        <p:spPr>
          <a:xfrm>
            <a:off x="7690085" y="1499229"/>
            <a:ext cx="438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*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9E3FEA-5E0F-D6F7-9F07-C8115B1BC6DD}"/>
              </a:ext>
            </a:extLst>
          </p:cNvPr>
          <p:cNvSpPr txBox="1"/>
          <p:nvPr/>
        </p:nvSpPr>
        <p:spPr>
          <a:xfrm>
            <a:off x="8434817" y="914370"/>
            <a:ext cx="438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@</a:t>
            </a:r>
            <a:endParaRPr 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6C503E-B289-4CBC-EA05-B2CC43E5F910}"/>
              </a:ext>
            </a:extLst>
          </p:cNvPr>
          <p:cNvSpPr txBox="1"/>
          <p:nvPr/>
        </p:nvSpPr>
        <p:spPr>
          <a:xfrm>
            <a:off x="9953690" y="961768"/>
            <a:ext cx="16032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@ </a:t>
            </a:r>
            <a:r>
              <a:rPr lang="en-US" sz="2800" dirty="0"/>
              <a:t>≈ DWS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28AFD-BEE3-8309-24E1-6163705D38C3}"/>
              </a:ext>
            </a:extLst>
          </p:cNvPr>
          <p:cNvSpPr txBox="1"/>
          <p:nvPr/>
        </p:nvSpPr>
        <p:spPr>
          <a:xfrm>
            <a:off x="2325936" y="4321724"/>
            <a:ext cx="98937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D/D</a:t>
            </a:r>
            <a:r>
              <a:rPr lang="en-US" sz="3200" baseline="-25000" dirty="0"/>
              <a:t>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03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EDA898-DA4F-42A6-79AE-C227C357E022}"/>
              </a:ext>
            </a:extLst>
          </p:cNvPr>
          <p:cNvSpPr txBox="1"/>
          <p:nvPr/>
        </p:nvSpPr>
        <p:spPr>
          <a:xfrm>
            <a:off x="1087770" y="141580"/>
            <a:ext cx="10016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Interactions generated by detailed particle surface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4BE70-F021-5C78-4DC1-D8AD6943759B}"/>
              </a:ext>
            </a:extLst>
          </p:cNvPr>
          <p:cNvSpPr txBox="1"/>
          <p:nvPr/>
        </p:nvSpPr>
        <p:spPr>
          <a:xfrm>
            <a:off x="3151604" y="701468"/>
            <a:ext cx="594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Roughness, </a:t>
            </a:r>
            <a:r>
              <a:rPr lang="en-US" sz="2400" dirty="0" err="1"/>
              <a:t>patichiness</a:t>
            </a:r>
            <a:r>
              <a:rPr lang="en-US" sz="2400" dirty="0"/>
              <a:t> (e.g. sugar coating), … </a:t>
            </a:r>
          </a:p>
        </p:txBody>
      </p:sp>
      <p:pic>
        <p:nvPicPr>
          <p:cNvPr id="4098" name="Picture 2" descr="figure 1">
            <a:extLst>
              <a:ext uri="{FF2B5EF4-FFF2-40B4-BE49-F238E27FC236}">
                <a16:creationId xmlns:a16="http://schemas.microsoft.com/office/drawing/2014/main" id="{D339AF47-E172-D048-6462-F5170DC5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88" y="1599915"/>
            <a:ext cx="6940550" cy="46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A7BAC-4DFD-CABC-C6E4-4D6985B1AFED}"/>
              </a:ext>
            </a:extLst>
          </p:cNvPr>
          <p:cNvSpPr txBox="1"/>
          <p:nvPr/>
        </p:nvSpPr>
        <p:spPr>
          <a:xfrm>
            <a:off x="6323371" y="6261623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u="none" strike="noStrike" dirty="0">
                <a:solidFill>
                  <a:srgbClr val="222222"/>
                </a:solidFill>
                <a:effectLst/>
                <a:latin typeface="-apple-system"/>
              </a:rPr>
              <a:t>Annie Colin group, </a:t>
            </a:r>
            <a:r>
              <a:rPr lang="en-GB" b="0" i="1" u="none" strike="noStrike" dirty="0">
                <a:solidFill>
                  <a:srgbClr val="222222"/>
                </a:solidFill>
                <a:effectLst/>
                <a:latin typeface="-apple-system"/>
              </a:rPr>
              <a:t>Nat </a:t>
            </a:r>
            <a:r>
              <a:rPr lang="en-GB" b="0" i="1" u="none" strike="noStrike" dirty="0" err="1">
                <a:solidFill>
                  <a:srgbClr val="222222"/>
                </a:solidFill>
                <a:effectLst/>
                <a:latin typeface="-apple-system"/>
              </a:rPr>
              <a:t>Commun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b="1" i="0" u="none" strike="noStrike" dirty="0">
                <a:solidFill>
                  <a:srgbClr val="222222"/>
                </a:solidFill>
                <a:effectLst/>
                <a:latin typeface="-apple-system"/>
              </a:rPr>
              <a:t>8, </a:t>
            </a:r>
            <a:r>
              <a:rPr lang="en-GB" b="0" i="0" u="none" strike="noStrike" dirty="0">
                <a:solidFill>
                  <a:srgbClr val="222222"/>
                </a:solidFill>
                <a:effectLst/>
                <a:latin typeface="-apple-system"/>
              </a:rPr>
              <a:t>15633 (2017)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E0FF6-47A7-5A71-B7D5-287A3485CE72}"/>
              </a:ext>
            </a:extLst>
          </p:cNvPr>
          <p:cNvSpPr txBox="1"/>
          <p:nvPr/>
        </p:nvSpPr>
        <p:spPr>
          <a:xfrm>
            <a:off x="537180" y="5984624"/>
            <a:ext cx="336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Lucio Isa group,</a:t>
            </a:r>
          </a:p>
          <a:p>
            <a:r>
              <a:rPr lang="en-US" i="1" dirty="0"/>
              <a:t>Soft Matter</a:t>
            </a:r>
            <a:r>
              <a:rPr lang="en-US" dirty="0"/>
              <a:t>, </a:t>
            </a:r>
            <a:r>
              <a:rPr lang="en-US" b="1" dirty="0"/>
              <a:t>15</a:t>
            </a:r>
            <a:r>
              <a:rPr lang="en-US" dirty="0"/>
              <a:t>, 7888-7900 (2019)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6BFCE-62A8-42D6-C2D4-8C4A5EB9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70" y="1908972"/>
            <a:ext cx="2035885" cy="4106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435466-91F6-9150-04ED-04BCC7D38E55}"/>
              </a:ext>
            </a:extLst>
          </p:cNvPr>
          <p:cNvSpPr txBox="1"/>
          <p:nvPr/>
        </p:nvSpPr>
        <p:spPr>
          <a:xfrm>
            <a:off x="6785008" y="1479366"/>
            <a:ext cx="1913216" cy="400110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Tuning-fork AFM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765CE-CFEF-899A-157E-C13EF31ACACE}"/>
              </a:ext>
            </a:extLst>
          </p:cNvPr>
          <p:cNvSpPr txBox="1"/>
          <p:nvPr/>
        </p:nvSpPr>
        <p:spPr>
          <a:xfrm>
            <a:off x="1021285" y="1483892"/>
            <a:ext cx="2102370" cy="400110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Conventional AFM</a:t>
            </a:r>
          </a:p>
        </p:txBody>
      </p:sp>
    </p:spTree>
    <p:extLst>
      <p:ext uri="{BB962C8B-B14F-4D97-AF65-F5344CB8AC3E}">
        <p14:creationId xmlns:p14="http://schemas.microsoft.com/office/powerpoint/2010/main" val="64205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AB55A0-8069-E916-84BA-CE30AE3375E9}"/>
              </a:ext>
            </a:extLst>
          </p:cNvPr>
          <p:cNvSpPr txBox="1"/>
          <p:nvPr/>
        </p:nvSpPr>
        <p:spPr>
          <a:xfrm>
            <a:off x="3049229" y="2721707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3600" b="1" i="0" u="none" strike="noStrike" dirty="0">
                <a:solidFill>
                  <a:srgbClr val="003366"/>
                </a:solidFill>
                <a:effectLst/>
                <a:latin typeface="Alata"/>
              </a:rPr>
              <a:t>ECIS2022 Satellite Meeting</a:t>
            </a:r>
            <a:endParaRPr lang="en-GB" sz="3600" b="0" i="0" u="none" strike="noStrike" dirty="0">
              <a:solidFill>
                <a:srgbClr val="10CDFB"/>
              </a:solidFill>
              <a:effectLst/>
              <a:latin typeface="Alat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5CD8D-C549-68A8-5144-0672421C7900}"/>
              </a:ext>
            </a:extLst>
          </p:cNvPr>
          <p:cNvSpPr txBox="1"/>
          <p:nvPr/>
        </p:nvSpPr>
        <p:spPr>
          <a:xfrm>
            <a:off x="3049229" y="3682725"/>
            <a:ext cx="625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Tribological effects on rheology of suspensions: Surface forces, contact effects, and chemical modifications (4-5 September)</a:t>
            </a:r>
            <a:endParaRPr lang="en-US" sz="2400" dirty="0"/>
          </a:p>
        </p:txBody>
      </p:sp>
      <p:pic>
        <p:nvPicPr>
          <p:cNvPr id="5122" name="Picture 2" descr="European Colloid &amp; Interface Society">
            <a:extLst>
              <a:ext uri="{FF2B5EF4-FFF2-40B4-BE49-F238E27FC236}">
                <a16:creationId xmlns:a16="http://schemas.microsoft.com/office/drawing/2014/main" id="{DDCA2E06-5140-C9A4-C55C-897C57A8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10" y="0"/>
            <a:ext cx="4306529" cy="197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5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223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Alata</vt:lpstr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POON Wilson</dc:creator>
  <cp:lastModifiedBy>POON Wilson</cp:lastModifiedBy>
  <cp:revision>8</cp:revision>
  <dcterms:created xsi:type="dcterms:W3CDTF">2022-06-13T15:26:33Z</dcterms:created>
  <dcterms:modified xsi:type="dcterms:W3CDTF">2022-06-14T07:50:41Z</dcterms:modified>
</cp:coreProperties>
</file>