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316" r:id="rId3"/>
    <p:sldId id="332" r:id="rId4"/>
    <p:sldId id="286" r:id="rId5"/>
    <p:sldId id="329" r:id="rId6"/>
    <p:sldId id="330" r:id="rId7"/>
    <p:sldId id="331" r:id="rId8"/>
    <p:sldId id="317" r:id="rId9"/>
    <p:sldId id="327" r:id="rId10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4632" autoAdjust="0"/>
    <p:restoredTop sz="91977" autoAdjust="0"/>
  </p:normalViewPr>
  <p:slideViewPr>
    <p:cSldViewPr snapToGrid="0">
      <p:cViewPr varScale="1">
        <p:scale>
          <a:sx n="74" d="100"/>
          <a:sy n="74" d="100"/>
        </p:scale>
        <p:origin x="996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B918B99-1233-432A-9999-3B90AE1B944D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A9A2344-34A3-49CF-994A-7059B3AB5CF4}">
      <dgm:prSet phldrT="[Text]" custT="1"/>
      <dgm:spPr>
        <a:ln>
          <a:noFill/>
        </a:ln>
      </dgm:spPr>
      <dgm:t>
        <a:bodyPr/>
        <a:lstStyle/>
        <a:p>
          <a:r>
            <a:rPr lang="en-US" sz="1600" dirty="0"/>
            <a:t>Interpret crystal</a:t>
          </a:r>
        </a:p>
      </dgm:t>
    </dgm:pt>
    <dgm:pt modelId="{BE8A5AA1-512C-4472-B942-901A7D7DF5BD}" type="parTrans" cxnId="{1114775A-292A-4C84-AFC3-1F36B33359E6}">
      <dgm:prSet/>
      <dgm:spPr/>
      <dgm:t>
        <a:bodyPr/>
        <a:lstStyle/>
        <a:p>
          <a:endParaRPr lang="en-US"/>
        </a:p>
      </dgm:t>
    </dgm:pt>
    <dgm:pt modelId="{81D0121A-5663-4DD5-B4BC-7C1D9356E4C2}" type="sibTrans" cxnId="{1114775A-292A-4C84-AFC3-1F36B33359E6}">
      <dgm:prSet/>
      <dgm:spPr/>
      <dgm:t>
        <a:bodyPr/>
        <a:lstStyle/>
        <a:p>
          <a:endParaRPr lang="en-US"/>
        </a:p>
      </dgm:t>
    </dgm:pt>
    <dgm:pt modelId="{0BC45B55-B1AB-4B33-8776-CF780F125CF7}">
      <dgm:prSet phldrT="[Text]" custT="1"/>
      <dgm:spPr>
        <a:ln>
          <a:noFill/>
        </a:ln>
      </dgm:spPr>
      <dgm:t>
        <a:bodyPr/>
        <a:lstStyle/>
        <a:p>
          <a:r>
            <a:rPr lang="en-US" sz="1600" dirty="0"/>
            <a:t>Describe growth units</a:t>
          </a:r>
        </a:p>
      </dgm:t>
    </dgm:pt>
    <dgm:pt modelId="{3C12861B-1805-42BF-B0FF-AE00780CC1FF}" type="parTrans" cxnId="{5067DC81-EEBD-4FD8-A3E6-799BB064630E}">
      <dgm:prSet/>
      <dgm:spPr/>
      <dgm:t>
        <a:bodyPr/>
        <a:lstStyle/>
        <a:p>
          <a:endParaRPr lang="en-US"/>
        </a:p>
      </dgm:t>
    </dgm:pt>
    <dgm:pt modelId="{06C8616F-0EAB-4B58-B236-B4D8CA321DD9}" type="sibTrans" cxnId="{5067DC81-EEBD-4FD8-A3E6-799BB064630E}">
      <dgm:prSet/>
      <dgm:spPr/>
      <dgm:t>
        <a:bodyPr/>
        <a:lstStyle/>
        <a:p>
          <a:endParaRPr lang="en-US"/>
        </a:p>
      </dgm:t>
    </dgm:pt>
    <dgm:pt modelId="{35BC2497-6947-4C8D-A903-C876DD91644D}">
      <dgm:prSet phldrT="[Text]" custT="1"/>
      <dgm:spPr/>
      <dgm:t>
        <a:bodyPr/>
        <a:lstStyle/>
        <a:p>
          <a:r>
            <a:rPr lang="en-US" sz="1600" dirty="0"/>
            <a:t>Energetic calculations</a:t>
          </a:r>
        </a:p>
      </dgm:t>
    </dgm:pt>
    <dgm:pt modelId="{2570CF37-F36B-4D10-B0C8-D2461DAB2DF2}" type="parTrans" cxnId="{A3947FB9-0276-4C88-8345-13170DA3233F}">
      <dgm:prSet/>
      <dgm:spPr/>
      <dgm:t>
        <a:bodyPr/>
        <a:lstStyle/>
        <a:p>
          <a:endParaRPr lang="en-US"/>
        </a:p>
      </dgm:t>
    </dgm:pt>
    <dgm:pt modelId="{FE488969-ECBB-4D24-AB7A-2059FA8A9BE1}" type="sibTrans" cxnId="{A3947FB9-0276-4C88-8345-13170DA3233F}">
      <dgm:prSet/>
      <dgm:spPr/>
      <dgm:t>
        <a:bodyPr/>
        <a:lstStyle/>
        <a:p>
          <a:endParaRPr lang="en-US"/>
        </a:p>
      </dgm:t>
    </dgm:pt>
    <dgm:pt modelId="{EFB66348-B81C-4767-8087-C11BFC7AF2CA}">
      <dgm:prSet phldrT="[Text]" custT="1"/>
      <dgm:spPr/>
      <dgm:t>
        <a:bodyPr/>
        <a:lstStyle/>
        <a:p>
          <a:r>
            <a:rPr lang="en-US" sz="1600" dirty="0"/>
            <a:t>Organize interactions</a:t>
          </a:r>
        </a:p>
      </dgm:t>
    </dgm:pt>
    <dgm:pt modelId="{2D2DE205-20ED-4E10-91FF-E73A963C2A99}" type="parTrans" cxnId="{9968E1F8-27F3-4F3F-BB93-68E89C95FCE2}">
      <dgm:prSet/>
      <dgm:spPr/>
      <dgm:t>
        <a:bodyPr/>
        <a:lstStyle/>
        <a:p>
          <a:endParaRPr lang="en-US"/>
        </a:p>
      </dgm:t>
    </dgm:pt>
    <dgm:pt modelId="{0F7C9964-1F58-4434-A9AF-CE3BE4CE7EAD}" type="sibTrans" cxnId="{9968E1F8-27F3-4F3F-BB93-68E89C95FCE2}">
      <dgm:prSet/>
      <dgm:spPr/>
      <dgm:t>
        <a:bodyPr/>
        <a:lstStyle/>
        <a:p>
          <a:endParaRPr lang="en-US"/>
        </a:p>
      </dgm:t>
    </dgm:pt>
    <dgm:pt modelId="{C73E26B4-3804-49F9-B014-3336C9C5A34C}">
      <dgm:prSet phldrT="[Text]" custT="1"/>
      <dgm:spPr/>
      <dgm:t>
        <a:bodyPr/>
        <a:lstStyle/>
        <a:p>
          <a:r>
            <a:rPr lang="en-US" sz="1600" dirty="0"/>
            <a:t>Mechanistic models</a:t>
          </a:r>
        </a:p>
      </dgm:t>
    </dgm:pt>
    <dgm:pt modelId="{90BE97AE-8A28-448F-A378-584E9FD8A66B}" type="parTrans" cxnId="{70A20DC6-AB65-4A17-BD47-432BAAA45B6D}">
      <dgm:prSet/>
      <dgm:spPr/>
      <dgm:t>
        <a:bodyPr/>
        <a:lstStyle/>
        <a:p>
          <a:endParaRPr lang="en-US"/>
        </a:p>
      </dgm:t>
    </dgm:pt>
    <dgm:pt modelId="{05FA06C2-11D7-4A05-9050-0589478F61CE}" type="sibTrans" cxnId="{70A20DC6-AB65-4A17-BD47-432BAAA45B6D}">
      <dgm:prSet/>
      <dgm:spPr/>
      <dgm:t>
        <a:bodyPr/>
        <a:lstStyle/>
        <a:p>
          <a:endParaRPr lang="en-US"/>
        </a:p>
      </dgm:t>
    </dgm:pt>
    <dgm:pt modelId="{E42FDBE7-A4B0-418A-8495-6CE7A7B0F55E}">
      <dgm:prSet phldrT="[Text]" custT="1"/>
      <dgm:spPr/>
      <dgm:t>
        <a:bodyPr/>
        <a:lstStyle/>
        <a:p>
          <a:r>
            <a:rPr lang="en-US" sz="1600" dirty="0"/>
            <a:t>Spiral growth</a:t>
          </a:r>
        </a:p>
      </dgm:t>
    </dgm:pt>
    <dgm:pt modelId="{4EF9BB0C-1280-4030-B33D-BD3D7306A6D0}" type="parTrans" cxnId="{C8650D18-55E1-409C-A320-9AF364DDC69E}">
      <dgm:prSet/>
      <dgm:spPr/>
      <dgm:t>
        <a:bodyPr/>
        <a:lstStyle/>
        <a:p>
          <a:endParaRPr lang="en-US"/>
        </a:p>
      </dgm:t>
    </dgm:pt>
    <dgm:pt modelId="{5FBA0122-66FB-4E9E-BB9E-840B62B17480}" type="sibTrans" cxnId="{C8650D18-55E1-409C-A320-9AF364DDC69E}">
      <dgm:prSet/>
      <dgm:spPr/>
      <dgm:t>
        <a:bodyPr/>
        <a:lstStyle/>
        <a:p>
          <a:endParaRPr lang="en-US"/>
        </a:p>
      </dgm:t>
    </dgm:pt>
    <dgm:pt modelId="{E986CBDA-5520-4275-9837-E8BAE1F9BE32}" type="pres">
      <dgm:prSet presAssocID="{1B918B99-1233-432A-9999-3B90AE1B944D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2FD7C43-9F60-4662-A05C-5DB96DF79CB9}" type="pres">
      <dgm:prSet presAssocID="{8A9A2344-34A3-49CF-994A-7059B3AB5CF4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75DBB7-B80C-4BB4-A55F-B5D01DD73A6C}" type="pres">
      <dgm:prSet presAssocID="{81D0121A-5663-4DD5-B4BC-7C1D9356E4C2}" presName="sibTrans" presStyleLbl="sibTrans2D1" presStyleIdx="0" presStyleCnt="2"/>
      <dgm:spPr/>
      <dgm:t>
        <a:bodyPr/>
        <a:lstStyle/>
        <a:p>
          <a:endParaRPr lang="en-US"/>
        </a:p>
      </dgm:t>
    </dgm:pt>
    <dgm:pt modelId="{3F82A7B3-9E6C-4E7E-A041-F6E9FB73E92D}" type="pres">
      <dgm:prSet presAssocID="{81D0121A-5663-4DD5-B4BC-7C1D9356E4C2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935966DC-44E4-434A-8046-556B55AE4D04}" type="pres">
      <dgm:prSet presAssocID="{35BC2497-6947-4C8D-A903-C876DD91644D}" presName="node" presStyleLbl="node1" presStyleIdx="1" presStyleCnt="3" custScaleX="11607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0DC41D-FF49-4CED-BCDA-CF886DE578DD}" type="pres">
      <dgm:prSet presAssocID="{FE488969-ECBB-4D24-AB7A-2059FA8A9BE1}" presName="sibTrans" presStyleLbl="sibTrans2D1" presStyleIdx="1" presStyleCnt="2"/>
      <dgm:spPr/>
      <dgm:t>
        <a:bodyPr/>
        <a:lstStyle/>
        <a:p>
          <a:endParaRPr lang="en-US"/>
        </a:p>
      </dgm:t>
    </dgm:pt>
    <dgm:pt modelId="{D971AA58-7905-41FC-81EE-5468AA062187}" type="pres">
      <dgm:prSet presAssocID="{FE488969-ECBB-4D24-AB7A-2059FA8A9BE1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89503032-C3CE-4E09-B7D0-99A5151C0B92}" type="pres">
      <dgm:prSet presAssocID="{C73E26B4-3804-49F9-B014-3336C9C5A34C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779E049-2EB2-4074-9301-A6D7451F2F42}" type="presOf" srcId="{EFB66348-B81C-4767-8087-C11BFC7AF2CA}" destId="{935966DC-44E4-434A-8046-556B55AE4D04}" srcOrd="0" destOrd="1" presId="urn:microsoft.com/office/officeart/2005/8/layout/process1"/>
    <dgm:cxn modelId="{852CAE24-EE79-43F9-BF8D-B64C3D5F323A}" type="presOf" srcId="{35BC2497-6947-4C8D-A903-C876DD91644D}" destId="{935966DC-44E4-434A-8046-556B55AE4D04}" srcOrd="0" destOrd="0" presId="urn:microsoft.com/office/officeart/2005/8/layout/process1"/>
    <dgm:cxn modelId="{37E60F1E-ACE5-49A8-BF2E-C887374A9434}" type="presOf" srcId="{81D0121A-5663-4DD5-B4BC-7C1D9356E4C2}" destId="{3F82A7B3-9E6C-4E7E-A041-F6E9FB73E92D}" srcOrd="1" destOrd="0" presId="urn:microsoft.com/office/officeart/2005/8/layout/process1"/>
    <dgm:cxn modelId="{A3947FB9-0276-4C88-8345-13170DA3233F}" srcId="{1B918B99-1233-432A-9999-3B90AE1B944D}" destId="{35BC2497-6947-4C8D-A903-C876DD91644D}" srcOrd="1" destOrd="0" parTransId="{2570CF37-F36B-4D10-B0C8-D2461DAB2DF2}" sibTransId="{FE488969-ECBB-4D24-AB7A-2059FA8A9BE1}"/>
    <dgm:cxn modelId="{5067DC81-EEBD-4FD8-A3E6-799BB064630E}" srcId="{8A9A2344-34A3-49CF-994A-7059B3AB5CF4}" destId="{0BC45B55-B1AB-4B33-8776-CF780F125CF7}" srcOrd="0" destOrd="0" parTransId="{3C12861B-1805-42BF-B0FF-AE00780CC1FF}" sibTransId="{06C8616F-0EAB-4B58-B236-B4D8CA321DD9}"/>
    <dgm:cxn modelId="{E3957BF9-A233-4E2A-BE46-B7AF8959E4BF}" type="presOf" srcId="{C73E26B4-3804-49F9-B014-3336C9C5A34C}" destId="{89503032-C3CE-4E09-B7D0-99A5151C0B92}" srcOrd="0" destOrd="0" presId="urn:microsoft.com/office/officeart/2005/8/layout/process1"/>
    <dgm:cxn modelId="{1114775A-292A-4C84-AFC3-1F36B33359E6}" srcId="{1B918B99-1233-432A-9999-3B90AE1B944D}" destId="{8A9A2344-34A3-49CF-994A-7059B3AB5CF4}" srcOrd="0" destOrd="0" parTransId="{BE8A5AA1-512C-4472-B942-901A7D7DF5BD}" sibTransId="{81D0121A-5663-4DD5-B4BC-7C1D9356E4C2}"/>
    <dgm:cxn modelId="{7C2FAD4A-4F9D-479A-8E42-5EB8726CAFAD}" type="presOf" srcId="{81D0121A-5663-4DD5-B4BC-7C1D9356E4C2}" destId="{0775DBB7-B80C-4BB4-A55F-B5D01DD73A6C}" srcOrd="0" destOrd="0" presId="urn:microsoft.com/office/officeart/2005/8/layout/process1"/>
    <dgm:cxn modelId="{D451234D-00C2-4B4B-BBB5-5A01FF542B38}" type="presOf" srcId="{0BC45B55-B1AB-4B33-8776-CF780F125CF7}" destId="{D2FD7C43-9F60-4662-A05C-5DB96DF79CB9}" srcOrd="0" destOrd="1" presId="urn:microsoft.com/office/officeart/2005/8/layout/process1"/>
    <dgm:cxn modelId="{CA2E068A-DEB0-49D0-AF41-F2CD1293EE06}" type="presOf" srcId="{8A9A2344-34A3-49CF-994A-7059B3AB5CF4}" destId="{D2FD7C43-9F60-4662-A05C-5DB96DF79CB9}" srcOrd="0" destOrd="0" presId="urn:microsoft.com/office/officeart/2005/8/layout/process1"/>
    <dgm:cxn modelId="{70A20DC6-AB65-4A17-BD47-432BAAA45B6D}" srcId="{1B918B99-1233-432A-9999-3B90AE1B944D}" destId="{C73E26B4-3804-49F9-B014-3336C9C5A34C}" srcOrd="2" destOrd="0" parTransId="{90BE97AE-8A28-448F-A378-584E9FD8A66B}" sibTransId="{05FA06C2-11D7-4A05-9050-0589478F61CE}"/>
    <dgm:cxn modelId="{C8650D18-55E1-409C-A320-9AF364DDC69E}" srcId="{C73E26B4-3804-49F9-B014-3336C9C5A34C}" destId="{E42FDBE7-A4B0-418A-8495-6CE7A7B0F55E}" srcOrd="0" destOrd="0" parTransId="{4EF9BB0C-1280-4030-B33D-BD3D7306A6D0}" sibTransId="{5FBA0122-66FB-4E9E-BB9E-840B62B17480}"/>
    <dgm:cxn modelId="{60184F9E-9D92-44F0-8684-E6953020A6ED}" type="presOf" srcId="{1B918B99-1233-432A-9999-3B90AE1B944D}" destId="{E986CBDA-5520-4275-9837-E8BAE1F9BE32}" srcOrd="0" destOrd="0" presId="urn:microsoft.com/office/officeart/2005/8/layout/process1"/>
    <dgm:cxn modelId="{31EFB4DE-D4A3-446C-AB9F-2946C79999E0}" type="presOf" srcId="{FE488969-ECBB-4D24-AB7A-2059FA8A9BE1}" destId="{D971AA58-7905-41FC-81EE-5468AA062187}" srcOrd="1" destOrd="0" presId="urn:microsoft.com/office/officeart/2005/8/layout/process1"/>
    <dgm:cxn modelId="{8ACCF603-72FA-4444-9CF0-ADCF46D673FD}" type="presOf" srcId="{FE488969-ECBB-4D24-AB7A-2059FA8A9BE1}" destId="{A30DC41D-FF49-4CED-BCDA-CF886DE578DD}" srcOrd="0" destOrd="0" presId="urn:microsoft.com/office/officeart/2005/8/layout/process1"/>
    <dgm:cxn modelId="{9968E1F8-27F3-4F3F-BB93-68E89C95FCE2}" srcId="{35BC2497-6947-4C8D-A903-C876DD91644D}" destId="{EFB66348-B81C-4767-8087-C11BFC7AF2CA}" srcOrd="0" destOrd="0" parTransId="{2D2DE205-20ED-4E10-91FF-E73A963C2A99}" sibTransId="{0F7C9964-1F58-4434-A9AF-CE3BE4CE7EAD}"/>
    <dgm:cxn modelId="{9F35E06B-2B4A-45C8-BD9A-C8B77D08DE12}" type="presOf" srcId="{E42FDBE7-A4B0-418A-8495-6CE7A7B0F55E}" destId="{89503032-C3CE-4E09-B7D0-99A5151C0B92}" srcOrd="0" destOrd="1" presId="urn:microsoft.com/office/officeart/2005/8/layout/process1"/>
    <dgm:cxn modelId="{F1B46356-EE30-4C95-A6E7-8F29E1A0B4EF}" type="presParOf" srcId="{E986CBDA-5520-4275-9837-E8BAE1F9BE32}" destId="{D2FD7C43-9F60-4662-A05C-5DB96DF79CB9}" srcOrd="0" destOrd="0" presId="urn:microsoft.com/office/officeart/2005/8/layout/process1"/>
    <dgm:cxn modelId="{22518C02-2A65-4F81-B565-677A060F611F}" type="presParOf" srcId="{E986CBDA-5520-4275-9837-E8BAE1F9BE32}" destId="{0775DBB7-B80C-4BB4-A55F-B5D01DD73A6C}" srcOrd="1" destOrd="0" presId="urn:microsoft.com/office/officeart/2005/8/layout/process1"/>
    <dgm:cxn modelId="{38A7E613-83EC-41D4-9169-893973EAC186}" type="presParOf" srcId="{0775DBB7-B80C-4BB4-A55F-B5D01DD73A6C}" destId="{3F82A7B3-9E6C-4E7E-A041-F6E9FB73E92D}" srcOrd="0" destOrd="0" presId="urn:microsoft.com/office/officeart/2005/8/layout/process1"/>
    <dgm:cxn modelId="{52E9B9D8-318C-47B9-9999-411C927F7AF5}" type="presParOf" srcId="{E986CBDA-5520-4275-9837-E8BAE1F9BE32}" destId="{935966DC-44E4-434A-8046-556B55AE4D04}" srcOrd="2" destOrd="0" presId="urn:microsoft.com/office/officeart/2005/8/layout/process1"/>
    <dgm:cxn modelId="{602183C6-BF6A-4A17-9BC5-F1292454C749}" type="presParOf" srcId="{E986CBDA-5520-4275-9837-E8BAE1F9BE32}" destId="{A30DC41D-FF49-4CED-BCDA-CF886DE578DD}" srcOrd="3" destOrd="0" presId="urn:microsoft.com/office/officeart/2005/8/layout/process1"/>
    <dgm:cxn modelId="{3A3329D6-C3DA-422C-B213-B26F4FD91D20}" type="presParOf" srcId="{A30DC41D-FF49-4CED-BCDA-CF886DE578DD}" destId="{D971AA58-7905-41FC-81EE-5468AA062187}" srcOrd="0" destOrd="0" presId="urn:microsoft.com/office/officeart/2005/8/layout/process1"/>
    <dgm:cxn modelId="{3D97CDB7-A373-4222-99A4-7CD8B7EEE091}" type="presParOf" srcId="{E986CBDA-5520-4275-9837-E8BAE1F9BE32}" destId="{89503032-C3CE-4E09-B7D0-99A5151C0B92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FD7C43-9F60-4662-A05C-5DB96DF79CB9}">
      <dsp:nvSpPr>
        <dsp:cNvPr id="0" name=""/>
        <dsp:cNvSpPr/>
      </dsp:nvSpPr>
      <dsp:spPr>
        <a:xfrm>
          <a:off x="2722" y="260939"/>
          <a:ext cx="1224313" cy="14232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Interpret crystal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/>
            <a:t>Describe growth units</a:t>
          </a:r>
        </a:p>
      </dsp:txBody>
      <dsp:txXfrm>
        <a:off x="38581" y="296798"/>
        <a:ext cx="1152595" cy="1351546"/>
      </dsp:txXfrm>
    </dsp:sp>
    <dsp:sp modelId="{0775DBB7-B80C-4BB4-A55F-B5D01DD73A6C}">
      <dsp:nvSpPr>
        <dsp:cNvPr id="0" name=""/>
        <dsp:cNvSpPr/>
      </dsp:nvSpPr>
      <dsp:spPr>
        <a:xfrm>
          <a:off x="1349467" y="820756"/>
          <a:ext cx="259554" cy="30362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/>
        </a:p>
      </dsp:txBody>
      <dsp:txXfrm>
        <a:off x="1349467" y="881482"/>
        <a:ext cx="181688" cy="182177"/>
      </dsp:txXfrm>
    </dsp:sp>
    <dsp:sp modelId="{935966DC-44E4-434A-8046-556B55AE4D04}">
      <dsp:nvSpPr>
        <dsp:cNvPr id="0" name=""/>
        <dsp:cNvSpPr/>
      </dsp:nvSpPr>
      <dsp:spPr>
        <a:xfrm>
          <a:off x="1716761" y="260939"/>
          <a:ext cx="1421109" cy="14232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Energetic calculations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/>
            <a:t>Organize interactions</a:t>
          </a:r>
        </a:p>
      </dsp:txBody>
      <dsp:txXfrm>
        <a:off x="1758384" y="302562"/>
        <a:ext cx="1337863" cy="1340018"/>
      </dsp:txXfrm>
    </dsp:sp>
    <dsp:sp modelId="{A30DC41D-FF49-4CED-BCDA-CF886DE578DD}">
      <dsp:nvSpPr>
        <dsp:cNvPr id="0" name=""/>
        <dsp:cNvSpPr/>
      </dsp:nvSpPr>
      <dsp:spPr>
        <a:xfrm>
          <a:off x="3260302" y="820756"/>
          <a:ext cx="259554" cy="30362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/>
        </a:p>
      </dsp:txBody>
      <dsp:txXfrm>
        <a:off x="3260302" y="881482"/>
        <a:ext cx="181688" cy="182177"/>
      </dsp:txXfrm>
    </dsp:sp>
    <dsp:sp modelId="{89503032-C3CE-4E09-B7D0-99A5151C0B92}">
      <dsp:nvSpPr>
        <dsp:cNvPr id="0" name=""/>
        <dsp:cNvSpPr/>
      </dsp:nvSpPr>
      <dsp:spPr>
        <a:xfrm>
          <a:off x="3627596" y="260939"/>
          <a:ext cx="1224313" cy="14232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Mechanistic models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/>
            <a:t>Spiral growth</a:t>
          </a:r>
        </a:p>
      </dsp:txBody>
      <dsp:txXfrm>
        <a:off x="3663455" y="296798"/>
        <a:ext cx="1152595" cy="13515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5" tIns="46588" rIns="93175" bIns="4658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5" tIns="46588" rIns="93175" bIns="46588" rtlCol="0"/>
          <a:lstStyle>
            <a:lvl1pPr algn="r">
              <a:defRPr sz="1200"/>
            </a:lvl1pPr>
          </a:lstStyle>
          <a:p>
            <a:fld id="{2B57E63A-B7DD-4E69-9AB8-1A7820761D1F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5" tIns="46588" rIns="93175" bIns="4658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5" tIns="46588" rIns="93175" bIns="46588" rtlCol="0" anchor="b"/>
          <a:lstStyle>
            <a:lvl1pPr algn="r">
              <a:defRPr sz="1200"/>
            </a:lvl1pPr>
          </a:lstStyle>
          <a:p>
            <a:fld id="{2E524C28-C37A-4C55-BF40-3B6624C69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1217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5" tIns="46588" rIns="93175" bIns="4658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5" tIns="46588" rIns="93175" bIns="46588" rtlCol="0"/>
          <a:lstStyle>
            <a:lvl1pPr algn="r">
              <a:defRPr sz="1200"/>
            </a:lvl1pPr>
          </a:lstStyle>
          <a:p>
            <a:fld id="{96157A45-53D4-45E0-8EE9-D8997A7F52EC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5" tIns="46588" rIns="93175" bIns="4658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5" tIns="46588" rIns="93175" bIns="46588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5" tIns="46588" rIns="93175" bIns="4658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5" tIns="46588" rIns="93175" bIns="46588" rtlCol="0" anchor="b"/>
          <a:lstStyle>
            <a:lvl1pPr algn="r">
              <a:defRPr sz="1200"/>
            </a:lvl1pPr>
          </a:lstStyle>
          <a:p>
            <a:fld id="{48B6C8E7-8069-47A5-9125-3D664A1CC0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8526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48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D0DC8-A0B5-43A2-80D4-1F9BF5CBAE4E}" type="datetime1">
              <a:rPr lang="en-US" smtClean="0"/>
              <a:t>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9BB05-F547-4D41-AC63-DB6B182BB7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469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9539" y="85206"/>
            <a:ext cx="10515600" cy="93428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C095E-486F-4C1E-9D92-7D1FE5639AE3}" type="datetime1">
              <a:rPr lang="en-US" smtClean="0"/>
              <a:t>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9BB05-F547-4D41-AC63-DB6B182BB7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600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519363"/>
            <a:ext cx="4932947" cy="365759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20853" y="2519363"/>
            <a:ext cx="4932947" cy="365759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6F131-A219-4649-AB9C-ACE8AEF77B3C}" type="datetime1">
              <a:rPr lang="en-US" smtClean="0"/>
              <a:t>1/16/2019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9BB05-F547-4D41-AC63-DB6B182BB743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Content Placeholder 2"/>
          <p:cNvSpPr>
            <a:spLocks noGrp="1"/>
          </p:cNvSpPr>
          <p:nvPr>
            <p:ph sz="half" idx="13"/>
          </p:nvPr>
        </p:nvSpPr>
        <p:spPr>
          <a:xfrm>
            <a:off x="838200" y="1732546"/>
            <a:ext cx="4932947" cy="733927"/>
          </a:xfrm>
          <a:solidFill>
            <a:schemeClr val="bg1"/>
          </a:solidFill>
          <a:effectLst>
            <a:outerShdw dist="38100" dir="5400000" algn="t" rotWithShape="0">
              <a:srgbClr val="00B050"/>
            </a:outerShdw>
          </a:effectLst>
        </p:spPr>
        <p:txBody>
          <a:bodyPr anchor="b"/>
          <a:lstStyle>
            <a:lvl1pPr marL="0" indent="0" algn="ctr">
              <a:buNone/>
              <a:defRPr b="1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Content Placeholder 3"/>
          <p:cNvSpPr>
            <a:spLocks noGrp="1"/>
          </p:cNvSpPr>
          <p:nvPr>
            <p:ph sz="half" idx="14"/>
          </p:nvPr>
        </p:nvSpPr>
        <p:spPr>
          <a:xfrm>
            <a:off x="6420853" y="1732546"/>
            <a:ext cx="4932947" cy="733927"/>
          </a:xfrm>
          <a:solidFill>
            <a:schemeClr val="bg1"/>
          </a:solidFill>
          <a:effectLst>
            <a:outerShdw dist="38100" dir="5400000" algn="t" rotWithShape="0">
              <a:srgbClr val="00B050"/>
            </a:outerShdw>
          </a:effectLst>
        </p:spPr>
        <p:txBody>
          <a:bodyPr anchor="b"/>
          <a:lstStyle>
            <a:lvl1pPr marL="0" indent="0" algn="ctr">
              <a:buNone/>
              <a:defRPr b="1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6749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8200E-AB85-41D7-B008-6F447227C301}" type="datetime1">
              <a:rPr lang="en-US" smtClean="0"/>
              <a:t>1/16/2019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9BB05-F547-4D41-AC63-DB6B182BB74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417991"/>
            <a:ext cx="3084511" cy="3684588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Content Placeholder 3"/>
          <p:cNvSpPr>
            <a:spLocks noGrp="1"/>
          </p:cNvSpPr>
          <p:nvPr>
            <p:ph sz="half" idx="15"/>
          </p:nvPr>
        </p:nvSpPr>
        <p:spPr>
          <a:xfrm>
            <a:off x="839789" y="1727200"/>
            <a:ext cx="3084511" cy="667657"/>
          </a:xfrm>
          <a:solidFill>
            <a:schemeClr val="bg1"/>
          </a:solidFill>
          <a:effectLst>
            <a:innerShdw dist="25400" dir="5400000">
              <a:srgbClr val="00B050"/>
            </a:innerShdw>
          </a:effectLst>
        </p:spPr>
        <p:txBody>
          <a:bodyPr anchor="b">
            <a:normAutofit/>
          </a:bodyPr>
          <a:lstStyle>
            <a:lvl1pPr marL="0" indent="0" algn="ctr">
              <a:buNone/>
              <a:defRPr sz="1800" b="1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4573589" y="2417991"/>
            <a:ext cx="3084511" cy="3684588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3"/>
          <p:cNvSpPr>
            <a:spLocks noGrp="1"/>
          </p:cNvSpPr>
          <p:nvPr>
            <p:ph sz="half" idx="17"/>
          </p:nvPr>
        </p:nvSpPr>
        <p:spPr>
          <a:xfrm>
            <a:off x="4573589" y="1727200"/>
            <a:ext cx="3084511" cy="667657"/>
          </a:xfrm>
          <a:solidFill>
            <a:schemeClr val="bg1"/>
          </a:solidFill>
          <a:effectLst>
            <a:innerShdw dist="25400" dir="5400000">
              <a:srgbClr val="00B050"/>
            </a:innerShdw>
          </a:effectLst>
        </p:spPr>
        <p:txBody>
          <a:bodyPr anchor="b">
            <a:normAutofit/>
          </a:bodyPr>
          <a:lstStyle>
            <a:lvl1pPr marL="0" indent="0" algn="ctr">
              <a:buNone/>
              <a:defRPr sz="1800" b="1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Content Placeholder 3"/>
          <p:cNvSpPr>
            <a:spLocks noGrp="1"/>
          </p:cNvSpPr>
          <p:nvPr>
            <p:ph sz="half" idx="18"/>
          </p:nvPr>
        </p:nvSpPr>
        <p:spPr>
          <a:xfrm>
            <a:off x="8269289" y="2417991"/>
            <a:ext cx="3084511" cy="3684588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Content Placeholder 3"/>
          <p:cNvSpPr>
            <a:spLocks noGrp="1"/>
          </p:cNvSpPr>
          <p:nvPr>
            <p:ph sz="half" idx="19"/>
          </p:nvPr>
        </p:nvSpPr>
        <p:spPr>
          <a:xfrm>
            <a:off x="8269289" y="1727200"/>
            <a:ext cx="3084511" cy="667657"/>
          </a:xfrm>
          <a:solidFill>
            <a:schemeClr val="bg1"/>
          </a:solidFill>
          <a:effectLst>
            <a:innerShdw dist="25400" dir="5400000">
              <a:srgbClr val="00B050"/>
            </a:innerShdw>
          </a:effectLst>
        </p:spPr>
        <p:txBody>
          <a:bodyPr anchor="b">
            <a:normAutofit/>
          </a:bodyPr>
          <a:lstStyle>
            <a:lvl1pPr marL="0" indent="0" algn="ctr">
              <a:buNone/>
              <a:defRPr sz="1800" b="1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40985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F90E0-DB31-4EE0-AB0F-7B5E0C6F64A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7011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7528" y="113200"/>
            <a:ext cx="10515600" cy="93428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CC70F0-D115-4357-A1C5-0A701F98342F}" type="datetime1">
              <a:rPr lang="en-US" smtClean="0"/>
              <a:t>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F9BB05-F547-4D41-AC63-DB6B182BB743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1" y="1146191"/>
            <a:ext cx="12192000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1" y="6483178"/>
            <a:ext cx="398517" cy="374822"/>
          </a:xfrm>
          <a:prstGeom prst="rtTriangle">
            <a:avLst/>
          </a:prstGeom>
          <a:solidFill>
            <a:schemeClr val="tx1"/>
          </a:solidFill>
        </p:spPr>
        <p:txBody>
          <a:bodyPr lIns="0" tIns="0" rIns="0" bIns="0" anchor="b" anchorCtr="0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8025920-4FF4-4196-94BA-64C25C32FF92}" type="slidenum">
              <a:rPr lang="en-US" sz="1200" smtClean="0"/>
              <a:pPr/>
              <a:t>‹#›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956895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70365"/>
            <a:ext cx="9144000" cy="3834881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 b="1" dirty="0"/>
              <a:t>“Prediction of the Effect of Solvents and Impurities/Additives on Crystal Shape and Growth Kinetics”</a:t>
            </a:r>
            <a:br>
              <a:rPr lang="en-US" sz="4000" b="1" dirty="0"/>
            </a:br>
            <a:r>
              <a:rPr lang="en-US" sz="4000" b="1" dirty="0"/>
              <a:t/>
            </a:r>
            <a:br>
              <a:rPr lang="en-US" sz="4000" b="1" dirty="0"/>
            </a:br>
            <a:r>
              <a:rPr lang="en-US" sz="4000" b="1" dirty="0"/>
              <a:t/>
            </a:r>
            <a:br>
              <a:rPr lang="en-US" sz="4000" b="1" dirty="0"/>
            </a:br>
            <a:r>
              <a:rPr lang="en-US" sz="3100" b="1" dirty="0"/>
              <a:t>ADDICT</a:t>
            </a:r>
            <a:br>
              <a:rPr lang="en-US" sz="3100" b="1" dirty="0"/>
            </a:br>
            <a:r>
              <a:rPr lang="en-US" sz="3100" dirty="0"/>
              <a:t>Advanced Design and Development of Industrial Crystallization Technology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279137"/>
            <a:ext cx="9144000" cy="1126375"/>
          </a:xfrm>
        </p:spPr>
        <p:txBody>
          <a:bodyPr>
            <a:normAutofit lnSpcReduction="10000"/>
          </a:bodyPr>
          <a:lstStyle/>
          <a:p>
            <a:pPr algn="r"/>
            <a:r>
              <a:rPr lang="en-US" sz="2000" dirty="0"/>
              <a:t>Michael Doherty </a:t>
            </a:r>
          </a:p>
          <a:p>
            <a:pPr algn="r"/>
            <a:r>
              <a:rPr lang="en-US" sz="2000" dirty="0"/>
              <a:t>UCSB Chemical </a:t>
            </a:r>
            <a:r>
              <a:rPr lang="en-US" sz="2000" dirty="0" smtClean="0"/>
              <a:t>Engineering</a:t>
            </a:r>
          </a:p>
          <a:p>
            <a:pPr algn="r"/>
            <a:r>
              <a:rPr lang="en-US" sz="2000" dirty="0" smtClean="0"/>
              <a:t>10 January 2019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1725769" y="5460642"/>
            <a:ext cx="30535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C00000"/>
                </a:solidFill>
              </a:rPr>
              <a:t>Additional notes by John Hone</a:t>
            </a:r>
            <a:endParaRPr lang="en-GB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0637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97160" y="2127381"/>
            <a:ext cx="10785132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“The goal of this research is to develop a practical engineering tool</a:t>
            </a:r>
          </a:p>
          <a:p>
            <a:r>
              <a:rPr lang="en-US" sz="2800" dirty="0"/>
              <a:t> for predicting the relative growth rates (growth kinetics) and </a:t>
            </a:r>
          </a:p>
          <a:p>
            <a:r>
              <a:rPr lang="en-US" sz="2800" dirty="0"/>
              <a:t>morphology of solution-grown faceted crystals, including the effects </a:t>
            </a:r>
          </a:p>
          <a:p>
            <a:r>
              <a:rPr lang="en-US" sz="2800" dirty="0"/>
              <a:t>of solvent (Phase 1 of the research), and impurities/ additives (Phase 2).”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82580" y="4494727"/>
            <a:ext cx="1016143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C00000"/>
                </a:solidFill>
              </a:rPr>
              <a:t>Solvent model exists and validated → now needs incorporation into ADDICT code.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C00000"/>
                </a:solidFill>
              </a:rPr>
              <a:t>Supersaturation model exists, needs validation then </a:t>
            </a:r>
            <a:r>
              <a:rPr lang="en-GB" sz="2000" dirty="0">
                <a:solidFill>
                  <a:srgbClr val="C00000"/>
                </a:solidFill>
              </a:rPr>
              <a:t>incorporation into ADDICT code</a:t>
            </a:r>
            <a:r>
              <a:rPr lang="en-GB" sz="2000" dirty="0" smtClean="0">
                <a:solidFill>
                  <a:srgbClr val="C00000"/>
                </a:solidFill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C00000"/>
                </a:solidFill>
              </a:rPr>
              <a:t>Impurity model exists (validated on 2 case studies)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C00000"/>
                </a:solidFill>
              </a:rPr>
              <a:t>deficient at high density facet coverages and needs improvement for some lower coverage scenarios. In the IFPRI 2019 work plan.</a:t>
            </a:r>
            <a:endParaRPr lang="en-GB" sz="2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2975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Team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59074" y="1715256"/>
            <a:ext cx="10010176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Mike Doherty, PI – manage and oversee project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Dr. </a:t>
            </a:r>
            <a:r>
              <a:rPr lang="en-US" dirty="0" err="1"/>
              <a:t>Yongsheng</a:t>
            </a:r>
            <a:r>
              <a:rPr lang="en-US" dirty="0"/>
              <a:t> Zhao, postdoc – solvent effects &amp; ADDICT growth rate engine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Steven Landis, Computer Science undergraduate – in charge of software and chief software developer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Toby </a:t>
            </a:r>
            <a:r>
              <a:rPr lang="en-US" dirty="0" err="1"/>
              <a:t>Mazal</a:t>
            </a:r>
            <a:r>
              <a:rPr lang="en-US" dirty="0"/>
              <a:t> – newly recruited doctoral student – impurity effects</a:t>
            </a:r>
          </a:p>
          <a:p>
            <a:pPr lvl="3"/>
            <a:r>
              <a:rPr lang="en-US" dirty="0"/>
              <a:t>   (Toby was a top undergraduate in </a:t>
            </a:r>
            <a:r>
              <a:rPr lang="en-US" dirty="0" err="1"/>
              <a:t>ChE</a:t>
            </a:r>
            <a:r>
              <a:rPr lang="en-US" dirty="0"/>
              <a:t> from the University of Delaware.  He joined</a:t>
            </a:r>
          </a:p>
          <a:p>
            <a:pPr lvl="3"/>
            <a:r>
              <a:rPr lang="en-US" dirty="0"/>
              <a:t>   UCSB in September, 2018 as a first year doctoral student and comes with a partial</a:t>
            </a:r>
          </a:p>
          <a:p>
            <a:pPr lvl="3"/>
            <a:r>
              <a:rPr lang="en-US" dirty="0"/>
              <a:t>   Fellowship that combined with IFPRI funds will provide him with a full doctoral stipend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0970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F90E0-DB31-4EE0-AB0F-7B5E0C6F64AD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23" name="Title 1"/>
          <p:cNvSpPr txBox="1">
            <a:spLocks/>
          </p:cNvSpPr>
          <p:nvPr/>
        </p:nvSpPr>
        <p:spPr>
          <a:xfrm>
            <a:off x="803385" y="192460"/>
            <a:ext cx="10515600" cy="93428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Candara" panose="020E0502030303020204" pitchFamily="34" charset="0"/>
                <a:ea typeface="+mj-ea"/>
                <a:cs typeface="+mj-cs"/>
              </a:defRPr>
            </a:lvl1pPr>
          </a:lstStyle>
          <a:p>
            <a:r>
              <a:rPr lang="en-US" dirty="0"/>
              <a:t>ADDICT executes a multiscale mechanistic framework</a:t>
            </a:r>
          </a:p>
          <a:p>
            <a:r>
              <a:rPr lang="en-US" sz="2400" dirty="0"/>
              <a:t>Models at each scale feed info back and forth</a:t>
            </a:r>
          </a:p>
        </p:txBody>
      </p:sp>
      <p:sp>
        <p:nvSpPr>
          <p:cNvPr id="4" name="Title 5"/>
          <p:cNvSpPr txBox="1">
            <a:spLocks/>
          </p:cNvSpPr>
          <p:nvPr/>
        </p:nvSpPr>
        <p:spPr>
          <a:xfrm>
            <a:off x="3974675" y="3079454"/>
            <a:ext cx="1762761" cy="63757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1800" dirty="0"/>
          </a:p>
        </p:txBody>
      </p:sp>
      <p:sp>
        <p:nvSpPr>
          <p:cNvPr id="5" name="Curved Right Arrow 4"/>
          <p:cNvSpPr/>
          <p:nvPr/>
        </p:nvSpPr>
        <p:spPr>
          <a:xfrm rot="7200000">
            <a:off x="8356541" y="4275878"/>
            <a:ext cx="698012" cy="1296308"/>
          </a:xfrm>
          <a:prstGeom prst="curvedRight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Curved Right Arrow 5"/>
          <p:cNvSpPr/>
          <p:nvPr/>
        </p:nvSpPr>
        <p:spPr>
          <a:xfrm rot="18008094">
            <a:off x="7552827" y="5655253"/>
            <a:ext cx="698012" cy="1296308"/>
          </a:xfrm>
          <a:prstGeom prst="curvedRight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Curved Right Arrow 6"/>
          <p:cNvSpPr/>
          <p:nvPr/>
        </p:nvSpPr>
        <p:spPr>
          <a:xfrm rot="7200000">
            <a:off x="7175658" y="3583321"/>
            <a:ext cx="698012" cy="1296308"/>
          </a:xfrm>
          <a:prstGeom prst="curvedRight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Curved Right Arrow 7"/>
          <p:cNvSpPr/>
          <p:nvPr/>
        </p:nvSpPr>
        <p:spPr>
          <a:xfrm rot="18008094">
            <a:off x="6415390" y="4977487"/>
            <a:ext cx="698012" cy="1296308"/>
          </a:xfrm>
          <a:prstGeom prst="curvedRight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Curved Right Arrow 8"/>
          <p:cNvSpPr/>
          <p:nvPr/>
        </p:nvSpPr>
        <p:spPr>
          <a:xfrm rot="7200000">
            <a:off x="6068455" y="2852089"/>
            <a:ext cx="698012" cy="1296308"/>
          </a:xfrm>
          <a:prstGeom prst="curvedRight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Curved Right Arrow 9"/>
          <p:cNvSpPr/>
          <p:nvPr/>
        </p:nvSpPr>
        <p:spPr>
          <a:xfrm rot="18008094">
            <a:off x="5037952" y="4051860"/>
            <a:ext cx="698012" cy="1296308"/>
          </a:xfrm>
          <a:prstGeom prst="curvedRight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Curved Right Arrow 10"/>
          <p:cNvSpPr/>
          <p:nvPr/>
        </p:nvSpPr>
        <p:spPr>
          <a:xfrm rot="7200000">
            <a:off x="4586058" y="1918020"/>
            <a:ext cx="698012" cy="1296308"/>
          </a:xfrm>
          <a:prstGeom prst="curvedRight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Curved Right Arrow 11"/>
          <p:cNvSpPr/>
          <p:nvPr/>
        </p:nvSpPr>
        <p:spPr>
          <a:xfrm rot="18008094">
            <a:off x="3457530" y="3109304"/>
            <a:ext cx="698012" cy="1296308"/>
          </a:xfrm>
          <a:prstGeom prst="curvedRight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Curved Right Arrow 12"/>
          <p:cNvSpPr/>
          <p:nvPr/>
        </p:nvSpPr>
        <p:spPr>
          <a:xfrm rot="18008094">
            <a:off x="2291128" y="2267160"/>
            <a:ext cx="698012" cy="1296308"/>
          </a:xfrm>
          <a:prstGeom prst="curvedRight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Title 5"/>
          <p:cNvSpPr txBox="1">
            <a:spLocks/>
          </p:cNvSpPr>
          <p:nvPr/>
        </p:nvSpPr>
        <p:spPr>
          <a:xfrm>
            <a:off x="1904366" y="1512503"/>
            <a:ext cx="938948" cy="609161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>
                <a:solidFill>
                  <a:schemeClr val="bg1"/>
                </a:solidFill>
              </a:rPr>
              <a:t>Crystal Shape</a:t>
            </a:r>
          </a:p>
        </p:txBody>
      </p:sp>
      <p:sp>
        <p:nvSpPr>
          <p:cNvPr id="15" name="Title 5"/>
          <p:cNvSpPr txBox="1">
            <a:spLocks/>
          </p:cNvSpPr>
          <p:nvPr/>
        </p:nvSpPr>
        <p:spPr>
          <a:xfrm>
            <a:off x="3288039" y="2442061"/>
            <a:ext cx="975542" cy="60068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>
                <a:solidFill>
                  <a:schemeClr val="bg1"/>
                </a:solidFill>
              </a:rPr>
              <a:t>Crystal Face</a:t>
            </a:r>
          </a:p>
        </p:txBody>
      </p:sp>
      <p:sp>
        <p:nvSpPr>
          <p:cNvPr id="16" name="Title 5"/>
          <p:cNvSpPr txBox="1">
            <a:spLocks/>
          </p:cNvSpPr>
          <p:nvPr/>
        </p:nvSpPr>
        <p:spPr>
          <a:xfrm>
            <a:off x="4485864" y="3347055"/>
            <a:ext cx="1272425" cy="641188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>
                <a:solidFill>
                  <a:schemeClr val="bg1"/>
                </a:solidFill>
              </a:rPr>
              <a:t>Spiral / </a:t>
            </a:r>
          </a:p>
          <a:p>
            <a:r>
              <a:rPr lang="en-US" sz="1800" dirty="0">
                <a:solidFill>
                  <a:schemeClr val="bg1"/>
                </a:solidFill>
              </a:rPr>
              <a:t>2D Nuclei</a:t>
            </a:r>
          </a:p>
        </p:txBody>
      </p:sp>
      <p:sp>
        <p:nvSpPr>
          <p:cNvPr id="17" name="Title 5"/>
          <p:cNvSpPr txBox="1">
            <a:spLocks/>
          </p:cNvSpPr>
          <p:nvPr/>
        </p:nvSpPr>
        <p:spPr>
          <a:xfrm>
            <a:off x="6016902" y="4193574"/>
            <a:ext cx="877766" cy="596363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>
                <a:solidFill>
                  <a:schemeClr val="bg1"/>
                </a:solidFill>
              </a:rPr>
              <a:t>Crystal Step</a:t>
            </a:r>
          </a:p>
        </p:txBody>
      </p:sp>
      <p:sp>
        <p:nvSpPr>
          <p:cNvPr id="18" name="Title 5"/>
          <p:cNvSpPr txBox="1">
            <a:spLocks/>
          </p:cNvSpPr>
          <p:nvPr/>
        </p:nvSpPr>
        <p:spPr>
          <a:xfrm>
            <a:off x="7439649" y="4944436"/>
            <a:ext cx="672908" cy="63559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>
                <a:solidFill>
                  <a:schemeClr val="bg1"/>
                </a:solidFill>
              </a:rPr>
              <a:t>Kink Site</a:t>
            </a:r>
          </a:p>
        </p:txBody>
      </p:sp>
      <p:sp>
        <p:nvSpPr>
          <p:cNvPr id="19" name="Title 5"/>
          <p:cNvSpPr txBox="1">
            <a:spLocks/>
          </p:cNvSpPr>
          <p:nvPr/>
        </p:nvSpPr>
        <p:spPr>
          <a:xfrm>
            <a:off x="8386428" y="5616589"/>
            <a:ext cx="2046685" cy="592096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>
                <a:solidFill>
                  <a:schemeClr val="bg1"/>
                </a:solidFill>
              </a:rPr>
              <a:t>Kink Attachment / Detachment event</a:t>
            </a:r>
          </a:p>
        </p:txBody>
      </p:sp>
      <p:sp>
        <p:nvSpPr>
          <p:cNvPr id="20" name="Title 5"/>
          <p:cNvSpPr txBox="1">
            <a:spLocks/>
          </p:cNvSpPr>
          <p:nvPr/>
        </p:nvSpPr>
        <p:spPr>
          <a:xfrm>
            <a:off x="2333070" y="2057486"/>
            <a:ext cx="698807" cy="35541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/>
              <a:t>~ mm</a:t>
            </a:r>
            <a:r>
              <a:rPr lang="en-US" sz="1400" baseline="30000" dirty="0"/>
              <a:t>3</a:t>
            </a:r>
            <a:endParaRPr lang="en-US" sz="1400" dirty="0"/>
          </a:p>
        </p:txBody>
      </p:sp>
      <p:sp>
        <p:nvSpPr>
          <p:cNvPr id="21" name="Title 5"/>
          <p:cNvSpPr txBox="1">
            <a:spLocks/>
          </p:cNvSpPr>
          <p:nvPr/>
        </p:nvSpPr>
        <p:spPr>
          <a:xfrm>
            <a:off x="3609700" y="2957975"/>
            <a:ext cx="698807" cy="35541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/>
              <a:t>~ mm</a:t>
            </a:r>
            <a:r>
              <a:rPr lang="en-US" sz="1400" baseline="30000" dirty="0"/>
              <a:t>2</a:t>
            </a:r>
            <a:endParaRPr lang="en-US" sz="1400" dirty="0"/>
          </a:p>
        </p:txBody>
      </p:sp>
      <p:sp>
        <p:nvSpPr>
          <p:cNvPr id="22" name="Title 5"/>
          <p:cNvSpPr txBox="1">
            <a:spLocks/>
          </p:cNvSpPr>
          <p:nvPr/>
        </p:nvSpPr>
        <p:spPr>
          <a:xfrm>
            <a:off x="6399077" y="4734064"/>
            <a:ext cx="891857" cy="35541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/>
              <a:t>~100s nm</a:t>
            </a:r>
          </a:p>
        </p:txBody>
      </p:sp>
      <p:sp>
        <p:nvSpPr>
          <p:cNvPr id="24" name="Title 5"/>
          <p:cNvSpPr txBox="1">
            <a:spLocks/>
          </p:cNvSpPr>
          <p:nvPr/>
        </p:nvSpPr>
        <p:spPr>
          <a:xfrm>
            <a:off x="5178105" y="3911759"/>
            <a:ext cx="698807" cy="35541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/>
              <a:t>~ </a:t>
            </a:r>
            <a:r>
              <a:rPr lang="en-US" sz="1400" dirty="0">
                <a:cs typeface="Arial" panose="020B0604020202020204" pitchFamily="34" charset="0"/>
              </a:rPr>
              <a:t>μ</a:t>
            </a:r>
            <a:r>
              <a:rPr lang="en-US" sz="1400" dirty="0"/>
              <a:t>m</a:t>
            </a:r>
            <a:r>
              <a:rPr lang="en-US" sz="1400" baseline="30000" dirty="0"/>
              <a:t>2</a:t>
            </a:r>
            <a:endParaRPr lang="en-US" sz="1400" dirty="0"/>
          </a:p>
        </p:txBody>
      </p:sp>
      <p:sp>
        <p:nvSpPr>
          <p:cNvPr id="25" name="Title 5"/>
          <p:cNvSpPr txBox="1">
            <a:spLocks/>
          </p:cNvSpPr>
          <p:nvPr/>
        </p:nvSpPr>
        <p:spPr>
          <a:xfrm>
            <a:off x="7564074" y="5508464"/>
            <a:ext cx="698807" cy="35541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/>
              <a:t>~ </a:t>
            </a:r>
            <a:r>
              <a:rPr lang="en-US" sz="1400" dirty="0">
                <a:cs typeface="Arial" panose="020B0604020202020204" pitchFamily="34" charset="0"/>
              </a:rPr>
              <a:t>n</a:t>
            </a:r>
            <a:r>
              <a:rPr lang="en-US" sz="1400" dirty="0"/>
              <a:t>m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473974" y="3259694"/>
            <a:ext cx="1487908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>
                <a:latin typeface="Lucida Sans"/>
                <a:cs typeface="Lucida Sans"/>
              </a:rPr>
              <a:t>What faces?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747417" y="4113040"/>
            <a:ext cx="2302233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>
                <a:latin typeface="Lucida Sans"/>
                <a:cs typeface="Lucida Sans"/>
              </a:rPr>
              <a:t>What mechanisms?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248843" y="5044940"/>
            <a:ext cx="2125903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>
                <a:latin typeface="Lucida Sans"/>
                <a:cs typeface="Lucida Sans"/>
              </a:rPr>
              <a:t>What step edges?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430156" y="6385056"/>
            <a:ext cx="2133918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>
                <a:latin typeface="Lucida Sans"/>
                <a:cs typeface="Lucida Sans"/>
              </a:rPr>
              <a:t>What kink cycles?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078098" y="5798363"/>
            <a:ext cx="3595856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>
                <a:latin typeface="Lucida Sans"/>
                <a:cs typeface="Lucida Sans"/>
              </a:rPr>
              <a:t>What step surface structures?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9084444" y="3943794"/>
            <a:ext cx="1795511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Lucida Sans"/>
                <a:cs typeface="Lucida Sans"/>
              </a:rPr>
              <a:t>Net incorporation </a:t>
            </a:r>
          </a:p>
          <a:p>
            <a:r>
              <a:rPr lang="en-US" dirty="0">
                <a:latin typeface="Lucida Sans"/>
                <a:cs typeface="Lucida Sans"/>
              </a:rPr>
              <a:t>rates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6187678" y="2757804"/>
            <a:ext cx="1786066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>
                <a:latin typeface="Lucida Sans"/>
                <a:cs typeface="Lucida Sans"/>
              </a:rPr>
              <a:t>Step velocities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215141" y="3459746"/>
            <a:ext cx="1754006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>
                <a:latin typeface="Lucida Sans"/>
                <a:cs typeface="Lucida Sans"/>
              </a:rPr>
              <a:t>Kink densities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123561" y="1915143"/>
            <a:ext cx="2462534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>
                <a:latin typeface="Lucida Sans"/>
                <a:cs typeface="Lucida Sans"/>
              </a:rPr>
              <a:t>Spiral rotation times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834888" y="1285458"/>
            <a:ext cx="2172390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>
                <a:latin typeface="Lucida Sans"/>
                <a:cs typeface="Lucida Sans"/>
              </a:rPr>
              <a:t>Face growth rates</a:t>
            </a:r>
          </a:p>
        </p:txBody>
      </p:sp>
      <p:sp>
        <p:nvSpPr>
          <p:cNvPr id="36" name="Curved Right Arrow 35"/>
          <p:cNvSpPr/>
          <p:nvPr/>
        </p:nvSpPr>
        <p:spPr>
          <a:xfrm rot="7200000">
            <a:off x="3200924" y="1138420"/>
            <a:ext cx="698012" cy="1296308"/>
          </a:xfrm>
          <a:prstGeom prst="curvedRight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5625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F90E0-DB31-4EE0-AB0F-7B5E0C6F64A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Title 5"/>
          <p:cNvSpPr txBox="1">
            <a:spLocks/>
          </p:cNvSpPr>
          <p:nvPr/>
        </p:nvSpPr>
        <p:spPr>
          <a:xfrm>
            <a:off x="5195501" y="1380830"/>
            <a:ext cx="2238546" cy="112619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800" dirty="0">
                <a:solidFill>
                  <a:prstClr val="black"/>
                </a:solidFill>
              </a:rPr>
              <a:t>Growth conditions</a:t>
            </a:r>
          </a:p>
          <a:p>
            <a:pPr algn="l"/>
            <a:r>
              <a:rPr lang="en-US" sz="1800" dirty="0">
                <a:solidFill>
                  <a:prstClr val="black"/>
                </a:solidFill>
              </a:rPr>
              <a:t>- Solvent &amp; Impurity</a:t>
            </a:r>
          </a:p>
          <a:p>
            <a:pPr algn="l"/>
            <a:r>
              <a:rPr lang="en-US" sz="1800" dirty="0">
                <a:solidFill>
                  <a:prstClr val="black"/>
                </a:solidFill>
              </a:rPr>
              <a:t>- Supersaturation</a:t>
            </a:r>
          </a:p>
          <a:p>
            <a:pPr algn="l"/>
            <a:r>
              <a:rPr lang="en-US" sz="1800" dirty="0">
                <a:solidFill>
                  <a:prstClr val="black"/>
                </a:solidFill>
              </a:rPr>
              <a:t>- Temperature</a:t>
            </a:r>
          </a:p>
        </p:txBody>
      </p:sp>
      <p:sp>
        <p:nvSpPr>
          <p:cNvPr id="13" name="Right Arrow 12"/>
          <p:cNvSpPr/>
          <p:nvPr/>
        </p:nvSpPr>
        <p:spPr>
          <a:xfrm rot="5400000">
            <a:off x="3699986" y="2247335"/>
            <a:ext cx="542941" cy="314325"/>
          </a:xfrm>
          <a:prstGeom prst="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Title 5"/>
          <p:cNvSpPr txBox="1">
            <a:spLocks/>
          </p:cNvSpPr>
          <p:nvPr/>
        </p:nvSpPr>
        <p:spPr>
          <a:xfrm>
            <a:off x="1455710" y="2750926"/>
            <a:ext cx="4986080" cy="2079837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800" dirty="0">
              <a:solidFill>
                <a:prstClr val="black"/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542" y="1313684"/>
            <a:ext cx="1346880" cy="89792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6679" y="5573915"/>
            <a:ext cx="1092865" cy="1092865"/>
          </a:xfrm>
          <a:prstGeom prst="rect">
            <a:avLst/>
          </a:prstGeom>
        </p:spPr>
      </p:pic>
      <p:sp>
        <p:nvSpPr>
          <p:cNvPr id="18" name="Right Arrow 17"/>
          <p:cNvSpPr/>
          <p:nvPr/>
        </p:nvSpPr>
        <p:spPr>
          <a:xfrm rot="5400000">
            <a:off x="3699987" y="5015869"/>
            <a:ext cx="542941" cy="314325"/>
          </a:xfrm>
          <a:prstGeom prst="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Title 5"/>
          <p:cNvSpPr txBox="1">
            <a:spLocks/>
          </p:cNvSpPr>
          <p:nvPr/>
        </p:nvSpPr>
        <p:spPr>
          <a:xfrm>
            <a:off x="3536931" y="1372656"/>
            <a:ext cx="1904201" cy="38998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800" dirty="0">
                <a:solidFill>
                  <a:prstClr val="black"/>
                </a:solidFill>
              </a:rPr>
              <a:t>Crystallography + </a:t>
            </a:r>
          </a:p>
        </p:txBody>
      </p:sp>
      <p:graphicFrame>
        <p:nvGraphicFramePr>
          <p:cNvPr id="20" name="Diagram 19"/>
          <p:cNvGraphicFramePr/>
          <p:nvPr>
            <p:extLst>
              <p:ext uri="{D42A27DB-BD31-4B8C-83A1-F6EECF244321}">
                <p14:modId xmlns:p14="http://schemas.microsoft.com/office/powerpoint/2010/main" val="4031482485"/>
              </p:ext>
            </p:extLst>
          </p:nvPr>
        </p:nvGraphicFramePr>
        <p:xfrm>
          <a:off x="1520657" y="2821724"/>
          <a:ext cx="4854633" cy="19451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3" name="Title 1"/>
          <p:cNvSpPr txBox="1">
            <a:spLocks/>
          </p:cNvSpPr>
          <p:nvPr/>
        </p:nvSpPr>
        <p:spPr>
          <a:xfrm>
            <a:off x="819538" y="186892"/>
            <a:ext cx="10515600" cy="93428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Candara" panose="020E0502030303020204" pitchFamily="34" charset="0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prstClr val="black"/>
                </a:solidFill>
              </a:rPr>
              <a:t>ADDICT is a shape prediction tool</a:t>
            </a:r>
          </a:p>
          <a:p>
            <a:r>
              <a:rPr lang="en-US" sz="2400" dirty="0">
                <a:solidFill>
                  <a:prstClr val="black"/>
                </a:solidFill>
              </a:rPr>
              <a:t>Computational screening can </a:t>
            </a:r>
            <a:r>
              <a:rPr lang="en-US" sz="2400" b="1" dirty="0">
                <a:solidFill>
                  <a:prstClr val="black"/>
                </a:solidFill>
              </a:rPr>
              <a:t>target</a:t>
            </a:r>
            <a:r>
              <a:rPr lang="en-US" sz="2400" dirty="0">
                <a:solidFill>
                  <a:prstClr val="black"/>
                </a:solidFill>
              </a:rPr>
              <a:t> experiments</a:t>
            </a:r>
          </a:p>
        </p:txBody>
      </p:sp>
      <p:sp>
        <p:nvSpPr>
          <p:cNvPr id="24" name="Title 5"/>
          <p:cNvSpPr txBox="1">
            <a:spLocks/>
          </p:cNvSpPr>
          <p:nvPr/>
        </p:nvSpPr>
        <p:spPr>
          <a:xfrm>
            <a:off x="248314" y="2661216"/>
            <a:ext cx="1272343" cy="44237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solidFill>
                  <a:prstClr val="black"/>
                </a:solidFill>
                <a:latin typeface="Calibri" panose="020F0502020204030204"/>
              </a:rPr>
              <a:t>ADDICT</a:t>
            </a:r>
          </a:p>
        </p:txBody>
      </p:sp>
      <p:sp>
        <p:nvSpPr>
          <p:cNvPr id="25" name="Title 5"/>
          <p:cNvSpPr txBox="1">
            <a:spLocks/>
          </p:cNvSpPr>
          <p:nvPr/>
        </p:nvSpPr>
        <p:spPr>
          <a:xfrm>
            <a:off x="7320659" y="2792428"/>
            <a:ext cx="4313044" cy="241170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b="1" dirty="0">
                <a:solidFill>
                  <a:prstClr val="black"/>
                </a:solidFill>
              </a:rPr>
              <a:t>Question:</a:t>
            </a:r>
          </a:p>
          <a:p>
            <a:pPr algn="l"/>
            <a:r>
              <a:rPr lang="en-US" sz="2000" dirty="0">
                <a:solidFill>
                  <a:prstClr val="black"/>
                </a:solidFill>
              </a:rPr>
              <a:t>How can we engineer the morphology by changing growth conditions?</a:t>
            </a:r>
          </a:p>
          <a:p>
            <a:pPr algn="l"/>
            <a:endParaRPr lang="en-US" sz="2000" dirty="0">
              <a:solidFill>
                <a:prstClr val="black"/>
              </a:solidFill>
            </a:endParaRPr>
          </a:p>
          <a:p>
            <a:pPr algn="l"/>
            <a:r>
              <a:rPr lang="en-US" sz="2000" b="1" dirty="0">
                <a:solidFill>
                  <a:prstClr val="black"/>
                </a:solidFill>
              </a:rPr>
              <a:t>ADDICT:</a:t>
            </a:r>
          </a:p>
          <a:p>
            <a:pPr algn="l"/>
            <a:r>
              <a:rPr lang="en-US" sz="2000" dirty="0">
                <a:solidFill>
                  <a:prstClr val="black"/>
                </a:solidFill>
              </a:rPr>
              <a:t>Fast computational screening + mechanistic insight into modifications can aid selection of growth conditions</a:t>
            </a:r>
          </a:p>
        </p:txBody>
      </p:sp>
      <p:sp>
        <p:nvSpPr>
          <p:cNvPr id="26" name="Title 5"/>
          <p:cNvSpPr txBox="1">
            <a:spLocks/>
          </p:cNvSpPr>
          <p:nvPr/>
        </p:nvSpPr>
        <p:spPr>
          <a:xfrm>
            <a:off x="342923" y="5696493"/>
            <a:ext cx="1272343" cy="44237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>
                <a:solidFill>
                  <a:prstClr val="black"/>
                </a:solidFill>
                <a:latin typeface="Calibri" panose="020F0502020204030204"/>
              </a:rPr>
              <a:t>Outputs</a:t>
            </a:r>
          </a:p>
        </p:txBody>
      </p:sp>
      <p:sp>
        <p:nvSpPr>
          <p:cNvPr id="28" name="Title 5"/>
          <p:cNvSpPr txBox="1">
            <a:spLocks/>
          </p:cNvSpPr>
          <p:nvPr/>
        </p:nvSpPr>
        <p:spPr>
          <a:xfrm>
            <a:off x="183367" y="1355072"/>
            <a:ext cx="1272343" cy="44237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>
                <a:solidFill>
                  <a:prstClr val="black"/>
                </a:solidFill>
                <a:latin typeface="Calibri" panose="020F0502020204030204"/>
              </a:rPr>
              <a:t>Inputs</a:t>
            </a:r>
          </a:p>
        </p:txBody>
      </p:sp>
      <p:sp>
        <p:nvSpPr>
          <p:cNvPr id="29" name="Title 5"/>
          <p:cNvSpPr txBox="1">
            <a:spLocks/>
          </p:cNvSpPr>
          <p:nvPr/>
        </p:nvSpPr>
        <p:spPr>
          <a:xfrm>
            <a:off x="3369758" y="5505969"/>
            <a:ext cx="4524864" cy="13427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800" dirty="0">
                <a:solidFill>
                  <a:prstClr val="black"/>
                </a:solidFill>
              </a:rPr>
              <a:t>Crystal shape</a:t>
            </a:r>
          </a:p>
          <a:p>
            <a:pPr algn="l"/>
            <a:r>
              <a:rPr lang="en-US" sz="1800" dirty="0">
                <a:solidFill>
                  <a:prstClr val="black"/>
                </a:solidFill>
              </a:rPr>
              <a:t>Lattice energy</a:t>
            </a:r>
          </a:p>
          <a:p>
            <a:pPr algn="l"/>
            <a:r>
              <a:rPr lang="en-US" sz="1800" dirty="0">
                <a:solidFill>
                  <a:prstClr val="black"/>
                </a:solidFill>
              </a:rPr>
              <a:t>Spiral &amp; 2D nucleation and growth shapes</a:t>
            </a:r>
          </a:p>
          <a:p>
            <a:pPr algn="l"/>
            <a:r>
              <a:rPr lang="en-US" sz="1800" dirty="0">
                <a:solidFill>
                  <a:prstClr val="black"/>
                </a:solidFill>
              </a:rPr>
              <a:t>Mechanistic info (faces, steps, kinks etc.)</a:t>
            </a:r>
          </a:p>
          <a:p>
            <a:pPr algn="l"/>
            <a:r>
              <a:rPr lang="en-US" sz="1800" dirty="0">
                <a:solidFill>
                  <a:prstClr val="black"/>
                </a:solidFill>
              </a:rPr>
              <a:t>Morphology map</a:t>
            </a:r>
          </a:p>
        </p:txBody>
      </p:sp>
    </p:spTree>
    <p:extLst>
      <p:ext uri="{BB962C8B-B14F-4D97-AF65-F5344CB8AC3E}">
        <p14:creationId xmlns:p14="http://schemas.microsoft.com/office/powerpoint/2010/main" val="2308737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F90E0-DB31-4EE0-AB0F-7B5E0C6F64A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3" name="Title 1"/>
          <p:cNvSpPr txBox="1">
            <a:spLocks/>
          </p:cNvSpPr>
          <p:nvPr/>
        </p:nvSpPr>
        <p:spPr>
          <a:xfrm>
            <a:off x="838200" y="193666"/>
            <a:ext cx="10515600" cy="93428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Candara" panose="020E0502030303020204" pitchFamily="34" charset="0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prstClr val="black"/>
                </a:solidFill>
              </a:rPr>
              <a:t>Then use solvent sweep to shortlist solvents</a:t>
            </a:r>
          </a:p>
          <a:p>
            <a:r>
              <a:rPr lang="en-US" sz="2400" dirty="0">
                <a:solidFill>
                  <a:prstClr val="black"/>
                </a:solidFill>
              </a:rPr>
              <a:t>Investigate shortlisted solvents experimentally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6646" y="1676235"/>
            <a:ext cx="6146746" cy="4786995"/>
          </a:xfrm>
          <a:prstGeom prst="rect">
            <a:avLst/>
          </a:prstGeom>
        </p:spPr>
      </p:pic>
      <p:sp>
        <p:nvSpPr>
          <p:cNvPr id="11" name="Rounded Rectangle 10"/>
          <p:cNvSpPr/>
          <p:nvPr/>
        </p:nvSpPr>
        <p:spPr>
          <a:xfrm>
            <a:off x="2667427" y="1818111"/>
            <a:ext cx="2690184" cy="72008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2662444" y="2576828"/>
            <a:ext cx="2592135" cy="810316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6243085" y="2370919"/>
            <a:ext cx="1656184" cy="1077409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7529" y="1272771"/>
            <a:ext cx="259806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Crystallography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black"/>
                </a:solidFill>
              </a:rPr>
              <a:t>Specific polymorph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black"/>
                </a:solidFill>
              </a:rPr>
              <a:t>Pure organic molecule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black"/>
                </a:solidFill>
              </a:rPr>
              <a:t>Future: cocrystals/ solvates, organic salts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68827" y="3039738"/>
            <a:ext cx="21830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Growth conditions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black"/>
                </a:solidFill>
              </a:rPr>
              <a:t>47 solvents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black"/>
                </a:solidFill>
              </a:rPr>
              <a:t>Supersaturation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black"/>
                </a:solidFill>
              </a:rPr>
              <a:t>Temperature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878353" y="2398123"/>
            <a:ext cx="331364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Output = </a:t>
            </a:r>
            <a:r>
              <a:rPr lang="en-US" dirty="0" smtClean="0">
                <a:solidFill>
                  <a:prstClr val="black"/>
                </a:solidFill>
              </a:rPr>
              <a:t>predicted morphology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8928013" y="3977888"/>
            <a:ext cx="273595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prstClr val="black"/>
                </a:solidFill>
              </a:rPr>
              <a:t>Morphology map plots results of solvent sweep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886422" y="5318975"/>
            <a:ext cx="316391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C00000"/>
                </a:solidFill>
              </a:rPr>
              <a:t>Plot of 2</a:t>
            </a:r>
            <a:r>
              <a:rPr lang="en-GB" baseline="30000" dirty="0" smtClean="0">
                <a:solidFill>
                  <a:srgbClr val="C00000"/>
                </a:solidFill>
              </a:rPr>
              <a:t>nd</a:t>
            </a:r>
            <a:r>
              <a:rPr lang="en-GB" dirty="0" smtClean="0">
                <a:solidFill>
                  <a:srgbClr val="C00000"/>
                </a:solidFill>
              </a:rPr>
              <a:t> vs. 3</a:t>
            </a:r>
            <a:r>
              <a:rPr lang="en-GB" baseline="30000" dirty="0" smtClean="0">
                <a:solidFill>
                  <a:srgbClr val="C00000"/>
                </a:solidFill>
              </a:rPr>
              <a:t>rd</a:t>
            </a:r>
            <a:r>
              <a:rPr lang="en-GB" dirty="0" smtClean="0">
                <a:solidFill>
                  <a:srgbClr val="C00000"/>
                </a:solidFill>
              </a:rPr>
              <a:t> slowest growing face families relative to the slowest growing face family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901522" y="3271233"/>
            <a:ext cx="515154" cy="450761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2771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Shape Triangle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="" xmlns:a16="http://schemas.microsoft.com/office/drawing/2014/main" id="{4DFAB7B5-A01E-449A-ABE7-C85195ABCAE6}"/>
              </a:ext>
            </a:extLst>
          </p:cNvPr>
          <p:cNvGrpSpPr/>
          <p:nvPr/>
        </p:nvGrpSpPr>
        <p:grpSpPr>
          <a:xfrm>
            <a:off x="2613328" y="2592123"/>
            <a:ext cx="6965343" cy="3267988"/>
            <a:chOff x="2613328" y="1470990"/>
            <a:chExt cx="6965343" cy="3267988"/>
          </a:xfrm>
        </p:grpSpPr>
        <p:pic>
          <p:nvPicPr>
            <p:cNvPr id="3" name="Picture 2">
              <a:extLst>
                <a:ext uri="{FF2B5EF4-FFF2-40B4-BE49-F238E27FC236}">
                  <a16:creationId xmlns="" xmlns:a16="http://schemas.microsoft.com/office/drawing/2014/main" id="{E85A1E7A-2965-4910-AC3D-903302C9DCB5}"/>
                </a:ext>
              </a:extLst>
            </p:cNvPr>
            <p:cNvPicPr/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47" t="15751" r="859" b="1624"/>
            <a:stretch/>
          </p:blipFill>
          <p:spPr>
            <a:xfrm>
              <a:off x="2613328" y="1470990"/>
              <a:ext cx="6965343" cy="3267988"/>
            </a:xfrm>
            <a:prstGeom prst="rect">
              <a:avLst/>
            </a:prstGeom>
          </p:spPr>
        </p:pic>
        <p:sp>
          <p:nvSpPr>
            <p:cNvPr id="4" name="Oval 3">
              <a:extLst>
                <a:ext uri="{FF2B5EF4-FFF2-40B4-BE49-F238E27FC236}">
                  <a16:creationId xmlns="" xmlns:a16="http://schemas.microsoft.com/office/drawing/2014/main" id="{D2597E0C-5700-4320-8F00-50DC3EBE3C52}"/>
                </a:ext>
              </a:extLst>
            </p:cNvPr>
            <p:cNvSpPr/>
            <p:nvPr/>
          </p:nvSpPr>
          <p:spPr>
            <a:xfrm>
              <a:off x="3808675" y="3104984"/>
              <a:ext cx="278295" cy="20275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" name="Straight Arrow Connector 5">
              <a:extLst>
                <a:ext uri="{FF2B5EF4-FFF2-40B4-BE49-F238E27FC236}">
                  <a16:creationId xmlns="" xmlns:a16="http://schemas.microsoft.com/office/drawing/2014/main" id="{BAA6AD72-6F58-4BF6-9A08-38177F8A3DE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086970" y="2168167"/>
              <a:ext cx="1297830" cy="936819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2D28B9CD-68BC-413D-99D9-0E4A04EF661B}"/>
              </a:ext>
            </a:extLst>
          </p:cNvPr>
          <p:cNvSpPr txBox="1"/>
          <p:nvPr/>
        </p:nvSpPr>
        <p:spPr>
          <a:xfrm>
            <a:off x="1391076" y="1295083"/>
            <a:ext cx="684931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Organizes crystals by shape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Each circle is a crystal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Each vertex of the triangle is some ideal shape (Needle, Plate, Cube)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Quickly find growth conditions for specific shapes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="" xmlns:a16="http://schemas.microsoft.com/office/drawing/2014/main" id="{6EDEDE10-6B0E-4772-AF9B-49475575CD4F}"/>
              </a:ext>
            </a:extLst>
          </p:cNvPr>
          <p:cNvCxnSpPr/>
          <p:nvPr/>
        </p:nvCxnSpPr>
        <p:spPr>
          <a:xfrm>
            <a:off x="6376946" y="3140765"/>
            <a:ext cx="946205" cy="67784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Left Brace 11">
            <a:extLst>
              <a:ext uri="{FF2B5EF4-FFF2-40B4-BE49-F238E27FC236}">
                <a16:creationId xmlns="" xmlns:a16="http://schemas.microsoft.com/office/drawing/2014/main" id="{819F1D70-E58C-489D-BCAB-83C4E423EEE1}"/>
              </a:ext>
            </a:extLst>
          </p:cNvPr>
          <p:cNvSpPr/>
          <p:nvPr/>
        </p:nvSpPr>
        <p:spPr>
          <a:xfrm>
            <a:off x="5465583" y="2910177"/>
            <a:ext cx="151075" cy="755374"/>
          </a:xfrm>
          <a:prstGeom prst="leftBrace">
            <a:avLst>
              <a:gd name="adj1" fmla="val 41433"/>
              <a:gd name="adj2" fmla="val 49685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993489" y="5988677"/>
            <a:ext cx="38164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C00000"/>
                </a:solidFill>
              </a:rPr>
              <a:t>Predicted morphology placed in a bounding cuboid; l, w, h analysed</a:t>
            </a:r>
            <a:endParaRPr lang="en-GB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1714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 For 2019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Test ADDICT for complex crystalline solutes (Z’ = 2 or greater)</a:t>
            </a:r>
          </a:p>
          <a:p>
            <a:endParaRPr lang="en-US" dirty="0"/>
          </a:p>
          <a:p>
            <a:r>
              <a:rPr lang="en-US" dirty="0"/>
              <a:t>Test for supersaturation-dependent shapes</a:t>
            </a:r>
          </a:p>
          <a:p>
            <a:endParaRPr lang="en-US" dirty="0"/>
          </a:p>
          <a:p>
            <a:r>
              <a:rPr lang="en-US" dirty="0"/>
              <a:t>Develop morphology models that incorporate impurity effects</a:t>
            </a:r>
          </a:p>
          <a:p>
            <a:endParaRPr lang="en-US" dirty="0"/>
          </a:p>
          <a:p>
            <a:r>
              <a:rPr lang="en-US"/>
              <a:t>Sensitivity analysis</a:t>
            </a:r>
            <a:endParaRPr lang="en-US" dirty="0"/>
          </a:p>
          <a:p>
            <a:endParaRPr lang="en-US" dirty="0"/>
          </a:p>
          <a:p>
            <a:r>
              <a:rPr lang="en-US" dirty="0"/>
              <a:t>Create detailed output and log files (shapes of spirals &amp; 2D nuclei, …)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1855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JH Notes</a:t>
            </a:r>
            <a:endParaRPr lang="en-US" dirty="0">
              <a:solidFill>
                <a:srgbClr val="C00000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4586893"/>
              </p:ext>
            </p:extLst>
          </p:nvPr>
        </p:nvGraphicFramePr>
        <p:xfrm>
          <a:off x="772733" y="2239373"/>
          <a:ext cx="10274072" cy="293793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308648"/>
                <a:gridCol w="1937655"/>
                <a:gridCol w="1780668"/>
                <a:gridCol w="1780668"/>
                <a:gridCol w="2466433"/>
              </a:tblGrid>
              <a:tr h="587587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Effect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Initial Model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smtClean="0"/>
                        <a:t>Final Model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Validation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Coded in ADDICT</a:t>
                      </a:r>
                      <a:endParaRPr lang="en-GB" sz="2400" dirty="0"/>
                    </a:p>
                  </a:txBody>
                  <a:tcPr anchor="ctr"/>
                </a:tc>
              </a:tr>
              <a:tr h="587587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Temperature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latin typeface="Wingdings" panose="05000000000000000000" pitchFamily="2" charset="2"/>
                          <a:ea typeface="+mn-ea"/>
                          <a:cs typeface="+mn-cs"/>
                        </a:rPr>
                        <a:t>ü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latin typeface="Wingdings" panose="05000000000000000000" pitchFamily="2" charset="2"/>
                          <a:ea typeface="+mn-ea"/>
                          <a:cs typeface="+mn-cs"/>
                        </a:rPr>
                        <a:t>ü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latin typeface="Wingdings" panose="05000000000000000000" pitchFamily="2" charset="2"/>
                          <a:ea typeface="+mn-ea"/>
                          <a:cs typeface="+mn-cs"/>
                        </a:rPr>
                        <a:t>ü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latin typeface="Wingdings" panose="05000000000000000000" pitchFamily="2" charset="2"/>
                          <a:ea typeface="+mn-ea"/>
                          <a:cs typeface="+mn-cs"/>
                        </a:rPr>
                        <a:t>ü</a:t>
                      </a:r>
                      <a:endParaRPr lang="en-GB" sz="2400" dirty="0"/>
                    </a:p>
                  </a:txBody>
                  <a:tcPr anchor="ctr"/>
                </a:tc>
              </a:tr>
              <a:tr h="587587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Solvent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latin typeface="Wingdings" panose="05000000000000000000" pitchFamily="2" charset="2"/>
                          <a:ea typeface="+mn-ea"/>
                          <a:cs typeface="+mn-cs"/>
                        </a:rPr>
                        <a:t>ü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latin typeface="Wingdings" panose="05000000000000000000" pitchFamily="2" charset="2"/>
                          <a:ea typeface="+mn-ea"/>
                          <a:cs typeface="+mn-cs"/>
                        </a:rPr>
                        <a:t>ü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latin typeface="Wingdings" panose="05000000000000000000" pitchFamily="2" charset="2"/>
                          <a:ea typeface="+mn-ea"/>
                          <a:cs typeface="+mn-cs"/>
                        </a:rPr>
                        <a:t>ü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2019</a:t>
                      </a:r>
                      <a:endParaRPr lang="en-GB" sz="2400" dirty="0"/>
                    </a:p>
                  </a:txBody>
                  <a:tcPr anchor="ctr"/>
                </a:tc>
              </a:tr>
              <a:tr h="587587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Supersaturation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latin typeface="Wingdings" panose="05000000000000000000" pitchFamily="2" charset="2"/>
                          <a:ea typeface="+mn-ea"/>
                          <a:cs typeface="+mn-cs"/>
                        </a:rPr>
                        <a:t>ü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latin typeface="Wingdings" panose="05000000000000000000" pitchFamily="2" charset="2"/>
                          <a:ea typeface="+mn-ea"/>
                          <a:cs typeface="+mn-cs"/>
                        </a:rPr>
                        <a:t>ü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2019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2019</a:t>
                      </a:r>
                      <a:endParaRPr lang="en-GB" sz="2400" dirty="0"/>
                    </a:p>
                  </a:txBody>
                  <a:tcPr anchor="ctr"/>
                </a:tc>
              </a:tr>
              <a:tr h="587587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Impurities (IFPRI)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latin typeface="Wingdings" panose="05000000000000000000" pitchFamily="2" charset="2"/>
                          <a:ea typeface="+mn-ea"/>
                          <a:cs typeface="+mn-cs"/>
                        </a:rPr>
                        <a:t>ü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2019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2020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2020</a:t>
                      </a:r>
                      <a:endParaRPr lang="en-GB" sz="24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1980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1943</TotalTime>
  <Words>594</Words>
  <Application>Microsoft Office PowerPoint</Application>
  <PresentationFormat>Widescreen</PresentationFormat>
  <Paragraphs>134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Candara</vt:lpstr>
      <vt:lpstr>Lucida Sans</vt:lpstr>
      <vt:lpstr>Wingdings</vt:lpstr>
      <vt:lpstr>Office Theme</vt:lpstr>
      <vt:lpstr>“Prediction of the Effect of Solvents and Impurities/Additives on Crystal Shape and Growth Kinetics”   ADDICT Advanced Design and Development of Industrial Crystallization Technology</vt:lpstr>
      <vt:lpstr>Abstract</vt:lpstr>
      <vt:lpstr>The Team</vt:lpstr>
      <vt:lpstr>PowerPoint Presentation</vt:lpstr>
      <vt:lpstr>PowerPoint Presentation</vt:lpstr>
      <vt:lpstr>PowerPoint Presentation</vt:lpstr>
      <vt:lpstr>Shape Triangle</vt:lpstr>
      <vt:lpstr>Next Steps For 2019</vt:lpstr>
      <vt:lpstr>JH Notes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Kieran Luke</dc:creator>
  <cp:lastModifiedBy>John Hone</cp:lastModifiedBy>
  <cp:revision>72</cp:revision>
  <cp:lastPrinted>2018-03-21T01:25:49Z</cp:lastPrinted>
  <dcterms:created xsi:type="dcterms:W3CDTF">2014-07-15T17:37:05Z</dcterms:created>
  <dcterms:modified xsi:type="dcterms:W3CDTF">2019-01-16T07:57:18Z</dcterms:modified>
</cp:coreProperties>
</file>