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6" r:id="rId3"/>
    <p:sldId id="332" r:id="rId4"/>
    <p:sldId id="286" r:id="rId5"/>
    <p:sldId id="329" r:id="rId6"/>
    <p:sldId id="330" r:id="rId7"/>
    <p:sldId id="331" r:id="rId8"/>
    <p:sldId id="317" r:id="rId9"/>
    <p:sldId id="32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632" autoAdjust="0"/>
    <p:restoredTop sz="91977" autoAdjust="0"/>
  </p:normalViewPr>
  <p:slideViewPr>
    <p:cSldViewPr snapToGrid="0">
      <p:cViewPr varScale="1">
        <p:scale>
          <a:sx n="74" d="100"/>
          <a:sy n="74" d="100"/>
        </p:scale>
        <p:origin x="99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18B99-1233-432A-9999-3B90AE1B94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9A2344-34A3-49CF-994A-7059B3AB5CF4}">
      <dgm:prSet phldrT="[Text]" custT="1"/>
      <dgm:spPr>
        <a:ln>
          <a:noFill/>
        </a:ln>
      </dgm:spPr>
      <dgm:t>
        <a:bodyPr/>
        <a:lstStyle/>
        <a:p>
          <a:r>
            <a:rPr lang="en-US" sz="1600" dirty="0"/>
            <a:t>Interpret crystal</a:t>
          </a:r>
        </a:p>
      </dgm:t>
    </dgm:pt>
    <dgm:pt modelId="{BE8A5AA1-512C-4472-B942-901A7D7DF5BD}" type="parTrans" cxnId="{1114775A-292A-4C84-AFC3-1F36B33359E6}">
      <dgm:prSet/>
      <dgm:spPr/>
      <dgm:t>
        <a:bodyPr/>
        <a:lstStyle/>
        <a:p>
          <a:endParaRPr lang="en-US"/>
        </a:p>
      </dgm:t>
    </dgm:pt>
    <dgm:pt modelId="{81D0121A-5663-4DD5-B4BC-7C1D9356E4C2}" type="sibTrans" cxnId="{1114775A-292A-4C84-AFC3-1F36B33359E6}">
      <dgm:prSet/>
      <dgm:spPr/>
      <dgm:t>
        <a:bodyPr/>
        <a:lstStyle/>
        <a:p>
          <a:endParaRPr lang="en-US"/>
        </a:p>
      </dgm:t>
    </dgm:pt>
    <dgm:pt modelId="{0BC45B55-B1AB-4B33-8776-CF780F125CF7}">
      <dgm:prSet phldrT="[Text]" custT="1"/>
      <dgm:spPr>
        <a:ln>
          <a:noFill/>
        </a:ln>
      </dgm:spPr>
      <dgm:t>
        <a:bodyPr/>
        <a:lstStyle/>
        <a:p>
          <a:r>
            <a:rPr lang="en-US" sz="1600" dirty="0"/>
            <a:t>Describe growth units</a:t>
          </a:r>
        </a:p>
      </dgm:t>
    </dgm:pt>
    <dgm:pt modelId="{3C12861B-1805-42BF-B0FF-AE00780CC1FF}" type="parTrans" cxnId="{5067DC81-EEBD-4FD8-A3E6-799BB064630E}">
      <dgm:prSet/>
      <dgm:spPr/>
      <dgm:t>
        <a:bodyPr/>
        <a:lstStyle/>
        <a:p>
          <a:endParaRPr lang="en-US"/>
        </a:p>
      </dgm:t>
    </dgm:pt>
    <dgm:pt modelId="{06C8616F-0EAB-4B58-B236-B4D8CA321DD9}" type="sibTrans" cxnId="{5067DC81-EEBD-4FD8-A3E6-799BB064630E}">
      <dgm:prSet/>
      <dgm:spPr/>
      <dgm:t>
        <a:bodyPr/>
        <a:lstStyle/>
        <a:p>
          <a:endParaRPr lang="en-US"/>
        </a:p>
      </dgm:t>
    </dgm:pt>
    <dgm:pt modelId="{35BC2497-6947-4C8D-A903-C876DD91644D}">
      <dgm:prSet phldrT="[Text]" custT="1"/>
      <dgm:spPr/>
      <dgm:t>
        <a:bodyPr/>
        <a:lstStyle/>
        <a:p>
          <a:r>
            <a:rPr lang="en-US" sz="1600" dirty="0"/>
            <a:t>Energetic calculations</a:t>
          </a:r>
        </a:p>
      </dgm:t>
    </dgm:pt>
    <dgm:pt modelId="{2570CF37-F36B-4D10-B0C8-D2461DAB2DF2}" type="parTrans" cxnId="{A3947FB9-0276-4C88-8345-13170DA3233F}">
      <dgm:prSet/>
      <dgm:spPr/>
      <dgm:t>
        <a:bodyPr/>
        <a:lstStyle/>
        <a:p>
          <a:endParaRPr lang="en-US"/>
        </a:p>
      </dgm:t>
    </dgm:pt>
    <dgm:pt modelId="{FE488969-ECBB-4D24-AB7A-2059FA8A9BE1}" type="sibTrans" cxnId="{A3947FB9-0276-4C88-8345-13170DA3233F}">
      <dgm:prSet/>
      <dgm:spPr/>
      <dgm:t>
        <a:bodyPr/>
        <a:lstStyle/>
        <a:p>
          <a:endParaRPr lang="en-US"/>
        </a:p>
      </dgm:t>
    </dgm:pt>
    <dgm:pt modelId="{EFB66348-B81C-4767-8087-C11BFC7AF2CA}">
      <dgm:prSet phldrT="[Text]" custT="1"/>
      <dgm:spPr/>
      <dgm:t>
        <a:bodyPr/>
        <a:lstStyle/>
        <a:p>
          <a:r>
            <a:rPr lang="en-US" sz="1600" dirty="0"/>
            <a:t>Organize interactions</a:t>
          </a:r>
        </a:p>
      </dgm:t>
    </dgm:pt>
    <dgm:pt modelId="{2D2DE205-20ED-4E10-91FF-E73A963C2A99}" type="parTrans" cxnId="{9968E1F8-27F3-4F3F-BB93-68E89C95FCE2}">
      <dgm:prSet/>
      <dgm:spPr/>
      <dgm:t>
        <a:bodyPr/>
        <a:lstStyle/>
        <a:p>
          <a:endParaRPr lang="en-US"/>
        </a:p>
      </dgm:t>
    </dgm:pt>
    <dgm:pt modelId="{0F7C9964-1F58-4434-A9AF-CE3BE4CE7EAD}" type="sibTrans" cxnId="{9968E1F8-27F3-4F3F-BB93-68E89C95FCE2}">
      <dgm:prSet/>
      <dgm:spPr/>
      <dgm:t>
        <a:bodyPr/>
        <a:lstStyle/>
        <a:p>
          <a:endParaRPr lang="en-US"/>
        </a:p>
      </dgm:t>
    </dgm:pt>
    <dgm:pt modelId="{C73E26B4-3804-49F9-B014-3336C9C5A34C}">
      <dgm:prSet phldrT="[Text]" custT="1"/>
      <dgm:spPr/>
      <dgm:t>
        <a:bodyPr/>
        <a:lstStyle/>
        <a:p>
          <a:r>
            <a:rPr lang="en-US" sz="1600" dirty="0"/>
            <a:t>Mechanistic models</a:t>
          </a:r>
        </a:p>
      </dgm:t>
    </dgm:pt>
    <dgm:pt modelId="{90BE97AE-8A28-448F-A378-584E9FD8A66B}" type="parTrans" cxnId="{70A20DC6-AB65-4A17-BD47-432BAAA45B6D}">
      <dgm:prSet/>
      <dgm:spPr/>
      <dgm:t>
        <a:bodyPr/>
        <a:lstStyle/>
        <a:p>
          <a:endParaRPr lang="en-US"/>
        </a:p>
      </dgm:t>
    </dgm:pt>
    <dgm:pt modelId="{05FA06C2-11D7-4A05-9050-0589478F61CE}" type="sibTrans" cxnId="{70A20DC6-AB65-4A17-BD47-432BAAA45B6D}">
      <dgm:prSet/>
      <dgm:spPr/>
      <dgm:t>
        <a:bodyPr/>
        <a:lstStyle/>
        <a:p>
          <a:endParaRPr lang="en-US"/>
        </a:p>
      </dgm:t>
    </dgm:pt>
    <dgm:pt modelId="{E42FDBE7-A4B0-418A-8495-6CE7A7B0F55E}">
      <dgm:prSet phldrT="[Text]" custT="1"/>
      <dgm:spPr/>
      <dgm:t>
        <a:bodyPr/>
        <a:lstStyle/>
        <a:p>
          <a:r>
            <a:rPr lang="en-US" sz="1600" dirty="0"/>
            <a:t>Spiral growth</a:t>
          </a:r>
        </a:p>
      </dgm:t>
    </dgm:pt>
    <dgm:pt modelId="{4EF9BB0C-1280-4030-B33D-BD3D7306A6D0}" type="parTrans" cxnId="{C8650D18-55E1-409C-A320-9AF364DDC69E}">
      <dgm:prSet/>
      <dgm:spPr/>
      <dgm:t>
        <a:bodyPr/>
        <a:lstStyle/>
        <a:p>
          <a:endParaRPr lang="en-US"/>
        </a:p>
      </dgm:t>
    </dgm:pt>
    <dgm:pt modelId="{5FBA0122-66FB-4E9E-BB9E-840B62B17480}" type="sibTrans" cxnId="{C8650D18-55E1-409C-A320-9AF364DDC69E}">
      <dgm:prSet/>
      <dgm:spPr/>
      <dgm:t>
        <a:bodyPr/>
        <a:lstStyle/>
        <a:p>
          <a:endParaRPr lang="en-US"/>
        </a:p>
      </dgm:t>
    </dgm:pt>
    <dgm:pt modelId="{E986CBDA-5520-4275-9837-E8BAE1F9BE32}" type="pres">
      <dgm:prSet presAssocID="{1B918B99-1233-432A-9999-3B90AE1B94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D7C43-9F60-4662-A05C-5DB96DF79CB9}" type="pres">
      <dgm:prSet presAssocID="{8A9A2344-34A3-49CF-994A-7059B3AB5C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5DBB7-B80C-4BB4-A55F-B5D01DD73A6C}" type="pres">
      <dgm:prSet presAssocID="{81D0121A-5663-4DD5-B4BC-7C1D9356E4C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F82A7B3-9E6C-4E7E-A041-F6E9FB73E92D}" type="pres">
      <dgm:prSet presAssocID="{81D0121A-5663-4DD5-B4BC-7C1D9356E4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35966DC-44E4-434A-8046-556B55AE4D04}" type="pres">
      <dgm:prSet presAssocID="{35BC2497-6947-4C8D-A903-C876DD91644D}" presName="node" presStyleLbl="node1" presStyleIdx="1" presStyleCnt="3" custScaleX="116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DC41D-FF49-4CED-BCDA-CF886DE578DD}" type="pres">
      <dgm:prSet presAssocID="{FE488969-ECBB-4D24-AB7A-2059FA8A9BE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971AA58-7905-41FC-81EE-5468AA062187}" type="pres">
      <dgm:prSet presAssocID="{FE488969-ECBB-4D24-AB7A-2059FA8A9BE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9503032-C3CE-4E09-B7D0-99A5151C0B92}" type="pres">
      <dgm:prSet presAssocID="{C73E26B4-3804-49F9-B014-3336C9C5A3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9E049-2EB2-4074-9301-A6D7451F2F42}" type="presOf" srcId="{EFB66348-B81C-4767-8087-C11BFC7AF2CA}" destId="{935966DC-44E4-434A-8046-556B55AE4D04}" srcOrd="0" destOrd="1" presId="urn:microsoft.com/office/officeart/2005/8/layout/process1"/>
    <dgm:cxn modelId="{852CAE24-EE79-43F9-BF8D-B64C3D5F323A}" type="presOf" srcId="{35BC2497-6947-4C8D-A903-C876DD91644D}" destId="{935966DC-44E4-434A-8046-556B55AE4D04}" srcOrd="0" destOrd="0" presId="urn:microsoft.com/office/officeart/2005/8/layout/process1"/>
    <dgm:cxn modelId="{37E60F1E-ACE5-49A8-BF2E-C887374A9434}" type="presOf" srcId="{81D0121A-5663-4DD5-B4BC-7C1D9356E4C2}" destId="{3F82A7B3-9E6C-4E7E-A041-F6E9FB73E92D}" srcOrd="1" destOrd="0" presId="urn:microsoft.com/office/officeart/2005/8/layout/process1"/>
    <dgm:cxn modelId="{A3947FB9-0276-4C88-8345-13170DA3233F}" srcId="{1B918B99-1233-432A-9999-3B90AE1B944D}" destId="{35BC2497-6947-4C8D-A903-C876DD91644D}" srcOrd="1" destOrd="0" parTransId="{2570CF37-F36B-4D10-B0C8-D2461DAB2DF2}" sibTransId="{FE488969-ECBB-4D24-AB7A-2059FA8A9BE1}"/>
    <dgm:cxn modelId="{5067DC81-EEBD-4FD8-A3E6-799BB064630E}" srcId="{8A9A2344-34A3-49CF-994A-7059B3AB5CF4}" destId="{0BC45B55-B1AB-4B33-8776-CF780F125CF7}" srcOrd="0" destOrd="0" parTransId="{3C12861B-1805-42BF-B0FF-AE00780CC1FF}" sibTransId="{06C8616F-0EAB-4B58-B236-B4D8CA321DD9}"/>
    <dgm:cxn modelId="{E3957BF9-A233-4E2A-BE46-B7AF8959E4BF}" type="presOf" srcId="{C73E26B4-3804-49F9-B014-3336C9C5A34C}" destId="{89503032-C3CE-4E09-B7D0-99A5151C0B92}" srcOrd="0" destOrd="0" presId="urn:microsoft.com/office/officeart/2005/8/layout/process1"/>
    <dgm:cxn modelId="{1114775A-292A-4C84-AFC3-1F36B33359E6}" srcId="{1B918B99-1233-432A-9999-3B90AE1B944D}" destId="{8A9A2344-34A3-49CF-994A-7059B3AB5CF4}" srcOrd="0" destOrd="0" parTransId="{BE8A5AA1-512C-4472-B942-901A7D7DF5BD}" sibTransId="{81D0121A-5663-4DD5-B4BC-7C1D9356E4C2}"/>
    <dgm:cxn modelId="{7C2FAD4A-4F9D-479A-8E42-5EB8726CAFAD}" type="presOf" srcId="{81D0121A-5663-4DD5-B4BC-7C1D9356E4C2}" destId="{0775DBB7-B80C-4BB4-A55F-B5D01DD73A6C}" srcOrd="0" destOrd="0" presId="urn:microsoft.com/office/officeart/2005/8/layout/process1"/>
    <dgm:cxn modelId="{D451234D-00C2-4B4B-BBB5-5A01FF542B38}" type="presOf" srcId="{0BC45B55-B1AB-4B33-8776-CF780F125CF7}" destId="{D2FD7C43-9F60-4662-A05C-5DB96DF79CB9}" srcOrd="0" destOrd="1" presId="urn:microsoft.com/office/officeart/2005/8/layout/process1"/>
    <dgm:cxn modelId="{CA2E068A-DEB0-49D0-AF41-F2CD1293EE06}" type="presOf" srcId="{8A9A2344-34A3-49CF-994A-7059B3AB5CF4}" destId="{D2FD7C43-9F60-4662-A05C-5DB96DF79CB9}" srcOrd="0" destOrd="0" presId="urn:microsoft.com/office/officeart/2005/8/layout/process1"/>
    <dgm:cxn modelId="{70A20DC6-AB65-4A17-BD47-432BAAA45B6D}" srcId="{1B918B99-1233-432A-9999-3B90AE1B944D}" destId="{C73E26B4-3804-49F9-B014-3336C9C5A34C}" srcOrd="2" destOrd="0" parTransId="{90BE97AE-8A28-448F-A378-584E9FD8A66B}" sibTransId="{05FA06C2-11D7-4A05-9050-0589478F61CE}"/>
    <dgm:cxn modelId="{C8650D18-55E1-409C-A320-9AF364DDC69E}" srcId="{C73E26B4-3804-49F9-B014-3336C9C5A34C}" destId="{E42FDBE7-A4B0-418A-8495-6CE7A7B0F55E}" srcOrd="0" destOrd="0" parTransId="{4EF9BB0C-1280-4030-B33D-BD3D7306A6D0}" sibTransId="{5FBA0122-66FB-4E9E-BB9E-840B62B17480}"/>
    <dgm:cxn modelId="{60184F9E-9D92-44F0-8684-E6953020A6ED}" type="presOf" srcId="{1B918B99-1233-432A-9999-3B90AE1B944D}" destId="{E986CBDA-5520-4275-9837-E8BAE1F9BE32}" srcOrd="0" destOrd="0" presId="urn:microsoft.com/office/officeart/2005/8/layout/process1"/>
    <dgm:cxn modelId="{31EFB4DE-D4A3-446C-AB9F-2946C79999E0}" type="presOf" srcId="{FE488969-ECBB-4D24-AB7A-2059FA8A9BE1}" destId="{D971AA58-7905-41FC-81EE-5468AA062187}" srcOrd="1" destOrd="0" presId="urn:microsoft.com/office/officeart/2005/8/layout/process1"/>
    <dgm:cxn modelId="{8ACCF603-72FA-4444-9CF0-ADCF46D673FD}" type="presOf" srcId="{FE488969-ECBB-4D24-AB7A-2059FA8A9BE1}" destId="{A30DC41D-FF49-4CED-BCDA-CF886DE578DD}" srcOrd="0" destOrd="0" presId="urn:microsoft.com/office/officeart/2005/8/layout/process1"/>
    <dgm:cxn modelId="{9968E1F8-27F3-4F3F-BB93-68E89C95FCE2}" srcId="{35BC2497-6947-4C8D-A903-C876DD91644D}" destId="{EFB66348-B81C-4767-8087-C11BFC7AF2CA}" srcOrd="0" destOrd="0" parTransId="{2D2DE205-20ED-4E10-91FF-E73A963C2A99}" sibTransId="{0F7C9964-1F58-4434-A9AF-CE3BE4CE7EAD}"/>
    <dgm:cxn modelId="{9F35E06B-2B4A-45C8-BD9A-C8B77D08DE12}" type="presOf" srcId="{E42FDBE7-A4B0-418A-8495-6CE7A7B0F55E}" destId="{89503032-C3CE-4E09-B7D0-99A5151C0B92}" srcOrd="0" destOrd="1" presId="urn:microsoft.com/office/officeart/2005/8/layout/process1"/>
    <dgm:cxn modelId="{F1B46356-EE30-4C95-A6E7-8F29E1A0B4EF}" type="presParOf" srcId="{E986CBDA-5520-4275-9837-E8BAE1F9BE32}" destId="{D2FD7C43-9F60-4662-A05C-5DB96DF79CB9}" srcOrd="0" destOrd="0" presId="urn:microsoft.com/office/officeart/2005/8/layout/process1"/>
    <dgm:cxn modelId="{22518C02-2A65-4F81-B565-677A060F611F}" type="presParOf" srcId="{E986CBDA-5520-4275-9837-E8BAE1F9BE32}" destId="{0775DBB7-B80C-4BB4-A55F-B5D01DD73A6C}" srcOrd="1" destOrd="0" presId="urn:microsoft.com/office/officeart/2005/8/layout/process1"/>
    <dgm:cxn modelId="{38A7E613-83EC-41D4-9169-893973EAC186}" type="presParOf" srcId="{0775DBB7-B80C-4BB4-A55F-B5D01DD73A6C}" destId="{3F82A7B3-9E6C-4E7E-A041-F6E9FB73E92D}" srcOrd="0" destOrd="0" presId="urn:microsoft.com/office/officeart/2005/8/layout/process1"/>
    <dgm:cxn modelId="{52E9B9D8-318C-47B9-9999-411C927F7AF5}" type="presParOf" srcId="{E986CBDA-5520-4275-9837-E8BAE1F9BE32}" destId="{935966DC-44E4-434A-8046-556B55AE4D04}" srcOrd="2" destOrd="0" presId="urn:microsoft.com/office/officeart/2005/8/layout/process1"/>
    <dgm:cxn modelId="{602183C6-BF6A-4A17-9BC5-F1292454C749}" type="presParOf" srcId="{E986CBDA-5520-4275-9837-E8BAE1F9BE32}" destId="{A30DC41D-FF49-4CED-BCDA-CF886DE578DD}" srcOrd="3" destOrd="0" presId="urn:microsoft.com/office/officeart/2005/8/layout/process1"/>
    <dgm:cxn modelId="{3A3329D6-C3DA-422C-B213-B26F4FD91D20}" type="presParOf" srcId="{A30DC41D-FF49-4CED-BCDA-CF886DE578DD}" destId="{D971AA58-7905-41FC-81EE-5468AA062187}" srcOrd="0" destOrd="0" presId="urn:microsoft.com/office/officeart/2005/8/layout/process1"/>
    <dgm:cxn modelId="{3D97CDB7-A373-4222-99A4-7CD8B7EEE091}" type="presParOf" srcId="{E986CBDA-5520-4275-9837-E8BAE1F9BE32}" destId="{89503032-C3CE-4E09-B7D0-99A5151C0B9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D7C43-9F60-4662-A05C-5DB96DF79CB9}">
      <dsp:nvSpPr>
        <dsp:cNvPr id="0" name=""/>
        <dsp:cNvSpPr/>
      </dsp:nvSpPr>
      <dsp:spPr>
        <a:xfrm>
          <a:off x="2722" y="260939"/>
          <a:ext cx="1224313" cy="1423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Interpret crystal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Describe growth units</a:t>
          </a:r>
        </a:p>
      </dsp:txBody>
      <dsp:txXfrm>
        <a:off x="38581" y="296798"/>
        <a:ext cx="1152595" cy="1351546"/>
      </dsp:txXfrm>
    </dsp:sp>
    <dsp:sp modelId="{0775DBB7-B80C-4BB4-A55F-B5D01DD73A6C}">
      <dsp:nvSpPr>
        <dsp:cNvPr id="0" name=""/>
        <dsp:cNvSpPr/>
      </dsp:nvSpPr>
      <dsp:spPr>
        <a:xfrm>
          <a:off x="1349467" y="820756"/>
          <a:ext cx="259554" cy="303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49467" y="881482"/>
        <a:ext cx="181688" cy="182177"/>
      </dsp:txXfrm>
    </dsp:sp>
    <dsp:sp modelId="{935966DC-44E4-434A-8046-556B55AE4D04}">
      <dsp:nvSpPr>
        <dsp:cNvPr id="0" name=""/>
        <dsp:cNvSpPr/>
      </dsp:nvSpPr>
      <dsp:spPr>
        <a:xfrm>
          <a:off x="1716761" y="260939"/>
          <a:ext cx="1421109" cy="1423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Energetic calculations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Organize interactions</a:t>
          </a:r>
        </a:p>
      </dsp:txBody>
      <dsp:txXfrm>
        <a:off x="1758384" y="302562"/>
        <a:ext cx="1337863" cy="1340018"/>
      </dsp:txXfrm>
    </dsp:sp>
    <dsp:sp modelId="{A30DC41D-FF49-4CED-BCDA-CF886DE578DD}">
      <dsp:nvSpPr>
        <dsp:cNvPr id="0" name=""/>
        <dsp:cNvSpPr/>
      </dsp:nvSpPr>
      <dsp:spPr>
        <a:xfrm>
          <a:off x="3260302" y="820756"/>
          <a:ext cx="259554" cy="303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260302" y="881482"/>
        <a:ext cx="181688" cy="182177"/>
      </dsp:txXfrm>
    </dsp:sp>
    <dsp:sp modelId="{89503032-C3CE-4E09-B7D0-99A5151C0B92}">
      <dsp:nvSpPr>
        <dsp:cNvPr id="0" name=""/>
        <dsp:cNvSpPr/>
      </dsp:nvSpPr>
      <dsp:spPr>
        <a:xfrm>
          <a:off x="3627596" y="260939"/>
          <a:ext cx="1224313" cy="1423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Mechanistic models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Spiral growth</a:t>
          </a:r>
        </a:p>
      </dsp:txBody>
      <dsp:txXfrm>
        <a:off x="3663455" y="296798"/>
        <a:ext cx="1152595" cy="1351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2B57E63A-B7DD-4E69-9AB8-1A7820761D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2E524C28-C37A-4C55-BF40-3B6624C6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96157A45-53D4-45E0-8EE9-D8997A7F52E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48B6C8E7-8069-47A5-9125-3D664A1CC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0DC8-A0B5-43A2-80D4-1F9BF5CBAE4E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BB05-F547-4D41-AC63-DB6B182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539" y="85206"/>
            <a:ext cx="10515600" cy="9342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095E-486F-4C1E-9D92-7D1FE5639AE3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BB05-F547-4D41-AC63-DB6B182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19363"/>
            <a:ext cx="4932947" cy="36575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0853" y="2519363"/>
            <a:ext cx="4932947" cy="36575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131-A219-4649-AB9C-ACE8AEF77B3C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BB05-F547-4D41-AC63-DB6B182BB7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838200" y="1732546"/>
            <a:ext cx="4932947" cy="733927"/>
          </a:xfrm>
          <a:solidFill>
            <a:schemeClr val="bg1"/>
          </a:solidFill>
          <a:effectLst>
            <a:outerShdw dist="38100" dir="5400000" algn="t" rotWithShape="0">
              <a:srgbClr val="00B050"/>
            </a:outerShdw>
          </a:effectLst>
        </p:spPr>
        <p:txBody>
          <a:bodyPr anchor="b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/>
          </p:nvPr>
        </p:nvSpPr>
        <p:spPr>
          <a:xfrm>
            <a:off x="6420853" y="1732546"/>
            <a:ext cx="4932947" cy="733927"/>
          </a:xfrm>
          <a:solidFill>
            <a:schemeClr val="bg1"/>
          </a:solidFill>
          <a:effectLst>
            <a:outerShdw dist="38100" dir="5400000" algn="t" rotWithShape="0">
              <a:srgbClr val="00B050"/>
            </a:outerShdw>
          </a:effectLst>
        </p:spPr>
        <p:txBody>
          <a:bodyPr anchor="b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7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200E-AB85-41D7-B008-6F447227C301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BB05-F547-4D41-AC63-DB6B182BB7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417991"/>
            <a:ext cx="3084511" cy="36845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839789" y="1727200"/>
            <a:ext cx="3084511" cy="667657"/>
          </a:xfrm>
          <a:solidFill>
            <a:schemeClr val="bg1"/>
          </a:solidFill>
          <a:effectLst>
            <a:innerShdw dist="25400" dir="5400000">
              <a:srgbClr val="00B050"/>
            </a:innerShdw>
          </a:effectLst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4573589" y="2417991"/>
            <a:ext cx="3084511" cy="36845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7"/>
          </p:nvPr>
        </p:nvSpPr>
        <p:spPr>
          <a:xfrm>
            <a:off x="4573589" y="1727200"/>
            <a:ext cx="3084511" cy="667657"/>
          </a:xfrm>
          <a:solidFill>
            <a:schemeClr val="bg1"/>
          </a:solidFill>
          <a:effectLst>
            <a:innerShdw dist="25400" dir="5400000">
              <a:srgbClr val="00B050"/>
            </a:innerShdw>
          </a:effectLst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8"/>
          </p:nvPr>
        </p:nvSpPr>
        <p:spPr>
          <a:xfrm>
            <a:off x="8269289" y="2417991"/>
            <a:ext cx="3084511" cy="36845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8269289" y="1727200"/>
            <a:ext cx="3084511" cy="667657"/>
          </a:xfrm>
          <a:solidFill>
            <a:schemeClr val="bg1"/>
          </a:solidFill>
          <a:effectLst>
            <a:innerShdw dist="25400" dir="5400000">
              <a:srgbClr val="00B050"/>
            </a:innerShdw>
          </a:effectLst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9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0E0-DB31-4EE0-AB0F-7B5E0C6F64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1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7528" y="113200"/>
            <a:ext cx="10515600" cy="9342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70F0-D115-4357-A1C5-0A701F98342F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BB05-F547-4D41-AC63-DB6B182BB7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146191"/>
            <a:ext cx="12192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" y="6483178"/>
            <a:ext cx="398517" cy="374822"/>
          </a:xfrm>
          <a:prstGeom prst="rtTriangle">
            <a:avLst/>
          </a:prstGeom>
          <a:solidFill>
            <a:schemeClr val="tx1"/>
          </a:solidFill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025920-4FF4-4196-94BA-64C25C32FF92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68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70365"/>
            <a:ext cx="9144000" cy="383488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“Prediction of the Effect of Solvents and Impurities/Additives on Crystal Shape and Growth Kinetics”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100" b="1" dirty="0"/>
              <a:t>ADDICT</a:t>
            </a:r>
            <a:br>
              <a:rPr lang="en-US" sz="3100" b="1" dirty="0"/>
            </a:br>
            <a:r>
              <a:rPr lang="en-US" sz="3100" dirty="0"/>
              <a:t>Advanced Design and Development of Industrial Crystallization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79137"/>
            <a:ext cx="9144000" cy="1126375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000" dirty="0"/>
              <a:t>Michael Doherty </a:t>
            </a:r>
          </a:p>
          <a:p>
            <a:pPr algn="r"/>
            <a:r>
              <a:rPr lang="en-US" sz="2000" dirty="0"/>
              <a:t>UCSB Chemical </a:t>
            </a:r>
            <a:r>
              <a:rPr lang="en-US" sz="2000" dirty="0" smtClean="0"/>
              <a:t>Engineering</a:t>
            </a:r>
          </a:p>
          <a:p>
            <a:pPr algn="r"/>
            <a:r>
              <a:rPr lang="en-US" sz="2000" dirty="0" smtClean="0"/>
              <a:t>10 January 2019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25769" y="5460642"/>
            <a:ext cx="305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Additional notes by John Hone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160" y="2127381"/>
            <a:ext cx="107851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“The goal of this research is to develop a practical engineering tool</a:t>
            </a:r>
          </a:p>
          <a:p>
            <a:r>
              <a:rPr lang="en-US" sz="2800" dirty="0"/>
              <a:t> for predicting the relative growth rates (growth kinetics) and </a:t>
            </a:r>
          </a:p>
          <a:p>
            <a:r>
              <a:rPr lang="en-US" sz="2800" dirty="0"/>
              <a:t>morphology of solution-grown faceted crystals, including the effects </a:t>
            </a:r>
          </a:p>
          <a:p>
            <a:r>
              <a:rPr lang="en-US" sz="2800" dirty="0"/>
              <a:t>of solvent (Phase 1 of the research), and impurities/ additives (Phase 2).”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580" y="4494727"/>
            <a:ext cx="101614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Solvent model exists and validated → now needs incorporation into ADDICT code.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Supersaturation model exists, needs validation then </a:t>
            </a:r>
            <a:r>
              <a:rPr lang="en-GB" sz="2000" dirty="0">
                <a:solidFill>
                  <a:srgbClr val="C00000"/>
                </a:solidFill>
              </a:rPr>
              <a:t>incorporation into ADDICT code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Impurity model exists (validated on 2 case studies)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deficient at high density facet coverages and needs improvement for some lower coverage scenarios. In the IFPRI 2019 work plan.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074" y="1715256"/>
            <a:ext cx="100101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Mike Doherty, PI – manage and oversee project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Dr. </a:t>
            </a:r>
            <a:r>
              <a:rPr lang="en-US" dirty="0" err="1"/>
              <a:t>Yongsheng</a:t>
            </a:r>
            <a:r>
              <a:rPr lang="en-US" dirty="0"/>
              <a:t> Zhao, postdoc – solvent effects &amp; ADDICT growth rate engine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Steven Landis, Computer Science undergraduate – in charge of software and chief software developer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Toby </a:t>
            </a:r>
            <a:r>
              <a:rPr lang="en-US" dirty="0" err="1"/>
              <a:t>Mazal</a:t>
            </a:r>
            <a:r>
              <a:rPr lang="en-US" dirty="0"/>
              <a:t> – newly recruited doctoral student – impurity effects</a:t>
            </a:r>
          </a:p>
          <a:p>
            <a:pPr lvl="3"/>
            <a:r>
              <a:rPr lang="en-US" dirty="0"/>
              <a:t>   (Toby was a top undergraduate in </a:t>
            </a:r>
            <a:r>
              <a:rPr lang="en-US" dirty="0" err="1"/>
              <a:t>ChE</a:t>
            </a:r>
            <a:r>
              <a:rPr lang="en-US" dirty="0"/>
              <a:t> from the University of Delaware.  He joined</a:t>
            </a:r>
          </a:p>
          <a:p>
            <a:pPr lvl="3"/>
            <a:r>
              <a:rPr lang="en-US" dirty="0"/>
              <a:t>   UCSB in September, 2018 as a first year doctoral student and comes with a partial</a:t>
            </a:r>
          </a:p>
          <a:p>
            <a:pPr lvl="3"/>
            <a:r>
              <a:rPr lang="en-US" dirty="0"/>
              <a:t>   Fellowship that combined with IFPRI funds will provide him with a full doctoral stipend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0E0-DB31-4EE0-AB0F-7B5E0C6F64A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03385" y="192460"/>
            <a:ext cx="10515600" cy="9342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ADDICT executes a multiscale mechanistic framework</a:t>
            </a:r>
          </a:p>
          <a:p>
            <a:r>
              <a:rPr lang="en-US" sz="2400" dirty="0"/>
              <a:t>Models at each scale feed info back and forth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3974675" y="3079454"/>
            <a:ext cx="1762761" cy="637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/>
          </a:p>
        </p:txBody>
      </p:sp>
      <p:sp>
        <p:nvSpPr>
          <p:cNvPr id="5" name="Curved Right Arrow 4"/>
          <p:cNvSpPr/>
          <p:nvPr/>
        </p:nvSpPr>
        <p:spPr>
          <a:xfrm rot="7200000">
            <a:off x="8356541" y="4275878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18008094">
            <a:off x="7552827" y="5655253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7200000">
            <a:off x="7175658" y="3583321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8008094">
            <a:off x="6415390" y="4977487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7200000">
            <a:off x="6068455" y="2852089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8008094">
            <a:off x="5037952" y="4051860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7200000">
            <a:off x="4586058" y="1918020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18008094">
            <a:off x="3457530" y="3109304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8008094">
            <a:off x="2291128" y="2267160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itle 5"/>
          <p:cNvSpPr txBox="1">
            <a:spLocks/>
          </p:cNvSpPr>
          <p:nvPr/>
        </p:nvSpPr>
        <p:spPr>
          <a:xfrm>
            <a:off x="1904366" y="1512503"/>
            <a:ext cx="938948" cy="60916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Crystal Shape</a:t>
            </a: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3288039" y="2442061"/>
            <a:ext cx="975542" cy="6006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Crystal Face</a:t>
            </a:r>
          </a:p>
        </p:txBody>
      </p:sp>
      <p:sp>
        <p:nvSpPr>
          <p:cNvPr id="16" name="Title 5"/>
          <p:cNvSpPr txBox="1">
            <a:spLocks/>
          </p:cNvSpPr>
          <p:nvPr/>
        </p:nvSpPr>
        <p:spPr>
          <a:xfrm>
            <a:off x="4485864" y="3347055"/>
            <a:ext cx="1272425" cy="6411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Spiral / </a:t>
            </a:r>
          </a:p>
          <a:p>
            <a:r>
              <a:rPr lang="en-US" sz="1800" dirty="0">
                <a:solidFill>
                  <a:schemeClr val="bg1"/>
                </a:solidFill>
              </a:rPr>
              <a:t>2D Nuclei</a:t>
            </a:r>
          </a:p>
        </p:txBody>
      </p:sp>
      <p:sp>
        <p:nvSpPr>
          <p:cNvPr id="17" name="Title 5"/>
          <p:cNvSpPr txBox="1">
            <a:spLocks/>
          </p:cNvSpPr>
          <p:nvPr/>
        </p:nvSpPr>
        <p:spPr>
          <a:xfrm>
            <a:off x="6016902" y="4193574"/>
            <a:ext cx="877766" cy="596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Crystal Step</a:t>
            </a:r>
          </a:p>
        </p:txBody>
      </p:sp>
      <p:sp>
        <p:nvSpPr>
          <p:cNvPr id="18" name="Title 5"/>
          <p:cNvSpPr txBox="1">
            <a:spLocks/>
          </p:cNvSpPr>
          <p:nvPr/>
        </p:nvSpPr>
        <p:spPr>
          <a:xfrm>
            <a:off x="7439649" y="4944436"/>
            <a:ext cx="672908" cy="6355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Kink Site</a:t>
            </a:r>
          </a:p>
        </p:txBody>
      </p:sp>
      <p:sp>
        <p:nvSpPr>
          <p:cNvPr id="19" name="Title 5"/>
          <p:cNvSpPr txBox="1">
            <a:spLocks/>
          </p:cNvSpPr>
          <p:nvPr/>
        </p:nvSpPr>
        <p:spPr>
          <a:xfrm>
            <a:off x="8386428" y="5616589"/>
            <a:ext cx="2046685" cy="592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Kink Attachment / Detachment event</a:t>
            </a:r>
          </a:p>
        </p:txBody>
      </p:sp>
      <p:sp>
        <p:nvSpPr>
          <p:cNvPr id="20" name="Title 5"/>
          <p:cNvSpPr txBox="1">
            <a:spLocks/>
          </p:cNvSpPr>
          <p:nvPr/>
        </p:nvSpPr>
        <p:spPr>
          <a:xfrm>
            <a:off x="2333070" y="2057486"/>
            <a:ext cx="698807" cy="355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~ mm</a:t>
            </a:r>
            <a:r>
              <a:rPr lang="en-US" sz="1400" baseline="30000" dirty="0"/>
              <a:t>3</a:t>
            </a:r>
            <a:endParaRPr lang="en-US" sz="1400" dirty="0"/>
          </a:p>
        </p:txBody>
      </p:sp>
      <p:sp>
        <p:nvSpPr>
          <p:cNvPr id="21" name="Title 5"/>
          <p:cNvSpPr txBox="1">
            <a:spLocks/>
          </p:cNvSpPr>
          <p:nvPr/>
        </p:nvSpPr>
        <p:spPr>
          <a:xfrm>
            <a:off x="3609700" y="2957975"/>
            <a:ext cx="698807" cy="355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~ mm</a:t>
            </a:r>
            <a:r>
              <a:rPr lang="en-US" sz="1400" baseline="30000" dirty="0"/>
              <a:t>2</a:t>
            </a:r>
            <a:endParaRPr lang="en-US" sz="1400" dirty="0"/>
          </a:p>
        </p:txBody>
      </p:sp>
      <p:sp>
        <p:nvSpPr>
          <p:cNvPr id="22" name="Title 5"/>
          <p:cNvSpPr txBox="1">
            <a:spLocks/>
          </p:cNvSpPr>
          <p:nvPr/>
        </p:nvSpPr>
        <p:spPr>
          <a:xfrm>
            <a:off x="6399077" y="4734064"/>
            <a:ext cx="891857" cy="355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~100s nm</a:t>
            </a:r>
          </a:p>
        </p:txBody>
      </p:sp>
      <p:sp>
        <p:nvSpPr>
          <p:cNvPr id="24" name="Title 5"/>
          <p:cNvSpPr txBox="1">
            <a:spLocks/>
          </p:cNvSpPr>
          <p:nvPr/>
        </p:nvSpPr>
        <p:spPr>
          <a:xfrm>
            <a:off x="5178105" y="3911759"/>
            <a:ext cx="698807" cy="355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~ </a:t>
            </a:r>
            <a:r>
              <a:rPr lang="en-US" sz="1400" dirty="0">
                <a:cs typeface="Arial" panose="020B0604020202020204" pitchFamily="34" charset="0"/>
              </a:rPr>
              <a:t>μ</a:t>
            </a:r>
            <a:r>
              <a:rPr lang="en-US" sz="1400" dirty="0"/>
              <a:t>m</a:t>
            </a:r>
            <a:r>
              <a:rPr lang="en-US" sz="1400" baseline="30000" dirty="0"/>
              <a:t>2</a:t>
            </a:r>
            <a:endParaRPr lang="en-US" sz="1400" dirty="0"/>
          </a:p>
        </p:txBody>
      </p:sp>
      <p:sp>
        <p:nvSpPr>
          <p:cNvPr id="25" name="Title 5"/>
          <p:cNvSpPr txBox="1">
            <a:spLocks/>
          </p:cNvSpPr>
          <p:nvPr/>
        </p:nvSpPr>
        <p:spPr>
          <a:xfrm>
            <a:off x="7564074" y="5508464"/>
            <a:ext cx="698807" cy="355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~ </a:t>
            </a:r>
            <a:r>
              <a:rPr lang="en-US" sz="1400" dirty="0">
                <a:cs typeface="Arial" panose="020B0604020202020204" pitchFamily="34" charset="0"/>
              </a:rPr>
              <a:t>n</a:t>
            </a:r>
            <a:r>
              <a:rPr lang="en-US" sz="1400" dirty="0"/>
              <a:t>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3974" y="3259694"/>
            <a:ext cx="1487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What faces?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47417" y="4113040"/>
            <a:ext cx="23022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What mechanisms?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48843" y="5044940"/>
            <a:ext cx="21259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What step edges?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30156" y="6385056"/>
            <a:ext cx="21339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What kink cycles?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8098" y="5798363"/>
            <a:ext cx="359585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What step surface structures?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84444" y="3943794"/>
            <a:ext cx="17955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Net incorporation </a:t>
            </a:r>
          </a:p>
          <a:p>
            <a:r>
              <a:rPr lang="en-US" dirty="0">
                <a:latin typeface="Lucida Sans"/>
                <a:cs typeface="Lucida Sans"/>
              </a:rPr>
              <a:t>rates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87678" y="2757804"/>
            <a:ext cx="17860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Step velocities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15141" y="3459746"/>
            <a:ext cx="17540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Kink densities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23561" y="1915143"/>
            <a:ext cx="246253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Spiral rotation times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34888" y="1285458"/>
            <a:ext cx="21723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/>
                <a:cs typeface="Lucida Sans"/>
              </a:rPr>
              <a:t>Face growth rates</a:t>
            </a:r>
          </a:p>
        </p:txBody>
      </p:sp>
      <p:sp>
        <p:nvSpPr>
          <p:cNvPr id="36" name="Curved Right Arrow 35"/>
          <p:cNvSpPr/>
          <p:nvPr/>
        </p:nvSpPr>
        <p:spPr>
          <a:xfrm rot="7200000">
            <a:off x="3200924" y="1138420"/>
            <a:ext cx="698012" cy="12963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0E0-DB31-4EE0-AB0F-7B5E0C6F64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5195501" y="1380830"/>
            <a:ext cx="2238546" cy="1126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prstClr val="black"/>
                </a:solidFill>
              </a:rPr>
              <a:t>Growth conditions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- Solvent &amp; Impurity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- Supersaturation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- Temperature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3699986" y="2247335"/>
            <a:ext cx="542941" cy="31432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itle 5"/>
          <p:cNvSpPr txBox="1">
            <a:spLocks/>
          </p:cNvSpPr>
          <p:nvPr/>
        </p:nvSpPr>
        <p:spPr>
          <a:xfrm>
            <a:off x="1455710" y="2750926"/>
            <a:ext cx="4986080" cy="20798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542" y="1313684"/>
            <a:ext cx="1346880" cy="8979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9" y="5573915"/>
            <a:ext cx="1092865" cy="1092865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 rot="5400000">
            <a:off x="3699987" y="5015869"/>
            <a:ext cx="542941" cy="31432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>
          <a:xfrm>
            <a:off x="3536931" y="1372656"/>
            <a:ext cx="1904201" cy="3899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prstClr val="black"/>
                </a:solidFill>
              </a:rPr>
              <a:t>Crystallography + 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031482485"/>
              </p:ext>
            </p:extLst>
          </p:nvPr>
        </p:nvGraphicFramePr>
        <p:xfrm>
          <a:off x="1520657" y="2821724"/>
          <a:ext cx="4854633" cy="194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819538" y="186892"/>
            <a:ext cx="10515600" cy="9342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ADDICT is a shape prediction tool</a:t>
            </a:r>
          </a:p>
          <a:p>
            <a:r>
              <a:rPr lang="en-US" sz="2400" dirty="0">
                <a:solidFill>
                  <a:prstClr val="black"/>
                </a:solidFill>
              </a:rPr>
              <a:t>Computational screening can </a:t>
            </a:r>
            <a:r>
              <a:rPr lang="en-US" sz="2400" b="1" dirty="0">
                <a:solidFill>
                  <a:prstClr val="black"/>
                </a:solidFill>
              </a:rPr>
              <a:t>target</a:t>
            </a:r>
            <a:r>
              <a:rPr lang="en-US" sz="2400" dirty="0">
                <a:solidFill>
                  <a:prstClr val="black"/>
                </a:solidFill>
              </a:rPr>
              <a:t> experiments</a:t>
            </a:r>
          </a:p>
        </p:txBody>
      </p:sp>
      <p:sp>
        <p:nvSpPr>
          <p:cNvPr id="24" name="Title 5"/>
          <p:cNvSpPr txBox="1">
            <a:spLocks/>
          </p:cNvSpPr>
          <p:nvPr/>
        </p:nvSpPr>
        <p:spPr>
          <a:xfrm>
            <a:off x="248314" y="2661216"/>
            <a:ext cx="1272343" cy="442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ADDICT</a:t>
            </a:r>
          </a:p>
        </p:txBody>
      </p:sp>
      <p:sp>
        <p:nvSpPr>
          <p:cNvPr id="25" name="Title 5"/>
          <p:cNvSpPr txBox="1">
            <a:spLocks/>
          </p:cNvSpPr>
          <p:nvPr/>
        </p:nvSpPr>
        <p:spPr>
          <a:xfrm>
            <a:off x="7320659" y="2792428"/>
            <a:ext cx="4313044" cy="24117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prstClr val="black"/>
                </a:solidFill>
              </a:rPr>
              <a:t>Question:</a:t>
            </a:r>
          </a:p>
          <a:p>
            <a:pPr algn="l"/>
            <a:r>
              <a:rPr lang="en-US" sz="2000" dirty="0">
                <a:solidFill>
                  <a:prstClr val="black"/>
                </a:solidFill>
              </a:rPr>
              <a:t>How can we engineer the morphology by changing growth conditions?</a:t>
            </a:r>
          </a:p>
          <a:p>
            <a:pPr algn="l"/>
            <a:endParaRPr lang="en-US" sz="2000" dirty="0">
              <a:solidFill>
                <a:prstClr val="black"/>
              </a:solidFill>
            </a:endParaRPr>
          </a:p>
          <a:p>
            <a:pPr algn="l"/>
            <a:r>
              <a:rPr lang="en-US" sz="2000" b="1" dirty="0">
                <a:solidFill>
                  <a:prstClr val="black"/>
                </a:solidFill>
              </a:rPr>
              <a:t>ADDICT:</a:t>
            </a:r>
          </a:p>
          <a:p>
            <a:pPr algn="l"/>
            <a:r>
              <a:rPr lang="en-US" sz="2000" dirty="0">
                <a:solidFill>
                  <a:prstClr val="black"/>
                </a:solidFill>
              </a:rPr>
              <a:t>Fast computational screening + mechanistic insight into modifications can aid selection of growth conditions</a:t>
            </a:r>
          </a:p>
        </p:txBody>
      </p:sp>
      <p:sp>
        <p:nvSpPr>
          <p:cNvPr id="26" name="Title 5"/>
          <p:cNvSpPr txBox="1">
            <a:spLocks/>
          </p:cNvSpPr>
          <p:nvPr/>
        </p:nvSpPr>
        <p:spPr>
          <a:xfrm>
            <a:off x="342923" y="5696493"/>
            <a:ext cx="1272343" cy="442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Outputs</a:t>
            </a:r>
          </a:p>
        </p:txBody>
      </p:sp>
      <p:sp>
        <p:nvSpPr>
          <p:cNvPr id="28" name="Title 5"/>
          <p:cNvSpPr txBox="1">
            <a:spLocks/>
          </p:cNvSpPr>
          <p:nvPr/>
        </p:nvSpPr>
        <p:spPr>
          <a:xfrm>
            <a:off x="183367" y="1355072"/>
            <a:ext cx="1272343" cy="442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Inputs</a:t>
            </a:r>
          </a:p>
        </p:txBody>
      </p:sp>
      <p:sp>
        <p:nvSpPr>
          <p:cNvPr id="29" name="Title 5"/>
          <p:cNvSpPr txBox="1">
            <a:spLocks/>
          </p:cNvSpPr>
          <p:nvPr/>
        </p:nvSpPr>
        <p:spPr>
          <a:xfrm>
            <a:off x="3369758" y="5505969"/>
            <a:ext cx="4524864" cy="1342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prstClr val="black"/>
                </a:solidFill>
              </a:rPr>
              <a:t>Crystal shape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Lattice energy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Spiral &amp; 2D nucleation and growth shapes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Mechanistic info (faces, steps, kinks etc.)</a:t>
            </a:r>
          </a:p>
          <a:p>
            <a:pPr algn="l"/>
            <a:r>
              <a:rPr lang="en-US" sz="1800" dirty="0">
                <a:solidFill>
                  <a:prstClr val="black"/>
                </a:solidFill>
              </a:rPr>
              <a:t>Morphology map</a:t>
            </a:r>
          </a:p>
        </p:txBody>
      </p:sp>
    </p:spTree>
    <p:extLst>
      <p:ext uri="{BB962C8B-B14F-4D97-AF65-F5344CB8AC3E}">
        <p14:creationId xmlns:p14="http://schemas.microsoft.com/office/powerpoint/2010/main" val="23087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0E0-DB31-4EE0-AB0F-7B5E0C6F64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193666"/>
            <a:ext cx="10515600" cy="9342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Then use solvent sweep to shortlist solvents</a:t>
            </a:r>
          </a:p>
          <a:p>
            <a:r>
              <a:rPr lang="en-US" sz="2400" dirty="0">
                <a:solidFill>
                  <a:prstClr val="black"/>
                </a:solidFill>
              </a:rPr>
              <a:t>Investigate shortlisted solvents experimentally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646" y="1676235"/>
            <a:ext cx="6146746" cy="478699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667427" y="1818111"/>
            <a:ext cx="2690184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62444" y="2576828"/>
            <a:ext cx="2592135" cy="810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3085" y="2370919"/>
            <a:ext cx="1656184" cy="10774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529" y="1272771"/>
            <a:ext cx="25980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Crystallography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Specific polymorph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Pure organic molecule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Future: cocrystals/ solvates, organic salts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8827" y="3039738"/>
            <a:ext cx="2183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Growth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47 solvents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Supersaturation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Temperature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78353" y="2398123"/>
            <a:ext cx="3313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Output = </a:t>
            </a:r>
            <a:r>
              <a:rPr lang="en-US" dirty="0" smtClean="0">
                <a:solidFill>
                  <a:prstClr val="black"/>
                </a:solidFill>
              </a:rPr>
              <a:t>predicted morphology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28013" y="3977888"/>
            <a:ext cx="27359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Morphology map plots results of solvent sweep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6422" y="5318975"/>
            <a:ext cx="3163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Plot of 2</a:t>
            </a:r>
            <a:r>
              <a:rPr lang="en-GB" baseline="30000" dirty="0" smtClean="0">
                <a:solidFill>
                  <a:srgbClr val="C00000"/>
                </a:solidFill>
              </a:rPr>
              <a:t>nd</a:t>
            </a:r>
            <a:r>
              <a:rPr lang="en-GB" dirty="0" smtClean="0">
                <a:solidFill>
                  <a:srgbClr val="C00000"/>
                </a:solidFill>
              </a:rPr>
              <a:t> vs. 3</a:t>
            </a:r>
            <a:r>
              <a:rPr lang="en-GB" baseline="30000" dirty="0" smtClean="0">
                <a:solidFill>
                  <a:srgbClr val="C00000"/>
                </a:solidFill>
              </a:rPr>
              <a:t>rd</a:t>
            </a:r>
            <a:r>
              <a:rPr lang="en-GB" dirty="0" smtClean="0">
                <a:solidFill>
                  <a:srgbClr val="C00000"/>
                </a:solidFill>
              </a:rPr>
              <a:t> slowest growing face families relative to the slowest growing face family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01522" y="3271233"/>
            <a:ext cx="515154" cy="45076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Triangle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DFAB7B5-A01E-449A-ABE7-C85195ABCAE6}"/>
              </a:ext>
            </a:extLst>
          </p:cNvPr>
          <p:cNvGrpSpPr/>
          <p:nvPr/>
        </p:nvGrpSpPr>
        <p:grpSpPr>
          <a:xfrm>
            <a:off x="2613328" y="2592123"/>
            <a:ext cx="6965343" cy="3267988"/>
            <a:chOff x="2613328" y="1470990"/>
            <a:chExt cx="6965343" cy="3267988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5A1E7A-2965-4910-AC3D-903302C9DCB5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7" t="15751" r="859" b="1624"/>
            <a:stretch/>
          </p:blipFill>
          <p:spPr>
            <a:xfrm>
              <a:off x="2613328" y="1470990"/>
              <a:ext cx="6965343" cy="3267988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D2597E0C-5700-4320-8F00-50DC3EBE3C52}"/>
                </a:ext>
              </a:extLst>
            </p:cNvPr>
            <p:cNvSpPr/>
            <p:nvPr/>
          </p:nvSpPr>
          <p:spPr>
            <a:xfrm>
              <a:off x="3808675" y="3104984"/>
              <a:ext cx="278295" cy="2027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="" xmlns:a16="http://schemas.microsoft.com/office/drawing/2014/main" id="{BAA6AD72-6F58-4BF6-9A08-38177F8A3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86970" y="2168167"/>
              <a:ext cx="1297830" cy="93681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D28B9CD-68BC-413D-99D9-0E4A04EF661B}"/>
              </a:ext>
            </a:extLst>
          </p:cNvPr>
          <p:cNvSpPr txBox="1"/>
          <p:nvPr/>
        </p:nvSpPr>
        <p:spPr>
          <a:xfrm>
            <a:off x="1391076" y="1295083"/>
            <a:ext cx="6849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Organizes crystals by 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circle is a crystal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vertex of the triangle is some ideal shape (Needle, Plate, Cube)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Quickly find growth conditions for specific shapes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EDEDE10-6B0E-4772-AF9B-49475575CD4F}"/>
              </a:ext>
            </a:extLst>
          </p:cNvPr>
          <p:cNvCxnSpPr/>
          <p:nvPr/>
        </p:nvCxnSpPr>
        <p:spPr>
          <a:xfrm>
            <a:off x="6376946" y="3140765"/>
            <a:ext cx="946205" cy="677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>
            <a:extLst>
              <a:ext uri="{FF2B5EF4-FFF2-40B4-BE49-F238E27FC236}">
                <a16:creationId xmlns="" xmlns:a16="http://schemas.microsoft.com/office/drawing/2014/main" id="{819F1D70-E58C-489D-BCAB-83C4E423EEE1}"/>
              </a:ext>
            </a:extLst>
          </p:cNvPr>
          <p:cNvSpPr/>
          <p:nvPr/>
        </p:nvSpPr>
        <p:spPr>
          <a:xfrm>
            <a:off x="5465583" y="2910177"/>
            <a:ext cx="151075" cy="755374"/>
          </a:xfrm>
          <a:prstGeom prst="leftBrace">
            <a:avLst>
              <a:gd name="adj1" fmla="val 41433"/>
              <a:gd name="adj2" fmla="val 496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93489" y="5988677"/>
            <a:ext cx="3816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Predicted morphology placed in a bounding cuboid; l, w, h analysed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ADDICT for complex crystalline solutes (Z’ = 2 or greater)</a:t>
            </a:r>
          </a:p>
          <a:p>
            <a:endParaRPr lang="en-US" dirty="0"/>
          </a:p>
          <a:p>
            <a:r>
              <a:rPr lang="en-US" dirty="0"/>
              <a:t>Test for supersaturation-dependent shapes</a:t>
            </a:r>
          </a:p>
          <a:p>
            <a:endParaRPr lang="en-US" dirty="0"/>
          </a:p>
          <a:p>
            <a:r>
              <a:rPr lang="en-US" dirty="0"/>
              <a:t>Develop morphology models that incorporate impurity effects</a:t>
            </a:r>
          </a:p>
          <a:p>
            <a:endParaRPr lang="en-US" dirty="0"/>
          </a:p>
          <a:p>
            <a:r>
              <a:rPr lang="en-US"/>
              <a:t>Sensitivity analysis</a:t>
            </a:r>
            <a:endParaRPr lang="en-US" dirty="0"/>
          </a:p>
          <a:p>
            <a:endParaRPr lang="en-US" dirty="0"/>
          </a:p>
          <a:p>
            <a:r>
              <a:rPr lang="en-US" dirty="0"/>
              <a:t>Create detailed output and log files (shapes of spirals &amp; 2D nuclei, …)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JH Notes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86893"/>
              </p:ext>
            </p:extLst>
          </p:nvPr>
        </p:nvGraphicFramePr>
        <p:xfrm>
          <a:off x="772733" y="2239373"/>
          <a:ext cx="10274072" cy="29379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8648"/>
                <a:gridCol w="1937655"/>
                <a:gridCol w="1780668"/>
                <a:gridCol w="1780668"/>
                <a:gridCol w="2466433"/>
              </a:tblGrid>
              <a:tr h="587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Effect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Initial Model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Final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Validation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Coded in ADDICT</a:t>
                      </a:r>
                      <a:endParaRPr lang="en-GB" sz="2400" dirty="0"/>
                    </a:p>
                  </a:txBody>
                  <a:tcPr anchor="ctr"/>
                </a:tc>
              </a:tr>
              <a:tr h="587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Temperature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  <a:endParaRPr lang="en-GB" sz="2400" dirty="0"/>
                    </a:p>
                  </a:txBody>
                  <a:tcPr anchor="ctr"/>
                </a:tc>
              </a:tr>
              <a:tr h="587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Solvent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2019</a:t>
                      </a:r>
                      <a:endParaRPr lang="en-GB" sz="2400" dirty="0"/>
                    </a:p>
                  </a:txBody>
                  <a:tcPr anchor="ctr"/>
                </a:tc>
              </a:tr>
              <a:tr h="587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Supersaturation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2019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2019</a:t>
                      </a:r>
                      <a:endParaRPr lang="en-GB" sz="2400" dirty="0"/>
                    </a:p>
                  </a:txBody>
                  <a:tcPr anchor="ctr"/>
                </a:tc>
              </a:tr>
              <a:tr h="587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Impurities (IFPRI)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ü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2019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2020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2020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594</Words>
  <Application>Microsoft Office PowerPoint</Application>
  <PresentationFormat>Widescreen</PresentationFormat>
  <Paragraphs>134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Lucida Sans</vt:lpstr>
      <vt:lpstr>Wingdings</vt:lpstr>
      <vt:lpstr>Office Theme</vt:lpstr>
      <vt:lpstr>“Prediction of the Effect of Solvents and Impurities/Additives on Crystal Shape and Growth Kinetics”   ADDICT Advanced Design and Development of Industrial Crystallization Technology</vt:lpstr>
      <vt:lpstr>Abstract</vt:lpstr>
      <vt:lpstr>The Team</vt:lpstr>
      <vt:lpstr>PowerPoint Presentation</vt:lpstr>
      <vt:lpstr>PowerPoint Presentation</vt:lpstr>
      <vt:lpstr>PowerPoint Presentation</vt:lpstr>
      <vt:lpstr>Shape Triangle</vt:lpstr>
      <vt:lpstr>Next Steps For 2019</vt:lpstr>
      <vt:lpstr>JH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Luke</dc:creator>
  <cp:lastModifiedBy>John Hone</cp:lastModifiedBy>
  <cp:revision>72</cp:revision>
  <cp:lastPrinted>2018-03-21T01:25:49Z</cp:lastPrinted>
  <dcterms:created xsi:type="dcterms:W3CDTF">2014-07-15T17:37:05Z</dcterms:created>
  <dcterms:modified xsi:type="dcterms:W3CDTF">2019-01-16T07:57:18Z</dcterms:modified>
</cp:coreProperties>
</file>