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21" r:id="rId3"/>
    <p:sldId id="422" r:id="rId4"/>
    <p:sldId id="423" r:id="rId5"/>
    <p:sldId id="257" r:id="rId6"/>
    <p:sldId id="258" r:id="rId7"/>
    <p:sldId id="259" r:id="rId8"/>
    <p:sldId id="42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in Hare" initials="CH" lastIdx="9" clrIdx="0">
    <p:extLst>
      <p:ext uri="{19B8F6BF-5375-455C-9EA6-DF929625EA0E}">
        <p15:presenceInfo xmlns:p15="http://schemas.microsoft.com/office/powerpoint/2012/main" userId="S::ch0051@surrey.ac.uk::4ff3b9c4-389c-48f6-a25c-5dcbdd9b929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5D44E-DEE3-44ED-A664-CEEA83B57398}" type="datetimeFigureOut">
              <a:rPr lang="en-GB" smtClean="0"/>
              <a:t>24/06/2020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DBA56-C299-4501-A616-C8E233913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02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C32C-8DFE-4C1F-9376-14F370036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7E3352-4C3C-45D6-B760-B10F6C022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64CB4-544C-4E61-A7A9-F4404F34C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384D-6AAE-4485-83DD-6412E0B7A836}" type="datetime1">
              <a:rPr lang="en-GB" smtClean="0"/>
              <a:t>24/06/2020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BDCC0-EC19-45C3-A635-12F3A8FC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D1AA7-6FBE-4EE4-AF21-B1F5E5B5D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43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660B2-DC75-4B22-9717-CE49BA315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1EE238-BAA7-4D9E-B072-252286D0A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0C9ED-A92A-4F78-B0A8-7A4917885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74EAD-7CDC-4B85-BFD1-81765FD441D8}" type="datetime1">
              <a:rPr lang="en-GB" smtClean="0"/>
              <a:t>24/06/2020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4CE13-6A0B-4F7B-9C6D-794D611D1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543E-62DC-4B43-B74C-B7FF88FB0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79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171A1-E6B3-4156-A68E-4645469CD4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90BF5-B9D3-4E90-A879-57F399266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5CFC8-BD33-4E07-8CD0-D2D7FE13C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B8A9-4334-46FA-BB2B-B8E4713082D0}" type="datetime1">
              <a:rPr lang="en-GB" smtClean="0"/>
              <a:t>24/06/2020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D12A-B6D9-43A5-A1E3-3B51B23F7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7B333-0FEE-4CF0-AF62-83BC504E7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42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3EF8F-0661-4602-800D-202962A87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5B4D9-61BE-4135-90DE-AB4F069C0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5CEAB-F7AA-4304-BA91-174320E70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7931-C2A1-4A4F-8541-073D412C0BF3}" type="datetime1">
              <a:rPr lang="en-GB" smtClean="0"/>
              <a:t>24/06/2020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33B5C-131C-41CF-8448-09EDBF3CA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EADED-3501-41F4-90E1-814C627FB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80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79FFF-E110-40E6-BB0C-939ABD863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C7575-B242-455B-9545-21FED76D1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7A396-7ACB-4EEF-BE97-3734BB019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FD20-1A99-4528-BB08-E0519A77AF75}" type="datetime1">
              <a:rPr lang="en-GB" smtClean="0"/>
              <a:t>24/06/2020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14C8C-4634-4C53-9A8C-0B716913A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6D55A-28E3-4CA6-9897-C3C6F6443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71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70E1F-032D-40D2-9CEE-64FD2BED9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16D72-0B9F-4AA9-BBA5-170B54252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7D987-D8D6-4881-A109-B8FCAFEC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691BD-E970-4BF0-993E-62CCEF660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39D37-D917-496C-AE7B-20E2550516AA}" type="datetime1">
              <a:rPr lang="en-GB" smtClean="0"/>
              <a:t>24/06/2020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5A357-DF75-4E06-9875-994EB2659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1920C-7265-4D3F-B65C-4A5F2052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29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8A837-1D5C-421C-BDCD-DB825E3D3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D2925-ABAC-45B3-AACE-EE7BE2A7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A541DB-940A-41E8-8D22-6A1362036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4BF069-0855-4060-B04E-5D1D9106D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052EF7-25D0-4340-86A0-EFB1D6BCF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EC3B53-0641-4C92-B0A4-C5DA3AE7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C4C1-3C2A-4269-B421-DEE5FF84F556}" type="datetime1">
              <a:rPr lang="en-GB" smtClean="0"/>
              <a:t>24/06/2020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C97CC7-A63F-4DE5-97C8-36D7383DF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D0D70D-ECC2-45D4-8F0A-FA8D44BF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89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0469E-C94D-4E13-BB7E-9D7BFB7A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D8F125-0C91-4EBE-8727-E8137A659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67D99-F351-4ABD-97B1-57B73FDB5601}" type="datetime1">
              <a:rPr lang="en-GB" smtClean="0"/>
              <a:t>24/06/2020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D13DC-4ECD-4144-A85E-A923528EB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B8D2F4-67AD-4EF4-BC36-2A7F65746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38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E8F9B2-AD6D-41F6-8DE4-826AA2A0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E904D-05D4-4BBF-9AAF-9CE668E20787}" type="datetime1">
              <a:rPr lang="en-GB" smtClean="0"/>
              <a:t>24/06/2020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C7B4C6-5095-463D-98AE-94AF6754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7FEC7-83D3-45A7-BFCA-DDBE9DE4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94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7905-C66A-41FA-AA4E-5804C4CB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91DB9-E01E-44E9-86BB-03D2571D4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6CA980-E465-4ED7-9B8A-6D733CEA9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831B3-2732-4BA7-9275-2158AAFBC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B535-61C1-4A4A-A335-1EE8F8945CE8}" type="datetime1">
              <a:rPr lang="en-GB" smtClean="0"/>
              <a:t>24/06/2020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0FBEB6-CC8C-4944-BF07-5315BDD74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235AD1-6164-45D2-BCD7-85B802AC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5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7440A-59B9-4E8E-BB77-FA9E4B5DB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F66174-E405-4D66-B06F-E0F28855E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5BADC6-7094-406B-A8AF-B8E0FF32B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DFB0E-A396-4F44-A3C2-6094315A6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8A5C-11F7-410D-B70E-C0A8E245614F}" type="datetime1">
              <a:rPr lang="en-GB" smtClean="0"/>
              <a:t>24/06/2020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27F8D-5BFE-4E18-9239-0EE8ACDF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FC40CD-8B63-4E9A-91B1-68D80E37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62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4327C6-0E8E-44F4-B305-894F6A40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FEC91-AE4C-440E-B802-1D5596E9A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C9D5D-0BAC-4B8A-B316-48BC4F76C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8F190-1249-4375-86F7-E24A0C0F67B9}" type="datetime1">
              <a:rPr lang="en-GB" smtClean="0"/>
              <a:t>24/06/2020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BD246-60C3-46BB-A221-F104C1CC3D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3E2C-BA9A-4743-8954-81C2EE150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2B6B7-3826-45D2-885E-4FAA7E1321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423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16/j.ces.2019.11530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DC51F-E225-458E-97E9-F106526E8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680" y="1623610"/>
            <a:ext cx="11135360" cy="1580452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Flowability Assessment of Weakly Consolidated Powders</a:t>
            </a:r>
            <a:endParaRPr lang="en-GB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C82E1C-8617-4F04-890D-190C56D11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69955"/>
            <a:ext cx="9144000" cy="1016001"/>
          </a:xfrm>
        </p:spPr>
        <p:txBody>
          <a:bodyPr>
            <a:normAutofit fontScale="85000" lnSpcReduction="20000"/>
          </a:bodyPr>
          <a:lstStyle/>
          <a:p>
            <a:endParaRPr lang="en-US" b="1" dirty="0">
              <a:latin typeface="+mj-lt"/>
              <a:cs typeface="Times New Roman" panose="02020603050405020304" pitchFamily="18" charset="0"/>
            </a:endParaRPr>
          </a:p>
          <a:p>
            <a:r>
              <a:rPr lang="en-US" b="1" dirty="0">
                <a:latin typeface="+mj-lt"/>
                <a:cs typeface="Times New Roman" panose="02020603050405020304" pitchFamily="18" charset="0"/>
              </a:rPr>
              <a:t>Colin Hare, Ali Hassanpour, Azza Aly-Mahmoud</a:t>
            </a:r>
          </a:p>
          <a:p>
            <a:r>
              <a:rPr lang="en-US" dirty="0">
                <a:latin typeface="+mj-lt"/>
                <a:cs typeface="Times New Roman" panose="02020603050405020304" pitchFamily="18" charset="0"/>
              </a:rPr>
              <a:t>June 2020</a:t>
            </a:r>
            <a:endParaRPr lang="en-GB" dirty="0">
              <a:latin typeface="+mj-lt"/>
            </a:endParaRPr>
          </a:p>
          <a:p>
            <a:endParaRPr lang="en-GB" dirty="0"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EDFBB1-357A-4449-963F-B02B0A400D11}"/>
              </a:ext>
            </a:extLst>
          </p:cNvPr>
          <p:cNvSpPr/>
          <p:nvPr/>
        </p:nvSpPr>
        <p:spPr>
          <a:xfrm>
            <a:off x="105127" y="5365104"/>
            <a:ext cx="30190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Supervisors</a:t>
            </a:r>
          </a:p>
          <a:p>
            <a:r>
              <a:rPr lang="en-US" sz="2000" dirty="0" err="1">
                <a:latin typeface="+mj-lt"/>
                <a:cs typeface="Times New Roman" panose="02020603050405020304" pitchFamily="18" charset="0"/>
              </a:rPr>
              <a:t>Dr</a:t>
            </a:r>
            <a:r>
              <a:rPr lang="en-US" sz="2000" dirty="0">
                <a:latin typeface="+mj-lt"/>
                <a:cs typeface="Times New Roman" panose="02020603050405020304" pitchFamily="18" charset="0"/>
              </a:rPr>
              <a:t> Colin Hare</a:t>
            </a:r>
          </a:p>
          <a:p>
            <a:r>
              <a:rPr lang="en-US" sz="2000" dirty="0">
                <a:latin typeface="+mj-lt"/>
                <a:cs typeface="Times New Roman" panose="02020603050405020304" pitchFamily="18" charset="0"/>
              </a:rPr>
              <a:t>Prof </a:t>
            </a:r>
            <a:r>
              <a:rPr lang="en-US" sz="2000" dirty="0" err="1">
                <a:latin typeface="+mj-lt"/>
                <a:cs typeface="Times New Roman" panose="02020603050405020304" pitchFamily="18" charset="0"/>
              </a:rPr>
              <a:t>Chaun</a:t>
            </a:r>
            <a:r>
              <a:rPr lang="en-US" sz="2000" dirty="0">
                <a:latin typeface="+mj-lt"/>
                <a:cs typeface="Times New Roman" panose="02020603050405020304" pitchFamily="18" charset="0"/>
              </a:rPr>
              <a:t>-Yu Wu</a:t>
            </a:r>
          </a:p>
          <a:p>
            <a:r>
              <a:rPr lang="en-US" sz="2000" dirty="0" err="1">
                <a:latin typeface="+mj-lt"/>
                <a:cs typeface="Times New Roman" panose="02020603050405020304" pitchFamily="18" charset="0"/>
              </a:rPr>
              <a:t>Dr</a:t>
            </a:r>
            <a:r>
              <a:rPr lang="en-US" sz="2000" dirty="0">
                <a:latin typeface="+mj-lt"/>
                <a:cs typeface="Times New Roman" panose="02020603050405020304" pitchFamily="18" charset="0"/>
              </a:rPr>
              <a:t> Ali </a:t>
            </a:r>
            <a:r>
              <a:rPr lang="en-US" sz="2000" dirty="0" err="1">
                <a:latin typeface="+mj-lt"/>
                <a:cs typeface="Times New Roman" panose="02020603050405020304" pitchFamily="18" charset="0"/>
              </a:rPr>
              <a:t>Hassanpour</a:t>
            </a:r>
            <a:endParaRPr lang="en-US" sz="20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3FC89F-C227-454A-9FCA-CA4FE42039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976" y="5017742"/>
            <a:ext cx="1659135" cy="4930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DC4A24-A160-4C3C-9BDD-E10D372E7F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200" y="5592649"/>
            <a:ext cx="1844350" cy="6577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5CCAB67-990C-4DEC-8477-61F278FE22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352" y="6332301"/>
            <a:ext cx="2106046" cy="417798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5E17F0-487B-4B35-9983-491A1B413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79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C65B-7154-4FF9-AAB0-11B00B2C1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" y="136525"/>
            <a:ext cx="10515600" cy="838835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Responses to IFPRI member 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4D848-FD34-48BE-94A8-F45706CC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2</a:t>
            </a:fld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A557C46-0E61-494A-996E-2F881F6452C5}"/>
                  </a:ext>
                </a:extLst>
              </p:cNvPr>
              <p:cNvSpPr txBox="1"/>
              <p:nvPr/>
            </p:nvSpPr>
            <p:spPr>
              <a:xfrm>
                <a:off x="320039" y="1185714"/>
                <a:ext cx="11474797" cy="59093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solidFill>
                      <a:schemeClr val="accent1"/>
                    </a:solidFill>
                  </a:rPr>
                  <a:t>Member 1:</a:t>
                </a:r>
                <a:r>
                  <a:rPr lang="en-GB" b="1" dirty="0"/>
                  <a:t> </a:t>
                </a:r>
              </a:p>
              <a:p>
                <a:r>
                  <a:rPr lang="en-GB" i="1" dirty="0"/>
                  <a:t>Precis of question: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In experiments constraint factor is defined as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sSub>
                          <m:sSub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den>
                    </m:f>
                  </m:oMath>
                </a14:m>
                <a:endParaRPr lang="en-GB" b="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In DEM constraint factor is defined as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sSub>
                          <m:sSub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den>
                    </m:f>
                  </m:oMath>
                </a14:m>
                <a:endParaRPr lang="en-GB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where </a:t>
                </a:r>
                <a:r>
                  <a:rPr lang="el-GR" i="1" dirty="0"/>
                  <a:t>σ</a:t>
                </a:r>
                <a:r>
                  <a:rPr lang="en-GB" i="1" baseline="-25000" dirty="0"/>
                  <a:t>D</a:t>
                </a:r>
                <a:r>
                  <a:rPr lang="en-GB" dirty="0"/>
                  <a:t> is the deviatoric (shear) stress below the indenter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Therefore, how are the DEM and experiments related</a:t>
                </a:r>
              </a:p>
              <a:p>
                <a:endParaRPr lang="en-GB" dirty="0"/>
              </a:p>
              <a:p>
                <a:r>
                  <a:rPr lang="en-GB" b="1" i="1" dirty="0">
                    <a:solidFill>
                      <a:schemeClr val="accent1"/>
                    </a:solidFill>
                  </a:rPr>
                  <a:t>Response: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The definition used in experiments is correct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In DEM, simulations of uniaxial compression were unsuccessful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Low cohesion – bed collapsed when die walls removed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High cohesion – bed compressed rather than failing under shear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All levels of cohesion gave one of the above behaviours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Therefore, a different failure stress was applied to obtain ‘effective constraint factor’, </a:t>
                </a:r>
                <a:r>
                  <a:rPr lang="en-GB" i="1" dirty="0"/>
                  <a:t>C’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Experiments show that for a given pre-shear stress, shear stress is related to unconfined yield stress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It is expected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</m:oMath>
                </a14:m>
                <a:endParaRPr lang="en-GB" b="0" dirty="0">
                  <a:ea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dirty="0"/>
                  <a:t>However, a change in </a:t>
                </a:r>
                <a:r>
                  <a:rPr lang="en-GB" i="1" dirty="0"/>
                  <a:t>C’</a:t>
                </a:r>
                <a:r>
                  <a:rPr lang="en-GB" dirty="0"/>
                  <a:t> (e.g. for different frictional properties) is expected to be indicative of a relative change in </a:t>
                </a:r>
                <a:r>
                  <a:rPr lang="en-GB" i="1" dirty="0"/>
                  <a:t>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GB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en-GB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A557C46-0E61-494A-996E-2F881F645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39" y="1185714"/>
                <a:ext cx="11474797" cy="5909310"/>
              </a:xfrm>
              <a:prstGeom prst="rect">
                <a:avLst/>
              </a:prstGeom>
              <a:blipFill>
                <a:blip r:embed="rId2"/>
                <a:stretch>
                  <a:fillRect l="-425" t="-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CB030849-450E-44DE-818A-BC7032939DA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372985" y="975360"/>
            <a:ext cx="4600575" cy="31064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47CAE7-BA52-4EB8-9BFC-3A7EF47C59E4}"/>
              </a:ext>
            </a:extLst>
          </p:cNvPr>
          <p:cNvSpPr txBox="1"/>
          <p:nvPr/>
        </p:nvSpPr>
        <p:spPr>
          <a:xfrm>
            <a:off x="8282824" y="4081780"/>
            <a:ext cx="339875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/>
              <a:t>From: Stavrou </a:t>
            </a:r>
            <a:r>
              <a:rPr lang="en-GB" sz="1400" b="1" i="1" dirty="0"/>
              <a:t>et al.</a:t>
            </a:r>
            <a:r>
              <a:rPr lang="en-GB" sz="1400" b="1" dirty="0"/>
              <a:t> (2020)</a:t>
            </a:r>
          </a:p>
          <a:p>
            <a:r>
              <a:rPr lang="en-GB" sz="1400" b="1" dirty="0">
                <a:hlinkClick r:id="rId4"/>
              </a:rPr>
              <a:t>https://doi.org/10.1016/j.ces.2019.115307</a:t>
            </a:r>
            <a:endParaRPr lang="en-GB" sz="1400" b="1" dirty="0"/>
          </a:p>
          <a:p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239864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C65B-7154-4FF9-AAB0-11B00B2C1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" y="136525"/>
            <a:ext cx="10515600" cy="838835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Responses to IFPRI member 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4D848-FD34-48BE-94A8-F45706CC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57C46-0E61-494A-996E-2F881F6452C5}"/>
              </a:ext>
            </a:extLst>
          </p:cNvPr>
          <p:cNvSpPr txBox="1"/>
          <p:nvPr/>
        </p:nvSpPr>
        <p:spPr>
          <a:xfrm>
            <a:off x="320039" y="1185714"/>
            <a:ext cx="1147479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/>
                </a:solidFill>
              </a:rPr>
              <a:t>Member 2:</a:t>
            </a:r>
            <a:r>
              <a:rPr lang="en-GB" b="1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Does powder compressibility have an influence on penetration depth or is preconditioning and pre-shearing enough to eliminate this influence even at low stresses?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Have you considered to look for time dependencies – does it matter when the measurement is done after </a:t>
            </a:r>
            <a:r>
              <a:rPr lang="en-GB" dirty="0" err="1"/>
              <a:t>preconsitioning</a:t>
            </a:r>
            <a:r>
              <a:rPr lang="en-GB" dirty="0"/>
              <a:t> and pre-shearing?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Have all the measurements been done at controlled humidity?  If so, at which level </a:t>
            </a:r>
            <a:r>
              <a:rPr lang="en-GB" dirty="0" err="1"/>
              <a:t>og</a:t>
            </a:r>
            <a:r>
              <a:rPr lang="en-GB" dirty="0"/>
              <a:t> humidity?, If not, have the humidity been recorded?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How many repeats are you normally doing?</a:t>
            </a:r>
          </a:p>
          <a:p>
            <a:endParaRPr lang="en-GB" dirty="0"/>
          </a:p>
          <a:p>
            <a:r>
              <a:rPr lang="en-GB" b="1" i="1" dirty="0">
                <a:solidFill>
                  <a:schemeClr val="accent1"/>
                </a:solidFill>
              </a:rPr>
              <a:t>Response: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Penetration depth is controlled, during indentation the bed should be sheared but not consolidated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The stable penetration depth range does vary with material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It is not known whether compressibility influences this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Delay in flow testing means the material may respond to the environment, e.g. moisture pick-up/loss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This may change surface properties and/or packing state, so is not indicative of the consolidation state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Investigating this is out of scope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Humidity has not been controlled but has been measured.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/>
              <a:t>The range is 30 – 65 %RH, typically 35 – 55 %RH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Typically 3 repeats for shear cell tests, 5 repeats for ball indentation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208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DC51F-E225-458E-97E9-F106526E8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680" y="1623610"/>
            <a:ext cx="11135360" cy="1580452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Future Work</a:t>
            </a:r>
            <a:endParaRPr lang="en-GB" sz="4000" b="1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5E17F0-487B-4B35-9983-491A1B413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66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70A3F-BBE6-47E8-A59E-785CEAAF7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" y="19331"/>
            <a:ext cx="11699240" cy="595032"/>
          </a:xfrm>
        </p:spPr>
        <p:txBody>
          <a:bodyPr>
            <a:norm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 1: Accuracy of flow measurement techniques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0CB0B43-4D24-4848-9E20-667D5068C104}"/>
              </a:ext>
            </a:extLst>
          </p:cNvPr>
          <p:cNvSpPr/>
          <p:nvPr/>
        </p:nvSpPr>
        <p:spPr>
          <a:xfrm>
            <a:off x="4104640" y="751679"/>
            <a:ext cx="3098800" cy="11077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Flowability  measurement techniques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0382B6BE-0999-425F-A9C8-295155F46BBC}"/>
              </a:ext>
            </a:extLst>
          </p:cNvPr>
          <p:cNvCxnSpPr>
            <a:cxnSpLocks/>
          </p:cNvCxnSpPr>
          <p:nvPr/>
        </p:nvCxnSpPr>
        <p:spPr>
          <a:xfrm>
            <a:off x="6187440" y="1676400"/>
            <a:ext cx="3718560" cy="310193"/>
          </a:xfrm>
          <a:prstGeom prst="bentConnector3">
            <a:avLst>
              <a:gd name="adj1" fmla="val 1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954BE95-F541-45DA-8692-5A67C7BBC45F}"/>
              </a:ext>
            </a:extLst>
          </p:cNvPr>
          <p:cNvCxnSpPr>
            <a:cxnSpLocks/>
            <a:stCxn id="4" idx="4"/>
          </p:cNvCxnSpPr>
          <p:nvPr/>
        </p:nvCxnSpPr>
        <p:spPr>
          <a:xfrm>
            <a:off x="5654040" y="1859436"/>
            <a:ext cx="0" cy="599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3F973180-DF08-43F8-A5CC-90E7C75B6FF4}"/>
              </a:ext>
            </a:extLst>
          </p:cNvPr>
          <p:cNvCxnSpPr>
            <a:cxnSpLocks/>
          </p:cNvCxnSpPr>
          <p:nvPr/>
        </p:nvCxnSpPr>
        <p:spPr>
          <a:xfrm rot="10800000" flipV="1">
            <a:off x="1061720" y="1676398"/>
            <a:ext cx="3812540" cy="366078"/>
          </a:xfrm>
          <a:prstGeom prst="bentConnector3">
            <a:avLst>
              <a:gd name="adj1" fmla="val 1001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3BC71FE8-1D7C-4885-B2D7-D1560D4772E2}"/>
              </a:ext>
            </a:extLst>
          </p:cNvPr>
          <p:cNvSpPr/>
          <p:nvPr/>
        </p:nvSpPr>
        <p:spPr>
          <a:xfrm>
            <a:off x="289578" y="2083431"/>
            <a:ext cx="1544284" cy="55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Uniaxial compression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1DEAA9-0ABF-4165-977F-6233F6FF3485}"/>
              </a:ext>
            </a:extLst>
          </p:cNvPr>
          <p:cNvSpPr/>
          <p:nvPr/>
        </p:nvSpPr>
        <p:spPr>
          <a:xfrm>
            <a:off x="4874260" y="2504753"/>
            <a:ext cx="1544284" cy="55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Ball indentation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C7F35B9-CC0B-4BBC-B344-802E14B968AB}"/>
              </a:ext>
            </a:extLst>
          </p:cNvPr>
          <p:cNvSpPr/>
          <p:nvPr/>
        </p:nvSpPr>
        <p:spPr>
          <a:xfrm>
            <a:off x="9050020" y="1986593"/>
            <a:ext cx="1544284" cy="55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Shear cell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2157988-E047-4437-B720-C77B1504CCAA}"/>
              </a:ext>
            </a:extLst>
          </p:cNvPr>
          <p:cNvSpPr txBox="1"/>
          <p:nvPr/>
        </p:nvSpPr>
        <p:spPr>
          <a:xfrm>
            <a:off x="8223" y="2642229"/>
            <a:ext cx="2012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latin typeface="Symbol" panose="05050102010706020507" pitchFamily="18" charset="2"/>
              </a:rPr>
              <a:t>s</a:t>
            </a:r>
            <a:r>
              <a:rPr lang="en-GB" baseline="-25000" dirty="0" err="1"/>
              <a:t>c</a:t>
            </a:r>
            <a:r>
              <a:rPr lang="en-GB" dirty="0"/>
              <a:t> at high stresses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3D26A5-4E82-4D80-9950-5705BCB649D8}"/>
              </a:ext>
            </a:extLst>
          </p:cNvPr>
          <p:cNvSpPr txBox="1"/>
          <p:nvPr/>
        </p:nvSpPr>
        <p:spPr>
          <a:xfrm>
            <a:off x="9050020" y="2545391"/>
            <a:ext cx="1676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latin typeface="Symbol" panose="05050102010706020507" pitchFamily="18" charset="2"/>
              </a:rPr>
              <a:t>s</a:t>
            </a:r>
            <a:r>
              <a:rPr lang="en-GB" baseline="-25000" dirty="0" err="1"/>
              <a:t>c</a:t>
            </a:r>
            <a:r>
              <a:rPr lang="en-GB" dirty="0"/>
              <a:t> at low to high stresses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77388E3-95A0-4500-8A82-90769B6C1B95}"/>
              </a:ext>
            </a:extLst>
          </p:cNvPr>
          <p:cNvSpPr txBox="1"/>
          <p:nvPr/>
        </p:nvSpPr>
        <p:spPr>
          <a:xfrm>
            <a:off x="4742162" y="3103894"/>
            <a:ext cx="1676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Hardness tests at high stress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6F8858FC-50F9-4A9C-908A-05CF50DF048A}"/>
              </a:ext>
            </a:extLst>
          </p:cNvPr>
          <p:cNvCxnSpPr>
            <a:cxnSpLocks/>
          </p:cNvCxnSpPr>
          <p:nvPr/>
        </p:nvCxnSpPr>
        <p:spPr>
          <a:xfrm>
            <a:off x="883920" y="3063551"/>
            <a:ext cx="1863072" cy="878529"/>
          </a:xfrm>
          <a:prstGeom prst="bentConnector3">
            <a:avLst>
              <a:gd name="adj1" fmla="val 996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83981826-0CDC-4C2D-8E52-D0ED087A584E}"/>
              </a:ext>
            </a:extLst>
          </p:cNvPr>
          <p:cNvCxnSpPr>
            <a:cxnSpLocks/>
          </p:cNvCxnSpPr>
          <p:nvPr/>
        </p:nvCxnSpPr>
        <p:spPr>
          <a:xfrm rot="10800000" flipV="1">
            <a:off x="2804464" y="3103893"/>
            <a:ext cx="1937699" cy="838185"/>
          </a:xfrm>
          <a:prstGeom prst="bentConnector3">
            <a:avLst>
              <a:gd name="adj1" fmla="val 9928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9E097900-CD30-46AD-8FC2-AB9071C4FB9C}"/>
              </a:ext>
            </a:extLst>
          </p:cNvPr>
          <p:cNvSpPr txBox="1"/>
          <p:nvPr/>
        </p:nvSpPr>
        <p:spPr>
          <a:xfrm>
            <a:off x="1696071" y="3850640"/>
            <a:ext cx="2012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Infer </a:t>
            </a:r>
            <a:r>
              <a:rPr lang="en-GB" dirty="0" err="1">
                <a:latin typeface="Symbol" panose="05050102010706020507" pitchFamily="18" charset="2"/>
              </a:rPr>
              <a:t>s</a:t>
            </a:r>
            <a:r>
              <a:rPr lang="en-GB" baseline="-25000" dirty="0" err="1"/>
              <a:t>c</a:t>
            </a:r>
            <a:r>
              <a:rPr lang="en-GB" baseline="-25000" dirty="0"/>
              <a:t> </a:t>
            </a:r>
            <a:r>
              <a:rPr lang="en-GB" dirty="0"/>
              <a:t>at low stresses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4DDA36A-801C-461B-8B83-683020E97BEB}"/>
              </a:ext>
            </a:extLst>
          </p:cNvPr>
          <p:cNvSpPr txBox="1"/>
          <p:nvPr/>
        </p:nvSpPr>
        <p:spPr>
          <a:xfrm>
            <a:off x="831508" y="4450392"/>
            <a:ext cx="159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Reproducible</a:t>
            </a:r>
          </a:p>
        </p:txBody>
      </p:sp>
      <p:pic>
        <p:nvPicPr>
          <p:cNvPr id="1026" name="Picture 2" descr="Image result for green tick png">
            <a:extLst>
              <a:ext uri="{FF2B5EF4-FFF2-40B4-BE49-F238E27FC236}">
                <a16:creationId xmlns:a16="http://schemas.microsoft.com/office/drawing/2014/main" id="{6794FF0D-CAB3-40BD-A84B-366A76DCF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20" y="4457385"/>
            <a:ext cx="509588" cy="36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ED7C22F0-1F17-40A8-85A8-CB7B6A43DF62}"/>
              </a:ext>
            </a:extLst>
          </p:cNvPr>
          <p:cNvSpPr txBox="1"/>
          <p:nvPr/>
        </p:nvSpPr>
        <p:spPr>
          <a:xfrm>
            <a:off x="10629937" y="3214917"/>
            <a:ext cx="159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Reproducible</a:t>
            </a:r>
          </a:p>
        </p:txBody>
      </p:sp>
      <p:pic>
        <p:nvPicPr>
          <p:cNvPr id="68" name="Picture 2" descr="Image result for green tick png">
            <a:extLst>
              <a:ext uri="{FF2B5EF4-FFF2-40B4-BE49-F238E27FC236}">
                <a16:creationId xmlns:a16="http://schemas.microsoft.com/office/drawing/2014/main" id="{2858E65A-CFE4-4A0A-9D52-8513ED51E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0349" y="3221910"/>
            <a:ext cx="509588" cy="36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A94D7551-18DF-4ACF-8C2D-996AE3D7E761}"/>
              </a:ext>
            </a:extLst>
          </p:cNvPr>
          <p:cNvSpPr/>
          <p:nvPr/>
        </p:nvSpPr>
        <p:spPr>
          <a:xfrm>
            <a:off x="7121171" y="4496970"/>
            <a:ext cx="1401092" cy="684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Hopper flow testing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9CFF9C8-A2D6-441F-8103-A40A45BD2F30}"/>
              </a:ext>
            </a:extLst>
          </p:cNvPr>
          <p:cNvSpPr txBox="1"/>
          <p:nvPr/>
        </p:nvSpPr>
        <p:spPr>
          <a:xfrm>
            <a:off x="3390336" y="5015601"/>
            <a:ext cx="821548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Future work: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Fabricate two separate hoppers with the determined outlet sizes (25 and 10 cm for SC and BI, respectively) – for testing Titania DT51</a:t>
            </a:r>
          </a:p>
          <a:p>
            <a:r>
              <a:rPr lang="en-GB" dirty="0"/>
              <a:t>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Fabricate one hopper with a good inclination (hopper angle) allowing different outlet sizes to be tested.</a:t>
            </a:r>
          </a:p>
        </p:txBody>
      </p:sp>
      <p:sp>
        <p:nvSpPr>
          <p:cNvPr id="70" name="Slide Number Placeholder 69">
            <a:extLst>
              <a:ext uri="{FF2B5EF4-FFF2-40B4-BE49-F238E27FC236}">
                <a16:creationId xmlns:a16="http://schemas.microsoft.com/office/drawing/2014/main" id="{5D0A0FBE-9636-4C46-96F7-2FA5F5488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54802" y="6394511"/>
            <a:ext cx="2743200" cy="365125"/>
          </a:xfrm>
        </p:spPr>
        <p:txBody>
          <a:bodyPr/>
          <a:lstStyle/>
          <a:p>
            <a:fld id="{0832B6B7-3826-45D2-885E-4FAA7E132127}" type="slidenum">
              <a:rPr lang="en-GB" smtClean="0"/>
              <a:t>5</a:t>
            </a:fld>
            <a:endParaRPr lang="en-GB" dirty="0"/>
          </a:p>
        </p:txBody>
      </p:sp>
      <p:cxnSp>
        <p:nvCxnSpPr>
          <p:cNvPr id="76" name="Connector: Elbow 75">
            <a:extLst>
              <a:ext uri="{FF2B5EF4-FFF2-40B4-BE49-F238E27FC236}">
                <a16:creationId xmlns:a16="http://schemas.microsoft.com/office/drawing/2014/main" id="{92AF098B-81EE-4509-B986-4D4FFD3059BA}"/>
              </a:ext>
            </a:extLst>
          </p:cNvPr>
          <p:cNvCxnSpPr>
            <a:cxnSpLocks/>
          </p:cNvCxnSpPr>
          <p:nvPr/>
        </p:nvCxnSpPr>
        <p:spPr>
          <a:xfrm rot="16200000" flipH="1">
            <a:off x="4743428" y="2607324"/>
            <a:ext cx="466183" cy="42573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or: Elbow 76">
            <a:extLst>
              <a:ext uri="{FF2B5EF4-FFF2-40B4-BE49-F238E27FC236}">
                <a16:creationId xmlns:a16="http://schemas.microsoft.com/office/drawing/2014/main" id="{598C8580-9740-4897-A66C-FCAEFA3AD2AA}"/>
              </a:ext>
            </a:extLst>
          </p:cNvPr>
          <p:cNvCxnSpPr/>
          <p:nvPr/>
        </p:nvCxnSpPr>
        <p:spPr>
          <a:xfrm rot="5400000">
            <a:off x="8419694" y="3399192"/>
            <a:ext cx="1718979" cy="1513840"/>
          </a:xfrm>
          <a:prstGeom prst="bentConnector3">
            <a:avLst>
              <a:gd name="adj1" fmla="val 10023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84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49" grpId="0"/>
      <p:bldP spid="65" grpId="0"/>
      <p:bldP spid="67" grpId="0"/>
      <p:bldP spid="66" grpId="0" animBg="1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2E602D0E-D560-4A44-84D0-545DB2D16E50}"/>
              </a:ext>
            </a:extLst>
          </p:cNvPr>
          <p:cNvSpPr/>
          <p:nvPr/>
        </p:nvSpPr>
        <p:spPr>
          <a:xfrm>
            <a:off x="4320540" y="575731"/>
            <a:ext cx="3230879" cy="11785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entury Gothic" panose="020B0502020202020204" pitchFamily="34" charset="0"/>
              </a:rPr>
              <a:t>Ball Indentation technique 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AB0A46A1-856B-44AF-83C5-697C86C3C0DB}"/>
              </a:ext>
            </a:extLst>
          </p:cNvPr>
          <p:cNvCxnSpPr>
            <a:cxnSpLocks/>
            <a:endCxn id="32" idx="0"/>
          </p:cNvCxnSpPr>
          <p:nvPr/>
        </p:nvCxnSpPr>
        <p:spPr>
          <a:xfrm rot="10800000" flipV="1">
            <a:off x="1574801" y="987721"/>
            <a:ext cx="2836144" cy="3061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A498ACDB-C412-4D5F-B29C-C6A4410D4EBC}"/>
              </a:ext>
            </a:extLst>
          </p:cNvPr>
          <p:cNvCxnSpPr>
            <a:cxnSpLocks/>
          </p:cNvCxnSpPr>
          <p:nvPr/>
        </p:nvCxnSpPr>
        <p:spPr>
          <a:xfrm>
            <a:off x="7457250" y="1012820"/>
            <a:ext cx="2854958" cy="245813"/>
          </a:xfrm>
          <a:prstGeom prst="bentConnector3">
            <a:avLst>
              <a:gd name="adj1" fmla="val 1001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BB70D37-0FFE-40AC-BB8B-C3B901359616}"/>
              </a:ext>
            </a:extLst>
          </p:cNvPr>
          <p:cNvSpPr txBox="1"/>
          <p:nvPr/>
        </p:nvSpPr>
        <p:spPr>
          <a:xfrm>
            <a:off x="10218039" y="672952"/>
            <a:ext cx="1864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Using sieve-filling method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2D1228C-868C-486D-A245-C7763F9D33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5607" b="1143"/>
          <a:stretch/>
        </p:blipFill>
        <p:spPr>
          <a:xfrm>
            <a:off x="23710" y="2144347"/>
            <a:ext cx="1259534" cy="1800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55DFB03-2044-4C92-B4E8-395D3924FE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047" t="-1" r="49237" b="3072"/>
          <a:stretch/>
        </p:blipFill>
        <p:spPr>
          <a:xfrm>
            <a:off x="1712482" y="2152097"/>
            <a:ext cx="1248966" cy="18000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9D038B8-C449-4F76-A47B-F55C3F0BA0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649" r="3376" b="5843"/>
          <a:stretch/>
        </p:blipFill>
        <p:spPr>
          <a:xfrm>
            <a:off x="1687131" y="4061027"/>
            <a:ext cx="1260000" cy="174500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B49855B-8F17-46B9-A407-DC1FAC5F7E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198" t="-1" r="25890" b="2432"/>
          <a:stretch/>
        </p:blipFill>
        <p:spPr>
          <a:xfrm>
            <a:off x="113055" y="3961175"/>
            <a:ext cx="1260000" cy="197841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D51A2EFB-F1A5-461D-80D5-B94E30657CBA}"/>
              </a:ext>
            </a:extLst>
          </p:cNvPr>
          <p:cNvSpPr/>
          <p:nvPr/>
        </p:nvSpPr>
        <p:spPr>
          <a:xfrm>
            <a:off x="868682" y="1293887"/>
            <a:ext cx="1412237" cy="730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Bed preparation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EAF9AD9-C316-4677-86E1-FDB9DA0E868B}"/>
              </a:ext>
            </a:extLst>
          </p:cNvPr>
          <p:cNvSpPr/>
          <p:nvPr/>
        </p:nvSpPr>
        <p:spPr>
          <a:xfrm>
            <a:off x="9511920" y="1273438"/>
            <a:ext cx="1412237" cy="7304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Indentation conditions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AF523AC-41BE-4899-B19F-8A0B376CE84A}"/>
              </a:ext>
            </a:extLst>
          </p:cNvPr>
          <p:cNvSpPr txBox="1"/>
          <p:nvPr/>
        </p:nvSpPr>
        <p:spPr>
          <a:xfrm>
            <a:off x="4965282" y="2094159"/>
            <a:ext cx="68884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Indentation conditions influence on </a:t>
            </a:r>
            <a:r>
              <a:rPr lang="en-GB" b="1" i="1" dirty="0">
                <a:solidFill>
                  <a:srgbClr val="FF0000"/>
                </a:solidFill>
              </a:rPr>
              <a:t>C</a:t>
            </a:r>
            <a:r>
              <a:rPr lang="en-GB" b="1" dirty="0"/>
              <a:t> and on the </a:t>
            </a:r>
            <a:r>
              <a:rPr lang="en-GB" b="1" dirty="0">
                <a:solidFill>
                  <a:srgbClr val="FF0000"/>
                </a:solidFill>
              </a:rPr>
              <a:t>inferred </a:t>
            </a:r>
            <a:r>
              <a:rPr lang="en-GB" b="1" i="1" dirty="0" err="1">
                <a:solidFill>
                  <a:srgbClr val="FF0000"/>
                </a:solidFill>
                <a:latin typeface="Symbol" panose="05050102010706020507" pitchFamily="18" charset="2"/>
              </a:rPr>
              <a:t>s</a:t>
            </a:r>
            <a:r>
              <a:rPr lang="en-GB" b="1" i="1" baseline="-25000" dirty="0" err="1">
                <a:solidFill>
                  <a:srgbClr val="FF0000"/>
                </a:solidFill>
              </a:rPr>
              <a:t>c</a:t>
            </a:r>
            <a:endParaRPr lang="en-GB" b="1" i="1" baseline="-250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Penetration </a:t>
            </a:r>
            <a:r>
              <a:rPr lang="en-GB" b="1" dirty="0"/>
              <a:t>depth</a:t>
            </a:r>
            <a:r>
              <a:rPr lang="en-GB" dirty="0"/>
              <a:t> (% of indenter radius)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Identifying stable hardness range, if it exists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Applying two different depths (20, and 50%)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Indentation </a:t>
            </a:r>
            <a:r>
              <a:rPr lang="en-GB" b="1" dirty="0"/>
              <a:t>position</a:t>
            </a:r>
            <a:r>
              <a:rPr lang="en-GB" dirty="0"/>
              <a:t> (central, radial)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Indenter size </a:t>
            </a:r>
            <a:r>
              <a:rPr lang="en-GB" dirty="0"/>
              <a:t>(4, 6, and 10 mm indenter diameters)</a:t>
            </a:r>
          </a:p>
          <a:p>
            <a:r>
              <a:rPr lang="en-GB" b="1" dirty="0">
                <a:solidFill>
                  <a:srgbClr val="FF0000"/>
                </a:solidFill>
              </a:rPr>
              <a:t>Findings:</a:t>
            </a:r>
            <a:endParaRPr lang="en-GB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Stable hardness range is not always found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Bed hardness in centre is always greater than at radial position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Larger indenter size provides more reliable hardness measurements</a:t>
            </a:r>
          </a:p>
          <a:p>
            <a:r>
              <a:rPr lang="en-GB" b="1" dirty="0">
                <a:solidFill>
                  <a:srgbClr val="FF0000"/>
                </a:solidFill>
              </a:rPr>
              <a:t>Future work: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Complete the required measurements for the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X-Ray tomography for two materials (</a:t>
            </a:r>
            <a:r>
              <a:rPr lang="en-GB" i="1" dirty="0"/>
              <a:t>ff</a:t>
            </a:r>
            <a:r>
              <a:rPr lang="en-GB" i="1" baseline="-25000" dirty="0"/>
              <a:t>c</a:t>
            </a:r>
            <a:r>
              <a:rPr lang="en-GB" dirty="0"/>
              <a:t> ~ 1-2, 4)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Packing state before and after compression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Indentation zone after indentation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Indentation zone at different penetration depths (20, 50%)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Indentation zone at 0 and 1 kPa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5954A0F-4DA9-4A88-A0E7-CFDB438186E2}"/>
              </a:ext>
            </a:extLst>
          </p:cNvPr>
          <p:cNvSpPr txBox="1"/>
          <p:nvPr/>
        </p:nvSpPr>
        <p:spPr>
          <a:xfrm>
            <a:off x="1800353" y="6365401"/>
            <a:ext cx="159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Reproducible</a:t>
            </a:r>
          </a:p>
        </p:txBody>
      </p:sp>
      <p:pic>
        <p:nvPicPr>
          <p:cNvPr id="45" name="Picture 2" descr="Image result for green tick png">
            <a:extLst>
              <a:ext uri="{FF2B5EF4-FFF2-40B4-BE49-F238E27FC236}">
                <a16:creationId xmlns:a16="http://schemas.microsoft.com/office/drawing/2014/main" id="{08B347FB-69D8-48A3-940F-A9D94B587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765" y="6250865"/>
            <a:ext cx="509588" cy="36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itle 1">
            <a:extLst>
              <a:ext uri="{FF2B5EF4-FFF2-40B4-BE49-F238E27FC236}">
                <a16:creationId xmlns:a16="http://schemas.microsoft.com/office/drawing/2014/main" id="{0E60DF18-1E10-44E9-9694-861F2698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" y="19331"/>
            <a:ext cx="11699240" cy="595032"/>
          </a:xfrm>
        </p:spPr>
        <p:txBody>
          <a:bodyPr>
            <a:norm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 2: Ball indentation conditions and bed packing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33B449D-C714-445E-89B6-987F6992EA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985"/>
          <a:stretch/>
        </p:blipFill>
        <p:spPr>
          <a:xfrm>
            <a:off x="10604082" y="2443254"/>
            <a:ext cx="1249680" cy="929832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0A43BD3E-54A4-4B8F-97D8-E246D1D60094}"/>
              </a:ext>
            </a:extLst>
          </p:cNvPr>
          <p:cNvGrpSpPr/>
          <p:nvPr/>
        </p:nvGrpSpPr>
        <p:grpSpPr>
          <a:xfrm>
            <a:off x="10604082" y="3484915"/>
            <a:ext cx="1249680" cy="742205"/>
            <a:chOff x="7962900" y="634820"/>
            <a:chExt cx="2168052" cy="1355576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F34378F-D6DF-4015-AF07-F454D062046E}"/>
                </a:ext>
              </a:extLst>
            </p:cNvPr>
            <p:cNvSpPr txBox="1"/>
            <p:nvPr/>
          </p:nvSpPr>
          <p:spPr>
            <a:xfrm>
              <a:off x="7962900" y="634820"/>
              <a:ext cx="2168052" cy="13555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GB" dirty="0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EE3FF268-D3E6-4F5A-9B14-9ABB155E73C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322816" y="872346"/>
              <a:ext cx="144000" cy="543130"/>
              <a:chOff x="10042334" y="1362644"/>
              <a:chExt cx="218856" cy="792937"/>
            </a:xfrm>
          </p:grpSpPr>
          <p:sp>
            <p:nvSpPr>
              <p:cNvPr id="65" name="Flowchart: Terminator 64">
                <a:extLst>
                  <a:ext uri="{FF2B5EF4-FFF2-40B4-BE49-F238E27FC236}">
                    <a16:creationId xmlns:a16="http://schemas.microsoft.com/office/drawing/2014/main" id="{B919C19C-ACAF-4B81-A2BE-2A0568AFF4EF}"/>
                  </a:ext>
                </a:extLst>
              </p:cNvPr>
              <p:cNvSpPr/>
              <p:nvPr/>
            </p:nvSpPr>
            <p:spPr>
              <a:xfrm>
                <a:off x="10042334" y="1362644"/>
                <a:ext cx="218856" cy="716687"/>
              </a:xfrm>
              <a:prstGeom prst="flowChartTerminator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Flowchart: Connector 65">
                <a:extLst>
                  <a:ext uri="{FF2B5EF4-FFF2-40B4-BE49-F238E27FC236}">
                    <a16:creationId xmlns:a16="http://schemas.microsoft.com/office/drawing/2014/main" id="{01468395-4029-44A1-9F9D-704F9C2A36F2}"/>
                  </a:ext>
                </a:extLst>
              </p:cNvPr>
              <p:cNvSpPr/>
              <p:nvPr/>
            </p:nvSpPr>
            <p:spPr>
              <a:xfrm>
                <a:off x="10058674" y="1889767"/>
                <a:ext cx="186067" cy="265814"/>
              </a:xfrm>
              <a:prstGeom prst="flowChartConnector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090A99B3-F13C-4E8B-847D-7EE916E30D5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874343" y="874463"/>
              <a:ext cx="180000" cy="678913"/>
              <a:chOff x="10042334" y="1362644"/>
              <a:chExt cx="218856" cy="792937"/>
            </a:xfrm>
          </p:grpSpPr>
          <p:sp>
            <p:nvSpPr>
              <p:cNvPr id="63" name="Flowchart: Terminator 62">
                <a:extLst>
                  <a:ext uri="{FF2B5EF4-FFF2-40B4-BE49-F238E27FC236}">
                    <a16:creationId xmlns:a16="http://schemas.microsoft.com/office/drawing/2014/main" id="{6B34B4EF-2696-49E8-9E91-75023070B46C}"/>
                  </a:ext>
                </a:extLst>
              </p:cNvPr>
              <p:cNvSpPr/>
              <p:nvPr/>
            </p:nvSpPr>
            <p:spPr>
              <a:xfrm>
                <a:off x="10042334" y="1362644"/>
                <a:ext cx="218856" cy="716687"/>
              </a:xfrm>
              <a:prstGeom prst="flowChartTerminator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Flowchart: Connector 63">
                <a:extLst>
                  <a:ext uri="{FF2B5EF4-FFF2-40B4-BE49-F238E27FC236}">
                    <a16:creationId xmlns:a16="http://schemas.microsoft.com/office/drawing/2014/main" id="{ECE2DD28-6520-4FCE-AEDD-0C59728C5B7F}"/>
                  </a:ext>
                </a:extLst>
              </p:cNvPr>
              <p:cNvSpPr/>
              <p:nvPr/>
            </p:nvSpPr>
            <p:spPr>
              <a:xfrm>
                <a:off x="10058674" y="1889767"/>
                <a:ext cx="186067" cy="265814"/>
              </a:xfrm>
              <a:prstGeom prst="flowChartConnector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28EC0EF7-2BEE-496A-83BC-6CBB6ECD5C5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429893" y="872346"/>
              <a:ext cx="216000" cy="814696"/>
              <a:chOff x="10042334" y="1362644"/>
              <a:chExt cx="218856" cy="792937"/>
            </a:xfrm>
          </p:grpSpPr>
          <p:sp>
            <p:nvSpPr>
              <p:cNvPr id="61" name="Flowchart: Terminator 60">
                <a:extLst>
                  <a:ext uri="{FF2B5EF4-FFF2-40B4-BE49-F238E27FC236}">
                    <a16:creationId xmlns:a16="http://schemas.microsoft.com/office/drawing/2014/main" id="{46E97848-FAFF-4C0B-807C-95EB56F12DC3}"/>
                  </a:ext>
                </a:extLst>
              </p:cNvPr>
              <p:cNvSpPr/>
              <p:nvPr/>
            </p:nvSpPr>
            <p:spPr>
              <a:xfrm>
                <a:off x="10042334" y="1362644"/>
                <a:ext cx="218856" cy="716687"/>
              </a:xfrm>
              <a:prstGeom prst="flowChartTerminator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Flowchart: Connector 61">
                <a:extLst>
                  <a:ext uri="{FF2B5EF4-FFF2-40B4-BE49-F238E27FC236}">
                    <a16:creationId xmlns:a16="http://schemas.microsoft.com/office/drawing/2014/main" id="{500E026F-3585-49F2-804E-82AD53654457}"/>
                  </a:ext>
                </a:extLst>
              </p:cNvPr>
              <p:cNvSpPr/>
              <p:nvPr/>
            </p:nvSpPr>
            <p:spPr>
              <a:xfrm>
                <a:off x="10058674" y="1889767"/>
                <a:ext cx="186067" cy="265814"/>
              </a:xfrm>
              <a:prstGeom prst="flowChartConnector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B1B42F94-ACF3-4CCE-85DC-78E87796D511}"/>
              </a:ext>
            </a:extLst>
          </p:cNvPr>
          <p:cNvSpPr txBox="1"/>
          <p:nvPr/>
        </p:nvSpPr>
        <p:spPr>
          <a:xfrm>
            <a:off x="-104631" y="3815103"/>
            <a:ext cx="15395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Pre-shearing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66D7264-772C-4FB4-8008-4F5AC111835D}"/>
              </a:ext>
            </a:extLst>
          </p:cNvPr>
          <p:cNvSpPr txBox="1"/>
          <p:nvPr/>
        </p:nvSpPr>
        <p:spPr>
          <a:xfrm>
            <a:off x="1326530" y="3830491"/>
            <a:ext cx="17913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Blade conditioning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043976-72EA-44E3-831E-26D6D301B7DF}"/>
              </a:ext>
            </a:extLst>
          </p:cNvPr>
          <p:cNvSpPr txBox="1"/>
          <p:nvPr/>
        </p:nvSpPr>
        <p:spPr>
          <a:xfrm>
            <a:off x="-149508" y="5939592"/>
            <a:ext cx="17913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Wire conditioning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2E5E50C-E910-440B-A8DE-5488948EE1CE}"/>
              </a:ext>
            </a:extLst>
          </p:cNvPr>
          <p:cNvSpPr txBox="1"/>
          <p:nvPr/>
        </p:nvSpPr>
        <p:spPr>
          <a:xfrm>
            <a:off x="1422119" y="5908815"/>
            <a:ext cx="17913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Sieve-filling</a:t>
            </a:r>
            <a:endParaRPr lang="en-GB" sz="1400" b="1" dirty="0"/>
          </a:p>
        </p:txBody>
      </p:sp>
      <p:sp>
        <p:nvSpPr>
          <p:cNvPr id="71" name="Slide Number Placeholder 70">
            <a:extLst>
              <a:ext uri="{FF2B5EF4-FFF2-40B4-BE49-F238E27FC236}">
                <a16:creationId xmlns:a16="http://schemas.microsoft.com/office/drawing/2014/main" id="{E6B558E1-B239-4936-B7D3-F6D454AB3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819" y="6369608"/>
            <a:ext cx="2743200" cy="365125"/>
          </a:xfrm>
        </p:spPr>
        <p:txBody>
          <a:bodyPr/>
          <a:lstStyle/>
          <a:p>
            <a:fld id="{0832B6B7-3826-45D2-885E-4FAA7E132127}" type="slidenum">
              <a:rPr lang="en-GB" smtClean="0"/>
              <a:t>6</a:t>
            </a:fld>
            <a:endParaRPr lang="en-GB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29E3203-F6AB-443C-B4E7-06338F7FC402}"/>
              </a:ext>
            </a:extLst>
          </p:cNvPr>
          <p:cNvSpPr/>
          <p:nvPr/>
        </p:nvSpPr>
        <p:spPr>
          <a:xfrm>
            <a:off x="1425089" y="4306529"/>
            <a:ext cx="1778504" cy="202937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88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4" grpId="0"/>
      <p:bldP spid="67" grpId="0"/>
      <p:bldP spid="68" grpId="0"/>
      <p:bldP spid="69" grpId="0"/>
      <p:bldP spid="70" grpId="0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BEB1ABE-A480-4928-B0A0-067F17BB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" y="19331"/>
            <a:ext cx="11699240" cy="595032"/>
          </a:xfrm>
        </p:spPr>
        <p:txBody>
          <a:bodyPr>
            <a:norm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 3: Constrain factor correlations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1F668C-ED9E-4FF9-80D9-DCD75212BE40}"/>
              </a:ext>
            </a:extLst>
          </p:cNvPr>
          <p:cNvSpPr txBox="1"/>
          <p:nvPr/>
        </p:nvSpPr>
        <p:spPr>
          <a:xfrm>
            <a:off x="1389380" y="5179638"/>
            <a:ext cx="531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err="1"/>
              <a:t>FF</a:t>
            </a:r>
            <a:r>
              <a:rPr lang="en-GB" i="1" baseline="-25000" dirty="0" err="1"/>
              <a:t>c</a:t>
            </a:r>
            <a:r>
              <a:rPr lang="en-GB" dirty="0"/>
              <a:t> data Alumina </a:t>
            </a:r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en-GB" b="1" dirty="0"/>
              <a:t> </a:t>
            </a:r>
            <a:r>
              <a:rPr lang="en-GB" dirty="0"/>
              <a:t>&amp;</a:t>
            </a:r>
            <a:r>
              <a:rPr lang="en-GB" dirty="0">
                <a:solidFill>
                  <a:srgbClr val="FFC000"/>
                </a:solidFill>
              </a:rPr>
              <a:t> </a:t>
            </a:r>
            <a:r>
              <a:rPr lang="en-GB" b="1" dirty="0">
                <a:solidFill>
                  <a:srgbClr val="FFC000"/>
                </a:solidFill>
              </a:rPr>
              <a:t>C</a:t>
            </a:r>
            <a:r>
              <a:rPr lang="en-GB" dirty="0"/>
              <a:t>: at </a:t>
            </a:r>
            <a:r>
              <a:rPr lang="en-GB" dirty="0" err="1">
                <a:latin typeface="Symbol" panose="05050102010706020507" pitchFamily="18" charset="2"/>
              </a:rPr>
              <a:t>s</a:t>
            </a:r>
            <a:r>
              <a:rPr lang="en-GB" baseline="-25000" dirty="0" err="1"/>
              <a:t>pre</a:t>
            </a:r>
            <a:r>
              <a:rPr lang="en-GB" dirty="0"/>
              <a:t> of 8, 10, 12 &amp; 14 kPa</a:t>
            </a:r>
          </a:p>
          <a:p>
            <a:r>
              <a:rPr lang="en-GB" i="1" dirty="0" err="1"/>
              <a:t>FF</a:t>
            </a:r>
            <a:r>
              <a:rPr lang="en-GB" i="1" baseline="-25000" dirty="0" err="1"/>
              <a:t>c</a:t>
            </a:r>
            <a:r>
              <a:rPr lang="en-GB" dirty="0"/>
              <a:t> data for all other materials : at </a:t>
            </a:r>
            <a:r>
              <a:rPr lang="en-GB" dirty="0" err="1">
                <a:latin typeface="Symbol" panose="05050102010706020507" pitchFamily="18" charset="2"/>
              </a:rPr>
              <a:t>s</a:t>
            </a:r>
            <a:r>
              <a:rPr lang="en-GB" baseline="-25000" dirty="0" err="1"/>
              <a:t>pre</a:t>
            </a:r>
            <a:r>
              <a:rPr lang="en-GB" dirty="0"/>
              <a:t> of 2, 4, 6 &amp; 8kPa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5D7FFE-6CFB-4EF9-A898-D53E3A5DD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95" y="905328"/>
            <a:ext cx="7738495" cy="4180989"/>
          </a:xfrm>
          <a:prstGeom prst="rect">
            <a:avLst/>
          </a:prstGeom>
        </p:spPr>
      </p:pic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1603EAE-5BC2-49D1-9E23-1B4031DE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1800" y="6331749"/>
            <a:ext cx="2743200" cy="365125"/>
          </a:xfrm>
        </p:spPr>
        <p:txBody>
          <a:bodyPr/>
          <a:lstStyle/>
          <a:p>
            <a:fld id="{0832B6B7-3826-45D2-885E-4FAA7E132127}" type="slidenum">
              <a:rPr lang="en-GB" smtClean="0"/>
              <a:t>7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2C3F7F-0058-4CDE-9395-6CB465479274}"/>
              </a:ext>
            </a:extLst>
          </p:cNvPr>
          <p:cNvSpPr txBox="1"/>
          <p:nvPr/>
        </p:nvSpPr>
        <p:spPr>
          <a:xfrm>
            <a:off x="7564948" y="1703160"/>
            <a:ext cx="43688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Future work: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Correlating </a:t>
            </a:r>
            <a:r>
              <a:rPr lang="en-GB" i="1" dirty="0"/>
              <a:t>C</a:t>
            </a:r>
            <a:r>
              <a:rPr lang="en-GB" dirty="0"/>
              <a:t> to flow behaviour determined by uniaxial compression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Investigating correlations for </a:t>
            </a:r>
            <a:r>
              <a:rPr lang="en-GB" i="1" dirty="0"/>
              <a:t>C</a:t>
            </a:r>
            <a:r>
              <a:rPr lang="en-GB" dirty="0"/>
              <a:t> against loose &amp; compressed bulk density and compressibility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Investigate wider range of materials</a:t>
            </a:r>
          </a:p>
          <a:p>
            <a:pPr marL="628650" lvl="1" indent="-285750">
              <a:buFont typeface="Arial" panose="020B0604020202020204" pitchFamily="34" charset="0"/>
              <a:buChar char="•"/>
            </a:pPr>
            <a:r>
              <a:rPr lang="en-GB" dirty="0"/>
              <a:t>Including Titania A1, Limestone, and Talc at same penetration depth (50%, previously 20%)</a:t>
            </a:r>
          </a:p>
        </p:txBody>
      </p:sp>
    </p:spTree>
    <p:extLst>
      <p:ext uri="{BB962C8B-B14F-4D97-AF65-F5344CB8AC3E}">
        <p14:creationId xmlns:p14="http://schemas.microsoft.com/office/powerpoint/2010/main" val="3017824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C65B-7154-4FF9-AAB0-11B00B2C1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" y="136525"/>
            <a:ext cx="10515600" cy="838835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Future experimental work -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4D848-FD34-48BE-94A8-F45706CC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2B6B7-3826-45D2-885E-4FAA7E132127}" type="slidenum">
              <a:rPr lang="en-GB" smtClean="0"/>
              <a:t>8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57C46-0E61-494A-996E-2F881F6452C5}"/>
              </a:ext>
            </a:extLst>
          </p:cNvPr>
          <p:cNvSpPr txBox="1"/>
          <p:nvPr/>
        </p:nvSpPr>
        <p:spPr>
          <a:xfrm>
            <a:off x="320041" y="1185714"/>
            <a:ext cx="54203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Accuracy of techniques - Hopper flow testing</a:t>
            </a:r>
            <a:r>
              <a:rPr lang="en-GB" b="1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Fabricate two separate hoppers with the determined outlet sizes (25 and 10 cm for SC and BI, respectively)</a:t>
            </a:r>
          </a:p>
          <a:p>
            <a:r>
              <a:rPr lang="en-GB" dirty="0"/>
              <a:t>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Fabricate one hopper with a good inclination (hopper angle) allowing different outlet sizes to be tested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61C67E-15AA-4295-8A22-6895A415AB09}"/>
              </a:ext>
            </a:extLst>
          </p:cNvPr>
          <p:cNvSpPr/>
          <p:nvPr/>
        </p:nvSpPr>
        <p:spPr>
          <a:xfrm>
            <a:off x="210821" y="3640962"/>
            <a:ext cx="64751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Ball indentation – indentation conditions and bed packing: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Complete the required measurements for the study (repeats)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X-Ray tomography for one or two materials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Packing state of sieved loosely and compressed packed beds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Indentation zone after indentation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Indentation zone at different penetration depths (20, 50%)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Indentation zone at 0 and 1 kPa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6CA99D-4D9E-44B9-8507-E1B7EF060583}"/>
              </a:ext>
            </a:extLst>
          </p:cNvPr>
          <p:cNvSpPr txBox="1"/>
          <p:nvPr/>
        </p:nvSpPr>
        <p:spPr>
          <a:xfrm>
            <a:off x="6553201" y="1207537"/>
            <a:ext cx="52318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Constraint factor correlations: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Correlating C to flow behaviour determined by uniaxial compression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Investigating the influence of materials loosely bulk density and compressibility on the determined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Investigate wider range of materials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Applying Uniaxial, BI and SC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Repeating indentation tests for the previously tested materials (Titania A1, Limestone and Talc) but at 50% dimensionless penetration depth</a:t>
            </a:r>
          </a:p>
        </p:txBody>
      </p:sp>
    </p:spTree>
    <p:extLst>
      <p:ext uri="{BB962C8B-B14F-4D97-AF65-F5344CB8AC3E}">
        <p14:creationId xmlns:p14="http://schemas.microsoft.com/office/powerpoint/2010/main" val="3705975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1032</TotalTime>
  <Words>947</Words>
  <Application>Microsoft Office PowerPoint</Application>
  <PresentationFormat>Widescreen</PresentationFormat>
  <Paragraphs>125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Century Gothic</vt:lpstr>
      <vt:lpstr>Symbol</vt:lpstr>
      <vt:lpstr>Office Theme</vt:lpstr>
      <vt:lpstr>Flowability Assessment of Weakly Consolidated Powders</vt:lpstr>
      <vt:lpstr>Responses to IFPRI member questions</vt:lpstr>
      <vt:lpstr>Responses to IFPRI member questions</vt:lpstr>
      <vt:lpstr>Future Work</vt:lpstr>
      <vt:lpstr>Part 1: Accuracy of flow measurement techniques</vt:lpstr>
      <vt:lpstr>Part 2: Ball indentation conditions and bed packing</vt:lpstr>
      <vt:lpstr>Part 3: Constrain factor correlations </vt:lpstr>
      <vt:lpstr>Future experimental work -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Flowability Assessment of Weakly Consolidated Powders</dc:title>
  <dc:creator>Mahmoud, Azza A (PG/R - Chem. &amp; Proc. Eng.)</dc:creator>
  <cp:lastModifiedBy>Hare, Colin Dr (Chem. &amp; Proc. Eng.)</cp:lastModifiedBy>
  <cp:revision>32</cp:revision>
  <dcterms:created xsi:type="dcterms:W3CDTF">2020-06-19T23:27:41Z</dcterms:created>
  <dcterms:modified xsi:type="dcterms:W3CDTF">2020-06-24T14:47:37Z</dcterms:modified>
</cp:coreProperties>
</file>