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8" r:id="rId7"/>
    <p:sldId id="267" r:id="rId8"/>
    <p:sldId id="260" r:id="rId9"/>
    <p:sldId id="258" r:id="rId10"/>
    <p:sldId id="259"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82" d="100"/>
          <a:sy n="82" d="100"/>
        </p:scale>
        <p:origin x="18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ne John GBJH" userId="6da9a0de-ec08-44ec-a8e8-8ec239bdf4d1" providerId="ADAL" clId="{F6E6CB41-06B8-4EF8-BBE0-416974B628D0}"/>
    <pc:docChg chg="delSld">
      <pc:chgData name="Hone John GBJH" userId="6da9a0de-ec08-44ec-a8e8-8ec239bdf4d1" providerId="ADAL" clId="{F6E6CB41-06B8-4EF8-BBE0-416974B628D0}" dt="2020-06-29T12:24:37.875" v="5" actId="2696"/>
      <pc:docMkLst>
        <pc:docMk/>
      </pc:docMkLst>
      <pc:sldChg chg="del">
        <pc:chgData name="Hone John GBJH" userId="6da9a0de-ec08-44ec-a8e8-8ec239bdf4d1" providerId="ADAL" clId="{F6E6CB41-06B8-4EF8-BBE0-416974B628D0}" dt="2020-06-29T12:24:37.844" v="0" actId="2696"/>
        <pc:sldMkLst>
          <pc:docMk/>
          <pc:sldMk cId="3347684089" sldId="262"/>
        </pc:sldMkLst>
      </pc:sldChg>
      <pc:sldChg chg="del">
        <pc:chgData name="Hone John GBJH" userId="6da9a0de-ec08-44ec-a8e8-8ec239bdf4d1" providerId="ADAL" clId="{F6E6CB41-06B8-4EF8-BBE0-416974B628D0}" dt="2020-06-29T12:24:37.860" v="3" actId="2696"/>
        <pc:sldMkLst>
          <pc:docMk/>
          <pc:sldMk cId="3061224947" sldId="263"/>
        </pc:sldMkLst>
      </pc:sldChg>
      <pc:sldChg chg="del">
        <pc:chgData name="Hone John GBJH" userId="6da9a0de-ec08-44ec-a8e8-8ec239bdf4d1" providerId="ADAL" clId="{F6E6CB41-06B8-4EF8-BBE0-416974B628D0}" dt="2020-06-29T12:24:37.870" v="4" actId="2696"/>
        <pc:sldMkLst>
          <pc:docMk/>
          <pc:sldMk cId="2271558768" sldId="264"/>
        </pc:sldMkLst>
      </pc:sldChg>
      <pc:sldChg chg="del">
        <pc:chgData name="Hone John GBJH" userId="6da9a0de-ec08-44ec-a8e8-8ec239bdf4d1" providerId="ADAL" clId="{F6E6CB41-06B8-4EF8-BBE0-416974B628D0}" dt="2020-06-29T12:24:37.875" v="5" actId="2696"/>
        <pc:sldMkLst>
          <pc:docMk/>
          <pc:sldMk cId="1966068561" sldId="265"/>
        </pc:sldMkLst>
      </pc:sldChg>
      <pc:sldChg chg="del">
        <pc:chgData name="Hone John GBJH" userId="6da9a0de-ec08-44ec-a8e8-8ec239bdf4d1" providerId="ADAL" clId="{F6E6CB41-06B8-4EF8-BBE0-416974B628D0}" dt="2020-06-29T12:24:37.848" v="1" actId="2696"/>
        <pc:sldMkLst>
          <pc:docMk/>
          <pc:sldMk cId="1985623086" sldId="266"/>
        </pc:sldMkLst>
      </pc:sldChg>
      <pc:sldChg chg="del">
        <pc:chgData name="Hone John GBJH" userId="6da9a0de-ec08-44ec-a8e8-8ec239bdf4d1" providerId="ADAL" clId="{F6E6CB41-06B8-4EF8-BBE0-416974B628D0}" dt="2020-06-29T12:24:37.854" v="2" actId="2696"/>
        <pc:sldMkLst>
          <pc:docMk/>
          <pc:sldMk cId="41362694"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5043-73EF-4C49-8C37-DAB76571D5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D03D77-63C3-4C54-B782-17A35D925E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088469-6347-44B8-A275-3CC0533AF420}"/>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5" name="Footer Placeholder 4">
            <a:extLst>
              <a:ext uri="{FF2B5EF4-FFF2-40B4-BE49-F238E27FC236}">
                <a16:creationId xmlns:a16="http://schemas.microsoft.com/office/drawing/2014/main" id="{EFA2EEBA-7BF6-49F0-A936-D5359B5475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2C16ED-4110-4ADA-8AC6-9D466396C7D2}"/>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163094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661A-224F-4E80-83C3-B7F2EE1081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04EDB9-8587-4413-812C-F0972A2576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CFAB7E-2B05-4DBE-85EE-12B88C7E569B}"/>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5" name="Footer Placeholder 4">
            <a:extLst>
              <a:ext uri="{FF2B5EF4-FFF2-40B4-BE49-F238E27FC236}">
                <a16:creationId xmlns:a16="http://schemas.microsoft.com/office/drawing/2014/main" id="{B3B6B6F5-AEEF-45E9-8F4B-7230D2054F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003AE2-93EA-4EFC-8955-7F13FEEC8FA3}"/>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416097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B0434-74D2-4F6B-9640-C1D25F40F2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A2F3FA-3B1E-419F-A25C-DFC988741F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D7A342-E106-40E1-BB3B-452C9BD6B206}"/>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5" name="Footer Placeholder 4">
            <a:extLst>
              <a:ext uri="{FF2B5EF4-FFF2-40B4-BE49-F238E27FC236}">
                <a16:creationId xmlns:a16="http://schemas.microsoft.com/office/drawing/2014/main" id="{88665035-AC5F-4147-AB1D-56147E3F12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9F3986-0FF1-496E-8B75-6BA1489D3167}"/>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225381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40D1-9759-474F-85E6-08080C95DA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9B60E2-96E0-4890-B560-BC767E693F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6859EF-8764-4E91-9361-C669373CE14B}"/>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5" name="Footer Placeholder 4">
            <a:extLst>
              <a:ext uri="{FF2B5EF4-FFF2-40B4-BE49-F238E27FC236}">
                <a16:creationId xmlns:a16="http://schemas.microsoft.com/office/drawing/2014/main" id="{FA0BB078-AB45-4719-94CE-45AEF37D14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89D14A-1388-43DB-81A5-CE9D86C1F70A}"/>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174454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1843A-B318-46C5-AE11-16C42DA495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ECA177-D472-43C4-88F0-9DE884709B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5FE801-C3E3-4F88-995E-D285F218B6DB}"/>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5" name="Footer Placeholder 4">
            <a:extLst>
              <a:ext uri="{FF2B5EF4-FFF2-40B4-BE49-F238E27FC236}">
                <a16:creationId xmlns:a16="http://schemas.microsoft.com/office/drawing/2014/main" id="{F5D77BB2-A50A-4218-A6B7-279879A8A6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FE7636-FA0C-47F3-92A5-C4786DB717CF}"/>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237378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724F-3744-4FD5-A46C-A92A855D70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354A5-C702-448A-AF09-6BC98FE790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0DCAEF-E34A-4926-9C1F-6EE71E3BE7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77D5E1-A81B-4935-880A-D040D3CC3211}"/>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6" name="Footer Placeholder 5">
            <a:extLst>
              <a:ext uri="{FF2B5EF4-FFF2-40B4-BE49-F238E27FC236}">
                <a16:creationId xmlns:a16="http://schemas.microsoft.com/office/drawing/2014/main" id="{42CFCCA9-F3FA-4179-AAD7-D23BEFFC7B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01DD0D-4DD5-47F2-B391-739AA557CC55}"/>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322041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E137-4427-4DF8-AE1E-947796C654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E8124C-48E7-4126-BC60-004F2C232B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1D7BEB-BCD3-42DE-9713-0A5406C96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B6D0799-44EE-4F5B-A544-152B008EF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5364EE-BECB-4C15-9C46-717419C8F2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E9554C-5386-465F-8CAA-68CFFB296843}"/>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8" name="Footer Placeholder 7">
            <a:extLst>
              <a:ext uri="{FF2B5EF4-FFF2-40B4-BE49-F238E27FC236}">
                <a16:creationId xmlns:a16="http://schemas.microsoft.com/office/drawing/2014/main" id="{8A8C8D61-3FE6-4719-BE0E-5DB4670226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598D1EC-C320-48E4-A99C-64849855D75B}"/>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300541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289B-55E8-4585-8A9E-B583B0E64D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9A0C30-81A8-4C9F-BE10-FFF6B7B38078}"/>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4" name="Footer Placeholder 3">
            <a:extLst>
              <a:ext uri="{FF2B5EF4-FFF2-40B4-BE49-F238E27FC236}">
                <a16:creationId xmlns:a16="http://schemas.microsoft.com/office/drawing/2014/main" id="{66B94071-32A2-40EE-AA6B-4D9DC05C8A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9BD596-073B-4DD6-B410-1FDFAD895214}"/>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384767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3A7B47-D982-4D4C-8208-0BAC15EBC0D2}"/>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3" name="Footer Placeholder 2">
            <a:extLst>
              <a:ext uri="{FF2B5EF4-FFF2-40B4-BE49-F238E27FC236}">
                <a16:creationId xmlns:a16="http://schemas.microsoft.com/office/drawing/2014/main" id="{C535A272-02D0-42D6-A27C-FAE3D0ED69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9D8253-6AF4-4F3A-B6A7-7531B10EFE80}"/>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301720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3C75-5FAF-4BAB-9A96-1369235D6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9B1B97-477C-41BB-974E-222FE64D1C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48C177-5A77-470A-995A-485541480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8CD69F-1DDF-463C-A8F6-0A01A0FAE746}"/>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6" name="Footer Placeholder 5">
            <a:extLst>
              <a:ext uri="{FF2B5EF4-FFF2-40B4-BE49-F238E27FC236}">
                <a16:creationId xmlns:a16="http://schemas.microsoft.com/office/drawing/2014/main" id="{513B51EA-F204-4E6A-887D-C82264DED1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73B649-D01D-4146-8BB0-423BE7C3BA01}"/>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7140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6961B-117C-4F08-A561-9A0B54C186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0F999B-C986-451D-8232-52C7422177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137DD1-FBD4-42CE-B682-C031EA61F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813907-BDED-429B-A230-75619291785C}"/>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6" name="Footer Placeholder 5">
            <a:extLst>
              <a:ext uri="{FF2B5EF4-FFF2-40B4-BE49-F238E27FC236}">
                <a16:creationId xmlns:a16="http://schemas.microsoft.com/office/drawing/2014/main" id="{2E151EA8-DC32-438A-8FC2-1E668E4BC5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064D56-AEFA-4DC9-A742-2A57D107674C}"/>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339495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B10E6F-049F-445A-8637-32C674D59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DE0A72-E735-4D19-999C-446D2DCD4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164C9A-387C-4B3B-AB38-DA0454DC6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BFC7F-E2AE-4739-97A5-ABEFE6785B82}" type="datetimeFigureOut">
              <a:rPr lang="en-GB" smtClean="0"/>
              <a:t>29/06/2020</a:t>
            </a:fld>
            <a:endParaRPr lang="en-GB"/>
          </a:p>
        </p:txBody>
      </p:sp>
      <p:sp>
        <p:nvSpPr>
          <p:cNvPr id="5" name="Footer Placeholder 4">
            <a:extLst>
              <a:ext uri="{FF2B5EF4-FFF2-40B4-BE49-F238E27FC236}">
                <a16:creationId xmlns:a16="http://schemas.microsoft.com/office/drawing/2014/main" id="{CCF7F1D9-B69E-42B6-950E-8ED6373405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91760E-740D-441E-983B-DB40A185B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515E8-8346-44B2-9864-61A91D28486A}" type="slidenum">
              <a:rPr lang="en-GB" smtClean="0"/>
              <a:t>‹#›</a:t>
            </a:fld>
            <a:endParaRPr lang="en-GB"/>
          </a:p>
        </p:txBody>
      </p:sp>
    </p:spTree>
    <p:extLst>
      <p:ext uri="{BB962C8B-B14F-4D97-AF65-F5344CB8AC3E}">
        <p14:creationId xmlns:p14="http://schemas.microsoft.com/office/powerpoint/2010/main" val="1195457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84A0-7785-4171-B19D-B5BCA2A74EBE}"/>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1168658-478E-4759-AB9D-B0F752B03BA0}"/>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07408FEC-7075-461E-AA27-D09C6E725654}"/>
              </a:ext>
            </a:extLst>
          </p:cNvPr>
          <p:cNvPicPr>
            <a:picLocks noChangeAspect="1"/>
          </p:cNvPicPr>
          <p:nvPr/>
        </p:nvPicPr>
        <p:blipFill>
          <a:blip r:embed="rId2"/>
          <a:stretch>
            <a:fillRect/>
          </a:stretch>
        </p:blipFill>
        <p:spPr>
          <a:xfrm>
            <a:off x="947737" y="633412"/>
            <a:ext cx="10296525" cy="5591175"/>
          </a:xfrm>
          <a:prstGeom prst="rect">
            <a:avLst/>
          </a:prstGeom>
        </p:spPr>
      </p:pic>
    </p:spTree>
    <p:extLst>
      <p:ext uri="{BB962C8B-B14F-4D97-AF65-F5344CB8AC3E}">
        <p14:creationId xmlns:p14="http://schemas.microsoft.com/office/powerpoint/2010/main" val="1866593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CA028C-86C6-4A11-B7B1-2A7EDDE859DA}"/>
              </a:ext>
            </a:extLst>
          </p:cNvPr>
          <p:cNvSpPr/>
          <p:nvPr/>
        </p:nvSpPr>
        <p:spPr>
          <a:xfrm>
            <a:off x="796213" y="1343405"/>
            <a:ext cx="6067186" cy="3139321"/>
          </a:xfrm>
          <a:prstGeom prst="rect">
            <a:avLst/>
          </a:prstGeom>
        </p:spPr>
        <p:txBody>
          <a:bodyPr wrap="square">
            <a:spAutoFit/>
          </a:bodyPr>
          <a:lstStyle/>
          <a:p>
            <a:r>
              <a:rPr lang="en-GB" dirty="0">
                <a:solidFill>
                  <a:srgbClr val="FF0000"/>
                </a:solidFill>
              </a:rPr>
              <a:t>Is the model (ADDICT) available for industrial members? If so – how? </a:t>
            </a:r>
          </a:p>
          <a:p>
            <a:endParaRPr lang="en-GB" dirty="0"/>
          </a:p>
          <a:p>
            <a:r>
              <a:rPr lang="en-GB" dirty="0"/>
              <a:t>ANSWER: We are currently debugging the latest version, ADDICT 3.11. I am hoping that we can distribute it later this year.</a:t>
            </a:r>
          </a:p>
          <a:p>
            <a:endParaRPr lang="en-GB" dirty="0"/>
          </a:p>
          <a:p>
            <a:r>
              <a:rPr lang="en-GB" dirty="0"/>
              <a:t>I have a proposal for IFPRI members to consider. Once we have finished developing a really robust version of ADDICT 3.11 we can make a distribution and </a:t>
            </a:r>
            <a:r>
              <a:rPr lang="en-GB" b="1" dirty="0"/>
              <a:t>follow up with a live webinar on getting started and using ADDICT as part of your work flow.</a:t>
            </a:r>
          </a:p>
        </p:txBody>
      </p:sp>
      <p:sp>
        <p:nvSpPr>
          <p:cNvPr id="6" name="TextBox 5">
            <a:extLst>
              <a:ext uri="{FF2B5EF4-FFF2-40B4-BE49-F238E27FC236}">
                <a16:creationId xmlns:a16="http://schemas.microsoft.com/office/drawing/2014/main" id="{A8F51906-A05A-4CF0-B301-EE863E5A96A2}"/>
              </a:ext>
            </a:extLst>
          </p:cNvPr>
          <p:cNvSpPr txBox="1"/>
          <p:nvPr/>
        </p:nvSpPr>
        <p:spPr>
          <a:xfrm>
            <a:off x="796212" y="578498"/>
            <a:ext cx="5299788" cy="369332"/>
          </a:xfrm>
          <a:prstGeom prst="rect">
            <a:avLst/>
          </a:prstGeom>
          <a:noFill/>
        </p:spPr>
        <p:txBody>
          <a:bodyPr wrap="square" rtlCol="0">
            <a:spAutoFit/>
          </a:bodyPr>
          <a:lstStyle/>
          <a:p>
            <a:r>
              <a:rPr lang="en-GB" b="1" dirty="0"/>
              <a:t>Before getting technical… </a:t>
            </a:r>
          </a:p>
        </p:txBody>
      </p:sp>
      <p:pic>
        <p:nvPicPr>
          <p:cNvPr id="7" name="Picture 6">
            <a:extLst>
              <a:ext uri="{FF2B5EF4-FFF2-40B4-BE49-F238E27FC236}">
                <a16:creationId xmlns:a16="http://schemas.microsoft.com/office/drawing/2014/main" id="{0FCE90F9-025A-4568-B7FF-55CFD7DFE220}"/>
              </a:ext>
            </a:extLst>
          </p:cNvPr>
          <p:cNvPicPr>
            <a:picLocks noChangeAspect="1"/>
          </p:cNvPicPr>
          <p:nvPr/>
        </p:nvPicPr>
        <p:blipFill>
          <a:blip r:embed="rId2"/>
          <a:stretch>
            <a:fillRect/>
          </a:stretch>
        </p:blipFill>
        <p:spPr>
          <a:xfrm>
            <a:off x="6973585" y="1343405"/>
            <a:ext cx="4820601" cy="3139321"/>
          </a:xfrm>
          <a:prstGeom prst="rect">
            <a:avLst/>
          </a:prstGeom>
        </p:spPr>
      </p:pic>
    </p:spTree>
    <p:extLst>
      <p:ext uri="{BB962C8B-B14F-4D97-AF65-F5344CB8AC3E}">
        <p14:creationId xmlns:p14="http://schemas.microsoft.com/office/powerpoint/2010/main" val="47093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D7CC65-AC90-4795-9C9C-4E20E8D171A0}"/>
              </a:ext>
            </a:extLst>
          </p:cNvPr>
          <p:cNvSpPr txBox="1"/>
          <p:nvPr/>
        </p:nvSpPr>
        <p:spPr>
          <a:xfrm>
            <a:off x="796211" y="578498"/>
            <a:ext cx="10060841" cy="400110"/>
          </a:xfrm>
          <a:prstGeom prst="rect">
            <a:avLst/>
          </a:prstGeom>
          <a:noFill/>
        </p:spPr>
        <p:txBody>
          <a:bodyPr wrap="square" rtlCol="0">
            <a:spAutoFit/>
          </a:bodyPr>
          <a:lstStyle/>
          <a:p>
            <a:r>
              <a:rPr lang="en-GB" sz="2000" b="1" dirty="0"/>
              <a:t>Testing Step Pinning Theory of Cabrera &amp; Vermilyea with Kinetic Monte Carlo Simulations</a:t>
            </a:r>
          </a:p>
        </p:txBody>
      </p:sp>
      <p:grpSp>
        <p:nvGrpSpPr>
          <p:cNvPr id="9" name="Group 8">
            <a:extLst>
              <a:ext uri="{FF2B5EF4-FFF2-40B4-BE49-F238E27FC236}">
                <a16:creationId xmlns:a16="http://schemas.microsoft.com/office/drawing/2014/main" id="{B742B258-FBF4-4131-ACB3-2F63A1671606}"/>
              </a:ext>
            </a:extLst>
          </p:cNvPr>
          <p:cNvGrpSpPr/>
          <p:nvPr/>
        </p:nvGrpSpPr>
        <p:grpSpPr>
          <a:xfrm>
            <a:off x="-93305" y="1143098"/>
            <a:ext cx="4264089" cy="1690116"/>
            <a:chOff x="2766349" y="2228850"/>
            <a:chExt cx="6320501" cy="2505196"/>
          </a:xfrm>
        </p:grpSpPr>
        <p:pic>
          <p:nvPicPr>
            <p:cNvPr id="3" name="Picture 2">
              <a:extLst>
                <a:ext uri="{FF2B5EF4-FFF2-40B4-BE49-F238E27FC236}">
                  <a16:creationId xmlns:a16="http://schemas.microsoft.com/office/drawing/2014/main" id="{1F3B64B0-AA30-4B6A-9DF0-85EDFC858638}"/>
                </a:ext>
              </a:extLst>
            </p:cNvPr>
            <p:cNvPicPr>
              <a:picLocks noChangeAspect="1"/>
            </p:cNvPicPr>
            <p:nvPr/>
          </p:nvPicPr>
          <p:blipFill>
            <a:blip r:embed="rId2"/>
            <a:stretch>
              <a:fillRect/>
            </a:stretch>
          </p:blipFill>
          <p:spPr>
            <a:xfrm>
              <a:off x="3105150" y="2228850"/>
              <a:ext cx="5981700" cy="2400300"/>
            </a:xfrm>
            <a:prstGeom prst="rect">
              <a:avLst/>
            </a:prstGeom>
            <a:ln>
              <a:solidFill>
                <a:schemeClr val="bg1"/>
              </a:solidFill>
            </a:ln>
          </p:spPr>
        </p:pic>
        <p:sp>
          <p:nvSpPr>
            <p:cNvPr id="5" name="Rectangle 4">
              <a:extLst>
                <a:ext uri="{FF2B5EF4-FFF2-40B4-BE49-F238E27FC236}">
                  <a16:creationId xmlns:a16="http://schemas.microsoft.com/office/drawing/2014/main" id="{45C8DD7D-29E6-4C93-93F0-241C9DBD76BD}"/>
                </a:ext>
              </a:extLst>
            </p:cNvPr>
            <p:cNvSpPr/>
            <p:nvPr/>
          </p:nvSpPr>
          <p:spPr>
            <a:xfrm>
              <a:off x="2766349" y="4229040"/>
              <a:ext cx="2500132" cy="5050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a:extLst>
              <a:ext uri="{FF2B5EF4-FFF2-40B4-BE49-F238E27FC236}">
                <a16:creationId xmlns:a16="http://schemas.microsoft.com/office/drawing/2014/main" id="{3C5E1496-DCF9-4304-88BA-577B2D629681}"/>
              </a:ext>
            </a:extLst>
          </p:cNvPr>
          <p:cNvPicPr>
            <a:picLocks noChangeAspect="1"/>
          </p:cNvPicPr>
          <p:nvPr/>
        </p:nvPicPr>
        <p:blipFill>
          <a:blip r:embed="rId3"/>
          <a:stretch>
            <a:fillRect/>
          </a:stretch>
        </p:blipFill>
        <p:spPr>
          <a:xfrm>
            <a:off x="1930060" y="2379307"/>
            <a:ext cx="9865097" cy="4478694"/>
          </a:xfrm>
          <a:prstGeom prst="rect">
            <a:avLst/>
          </a:prstGeom>
        </p:spPr>
      </p:pic>
      <p:sp>
        <p:nvSpPr>
          <p:cNvPr id="11" name="TextBox 10">
            <a:extLst>
              <a:ext uri="{FF2B5EF4-FFF2-40B4-BE49-F238E27FC236}">
                <a16:creationId xmlns:a16="http://schemas.microsoft.com/office/drawing/2014/main" id="{4CCD84F2-1E28-41C1-9AA7-B69FB7D3BBE9}"/>
              </a:ext>
            </a:extLst>
          </p:cNvPr>
          <p:cNvSpPr txBox="1"/>
          <p:nvPr/>
        </p:nvSpPr>
        <p:spPr>
          <a:xfrm>
            <a:off x="7781731" y="1825413"/>
            <a:ext cx="3582284" cy="707886"/>
          </a:xfrm>
          <a:prstGeom prst="rect">
            <a:avLst/>
          </a:prstGeom>
          <a:noFill/>
        </p:spPr>
        <p:txBody>
          <a:bodyPr wrap="square" rtlCol="0">
            <a:spAutoFit/>
          </a:bodyPr>
          <a:lstStyle/>
          <a:p>
            <a:r>
              <a:rPr lang="en-GB" sz="2000" dirty="0">
                <a:solidFill>
                  <a:srgbClr val="FF0000"/>
                </a:solidFill>
              </a:rPr>
              <a:t>Good agreement with regular impurity spacing</a:t>
            </a:r>
          </a:p>
        </p:txBody>
      </p:sp>
    </p:spTree>
    <p:extLst>
      <p:ext uri="{BB962C8B-B14F-4D97-AF65-F5344CB8AC3E}">
        <p14:creationId xmlns:p14="http://schemas.microsoft.com/office/powerpoint/2010/main" val="4204377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D7CC65-AC90-4795-9C9C-4E20E8D171A0}"/>
              </a:ext>
            </a:extLst>
          </p:cNvPr>
          <p:cNvSpPr txBox="1"/>
          <p:nvPr/>
        </p:nvSpPr>
        <p:spPr>
          <a:xfrm>
            <a:off x="796211" y="578498"/>
            <a:ext cx="10060841" cy="400110"/>
          </a:xfrm>
          <a:prstGeom prst="rect">
            <a:avLst/>
          </a:prstGeom>
          <a:noFill/>
        </p:spPr>
        <p:txBody>
          <a:bodyPr wrap="square" rtlCol="0">
            <a:spAutoFit/>
          </a:bodyPr>
          <a:lstStyle/>
          <a:p>
            <a:r>
              <a:rPr lang="en-GB" sz="2000" b="1" dirty="0"/>
              <a:t>Testing Step Pinning Theory of Cabrera &amp; Vermilyea with Kinetic Monte Carlo Simulations</a:t>
            </a:r>
          </a:p>
        </p:txBody>
      </p:sp>
      <p:grpSp>
        <p:nvGrpSpPr>
          <p:cNvPr id="9" name="Group 8">
            <a:extLst>
              <a:ext uri="{FF2B5EF4-FFF2-40B4-BE49-F238E27FC236}">
                <a16:creationId xmlns:a16="http://schemas.microsoft.com/office/drawing/2014/main" id="{B742B258-FBF4-4131-ACB3-2F63A1671606}"/>
              </a:ext>
            </a:extLst>
          </p:cNvPr>
          <p:cNvGrpSpPr/>
          <p:nvPr/>
        </p:nvGrpSpPr>
        <p:grpSpPr>
          <a:xfrm>
            <a:off x="-93305" y="1143098"/>
            <a:ext cx="4264089" cy="1690116"/>
            <a:chOff x="2766349" y="2228850"/>
            <a:chExt cx="6320501" cy="2505196"/>
          </a:xfrm>
        </p:grpSpPr>
        <p:pic>
          <p:nvPicPr>
            <p:cNvPr id="3" name="Picture 2">
              <a:extLst>
                <a:ext uri="{FF2B5EF4-FFF2-40B4-BE49-F238E27FC236}">
                  <a16:creationId xmlns:a16="http://schemas.microsoft.com/office/drawing/2014/main" id="{1F3B64B0-AA30-4B6A-9DF0-85EDFC858638}"/>
                </a:ext>
              </a:extLst>
            </p:cNvPr>
            <p:cNvPicPr>
              <a:picLocks noChangeAspect="1"/>
            </p:cNvPicPr>
            <p:nvPr/>
          </p:nvPicPr>
          <p:blipFill>
            <a:blip r:embed="rId2"/>
            <a:stretch>
              <a:fillRect/>
            </a:stretch>
          </p:blipFill>
          <p:spPr>
            <a:xfrm>
              <a:off x="3105150" y="2228850"/>
              <a:ext cx="5981700" cy="2400300"/>
            </a:xfrm>
            <a:prstGeom prst="rect">
              <a:avLst/>
            </a:prstGeom>
            <a:ln>
              <a:solidFill>
                <a:schemeClr val="bg1"/>
              </a:solidFill>
            </a:ln>
          </p:spPr>
        </p:pic>
        <p:sp>
          <p:nvSpPr>
            <p:cNvPr id="5" name="Rectangle 4">
              <a:extLst>
                <a:ext uri="{FF2B5EF4-FFF2-40B4-BE49-F238E27FC236}">
                  <a16:creationId xmlns:a16="http://schemas.microsoft.com/office/drawing/2014/main" id="{45C8DD7D-29E6-4C93-93F0-241C9DBD76BD}"/>
                </a:ext>
              </a:extLst>
            </p:cNvPr>
            <p:cNvSpPr/>
            <p:nvPr/>
          </p:nvSpPr>
          <p:spPr>
            <a:xfrm>
              <a:off x="2766349" y="4229040"/>
              <a:ext cx="2500132" cy="5050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a:extLst>
              <a:ext uri="{FF2B5EF4-FFF2-40B4-BE49-F238E27FC236}">
                <a16:creationId xmlns:a16="http://schemas.microsoft.com/office/drawing/2014/main" id="{5E34F74C-E708-4CE9-A0B9-DE90B3382FFF}"/>
              </a:ext>
            </a:extLst>
          </p:cNvPr>
          <p:cNvPicPr>
            <a:picLocks noChangeAspect="1"/>
          </p:cNvPicPr>
          <p:nvPr/>
        </p:nvPicPr>
        <p:blipFill>
          <a:blip r:embed="rId3"/>
          <a:stretch>
            <a:fillRect/>
          </a:stretch>
        </p:blipFill>
        <p:spPr>
          <a:xfrm>
            <a:off x="2414004" y="2762447"/>
            <a:ext cx="9248775" cy="4429125"/>
          </a:xfrm>
          <a:prstGeom prst="rect">
            <a:avLst/>
          </a:prstGeom>
        </p:spPr>
      </p:pic>
      <p:sp>
        <p:nvSpPr>
          <p:cNvPr id="11" name="TextBox 10">
            <a:extLst>
              <a:ext uri="{FF2B5EF4-FFF2-40B4-BE49-F238E27FC236}">
                <a16:creationId xmlns:a16="http://schemas.microsoft.com/office/drawing/2014/main" id="{4CCD84F2-1E28-41C1-9AA7-B69FB7D3BBE9}"/>
              </a:ext>
            </a:extLst>
          </p:cNvPr>
          <p:cNvSpPr txBox="1"/>
          <p:nvPr/>
        </p:nvSpPr>
        <p:spPr>
          <a:xfrm>
            <a:off x="7828385" y="1733576"/>
            <a:ext cx="3582284" cy="1323439"/>
          </a:xfrm>
          <a:prstGeom prst="rect">
            <a:avLst/>
          </a:prstGeom>
          <a:noFill/>
        </p:spPr>
        <p:txBody>
          <a:bodyPr wrap="square" rtlCol="0">
            <a:spAutoFit/>
          </a:bodyPr>
          <a:lstStyle/>
          <a:p>
            <a:r>
              <a:rPr lang="en-GB" sz="2000" dirty="0">
                <a:solidFill>
                  <a:srgbClr val="FF0000"/>
                </a:solidFill>
              </a:rPr>
              <a:t>Discrepancy with random impurity spacing at high impurity levels on terrace – checking the error</a:t>
            </a:r>
          </a:p>
        </p:txBody>
      </p:sp>
    </p:spTree>
    <p:extLst>
      <p:ext uri="{BB962C8B-B14F-4D97-AF65-F5344CB8AC3E}">
        <p14:creationId xmlns:p14="http://schemas.microsoft.com/office/powerpoint/2010/main" val="3121204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CA028C-86C6-4A11-B7B1-2A7EDDE859DA}"/>
              </a:ext>
            </a:extLst>
          </p:cNvPr>
          <p:cNvSpPr/>
          <p:nvPr/>
        </p:nvSpPr>
        <p:spPr>
          <a:xfrm>
            <a:off x="466846" y="494320"/>
            <a:ext cx="4938531" cy="3139321"/>
          </a:xfrm>
          <a:prstGeom prst="rect">
            <a:avLst/>
          </a:prstGeom>
        </p:spPr>
        <p:txBody>
          <a:bodyPr wrap="square">
            <a:spAutoFit/>
          </a:bodyPr>
          <a:lstStyle/>
          <a:p>
            <a:r>
              <a:rPr lang="en-GB" dirty="0">
                <a:solidFill>
                  <a:srgbClr val="FF0000"/>
                </a:solidFill>
              </a:rPr>
              <a:t>1. How does the model determine the bond energy between the surface and molecule? Is it calculated specifically for each system and face or different bond energies are used to create a map? </a:t>
            </a:r>
          </a:p>
          <a:p>
            <a:endParaRPr lang="en-GB" dirty="0"/>
          </a:p>
          <a:p>
            <a:r>
              <a:rPr lang="en-GB" dirty="0"/>
              <a:t>ANSWER: </a:t>
            </a:r>
            <a:r>
              <a:rPr lang="en-GB" b="1" dirty="0"/>
              <a:t>We calculate the kink, edge, and terrace energies (between growth unit (GU) and crystal surface) directly from the solid-state force field model </a:t>
            </a:r>
            <a:r>
              <a:rPr lang="en-GB" dirty="0"/>
              <a:t>(e.g., Amber-GAFF). They are calculated separately for every GU at every kink site, edge site and terrace site at every edge, on every face. </a:t>
            </a:r>
          </a:p>
        </p:txBody>
      </p:sp>
      <p:pic>
        <p:nvPicPr>
          <p:cNvPr id="5" name="Picture 4">
            <a:extLst>
              <a:ext uri="{FF2B5EF4-FFF2-40B4-BE49-F238E27FC236}">
                <a16:creationId xmlns:a16="http://schemas.microsoft.com/office/drawing/2014/main" id="{730B9944-A5D9-41B7-AFC0-1BA4DFF02A6C}"/>
              </a:ext>
            </a:extLst>
          </p:cNvPr>
          <p:cNvPicPr>
            <a:picLocks noChangeAspect="1"/>
          </p:cNvPicPr>
          <p:nvPr/>
        </p:nvPicPr>
        <p:blipFill>
          <a:blip r:embed="rId2"/>
          <a:stretch>
            <a:fillRect/>
          </a:stretch>
        </p:blipFill>
        <p:spPr>
          <a:xfrm>
            <a:off x="5671595" y="1728711"/>
            <a:ext cx="6285174" cy="4750181"/>
          </a:xfrm>
          <a:prstGeom prst="rect">
            <a:avLst/>
          </a:prstGeom>
        </p:spPr>
      </p:pic>
    </p:spTree>
    <p:extLst>
      <p:ext uri="{BB962C8B-B14F-4D97-AF65-F5344CB8AC3E}">
        <p14:creationId xmlns:p14="http://schemas.microsoft.com/office/powerpoint/2010/main" val="3518785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CA028C-86C6-4A11-B7B1-2A7EDDE859DA}"/>
              </a:ext>
            </a:extLst>
          </p:cNvPr>
          <p:cNvSpPr/>
          <p:nvPr/>
        </p:nvSpPr>
        <p:spPr>
          <a:xfrm>
            <a:off x="466846" y="494320"/>
            <a:ext cx="11130987" cy="2031325"/>
          </a:xfrm>
          <a:prstGeom prst="rect">
            <a:avLst/>
          </a:prstGeom>
        </p:spPr>
        <p:txBody>
          <a:bodyPr wrap="square">
            <a:spAutoFit/>
          </a:bodyPr>
          <a:lstStyle/>
          <a:p>
            <a:endParaRPr lang="en-GB" dirty="0"/>
          </a:p>
          <a:p>
            <a:r>
              <a:rPr lang="en-GB" dirty="0">
                <a:solidFill>
                  <a:srgbClr val="FF0000"/>
                </a:solidFill>
              </a:rPr>
              <a:t> How are the </a:t>
            </a:r>
            <a:r>
              <a:rPr lang="en-GB" dirty="0">
                <a:solidFill>
                  <a:srgbClr val="FF0000"/>
                </a:solidFill>
                <a:latin typeface="Symbol" panose="05050102010706020507" pitchFamily="18" charset="2"/>
              </a:rPr>
              <a:t>D</a:t>
            </a:r>
            <a:r>
              <a:rPr lang="en-GB" dirty="0">
                <a:solidFill>
                  <a:srgbClr val="FF0000"/>
                </a:solidFill>
              </a:rPr>
              <a:t>U and </a:t>
            </a:r>
            <a:r>
              <a:rPr lang="en-GB" dirty="0">
                <a:solidFill>
                  <a:srgbClr val="FF0000"/>
                </a:solidFill>
                <a:latin typeface="Symbol" panose="05050102010706020507" pitchFamily="18" charset="2"/>
              </a:rPr>
              <a:t>D</a:t>
            </a:r>
            <a:r>
              <a:rPr lang="en-GB" dirty="0">
                <a:solidFill>
                  <a:srgbClr val="FF0000"/>
                </a:solidFill>
              </a:rPr>
              <a:t>W calculated (slide 10, attachment/detachment rate expressions)? </a:t>
            </a:r>
          </a:p>
          <a:p>
            <a:endParaRPr lang="en-GB" dirty="0"/>
          </a:p>
          <a:p>
            <a:endParaRPr lang="en-GB" dirty="0"/>
          </a:p>
          <a:p>
            <a:r>
              <a:rPr lang="en-GB" dirty="0"/>
              <a:t> ANSWER: </a:t>
            </a:r>
            <a:r>
              <a:rPr lang="en-GB" b="1" dirty="0">
                <a:latin typeface="Symbol" panose="05050102010706020507" pitchFamily="18" charset="2"/>
              </a:rPr>
              <a:t>D</a:t>
            </a:r>
            <a:r>
              <a:rPr lang="en-GB" b="1" dirty="0"/>
              <a:t>W is calculated as in the previous answer</a:t>
            </a:r>
            <a:r>
              <a:rPr lang="en-GB" dirty="0"/>
              <a:t>, from the force field. </a:t>
            </a:r>
            <a:r>
              <a:rPr lang="en-GB" dirty="0">
                <a:latin typeface="Symbol" panose="05050102010706020507" pitchFamily="18" charset="2"/>
              </a:rPr>
              <a:t>D</a:t>
            </a:r>
            <a:r>
              <a:rPr lang="en-GB" dirty="0"/>
              <a:t>U is primarily determined by the nature of the solvent (</a:t>
            </a:r>
            <a:r>
              <a:rPr lang="en-GB" dirty="0" err="1"/>
              <a:t>desolvation</a:t>
            </a:r>
            <a:r>
              <a:rPr lang="en-GB" dirty="0"/>
              <a:t> energy) and is believed to be approximately the same at every site. </a:t>
            </a:r>
            <a:r>
              <a:rPr lang="en-GB" b="1" dirty="0"/>
              <a:t>Therefore, it cancels from the relative growth rates </a:t>
            </a:r>
            <a:r>
              <a:rPr lang="en-GB" dirty="0"/>
              <a:t>– which are the ones that matter for morphology </a:t>
            </a:r>
            <a:r>
              <a:rPr lang="en-GB" dirty="0" err="1"/>
              <a:t>modeling</a:t>
            </a:r>
            <a:r>
              <a:rPr lang="en-GB" dirty="0"/>
              <a:t>. </a:t>
            </a:r>
          </a:p>
        </p:txBody>
      </p:sp>
      <p:pic>
        <p:nvPicPr>
          <p:cNvPr id="2" name="Picture 1">
            <a:extLst>
              <a:ext uri="{FF2B5EF4-FFF2-40B4-BE49-F238E27FC236}">
                <a16:creationId xmlns:a16="http://schemas.microsoft.com/office/drawing/2014/main" id="{6FFA5BA1-2200-42E9-AB52-BD3AB3A0D1E5}"/>
              </a:ext>
            </a:extLst>
          </p:cNvPr>
          <p:cNvPicPr>
            <a:picLocks noChangeAspect="1"/>
          </p:cNvPicPr>
          <p:nvPr/>
        </p:nvPicPr>
        <p:blipFill>
          <a:blip r:embed="rId2"/>
          <a:stretch>
            <a:fillRect/>
          </a:stretch>
        </p:blipFill>
        <p:spPr>
          <a:xfrm>
            <a:off x="1354236" y="2924669"/>
            <a:ext cx="9709774" cy="3439011"/>
          </a:xfrm>
          <a:prstGeom prst="rect">
            <a:avLst/>
          </a:prstGeom>
        </p:spPr>
      </p:pic>
    </p:spTree>
    <p:extLst>
      <p:ext uri="{BB962C8B-B14F-4D97-AF65-F5344CB8AC3E}">
        <p14:creationId xmlns:p14="http://schemas.microsoft.com/office/powerpoint/2010/main" val="416912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CA028C-86C6-4A11-B7B1-2A7EDDE859DA}"/>
              </a:ext>
            </a:extLst>
          </p:cNvPr>
          <p:cNvSpPr/>
          <p:nvPr/>
        </p:nvSpPr>
        <p:spPr>
          <a:xfrm>
            <a:off x="466846" y="494320"/>
            <a:ext cx="11130987" cy="1477328"/>
          </a:xfrm>
          <a:prstGeom prst="rect">
            <a:avLst/>
          </a:prstGeom>
        </p:spPr>
        <p:txBody>
          <a:bodyPr wrap="square">
            <a:spAutoFit/>
          </a:bodyPr>
          <a:lstStyle/>
          <a:p>
            <a:endParaRPr lang="en-GB" dirty="0"/>
          </a:p>
          <a:p>
            <a:r>
              <a:rPr lang="en-GB" dirty="0">
                <a:solidFill>
                  <a:srgbClr val="FF0000"/>
                </a:solidFill>
              </a:rPr>
              <a:t>Is Addict using forcefield, DFT or </a:t>
            </a:r>
            <a:r>
              <a:rPr lang="en-GB" dirty="0" err="1">
                <a:solidFill>
                  <a:srgbClr val="FF0000"/>
                </a:solidFill>
              </a:rPr>
              <a:t>COSMOtherm</a:t>
            </a:r>
            <a:r>
              <a:rPr lang="en-GB" dirty="0">
                <a:solidFill>
                  <a:srgbClr val="FF0000"/>
                </a:solidFill>
              </a:rPr>
              <a:t> model? </a:t>
            </a:r>
          </a:p>
          <a:p>
            <a:endParaRPr lang="en-GB" dirty="0"/>
          </a:p>
          <a:p>
            <a:r>
              <a:rPr lang="en-GB" dirty="0"/>
              <a:t>ANSWER: </a:t>
            </a:r>
            <a:r>
              <a:rPr lang="en-GB" b="1" dirty="0"/>
              <a:t>Force field</a:t>
            </a:r>
            <a:r>
              <a:rPr lang="en-GB" dirty="0"/>
              <a:t>. For solution-grown crystals the kink energies need to be modified to account for solvent interactions, and this is where COSMO or another solution-solid interface model is needed.</a:t>
            </a:r>
          </a:p>
        </p:txBody>
      </p:sp>
      <p:sp>
        <p:nvSpPr>
          <p:cNvPr id="3" name="Rectangle 2">
            <a:extLst>
              <a:ext uri="{FF2B5EF4-FFF2-40B4-BE49-F238E27FC236}">
                <a16:creationId xmlns:a16="http://schemas.microsoft.com/office/drawing/2014/main" id="{71FF947D-3CEA-4CE0-8537-6EF7891E2AF4}"/>
              </a:ext>
            </a:extLst>
          </p:cNvPr>
          <p:cNvSpPr/>
          <p:nvPr/>
        </p:nvSpPr>
        <p:spPr>
          <a:xfrm>
            <a:off x="466846" y="2244060"/>
            <a:ext cx="9292974" cy="2092881"/>
          </a:xfrm>
          <a:prstGeom prst="rect">
            <a:avLst/>
          </a:prstGeom>
        </p:spPr>
        <p:txBody>
          <a:bodyPr wrap="square">
            <a:spAutoFit/>
          </a:bodyPr>
          <a:lstStyle/>
          <a:p>
            <a:endParaRPr lang="en-GB" sz="2000" b="0" i="0" u="none" strike="noStrike" baseline="0" dirty="0">
              <a:solidFill>
                <a:srgbClr val="000000"/>
              </a:solidFill>
              <a:latin typeface="Times New Roman" panose="02020603050405020304" pitchFamily="18" charset="0"/>
            </a:endParaRPr>
          </a:p>
          <a:p>
            <a:r>
              <a:rPr lang="en-GB" sz="2000" b="0" i="0" u="none" strike="noStrike" baseline="0" dirty="0">
                <a:solidFill>
                  <a:srgbClr val="000000"/>
                </a:solidFill>
                <a:latin typeface="Times New Roman" panose="02020603050405020304" pitchFamily="18" charset="0"/>
              </a:rPr>
              <a:t> </a:t>
            </a:r>
          </a:p>
          <a:p>
            <a:r>
              <a:rPr lang="en-GB" dirty="0">
                <a:solidFill>
                  <a:srgbClr val="FF0000"/>
                </a:solidFill>
              </a:rPr>
              <a:t>Does the model consider only the growth of a step on a face? How are new steps created? </a:t>
            </a:r>
          </a:p>
          <a:p>
            <a:endParaRPr lang="en-GB" dirty="0"/>
          </a:p>
          <a:p>
            <a:r>
              <a:rPr lang="en-GB" dirty="0"/>
              <a:t>ANSWER: </a:t>
            </a:r>
            <a:r>
              <a:rPr lang="en-GB" b="1" dirty="0"/>
              <a:t>Yes, the growth models are driven by the growth rate of steps</a:t>
            </a:r>
            <a:r>
              <a:rPr lang="en-GB" dirty="0"/>
              <a:t>, appropriately embedded into a spiral growth or 2D nucleation &amp; growth mechanism. The steps are created by either screw dislocations (spiral growth) or 2D surface nuclei. </a:t>
            </a:r>
          </a:p>
        </p:txBody>
      </p:sp>
    </p:spTree>
    <p:extLst>
      <p:ext uri="{BB962C8B-B14F-4D97-AF65-F5344CB8AC3E}">
        <p14:creationId xmlns:p14="http://schemas.microsoft.com/office/powerpoint/2010/main" val="207192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CA028C-86C6-4A11-B7B1-2A7EDDE859DA}"/>
              </a:ext>
            </a:extLst>
          </p:cNvPr>
          <p:cNvSpPr/>
          <p:nvPr/>
        </p:nvSpPr>
        <p:spPr>
          <a:xfrm>
            <a:off x="448185" y="914197"/>
            <a:ext cx="11130987" cy="2585323"/>
          </a:xfrm>
          <a:prstGeom prst="rect">
            <a:avLst/>
          </a:prstGeom>
        </p:spPr>
        <p:txBody>
          <a:bodyPr wrap="square">
            <a:spAutoFit/>
          </a:bodyPr>
          <a:lstStyle/>
          <a:p>
            <a:endParaRPr lang="en-GB" dirty="0"/>
          </a:p>
          <a:p>
            <a:r>
              <a:rPr lang="en-GB" dirty="0">
                <a:solidFill>
                  <a:srgbClr val="FF0000"/>
                </a:solidFill>
              </a:rPr>
              <a:t>How does the Kinetic Monte Carlo model incorporate the critical length of a step (</a:t>
            </a:r>
            <a:r>
              <a:rPr lang="en-GB" i="1" dirty="0" err="1">
                <a:solidFill>
                  <a:srgbClr val="FF0000"/>
                </a:solidFill>
                <a:latin typeface="Times New Roman" panose="02020603050405020304" pitchFamily="18" charset="0"/>
                <a:cs typeface="Times New Roman" panose="02020603050405020304" pitchFamily="18" charset="0"/>
              </a:rPr>
              <a:t>l</a:t>
            </a:r>
            <a:r>
              <a:rPr lang="en-GB" baseline="-25000" dirty="0" err="1">
                <a:solidFill>
                  <a:srgbClr val="FF0000"/>
                </a:solidFill>
              </a:rPr>
              <a:t>c</a:t>
            </a:r>
            <a:r>
              <a:rPr lang="en-GB" dirty="0">
                <a:solidFill>
                  <a:srgbClr val="FF0000"/>
                </a:solidFill>
              </a:rPr>
              <a:t>). </a:t>
            </a:r>
          </a:p>
          <a:p>
            <a:endParaRPr lang="en-GB" dirty="0"/>
          </a:p>
          <a:p>
            <a:r>
              <a:rPr lang="en-GB" dirty="0"/>
              <a:t>ANSWER: </a:t>
            </a:r>
            <a:r>
              <a:rPr lang="en-GB" b="1" dirty="0"/>
              <a:t>The KMC model has absolutely no knowledge of critical length </a:t>
            </a:r>
            <a:r>
              <a:rPr lang="en-GB" dirty="0"/>
              <a:t>– it is not part of the simulation method in any way. KMC only knows about attachment and detachment of growth units at surface sites. This is also true of experiments – an experiment only knows about attachment and detachment of growth units at surface sites. Only the mechanistic models, such as Cabrera &amp; Vermilyea, use such concepts as critical length. We are using KMC simulation to test the mechanistic models for the very reason that it does not know about critical length, etc. You can think of KMC simulations as a “highly controlled experiment.” </a:t>
            </a:r>
          </a:p>
        </p:txBody>
      </p:sp>
    </p:spTree>
    <p:extLst>
      <p:ext uri="{BB962C8B-B14F-4D97-AF65-F5344CB8AC3E}">
        <p14:creationId xmlns:p14="http://schemas.microsoft.com/office/powerpoint/2010/main" val="1904108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E6B5BA3FF8A04C8936E7D48CEEC720" ma:contentTypeVersion="10" ma:contentTypeDescription="Create a new document." ma:contentTypeScope="" ma:versionID="f28f533db3918edfde3c6ff25b111c1b">
  <xsd:schema xmlns:xsd="http://www.w3.org/2001/XMLSchema" xmlns:xs="http://www.w3.org/2001/XMLSchema" xmlns:p="http://schemas.microsoft.com/office/2006/metadata/properties" xmlns:ns3="1ff0979a-ba5b-4b8d-b384-e9d33eefbe60" targetNamespace="http://schemas.microsoft.com/office/2006/metadata/properties" ma:root="true" ma:fieldsID="9cc7ac7ce7b47ba7efe3f81e9bbbd6f7" ns3:_="">
    <xsd:import namespace="1ff0979a-ba5b-4b8d-b384-e9d33eefbe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f0979a-ba5b-4b8d-b384-e9d33eefbe6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FB1FF8-5E40-46CC-9D1E-826805F5A607}">
  <ds:schemaRefs>
    <ds:schemaRef ds:uri="http://purl.org/dc/elements/1.1/"/>
    <ds:schemaRef ds:uri="http://schemas.openxmlformats.org/package/2006/metadata/core-properties"/>
    <ds:schemaRef ds:uri="http://purl.org/dc/terms/"/>
    <ds:schemaRef ds:uri="1ff0979a-ba5b-4b8d-b384-e9d33eefbe60"/>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CC93CC8B-67A2-427E-B2CC-43493AB1A322}">
  <ds:schemaRefs>
    <ds:schemaRef ds:uri="http://schemas.microsoft.com/sharepoint/v3/contenttype/forms"/>
  </ds:schemaRefs>
</ds:datastoreItem>
</file>

<file path=customXml/itemProps3.xml><?xml version="1.0" encoding="utf-8"?>
<ds:datastoreItem xmlns:ds="http://schemas.openxmlformats.org/officeDocument/2006/customXml" ds:itemID="{0DBBB9A1-CC37-46C4-9C80-F3273AFD3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f0979a-ba5b-4b8d-b384-e9d33eefbe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3926</TotalTime>
  <Words>563</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Hone</dc:creator>
  <cp:lastModifiedBy>John Hone</cp:lastModifiedBy>
  <cp:revision>5</cp:revision>
  <dcterms:created xsi:type="dcterms:W3CDTF">2020-06-26T15:29:29Z</dcterms:created>
  <dcterms:modified xsi:type="dcterms:W3CDTF">2020-06-29T12:24:41Z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0x01010086E6B5BA3FF8A04C8936E7D48CEEC720</vt:lpwstr>
  </property>
</Properties>
</file>