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2" r:id="rId5"/>
    <p:sldId id="266" r:id="rId6"/>
    <p:sldId id="269"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4252BD-4E28-4574-927D-7963BCF85616}" v="60" dt="2020-06-29T08:54:35.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82" d="100"/>
          <a:sy n="82" d="100"/>
        </p:scale>
        <p:origin x="18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5043-73EF-4C49-8C37-DAB76571D5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D03D77-63C3-4C54-B782-17A35D925E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088469-6347-44B8-A275-3CC0533AF420}"/>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5" name="Footer Placeholder 4">
            <a:extLst>
              <a:ext uri="{FF2B5EF4-FFF2-40B4-BE49-F238E27FC236}">
                <a16:creationId xmlns:a16="http://schemas.microsoft.com/office/drawing/2014/main" id="{EFA2EEBA-7BF6-49F0-A936-D5359B5475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2C16ED-4110-4ADA-8AC6-9D466396C7D2}"/>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163094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661A-224F-4E80-83C3-B7F2EE1081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04EDB9-8587-4413-812C-F0972A2576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CFAB7E-2B05-4DBE-85EE-12B88C7E569B}"/>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5" name="Footer Placeholder 4">
            <a:extLst>
              <a:ext uri="{FF2B5EF4-FFF2-40B4-BE49-F238E27FC236}">
                <a16:creationId xmlns:a16="http://schemas.microsoft.com/office/drawing/2014/main" id="{B3B6B6F5-AEEF-45E9-8F4B-7230D2054F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003AE2-93EA-4EFC-8955-7F13FEEC8FA3}"/>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416097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B0434-74D2-4F6B-9640-C1D25F40F2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A2F3FA-3B1E-419F-A25C-DFC988741F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D7A342-E106-40E1-BB3B-452C9BD6B206}"/>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5" name="Footer Placeholder 4">
            <a:extLst>
              <a:ext uri="{FF2B5EF4-FFF2-40B4-BE49-F238E27FC236}">
                <a16:creationId xmlns:a16="http://schemas.microsoft.com/office/drawing/2014/main" id="{88665035-AC5F-4147-AB1D-56147E3F12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9F3986-0FF1-496E-8B75-6BA1489D3167}"/>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225381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40D1-9759-474F-85E6-08080C95DA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9B60E2-96E0-4890-B560-BC767E693F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6859EF-8764-4E91-9361-C669373CE14B}"/>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5" name="Footer Placeholder 4">
            <a:extLst>
              <a:ext uri="{FF2B5EF4-FFF2-40B4-BE49-F238E27FC236}">
                <a16:creationId xmlns:a16="http://schemas.microsoft.com/office/drawing/2014/main" id="{FA0BB078-AB45-4719-94CE-45AEF37D14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89D14A-1388-43DB-81A5-CE9D86C1F70A}"/>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174454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1843A-B318-46C5-AE11-16C42DA495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ECA177-D472-43C4-88F0-9DE884709B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5FE801-C3E3-4F88-995E-D285F218B6DB}"/>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5" name="Footer Placeholder 4">
            <a:extLst>
              <a:ext uri="{FF2B5EF4-FFF2-40B4-BE49-F238E27FC236}">
                <a16:creationId xmlns:a16="http://schemas.microsoft.com/office/drawing/2014/main" id="{F5D77BB2-A50A-4218-A6B7-279879A8A6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FE7636-FA0C-47F3-92A5-C4786DB717CF}"/>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237378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F724F-3744-4FD5-A46C-A92A855D70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354A5-C702-448A-AF09-6BC98FE790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0DCAEF-E34A-4926-9C1F-6EE71E3BE7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77D5E1-A81B-4935-880A-D040D3CC3211}"/>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6" name="Footer Placeholder 5">
            <a:extLst>
              <a:ext uri="{FF2B5EF4-FFF2-40B4-BE49-F238E27FC236}">
                <a16:creationId xmlns:a16="http://schemas.microsoft.com/office/drawing/2014/main" id="{42CFCCA9-F3FA-4179-AAD7-D23BEFFC7B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01DD0D-4DD5-47F2-B391-739AA557CC55}"/>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322041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E137-4427-4DF8-AE1E-947796C654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E8124C-48E7-4126-BC60-004F2C232B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1D7BEB-BCD3-42DE-9713-0A5406C96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B6D0799-44EE-4F5B-A544-152B008EF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5364EE-BECB-4C15-9C46-717419C8F2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E9554C-5386-465F-8CAA-68CFFB296843}"/>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8" name="Footer Placeholder 7">
            <a:extLst>
              <a:ext uri="{FF2B5EF4-FFF2-40B4-BE49-F238E27FC236}">
                <a16:creationId xmlns:a16="http://schemas.microsoft.com/office/drawing/2014/main" id="{8A8C8D61-3FE6-4719-BE0E-5DB4670226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598D1EC-C320-48E4-A99C-64849855D75B}"/>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300541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289B-55E8-4585-8A9E-B583B0E64D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9A0C30-81A8-4C9F-BE10-FFF6B7B38078}"/>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4" name="Footer Placeholder 3">
            <a:extLst>
              <a:ext uri="{FF2B5EF4-FFF2-40B4-BE49-F238E27FC236}">
                <a16:creationId xmlns:a16="http://schemas.microsoft.com/office/drawing/2014/main" id="{66B94071-32A2-40EE-AA6B-4D9DC05C8A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9BD596-073B-4DD6-B410-1FDFAD895214}"/>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384767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3A7B47-D982-4D4C-8208-0BAC15EBC0D2}"/>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3" name="Footer Placeholder 2">
            <a:extLst>
              <a:ext uri="{FF2B5EF4-FFF2-40B4-BE49-F238E27FC236}">
                <a16:creationId xmlns:a16="http://schemas.microsoft.com/office/drawing/2014/main" id="{C535A272-02D0-42D6-A27C-FAE3D0ED69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9D8253-6AF4-4F3A-B6A7-7531B10EFE80}"/>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301720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3C75-5FAF-4BAB-9A96-1369235D6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9B1B97-477C-41BB-974E-222FE64D1C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48C177-5A77-470A-995A-485541480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8CD69F-1DDF-463C-A8F6-0A01A0FAE746}"/>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6" name="Footer Placeholder 5">
            <a:extLst>
              <a:ext uri="{FF2B5EF4-FFF2-40B4-BE49-F238E27FC236}">
                <a16:creationId xmlns:a16="http://schemas.microsoft.com/office/drawing/2014/main" id="{513B51EA-F204-4E6A-887D-C82264DED1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73B649-D01D-4146-8BB0-423BE7C3BA01}"/>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7140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6961B-117C-4F08-A561-9A0B54C186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0F999B-C986-451D-8232-52C7422177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137DD1-FBD4-42CE-B682-C031EA61F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813907-BDED-429B-A230-75619291785C}"/>
              </a:ext>
            </a:extLst>
          </p:cNvPr>
          <p:cNvSpPr>
            <a:spLocks noGrp="1"/>
          </p:cNvSpPr>
          <p:nvPr>
            <p:ph type="dt" sz="half" idx="10"/>
          </p:nvPr>
        </p:nvSpPr>
        <p:spPr/>
        <p:txBody>
          <a:bodyPr/>
          <a:lstStyle/>
          <a:p>
            <a:fld id="{7A1BFC7F-E2AE-4739-97A5-ABEFE6785B82}" type="datetimeFigureOut">
              <a:rPr lang="en-GB" smtClean="0"/>
              <a:t>29/06/2020</a:t>
            </a:fld>
            <a:endParaRPr lang="en-GB"/>
          </a:p>
        </p:txBody>
      </p:sp>
      <p:sp>
        <p:nvSpPr>
          <p:cNvPr id="6" name="Footer Placeholder 5">
            <a:extLst>
              <a:ext uri="{FF2B5EF4-FFF2-40B4-BE49-F238E27FC236}">
                <a16:creationId xmlns:a16="http://schemas.microsoft.com/office/drawing/2014/main" id="{2E151EA8-DC32-438A-8FC2-1E668E4BC5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064D56-AEFA-4DC9-A742-2A57D107674C}"/>
              </a:ext>
            </a:extLst>
          </p:cNvPr>
          <p:cNvSpPr>
            <a:spLocks noGrp="1"/>
          </p:cNvSpPr>
          <p:nvPr>
            <p:ph type="sldNum" sz="quarter" idx="12"/>
          </p:nvPr>
        </p:nvSpPr>
        <p:spPr/>
        <p:txBody>
          <a:bodyPr/>
          <a:lstStyle/>
          <a:p>
            <a:fld id="{CAB515E8-8346-44B2-9864-61A91D28486A}" type="slidenum">
              <a:rPr lang="en-GB" smtClean="0"/>
              <a:t>‹#›</a:t>
            </a:fld>
            <a:endParaRPr lang="en-GB"/>
          </a:p>
        </p:txBody>
      </p:sp>
    </p:spTree>
    <p:extLst>
      <p:ext uri="{BB962C8B-B14F-4D97-AF65-F5344CB8AC3E}">
        <p14:creationId xmlns:p14="http://schemas.microsoft.com/office/powerpoint/2010/main" val="339495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B10E6F-049F-445A-8637-32C674D598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DE0A72-E735-4D19-999C-446D2DCD4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164C9A-387C-4B3B-AB38-DA0454DC6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BFC7F-E2AE-4739-97A5-ABEFE6785B82}" type="datetimeFigureOut">
              <a:rPr lang="en-GB" smtClean="0"/>
              <a:t>29/06/2020</a:t>
            </a:fld>
            <a:endParaRPr lang="en-GB"/>
          </a:p>
        </p:txBody>
      </p:sp>
      <p:sp>
        <p:nvSpPr>
          <p:cNvPr id="5" name="Footer Placeholder 4">
            <a:extLst>
              <a:ext uri="{FF2B5EF4-FFF2-40B4-BE49-F238E27FC236}">
                <a16:creationId xmlns:a16="http://schemas.microsoft.com/office/drawing/2014/main" id="{CCF7F1D9-B69E-42B6-950E-8ED6373405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91760E-740D-441E-983B-DB40A185B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515E8-8346-44B2-9864-61A91D28486A}" type="slidenum">
              <a:rPr lang="en-GB" smtClean="0"/>
              <a:t>‹#›</a:t>
            </a:fld>
            <a:endParaRPr lang="en-GB"/>
          </a:p>
        </p:txBody>
      </p:sp>
    </p:spTree>
    <p:extLst>
      <p:ext uri="{BB962C8B-B14F-4D97-AF65-F5344CB8AC3E}">
        <p14:creationId xmlns:p14="http://schemas.microsoft.com/office/powerpoint/2010/main" val="1195457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F74AD3-9D22-4A90-AC05-23F70EB1D924}"/>
              </a:ext>
            </a:extLst>
          </p:cNvPr>
          <p:cNvPicPr>
            <a:picLocks noChangeAspect="1"/>
          </p:cNvPicPr>
          <p:nvPr/>
        </p:nvPicPr>
        <p:blipFill>
          <a:blip r:embed="rId2"/>
          <a:stretch>
            <a:fillRect/>
          </a:stretch>
        </p:blipFill>
        <p:spPr>
          <a:xfrm>
            <a:off x="2233913" y="1333371"/>
            <a:ext cx="7271313" cy="4518415"/>
          </a:xfrm>
          <a:prstGeom prst="rect">
            <a:avLst/>
          </a:prstGeom>
        </p:spPr>
      </p:pic>
    </p:spTree>
    <p:extLst>
      <p:ext uri="{BB962C8B-B14F-4D97-AF65-F5344CB8AC3E}">
        <p14:creationId xmlns:p14="http://schemas.microsoft.com/office/powerpoint/2010/main" val="3347684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D7CC65-AC90-4795-9C9C-4E20E8D171A0}"/>
              </a:ext>
            </a:extLst>
          </p:cNvPr>
          <p:cNvSpPr txBox="1"/>
          <p:nvPr/>
        </p:nvSpPr>
        <p:spPr>
          <a:xfrm>
            <a:off x="330344" y="207051"/>
            <a:ext cx="10060841" cy="400110"/>
          </a:xfrm>
          <a:prstGeom prst="rect">
            <a:avLst/>
          </a:prstGeom>
          <a:noFill/>
        </p:spPr>
        <p:txBody>
          <a:bodyPr wrap="square" rtlCol="0">
            <a:spAutoFit/>
          </a:bodyPr>
          <a:lstStyle/>
          <a:p>
            <a:r>
              <a:rPr lang="en-GB" sz="2000" b="1" dirty="0"/>
              <a:t>Switch to ROY (9 forms) and Supersaturation Control </a:t>
            </a:r>
          </a:p>
        </p:txBody>
      </p:sp>
      <p:sp>
        <p:nvSpPr>
          <p:cNvPr id="11" name="TextBox 10">
            <a:extLst>
              <a:ext uri="{FF2B5EF4-FFF2-40B4-BE49-F238E27FC236}">
                <a16:creationId xmlns:a16="http://schemas.microsoft.com/office/drawing/2014/main" id="{4CCD84F2-1E28-41C1-9AA7-B69FB7D3BBE9}"/>
              </a:ext>
            </a:extLst>
          </p:cNvPr>
          <p:cNvSpPr txBox="1"/>
          <p:nvPr/>
        </p:nvSpPr>
        <p:spPr>
          <a:xfrm>
            <a:off x="5558026" y="853884"/>
            <a:ext cx="2618121" cy="1015663"/>
          </a:xfrm>
          <a:prstGeom prst="rect">
            <a:avLst/>
          </a:prstGeom>
          <a:noFill/>
        </p:spPr>
        <p:txBody>
          <a:bodyPr wrap="square" rtlCol="0">
            <a:spAutoFit/>
          </a:bodyPr>
          <a:lstStyle/>
          <a:p>
            <a:r>
              <a:rPr lang="en-GB" sz="2000" dirty="0">
                <a:solidFill>
                  <a:srgbClr val="FF0000"/>
                </a:solidFill>
              </a:rPr>
              <a:t>Solubility measured for supersaturation knowledge &amp; control</a:t>
            </a:r>
          </a:p>
        </p:txBody>
      </p:sp>
      <p:pic>
        <p:nvPicPr>
          <p:cNvPr id="12" name="Picture 11">
            <a:extLst>
              <a:ext uri="{FF2B5EF4-FFF2-40B4-BE49-F238E27FC236}">
                <a16:creationId xmlns:a16="http://schemas.microsoft.com/office/drawing/2014/main" id="{AE79620D-3FB5-47E1-9B6D-B1979E47AD3C}"/>
              </a:ext>
            </a:extLst>
          </p:cNvPr>
          <p:cNvPicPr>
            <a:picLocks noChangeAspect="1"/>
          </p:cNvPicPr>
          <p:nvPr/>
        </p:nvPicPr>
        <p:blipFill>
          <a:blip r:embed="rId2"/>
          <a:stretch>
            <a:fillRect/>
          </a:stretch>
        </p:blipFill>
        <p:spPr>
          <a:xfrm>
            <a:off x="330344" y="1361716"/>
            <a:ext cx="1781175" cy="1285875"/>
          </a:xfrm>
          <a:prstGeom prst="rect">
            <a:avLst/>
          </a:prstGeom>
        </p:spPr>
      </p:pic>
      <p:pic>
        <p:nvPicPr>
          <p:cNvPr id="13" name="Picture 12">
            <a:extLst>
              <a:ext uri="{FF2B5EF4-FFF2-40B4-BE49-F238E27FC236}">
                <a16:creationId xmlns:a16="http://schemas.microsoft.com/office/drawing/2014/main" id="{4E7BFE95-F40A-4D61-B8D8-9ECC8DE6D477}"/>
              </a:ext>
            </a:extLst>
          </p:cNvPr>
          <p:cNvPicPr>
            <a:picLocks noChangeAspect="1"/>
          </p:cNvPicPr>
          <p:nvPr/>
        </p:nvPicPr>
        <p:blipFill>
          <a:blip r:embed="rId3"/>
          <a:stretch>
            <a:fillRect/>
          </a:stretch>
        </p:blipFill>
        <p:spPr>
          <a:xfrm>
            <a:off x="2253205" y="744220"/>
            <a:ext cx="3304821" cy="2684780"/>
          </a:xfrm>
          <a:prstGeom prst="rect">
            <a:avLst/>
          </a:prstGeom>
        </p:spPr>
      </p:pic>
      <p:pic>
        <p:nvPicPr>
          <p:cNvPr id="14" name="Picture 13">
            <a:extLst>
              <a:ext uri="{FF2B5EF4-FFF2-40B4-BE49-F238E27FC236}">
                <a16:creationId xmlns:a16="http://schemas.microsoft.com/office/drawing/2014/main" id="{CC48A772-C0E9-4743-9EE2-BB158F6DEC08}"/>
              </a:ext>
            </a:extLst>
          </p:cNvPr>
          <p:cNvPicPr>
            <a:picLocks noChangeAspect="1"/>
          </p:cNvPicPr>
          <p:nvPr/>
        </p:nvPicPr>
        <p:blipFill>
          <a:blip r:embed="rId4"/>
          <a:stretch>
            <a:fillRect/>
          </a:stretch>
        </p:blipFill>
        <p:spPr>
          <a:xfrm>
            <a:off x="92598" y="3321819"/>
            <a:ext cx="12192000" cy="3469625"/>
          </a:xfrm>
          <a:prstGeom prst="rect">
            <a:avLst/>
          </a:prstGeom>
        </p:spPr>
      </p:pic>
      <p:sp>
        <p:nvSpPr>
          <p:cNvPr id="15" name="TextBox 14">
            <a:extLst>
              <a:ext uri="{FF2B5EF4-FFF2-40B4-BE49-F238E27FC236}">
                <a16:creationId xmlns:a16="http://schemas.microsoft.com/office/drawing/2014/main" id="{98CEA92E-379D-4C80-A1A8-FBCFF497516F}"/>
              </a:ext>
            </a:extLst>
          </p:cNvPr>
          <p:cNvSpPr txBox="1"/>
          <p:nvPr/>
        </p:nvSpPr>
        <p:spPr>
          <a:xfrm>
            <a:off x="5897767" y="2811516"/>
            <a:ext cx="6294233" cy="400110"/>
          </a:xfrm>
          <a:prstGeom prst="rect">
            <a:avLst/>
          </a:prstGeom>
          <a:noFill/>
        </p:spPr>
        <p:txBody>
          <a:bodyPr wrap="square" rtlCol="0">
            <a:spAutoFit/>
          </a:bodyPr>
          <a:lstStyle/>
          <a:p>
            <a:r>
              <a:rPr lang="en-GB" sz="2000" dirty="0">
                <a:solidFill>
                  <a:srgbClr val="FF0000"/>
                </a:solidFill>
              </a:rPr>
              <a:t>Multiple forms seen on glass slides from benzyl alcohol</a:t>
            </a:r>
          </a:p>
        </p:txBody>
      </p:sp>
      <p:sp>
        <p:nvSpPr>
          <p:cNvPr id="16" name="Rectangle 15">
            <a:extLst>
              <a:ext uri="{FF2B5EF4-FFF2-40B4-BE49-F238E27FC236}">
                <a16:creationId xmlns:a16="http://schemas.microsoft.com/office/drawing/2014/main" id="{ECBF1EDC-38C6-49D7-AF10-03C200E2E01F}"/>
              </a:ext>
            </a:extLst>
          </p:cNvPr>
          <p:cNvSpPr/>
          <p:nvPr/>
        </p:nvSpPr>
        <p:spPr>
          <a:xfrm>
            <a:off x="10102085" y="2133384"/>
            <a:ext cx="1874231" cy="369332"/>
          </a:xfrm>
          <a:prstGeom prst="rect">
            <a:avLst/>
          </a:prstGeom>
        </p:spPr>
        <p:txBody>
          <a:bodyPr wrap="none">
            <a:spAutoFit/>
          </a:bodyPr>
          <a:lstStyle/>
          <a:p>
            <a:r>
              <a:rPr lang="en-GB" dirty="0"/>
              <a:t>CCDC: </a:t>
            </a:r>
            <a:r>
              <a:rPr lang="en-GB" dirty="0" err="1"/>
              <a:t>QAXMEHxx</a:t>
            </a:r>
            <a:endParaRPr lang="en-GB" dirty="0"/>
          </a:p>
        </p:txBody>
      </p:sp>
    </p:spTree>
    <p:extLst>
      <p:ext uri="{BB962C8B-B14F-4D97-AF65-F5344CB8AC3E}">
        <p14:creationId xmlns:p14="http://schemas.microsoft.com/office/powerpoint/2010/main" val="198562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D7CC65-AC90-4795-9C9C-4E20E8D171A0}"/>
              </a:ext>
            </a:extLst>
          </p:cNvPr>
          <p:cNvSpPr txBox="1"/>
          <p:nvPr/>
        </p:nvSpPr>
        <p:spPr>
          <a:xfrm>
            <a:off x="330344" y="373102"/>
            <a:ext cx="10060841" cy="400110"/>
          </a:xfrm>
          <a:prstGeom prst="rect">
            <a:avLst/>
          </a:prstGeom>
          <a:noFill/>
        </p:spPr>
        <p:txBody>
          <a:bodyPr wrap="square" rtlCol="0">
            <a:spAutoFit/>
          </a:bodyPr>
          <a:lstStyle/>
          <a:p>
            <a:r>
              <a:rPr lang="en-GB" sz="2000" b="1" dirty="0"/>
              <a:t>SAMs </a:t>
            </a:r>
          </a:p>
        </p:txBody>
      </p:sp>
      <p:sp>
        <p:nvSpPr>
          <p:cNvPr id="15" name="TextBox 14">
            <a:extLst>
              <a:ext uri="{FF2B5EF4-FFF2-40B4-BE49-F238E27FC236}">
                <a16:creationId xmlns:a16="http://schemas.microsoft.com/office/drawing/2014/main" id="{98CEA92E-379D-4C80-A1A8-FBCFF497516F}"/>
              </a:ext>
            </a:extLst>
          </p:cNvPr>
          <p:cNvSpPr txBox="1"/>
          <p:nvPr/>
        </p:nvSpPr>
        <p:spPr>
          <a:xfrm>
            <a:off x="639557" y="1390650"/>
            <a:ext cx="5307554" cy="400110"/>
          </a:xfrm>
          <a:prstGeom prst="rect">
            <a:avLst/>
          </a:prstGeom>
          <a:noFill/>
        </p:spPr>
        <p:txBody>
          <a:bodyPr wrap="square" rtlCol="0">
            <a:spAutoFit/>
          </a:bodyPr>
          <a:lstStyle/>
          <a:p>
            <a:r>
              <a:rPr lang="en-GB" sz="2000" dirty="0">
                <a:solidFill>
                  <a:srgbClr val="FF0000"/>
                </a:solidFill>
              </a:rPr>
              <a:t>No crystals seen on –CH</a:t>
            </a:r>
            <a:r>
              <a:rPr lang="en-GB" sz="2000" baseline="-25000" dirty="0">
                <a:solidFill>
                  <a:srgbClr val="FF0000"/>
                </a:solidFill>
              </a:rPr>
              <a:t>3</a:t>
            </a:r>
            <a:r>
              <a:rPr lang="en-GB" sz="2000" dirty="0">
                <a:solidFill>
                  <a:srgbClr val="FF0000"/>
                </a:solidFill>
              </a:rPr>
              <a:t> SAM in benzyl alcohol </a:t>
            </a:r>
          </a:p>
        </p:txBody>
      </p:sp>
      <p:pic>
        <p:nvPicPr>
          <p:cNvPr id="2" name="Picture 1">
            <a:extLst>
              <a:ext uri="{FF2B5EF4-FFF2-40B4-BE49-F238E27FC236}">
                <a16:creationId xmlns:a16="http://schemas.microsoft.com/office/drawing/2014/main" id="{73F1EB05-21A0-40EA-B65F-2F9425F54DB6}"/>
              </a:ext>
            </a:extLst>
          </p:cNvPr>
          <p:cNvPicPr>
            <a:picLocks noChangeAspect="1"/>
          </p:cNvPicPr>
          <p:nvPr/>
        </p:nvPicPr>
        <p:blipFill>
          <a:blip r:embed="rId2"/>
          <a:stretch>
            <a:fillRect/>
          </a:stretch>
        </p:blipFill>
        <p:spPr>
          <a:xfrm>
            <a:off x="546422" y="2389148"/>
            <a:ext cx="11353800" cy="4095750"/>
          </a:xfrm>
          <a:prstGeom prst="rect">
            <a:avLst/>
          </a:prstGeom>
        </p:spPr>
      </p:pic>
    </p:spTree>
    <p:extLst>
      <p:ext uri="{BB962C8B-B14F-4D97-AF65-F5344CB8AC3E}">
        <p14:creationId xmlns:p14="http://schemas.microsoft.com/office/powerpoint/2010/main" val="4136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760D1D-7A01-4328-ADEA-C02A16047107}"/>
              </a:ext>
            </a:extLst>
          </p:cNvPr>
          <p:cNvSpPr/>
          <p:nvPr/>
        </p:nvSpPr>
        <p:spPr>
          <a:xfrm>
            <a:off x="756842" y="1011628"/>
            <a:ext cx="10394065" cy="2585323"/>
          </a:xfrm>
          <a:prstGeom prst="rect">
            <a:avLst/>
          </a:prstGeom>
        </p:spPr>
        <p:txBody>
          <a:bodyPr wrap="square">
            <a:spAutoFit/>
          </a:bodyPr>
          <a:lstStyle/>
          <a:p>
            <a:pPr>
              <a:spcAft>
                <a:spcPts val="0"/>
              </a:spcAft>
            </a:pPr>
            <a:r>
              <a:rPr lang="en-GB" dirty="0">
                <a:solidFill>
                  <a:srgbClr val="0056D6"/>
                </a:solidFill>
                <a:latin typeface="Calibri" panose="020F0502020204030204" pitchFamily="34" charset="0"/>
                <a:ea typeface="Times New Roman" panose="02020603050405020304" pitchFamily="18" charset="0"/>
              </a:rPr>
              <a:t>Comment 1:</a:t>
            </a:r>
            <a:endParaRPr lang="en-GB" dirty="0">
              <a:latin typeface="Calibri" panose="020F0502020204030204" pitchFamily="34" charset="0"/>
              <a:ea typeface="Calibri" panose="020F0502020204030204" pitchFamily="34" charset="0"/>
            </a:endParaRPr>
          </a:p>
          <a:p>
            <a:pPr>
              <a:spcAft>
                <a:spcPts val="0"/>
              </a:spcAft>
            </a:pPr>
            <a:r>
              <a:rPr lang="en-GB" i="1" dirty="0">
                <a:solidFill>
                  <a:srgbClr val="0056D6"/>
                </a:solidFill>
                <a:latin typeface="Calibri" panose="020F0502020204030204" pitchFamily="34" charset="0"/>
                <a:ea typeface="Times New Roman" panose="02020603050405020304" pitchFamily="18" charset="0"/>
              </a:rPr>
              <a:t>Would be interested in seeing more surface characterization SAM (</a:t>
            </a:r>
            <a:r>
              <a:rPr lang="en-GB" i="1" dirty="0" err="1">
                <a:solidFill>
                  <a:srgbClr val="0056D6"/>
                </a:solidFill>
                <a:latin typeface="Calibri" panose="020F0502020204030204" pitchFamily="34" charset="0"/>
                <a:ea typeface="Times New Roman" panose="02020603050405020304" pitchFamily="18" charset="0"/>
              </a:rPr>
              <a:t>i.e</a:t>
            </a:r>
            <a:r>
              <a:rPr lang="en-GB" i="1" dirty="0">
                <a:solidFill>
                  <a:srgbClr val="0056D6"/>
                </a:solidFill>
                <a:latin typeface="Calibri" panose="020F0502020204030204" pitchFamily="34" charset="0"/>
                <a:ea typeface="Times New Roman" panose="02020603050405020304" pitchFamily="18" charset="0"/>
              </a:rPr>
              <a:t> maybe contact angle or hydrophobicity, or AFM for surface feature)</a:t>
            </a:r>
            <a:r>
              <a:rPr lang="en-GB" dirty="0">
                <a:latin typeface="Calibri" panose="020F0502020204030204" pitchFamily="34" charset="0"/>
                <a:ea typeface="Times New Roman" panose="02020603050405020304" pitchFamily="18" charset="0"/>
              </a:rPr>
              <a:t> </a:t>
            </a:r>
            <a:endParaRPr lang="en-GB"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Times New Roman" panose="02020603050405020304" pitchFamily="18" charset="0"/>
            </a:endParaRPr>
          </a:p>
          <a:p>
            <a:pPr>
              <a:spcAft>
                <a:spcPts val="0"/>
              </a:spcAft>
            </a:pPr>
            <a:r>
              <a:rPr lang="en-GB" b="1" dirty="0">
                <a:latin typeface="Calibri" panose="020F0502020204030204" pitchFamily="34" charset="0"/>
                <a:ea typeface="Times New Roman" panose="02020603050405020304" pitchFamily="18" charset="0"/>
              </a:rPr>
              <a:t>At the very beginning of this IFPRI project, we checked whether our SAMs are high quality by reproducing earlier results of how specific SAMs lead to nucleation and growth of inorganic crystals with particular orientations. </a:t>
            </a:r>
            <a:r>
              <a:rPr lang="en-GB" dirty="0">
                <a:latin typeface="Calibri" panose="020F0502020204030204" pitchFamily="34" charset="0"/>
                <a:ea typeface="Times New Roman" panose="02020603050405020304" pitchFamily="18" charset="0"/>
              </a:rPr>
              <a:t>In particular, we showed that calcite (CaCO</a:t>
            </a:r>
            <a:r>
              <a:rPr lang="en-GB" baseline="-25000" dirty="0">
                <a:latin typeface="Calibri" panose="020F0502020204030204" pitchFamily="34" charset="0"/>
                <a:ea typeface="Times New Roman" panose="02020603050405020304" pitchFamily="18" charset="0"/>
              </a:rPr>
              <a:t>3</a:t>
            </a:r>
            <a:r>
              <a:rPr lang="en-GB" dirty="0">
                <a:latin typeface="Calibri" panose="020F0502020204030204" pitchFamily="34" charset="0"/>
                <a:ea typeface="Times New Roman" panose="02020603050405020304" pitchFamily="18" charset="0"/>
              </a:rPr>
              <a:t>) crystallized on –COOH terminated SAMs is oriented along the (012) facet, exactly how is has been described in the literature (JACS 129 (2007), 5480). But we can certainly generate some additional AFM images to further demonstrate our SAM quality.</a:t>
            </a:r>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61224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760D1D-7A01-4328-ADEA-C02A16047107}"/>
              </a:ext>
            </a:extLst>
          </p:cNvPr>
          <p:cNvSpPr/>
          <p:nvPr/>
        </p:nvSpPr>
        <p:spPr>
          <a:xfrm>
            <a:off x="381965" y="1298529"/>
            <a:ext cx="11636415" cy="2308324"/>
          </a:xfrm>
          <a:prstGeom prst="rect">
            <a:avLst/>
          </a:prstGeom>
        </p:spPr>
        <p:txBody>
          <a:bodyPr wrap="square">
            <a:spAutoFit/>
          </a:bodyPr>
          <a:lstStyle/>
          <a:p>
            <a:pPr>
              <a:spcAft>
                <a:spcPts val="0"/>
              </a:spcAft>
            </a:pPr>
            <a:r>
              <a:rPr lang="en-GB" dirty="0">
                <a:solidFill>
                  <a:srgbClr val="0056D6"/>
                </a:solidFill>
                <a:latin typeface="Calibri" panose="020F0502020204030204" pitchFamily="34" charset="0"/>
                <a:ea typeface="Times New Roman" panose="02020603050405020304" pitchFamily="18" charset="0"/>
              </a:rPr>
              <a:t>Comment 2:</a:t>
            </a:r>
            <a:endParaRPr lang="en-GB" dirty="0">
              <a:latin typeface="Calibri" panose="020F0502020204030204" pitchFamily="34" charset="0"/>
              <a:ea typeface="Calibri" panose="020F0502020204030204" pitchFamily="34" charset="0"/>
            </a:endParaRPr>
          </a:p>
          <a:p>
            <a:pPr>
              <a:spcAft>
                <a:spcPts val="0"/>
              </a:spcAft>
            </a:pPr>
            <a:r>
              <a:rPr lang="en-GB" dirty="0">
                <a:solidFill>
                  <a:srgbClr val="0056D6"/>
                </a:solidFill>
                <a:latin typeface="Calibri" panose="020F0502020204030204" pitchFamily="34" charset="0"/>
                <a:ea typeface="Times New Roman" panose="02020603050405020304" pitchFamily="18" charset="0"/>
              </a:rPr>
              <a:t>How easy is it to put different functional group on SAM, that way we can have access to more energy level. I think in the video there were only 4 different Sam, how easy/difficult to make other types</a:t>
            </a:r>
          </a:p>
          <a:p>
            <a:pPr>
              <a:spcAft>
                <a:spcPts val="0"/>
              </a:spcAft>
            </a:pPr>
            <a:endParaRPr lang="en-GB" dirty="0">
              <a:latin typeface="Calibri" panose="020F0502020204030204" pitchFamily="34" charset="0"/>
              <a:ea typeface="Calibri" panose="020F0502020204030204" pitchFamily="34" charset="0"/>
            </a:endParaRPr>
          </a:p>
          <a:p>
            <a:pPr>
              <a:spcAft>
                <a:spcPts val="0"/>
              </a:spcAft>
            </a:pPr>
            <a:r>
              <a:rPr lang="en-GB" b="1" dirty="0">
                <a:latin typeface="Calibri" panose="020F0502020204030204" pitchFamily="34" charset="0"/>
                <a:ea typeface="Times New Roman" panose="02020603050405020304" pitchFamily="18" charset="0"/>
              </a:rPr>
              <a:t>We definitively want to study more different SAMs. </a:t>
            </a:r>
            <a:r>
              <a:rPr lang="en-GB" dirty="0">
                <a:latin typeface="Calibri" panose="020F0502020204030204" pitchFamily="34" charset="0"/>
                <a:ea typeface="Times New Roman" panose="02020603050405020304" pitchFamily="18" charset="0"/>
              </a:rPr>
              <a:t>As pointed out in the video, the results we got were first proof-of-principle results that we got in  just before the Covid-19 pandemic shut all labs down at Cornell. Now that we are reopened again (since last week, at 1/3 of the usual occupancy only, however), we will continue to look at other SAMs and their effects on the polymorph selectivity of ROY. Their preparation is straight forward, so not a major time-limiting step.</a:t>
            </a:r>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7155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760D1D-7A01-4328-ADEA-C02A16047107}"/>
              </a:ext>
            </a:extLst>
          </p:cNvPr>
          <p:cNvSpPr/>
          <p:nvPr/>
        </p:nvSpPr>
        <p:spPr>
          <a:xfrm>
            <a:off x="381965" y="1298529"/>
            <a:ext cx="11636415" cy="4524315"/>
          </a:xfrm>
          <a:prstGeom prst="rect">
            <a:avLst/>
          </a:prstGeom>
        </p:spPr>
        <p:txBody>
          <a:bodyPr wrap="square">
            <a:spAutoFit/>
          </a:bodyPr>
          <a:lstStyle/>
          <a:p>
            <a:pPr>
              <a:spcAft>
                <a:spcPts val="0"/>
              </a:spcAft>
            </a:pPr>
            <a:r>
              <a:rPr lang="en-GB" dirty="0">
                <a:solidFill>
                  <a:srgbClr val="FF0000"/>
                </a:solidFill>
                <a:latin typeface="Calibri" panose="020F0502020204030204" pitchFamily="34" charset="0"/>
                <a:ea typeface="Calibri" panose="020F0502020204030204" pitchFamily="34" charset="0"/>
              </a:rPr>
              <a:t>I think it would be great to start to link the data to the chemistry.  Do you have any plans later to do that, perhaps with MD simulations or similar?</a:t>
            </a:r>
          </a:p>
          <a:p>
            <a:pPr marL="342900" indent="-342900">
              <a:spcAft>
                <a:spcPts val="0"/>
              </a:spcAft>
              <a:buAutoNum type="arabicPeriod"/>
            </a:pPr>
            <a:endParaRPr lang="en-GB" dirty="0">
              <a:latin typeface="Calibri" panose="020F0502020204030204" pitchFamily="34" charset="0"/>
              <a:ea typeface="Calibri" panose="020F0502020204030204" pitchFamily="34" charset="0"/>
            </a:endParaRPr>
          </a:p>
          <a:p>
            <a:r>
              <a:rPr lang="en-GB" dirty="0"/>
              <a:t>The current continuation plan is to basically get the details straightened out, as discussed/described in the talk. We need to do the x-ray in order to assign the polymorphs and will also do Raman on the samples. Once we have a couple of clear “winners”, </a:t>
            </a:r>
            <a:r>
              <a:rPr lang="en-GB" b="1" dirty="0"/>
              <a:t>my thought was to then try to go the synchrotron again in order to look at the early formation stages, which is what the IPFRI brief really was charging us with. </a:t>
            </a:r>
            <a:r>
              <a:rPr lang="en-GB" dirty="0"/>
              <a:t>Do you think this is the right way to think about it?</a:t>
            </a:r>
          </a:p>
          <a:p>
            <a:pPr>
              <a:spcAft>
                <a:spcPts val="0"/>
              </a:spcAft>
            </a:pPr>
            <a:endParaRPr lang="en-GB" dirty="0">
              <a:latin typeface="Calibri" panose="020F0502020204030204" pitchFamily="34" charset="0"/>
              <a:ea typeface="Calibri" panose="020F0502020204030204" pitchFamily="34" charset="0"/>
            </a:endParaRPr>
          </a:p>
          <a:p>
            <a:pPr>
              <a:spcAft>
                <a:spcPts val="0"/>
              </a:spcAft>
            </a:pPr>
            <a:r>
              <a:rPr lang="en-GB" dirty="0">
                <a:solidFill>
                  <a:srgbClr val="FF0000"/>
                </a:solidFill>
                <a:latin typeface="Calibri" panose="020F0502020204030204" pitchFamily="34" charset="0"/>
                <a:ea typeface="Calibri" panose="020F0502020204030204" pitchFamily="34" charset="0"/>
              </a:rPr>
              <a:t>Mike Doherty’s work has clear links here (not so much the IFPRI project) but the work on understanding morphology – if he’s willing you could understand which faces are attached to the surface.</a:t>
            </a:r>
          </a:p>
          <a:p>
            <a:pPr marL="342900" indent="-342900">
              <a:spcAft>
                <a:spcPts val="0"/>
              </a:spcAft>
              <a:buAutoNum type="arabicPeriod"/>
            </a:pPr>
            <a:endParaRPr lang="en-GB" dirty="0">
              <a:latin typeface="Calibri" panose="020F0502020204030204" pitchFamily="34" charset="0"/>
              <a:ea typeface="Calibri" panose="020F0502020204030204" pitchFamily="34" charset="0"/>
            </a:endParaRPr>
          </a:p>
          <a:p>
            <a:pPr>
              <a:spcAft>
                <a:spcPts val="0"/>
              </a:spcAft>
            </a:pPr>
            <a:r>
              <a:rPr lang="en-GB" dirty="0">
                <a:latin typeface="Calibri" panose="020F0502020204030204" pitchFamily="34" charset="0"/>
                <a:ea typeface="Calibri" panose="020F0502020204030204" pitchFamily="34" charset="0"/>
              </a:rPr>
              <a:t>Concerning Mike Doherty: </a:t>
            </a:r>
            <a:r>
              <a:rPr lang="en-GB" b="1" dirty="0">
                <a:latin typeface="Calibri" panose="020F0502020204030204" pitchFamily="34" charset="0"/>
                <a:ea typeface="Calibri" panose="020F0502020204030204" pitchFamily="34" charset="0"/>
              </a:rPr>
              <a:t>It would indeed be nice </a:t>
            </a:r>
            <a:r>
              <a:rPr lang="en-GB" dirty="0">
                <a:latin typeface="Calibri" panose="020F0502020204030204" pitchFamily="34" charset="0"/>
                <a:ea typeface="Calibri" panose="020F0502020204030204" pitchFamily="34" charset="0"/>
              </a:rPr>
              <a:t>to get him to look at this. But for one, maybe that should wait until we have some synchrotron data on early formation stages? Also, </a:t>
            </a:r>
            <a:r>
              <a:rPr lang="en-GB" b="1" dirty="0">
                <a:latin typeface="Calibri" panose="020F0502020204030204" pitchFamily="34" charset="0"/>
                <a:ea typeface="Calibri" panose="020F0502020204030204" pitchFamily="34" charset="0"/>
              </a:rPr>
              <a:t>I am not sure whether I can talk him into this</a:t>
            </a:r>
            <a:r>
              <a:rPr lang="en-GB" dirty="0">
                <a:latin typeface="Calibri" panose="020F0502020204030204" pitchFamily="34" charset="0"/>
                <a:ea typeface="Calibri" panose="020F0502020204030204" pitchFamily="34" charset="0"/>
              </a:rPr>
              <a:t>, as someone needs to pay for the student on his end seriously looking into this. In academia, that is always a bit of a problem…</a:t>
            </a:r>
          </a:p>
          <a:p>
            <a:pPr marL="342900" indent="-342900">
              <a:spcAft>
                <a:spcPts val="0"/>
              </a:spcAft>
              <a:buAutoNum type="arabicPeriod"/>
            </a:pPr>
            <a:endParaRPr lang="en-GB" dirty="0">
              <a:latin typeface="Calibri" panose="020F0502020204030204" pitchFamily="34" charset="0"/>
              <a:ea typeface="Calibri" panose="020F0502020204030204" pitchFamily="34" charset="0"/>
            </a:endParaRPr>
          </a:p>
          <a:p>
            <a:pPr marL="342900" indent="-342900">
              <a:spcAft>
                <a:spcPts val="0"/>
              </a:spcAft>
              <a:buAutoNum type="arabicPeriod"/>
            </a:pPr>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66068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E6B5BA3FF8A04C8936E7D48CEEC720" ma:contentTypeVersion="10" ma:contentTypeDescription="Create a new document." ma:contentTypeScope="" ma:versionID="f28f533db3918edfde3c6ff25b111c1b">
  <xsd:schema xmlns:xsd="http://www.w3.org/2001/XMLSchema" xmlns:xs="http://www.w3.org/2001/XMLSchema" xmlns:p="http://schemas.microsoft.com/office/2006/metadata/properties" xmlns:ns3="1ff0979a-ba5b-4b8d-b384-e9d33eefbe60" targetNamespace="http://schemas.microsoft.com/office/2006/metadata/properties" ma:root="true" ma:fieldsID="9cc7ac7ce7b47ba7efe3f81e9bbbd6f7" ns3:_="">
    <xsd:import namespace="1ff0979a-ba5b-4b8d-b384-e9d33eefbe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f0979a-ba5b-4b8d-b384-e9d33eefbe6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FB1FF8-5E40-46CC-9D1E-826805F5A607}">
  <ds:schemaRefs>
    <ds:schemaRef ds:uri="http://schemas.microsoft.com/office/2006/documentManagement/types"/>
    <ds:schemaRef ds:uri="http://purl.org/dc/terms/"/>
    <ds:schemaRef ds:uri="http://schemas.openxmlformats.org/package/2006/metadata/core-properties"/>
    <ds:schemaRef ds:uri="http://purl.org/dc/dcmitype/"/>
    <ds:schemaRef ds:uri="1ff0979a-ba5b-4b8d-b384-e9d33eefbe60"/>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C93CC8B-67A2-427E-B2CC-43493AB1A322}">
  <ds:schemaRefs>
    <ds:schemaRef ds:uri="http://schemas.microsoft.com/sharepoint/v3/contenttype/forms"/>
  </ds:schemaRefs>
</ds:datastoreItem>
</file>

<file path=customXml/itemProps3.xml><?xml version="1.0" encoding="utf-8"?>
<ds:datastoreItem xmlns:ds="http://schemas.openxmlformats.org/officeDocument/2006/customXml" ds:itemID="{0DBBB9A1-CC37-46C4-9C80-F3273AFD3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f0979a-ba5b-4b8d-b384-e9d33eefbe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3925</TotalTime>
  <Words>429</Words>
  <Application>Microsoft Office PowerPoint</Application>
  <PresentationFormat>Widescreen</PresentationFormat>
  <Paragraphs>21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Hone</dc:creator>
  <cp:lastModifiedBy>John Hone</cp:lastModifiedBy>
  <cp:revision>5</cp:revision>
  <dcterms:created xsi:type="dcterms:W3CDTF">2020-06-26T15:29:29Z</dcterms:created>
  <dcterms:modified xsi:type="dcterms:W3CDTF">2020-06-29T12:23:19Z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0x01010086E6B5BA3FF8A04C8936E7D48CEEC720</vt:lpwstr>
  </property>
</Properties>
</file>