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8" r:id="rId2"/>
    <p:sldId id="259" r:id="rId3"/>
    <p:sldId id="260" r:id="rId4"/>
    <p:sldId id="261" r:id="rId5"/>
    <p:sldId id="262" r:id="rId6"/>
    <p:sldId id="256" r:id="rId7"/>
    <p:sldId id="257"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650"/>
    <p:restoredTop sz="94649"/>
  </p:normalViewPr>
  <p:slideViewPr>
    <p:cSldViewPr snapToGrid="0" snapToObjects="1">
      <p:cViewPr varScale="1">
        <p:scale>
          <a:sx n="87" d="100"/>
          <a:sy n="87" d="100"/>
        </p:scale>
        <p:origin x="-448" y="-10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F10F0D1-9E6A-9545-8091-8D8CCD5DE87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F7B40B86-1D92-1547-B06F-C7676C0E453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9640F1B7-BDF2-E14B-9525-B2432B531DA4}"/>
              </a:ext>
            </a:extLst>
          </p:cNvPr>
          <p:cNvSpPr>
            <a:spLocks noGrp="1"/>
          </p:cNvSpPr>
          <p:nvPr>
            <p:ph type="dt" sz="half" idx="10"/>
          </p:nvPr>
        </p:nvSpPr>
        <p:spPr/>
        <p:txBody>
          <a:bodyPr/>
          <a:lstStyle/>
          <a:p>
            <a:fld id="{DAD7D2ED-69B2-9048-A183-D7F5D25D3575}" type="datetimeFigureOut">
              <a:rPr lang="en-US" smtClean="0"/>
              <a:t>6/29/20</a:t>
            </a:fld>
            <a:endParaRPr lang="en-US"/>
          </a:p>
        </p:txBody>
      </p:sp>
      <p:sp>
        <p:nvSpPr>
          <p:cNvPr id="5" name="Footer Placeholder 4">
            <a:extLst>
              <a:ext uri="{FF2B5EF4-FFF2-40B4-BE49-F238E27FC236}">
                <a16:creationId xmlns:a16="http://schemas.microsoft.com/office/drawing/2014/main" xmlns="" id="{D217B031-8470-3743-90CC-9938CC84D1C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8CCF40D1-41A1-C24D-BC41-8AE1CDD0E78F}"/>
              </a:ext>
            </a:extLst>
          </p:cNvPr>
          <p:cNvSpPr>
            <a:spLocks noGrp="1"/>
          </p:cNvSpPr>
          <p:nvPr>
            <p:ph type="sldNum" sz="quarter" idx="12"/>
          </p:nvPr>
        </p:nvSpPr>
        <p:spPr/>
        <p:txBody>
          <a:bodyPr/>
          <a:lstStyle/>
          <a:p>
            <a:fld id="{95302C0A-F54E-4B42-AF8B-3876138711D7}" type="slidenum">
              <a:rPr lang="en-US" smtClean="0"/>
              <a:t>‹#›</a:t>
            </a:fld>
            <a:endParaRPr lang="en-US"/>
          </a:p>
        </p:txBody>
      </p:sp>
    </p:spTree>
    <p:extLst>
      <p:ext uri="{BB962C8B-B14F-4D97-AF65-F5344CB8AC3E}">
        <p14:creationId xmlns:p14="http://schemas.microsoft.com/office/powerpoint/2010/main" val="5575912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AD738BA-DD71-0A4F-91DF-29EE99A4052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80D55F15-AD44-6249-A8CE-E4BE1DBD495D}"/>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4735574B-AFD7-3445-9FD0-827385A69797}"/>
              </a:ext>
            </a:extLst>
          </p:cNvPr>
          <p:cNvSpPr>
            <a:spLocks noGrp="1"/>
          </p:cNvSpPr>
          <p:nvPr>
            <p:ph type="dt" sz="half" idx="10"/>
          </p:nvPr>
        </p:nvSpPr>
        <p:spPr/>
        <p:txBody>
          <a:bodyPr/>
          <a:lstStyle/>
          <a:p>
            <a:fld id="{DAD7D2ED-69B2-9048-A183-D7F5D25D3575}" type="datetimeFigureOut">
              <a:rPr lang="en-US" smtClean="0"/>
              <a:t>6/29/20</a:t>
            </a:fld>
            <a:endParaRPr lang="en-US"/>
          </a:p>
        </p:txBody>
      </p:sp>
      <p:sp>
        <p:nvSpPr>
          <p:cNvPr id="5" name="Footer Placeholder 4">
            <a:extLst>
              <a:ext uri="{FF2B5EF4-FFF2-40B4-BE49-F238E27FC236}">
                <a16:creationId xmlns:a16="http://schemas.microsoft.com/office/drawing/2014/main" xmlns="" id="{D56EECA3-0B3A-2A44-AD98-348E8E7530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75081131-1F02-7346-BE4D-F85DE0B039D8}"/>
              </a:ext>
            </a:extLst>
          </p:cNvPr>
          <p:cNvSpPr>
            <a:spLocks noGrp="1"/>
          </p:cNvSpPr>
          <p:nvPr>
            <p:ph type="sldNum" sz="quarter" idx="12"/>
          </p:nvPr>
        </p:nvSpPr>
        <p:spPr/>
        <p:txBody>
          <a:bodyPr/>
          <a:lstStyle/>
          <a:p>
            <a:fld id="{95302C0A-F54E-4B42-AF8B-3876138711D7}" type="slidenum">
              <a:rPr lang="en-US" smtClean="0"/>
              <a:t>‹#›</a:t>
            </a:fld>
            <a:endParaRPr lang="en-US"/>
          </a:p>
        </p:txBody>
      </p:sp>
    </p:spTree>
    <p:extLst>
      <p:ext uri="{BB962C8B-B14F-4D97-AF65-F5344CB8AC3E}">
        <p14:creationId xmlns:p14="http://schemas.microsoft.com/office/powerpoint/2010/main" val="28124058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6E4289A0-7FFF-8A45-9BB2-C69E11F50CB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DAC9CAAE-81FE-6B4E-9CE5-9EA43837CC74}"/>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C3A18340-F09E-7140-92BA-04034F822768}"/>
              </a:ext>
            </a:extLst>
          </p:cNvPr>
          <p:cNvSpPr>
            <a:spLocks noGrp="1"/>
          </p:cNvSpPr>
          <p:nvPr>
            <p:ph type="dt" sz="half" idx="10"/>
          </p:nvPr>
        </p:nvSpPr>
        <p:spPr/>
        <p:txBody>
          <a:bodyPr/>
          <a:lstStyle/>
          <a:p>
            <a:fld id="{DAD7D2ED-69B2-9048-A183-D7F5D25D3575}" type="datetimeFigureOut">
              <a:rPr lang="en-US" smtClean="0"/>
              <a:t>6/29/20</a:t>
            </a:fld>
            <a:endParaRPr lang="en-US"/>
          </a:p>
        </p:txBody>
      </p:sp>
      <p:sp>
        <p:nvSpPr>
          <p:cNvPr id="5" name="Footer Placeholder 4">
            <a:extLst>
              <a:ext uri="{FF2B5EF4-FFF2-40B4-BE49-F238E27FC236}">
                <a16:creationId xmlns:a16="http://schemas.microsoft.com/office/drawing/2014/main" xmlns="" id="{2D01EAAA-3626-5A48-92A9-77A3B49233A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070B48A3-9A43-284B-AC56-53EABAD4FCCC}"/>
              </a:ext>
            </a:extLst>
          </p:cNvPr>
          <p:cNvSpPr>
            <a:spLocks noGrp="1"/>
          </p:cNvSpPr>
          <p:nvPr>
            <p:ph type="sldNum" sz="quarter" idx="12"/>
          </p:nvPr>
        </p:nvSpPr>
        <p:spPr/>
        <p:txBody>
          <a:bodyPr/>
          <a:lstStyle/>
          <a:p>
            <a:fld id="{95302C0A-F54E-4B42-AF8B-3876138711D7}" type="slidenum">
              <a:rPr lang="en-US" smtClean="0"/>
              <a:t>‹#›</a:t>
            </a:fld>
            <a:endParaRPr lang="en-US"/>
          </a:p>
        </p:txBody>
      </p:sp>
    </p:spTree>
    <p:extLst>
      <p:ext uri="{BB962C8B-B14F-4D97-AF65-F5344CB8AC3E}">
        <p14:creationId xmlns:p14="http://schemas.microsoft.com/office/powerpoint/2010/main" val="16051093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21357BF-5509-7B4E-A6A1-2DB400E6437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3CBB94BF-593A-984F-BD48-21955558EA34}"/>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4F26C8D4-4746-EF48-8B2A-E637B883BD80}"/>
              </a:ext>
            </a:extLst>
          </p:cNvPr>
          <p:cNvSpPr>
            <a:spLocks noGrp="1"/>
          </p:cNvSpPr>
          <p:nvPr>
            <p:ph type="dt" sz="half" idx="10"/>
          </p:nvPr>
        </p:nvSpPr>
        <p:spPr/>
        <p:txBody>
          <a:bodyPr/>
          <a:lstStyle/>
          <a:p>
            <a:fld id="{DAD7D2ED-69B2-9048-A183-D7F5D25D3575}" type="datetimeFigureOut">
              <a:rPr lang="en-US" smtClean="0"/>
              <a:t>6/29/20</a:t>
            </a:fld>
            <a:endParaRPr lang="en-US"/>
          </a:p>
        </p:txBody>
      </p:sp>
      <p:sp>
        <p:nvSpPr>
          <p:cNvPr id="5" name="Footer Placeholder 4">
            <a:extLst>
              <a:ext uri="{FF2B5EF4-FFF2-40B4-BE49-F238E27FC236}">
                <a16:creationId xmlns:a16="http://schemas.microsoft.com/office/drawing/2014/main" xmlns="" id="{D1B31F32-4C82-7E4B-8410-E53B66A23D4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7DD3D44A-F579-2E4F-8C2C-31FB887689E6}"/>
              </a:ext>
            </a:extLst>
          </p:cNvPr>
          <p:cNvSpPr>
            <a:spLocks noGrp="1"/>
          </p:cNvSpPr>
          <p:nvPr>
            <p:ph type="sldNum" sz="quarter" idx="12"/>
          </p:nvPr>
        </p:nvSpPr>
        <p:spPr/>
        <p:txBody>
          <a:bodyPr/>
          <a:lstStyle/>
          <a:p>
            <a:fld id="{95302C0A-F54E-4B42-AF8B-3876138711D7}" type="slidenum">
              <a:rPr lang="en-US" smtClean="0"/>
              <a:t>‹#›</a:t>
            </a:fld>
            <a:endParaRPr lang="en-US"/>
          </a:p>
        </p:txBody>
      </p:sp>
    </p:spTree>
    <p:extLst>
      <p:ext uri="{BB962C8B-B14F-4D97-AF65-F5344CB8AC3E}">
        <p14:creationId xmlns:p14="http://schemas.microsoft.com/office/powerpoint/2010/main" val="23815929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6CD3653-2E27-404C-91C9-EF0B9F826FB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3C6C9143-26B9-FA40-8DDA-3B7A1369AEE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xmlns="" id="{B34D6D9F-37FC-CB48-81EE-3C6437A656DF}"/>
              </a:ext>
            </a:extLst>
          </p:cNvPr>
          <p:cNvSpPr>
            <a:spLocks noGrp="1"/>
          </p:cNvSpPr>
          <p:nvPr>
            <p:ph type="dt" sz="half" idx="10"/>
          </p:nvPr>
        </p:nvSpPr>
        <p:spPr/>
        <p:txBody>
          <a:bodyPr/>
          <a:lstStyle/>
          <a:p>
            <a:fld id="{DAD7D2ED-69B2-9048-A183-D7F5D25D3575}" type="datetimeFigureOut">
              <a:rPr lang="en-US" smtClean="0"/>
              <a:t>6/29/20</a:t>
            </a:fld>
            <a:endParaRPr lang="en-US"/>
          </a:p>
        </p:txBody>
      </p:sp>
      <p:sp>
        <p:nvSpPr>
          <p:cNvPr id="5" name="Footer Placeholder 4">
            <a:extLst>
              <a:ext uri="{FF2B5EF4-FFF2-40B4-BE49-F238E27FC236}">
                <a16:creationId xmlns:a16="http://schemas.microsoft.com/office/drawing/2014/main" xmlns="" id="{7B7DF182-740B-C447-85AF-91F133C62F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9FB5D10D-9AA6-0448-8101-94CEFB0630BB}"/>
              </a:ext>
            </a:extLst>
          </p:cNvPr>
          <p:cNvSpPr>
            <a:spLocks noGrp="1"/>
          </p:cNvSpPr>
          <p:nvPr>
            <p:ph type="sldNum" sz="quarter" idx="12"/>
          </p:nvPr>
        </p:nvSpPr>
        <p:spPr/>
        <p:txBody>
          <a:bodyPr/>
          <a:lstStyle/>
          <a:p>
            <a:fld id="{95302C0A-F54E-4B42-AF8B-3876138711D7}" type="slidenum">
              <a:rPr lang="en-US" smtClean="0"/>
              <a:t>‹#›</a:t>
            </a:fld>
            <a:endParaRPr lang="en-US"/>
          </a:p>
        </p:txBody>
      </p:sp>
    </p:spTree>
    <p:extLst>
      <p:ext uri="{BB962C8B-B14F-4D97-AF65-F5344CB8AC3E}">
        <p14:creationId xmlns:p14="http://schemas.microsoft.com/office/powerpoint/2010/main" val="23220352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7C360C-E62D-C646-9F20-D52D3409552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F13D714B-7F3D-984B-B1FD-13AB09C73912}"/>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7078A426-AD51-F34F-A34A-7A7070378209}"/>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3FD3DC33-EA07-4F45-8AF7-469D80569585}"/>
              </a:ext>
            </a:extLst>
          </p:cNvPr>
          <p:cNvSpPr>
            <a:spLocks noGrp="1"/>
          </p:cNvSpPr>
          <p:nvPr>
            <p:ph type="dt" sz="half" idx="10"/>
          </p:nvPr>
        </p:nvSpPr>
        <p:spPr/>
        <p:txBody>
          <a:bodyPr/>
          <a:lstStyle/>
          <a:p>
            <a:fld id="{DAD7D2ED-69B2-9048-A183-D7F5D25D3575}" type="datetimeFigureOut">
              <a:rPr lang="en-US" smtClean="0"/>
              <a:t>6/29/20</a:t>
            </a:fld>
            <a:endParaRPr lang="en-US"/>
          </a:p>
        </p:txBody>
      </p:sp>
      <p:sp>
        <p:nvSpPr>
          <p:cNvPr id="6" name="Footer Placeholder 5">
            <a:extLst>
              <a:ext uri="{FF2B5EF4-FFF2-40B4-BE49-F238E27FC236}">
                <a16:creationId xmlns:a16="http://schemas.microsoft.com/office/drawing/2014/main" xmlns="" id="{7FA845FA-34C1-2D43-A4E7-7C733A704D4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4ECF1778-F386-A346-8209-F60364F6B6F5}"/>
              </a:ext>
            </a:extLst>
          </p:cNvPr>
          <p:cNvSpPr>
            <a:spLocks noGrp="1"/>
          </p:cNvSpPr>
          <p:nvPr>
            <p:ph type="sldNum" sz="quarter" idx="12"/>
          </p:nvPr>
        </p:nvSpPr>
        <p:spPr/>
        <p:txBody>
          <a:bodyPr/>
          <a:lstStyle/>
          <a:p>
            <a:fld id="{95302C0A-F54E-4B42-AF8B-3876138711D7}" type="slidenum">
              <a:rPr lang="en-US" smtClean="0"/>
              <a:t>‹#›</a:t>
            </a:fld>
            <a:endParaRPr lang="en-US"/>
          </a:p>
        </p:txBody>
      </p:sp>
    </p:spTree>
    <p:extLst>
      <p:ext uri="{BB962C8B-B14F-4D97-AF65-F5344CB8AC3E}">
        <p14:creationId xmlns:p14="http://schemas.microsoft.com/office/powerpoint/2010/main" val="32787630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41758F2-1AEB-E941-9002-172C723911D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AFA24DA2-101B-B94B-B6F0-43B34E28EB3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xmlns="" id="{90B6EDE5-79AF-2F44-ADB9-0D7DC36C46AF}"/>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C60F8886-C5E5-FA43-8A56-E88985E314E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xmlns="" id="{9A6E0EE9-D72F-9348-B6F4-CE219396DB8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BD54E1D5-C418-D049-8C82-FFC584AF405B}"/>
              </a:ext>
            </a:extLst>
          </p:cNvPr>
          <p:cNvSpPr>
            <a:spLocks noGrp="1"/>
          </p:cNvSpPr>
          <p:nvPr>
            <p:ph type="dt" sz="half" idx="10"/>
          </p:nvPr>
        </p:nvSpPr>
        <p:spPr/>
        <p:txBody>
          <a:bodyPr/>
          <a:lstStyle/>
          <a:p>
            <a:fld id="{DAD7D2ED-69B2-9048-A183-D7F5D25D3575}" type="datetimeFigureOut">
              <a:rPr lang="en-US" smtClean="0"/>
              <a:t>6/29/20</a:t>
            </a:fld>
            <a:endParaRPr lang="en-US"/>
          </a:p>
        </p:txBody>
      </p:sp>
      <p:sp>
        <p:nvSpPr>
          <p:cNvPr id="8" name="Footer Placeholder 7">
            <a:extLst>
              <a:ext uri="{FF2B5EF4-FFF2-40B4-BE49-F238E27FC236}">
                <a16:creationId xmlns:a16="http://schemas.microsoft.com/office/drawing/2014/main" xmlns="" id="{9345321E-AED0-E146-BECF-A3F0C6556F7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D29A1011-0BFA-B24D-92E5-9F42B4375B40}"/>
              </a:ext>
            </a:extLst>
          </p:cNvPr>
          <p:cNvSpPr>
            <a:spLocks noGrp="1"/>
          </p:cNvSpPr>
          <p:nvPr>
            <p:ph type="sldNum" sz="quarter" idx="12"/>
          </p:nvPr>
        </p:nvSpPr>
        <p:spPr/>
        <p:txBody>
          <a:bodyPr/>
          <a:lstStyle/>
          <a:p>
            <a:fld id="{95302C0A-F54E-4B42-AF8B-3876138711D7}" type="slidenum">
              <a:rPr lang="en-US" smtClean="0"/>
              <a:t>‹#›</a:t>
            </a:fld>
            <a:endParaRPr lang="en-US"/>
          </a:p>
        </p:txBody>
      </p:sp>
    </p:spTree>
    <p:extLst>
      <p:ext uri="{BB962C8B-B14F-4D97-AF65-F5344CB8AC3E}">
        <p14:creationId xmlns:p14="http://schemas.microsoft.com/office/powerpoint/2010/main" val="13801243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11C5577-3FC4-7F45-BC5E-784A17A46D5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FC835C50-4F1E-9C43-8DDA-8B36ADB43995}"/>
              </a:ext>
            </a:extLst>
          </p:cNvPr>
          <p:cNvSpPr>
            <a:spLocks noGrp="1"/>
          </p:cNvSpPr>
          <p:nvPr>
            <p:ph type="dt" sz="half" idx="10"/>
          </p:nvPr>
        </p:nvSpPr>
        <p:spPr/>
        <p:txBody>
          <a:bodyPr/>
          <a:lstStyle/>
          <a:p>
            <a:fld id="{DAD7D2ED-69B2-9048-A183-D7F5D25D3575}" type="datetimeFigureOut">
              <a:rPr lang="en-US" smtClean="0"/>
              <a:t>6/29/20</a:t>
            </a:fld>
            <a:endParaRPr lang="en-US"/>
          </a:p>
        </p:txBody>
      </p:sp>
      <p:sp>
        <p:nvSpPr>
          <p:cNvPr id="4" name="Footer Placeholder 3">
            <a:extLst>
              <a:ext uri="{FF2B5EF4-FFF2-40B4-BE49-F238E27FC236}">
                <a16:creationId xmlns:a16="http://schemas.microsoft.com/office/drawing/2014/main" xmlns="" id="{2B32F944-5719-984A-85F9-96A1A7C36F2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91210632-8F75-0D4C-8D4D-928FDC23AA61}"/>
              </a:ext>
            </a:extLst>
          </p:cNvPr>
          <p:cNvSpPr>
            <a:spLocks noGrp="1"/>
          </p:cNvSpPr>
          <p:nvPr>
            <p:ph type="sldNum" sz="quarter" idx="12"/>
          </p:nvPr>
        </p:nvSpPr>
        <p:spPr/>
        <p:txBody>
          <a:bodyPr/>
          <a:lstStyle/>
          <a:p>
            <a:fld id="{95302C0A-F54E-4B42-AF8B-3876138711D7}" type="slidenum">
              <a:rPr lang="en-US" smtClean="0"/>
              <a:t>‹#›</a:t>
            </a:fld>
            <a:endParaRPr lang="en-US"/>
          </a:p>
        </p:txBody>
      </p:sp>
    </p:spTree>
    <p:extLst>
      <p:ext uri="{BB962C8B-B14F-4D97-AF65-F5344CB8AC3E}">
        <p14:creationId xmlns:p14="http://schemas.microsoft.com/office/powerpoint/2010/main" val="41506952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A3A1FFCE-6F45-BF4B-8F3C-D59855E7BA90}"/>
              </a:ext>
            </a:extLst>
          </p:cNvPr>
          <p:cNvSpPr>
            <a:spLocks noGrp="1"/>
          </p:cNvSpPr>
          <p:nvPr>
            <p:ph type="dt" sz="half" idx="10"/>
          </p:nvPr>
        </p:nvSpPr>
        <p:spPr/>
        <p:txBody>
          <a:bodyPr/>
          <a:lstStyle/>
          <a:p>
            <a:fld id="{DAD7D2ED-69B2-9048-A183-D7F5D25D3575}" type="datetimeFigureOut">
              <a:rPr lang="en-US" smtClean="0"/>
              <a:t>6/29/20</a:t>
            </a:fld>
            <a:endParaRPr lang="en-US"/>
          </a:p>
        </p:txBody>
      </p:sp>
      <p:sp>
        <p:nvSpPr>
          <p:cNvPr id="3" name="Footer Placeholder 2">
            <a:extLst>
              <a:ext uri="{FF2B5EF4-FFF2-40B4-BE49-F238E27FC236}">
                <a16:creationId xmlns:a16="http://schemas.microsoft.com/office/drawing/2014/main" xmlns="" id="{3689565F-871E-CA4C-AABD-C8B272678AD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D571CCEE-25E6-844D-B2BB-62592C71D674}"/>
              </a:ext>
            </a:extLst>
          </p:cNvPr>
          <p:cNvSpPr>
            <a:spLocks noGrp="1"/>
          </p:cNvSpPr>
          <p:nvPr>
            <p:ph type="sldNum" sz="quarter" idx="12"/>
          </p:nvPr>
        </p:nvSpPr>
        <p:spPr/>
        <p:txBody>
          <a:bodyPr/>
          <a:lstStyle/>
          <a:p>
            <a:fld id="{95302C0A-F54E-4B42-AF8B-3876138711D7}" type="slidenum">
              <a:rPr lang="en-US" smtClean="0"/>
              <a:t>‹#›</a:t>
            </a:fld>
            <a:endParaRPr lang="en-US"/>
          </a:p>
        </p:txBody>
      </p:sp>
    </p:spTree>
    <p:extLst>
      <p:ext uri="{BB962C8B-B14F-4D97-AF65-F5344CB8AC3E}">
        <p14:creationId xmlns:p14="http://schemas.microsoft.com/office/powerpoint/2010/main" val="5949083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EEC70A1-AFFE-CC4B-AD59-1D89493D34D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11E0FD60-54C0-9740-A3E4-B20FB3606C8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85C65091-4F67-CB4A-9970-6AD7817EBC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27F9FD18-3DEE-774A-971D-0DFAD4FCBDB8}"/>
              </a:ext>
            </a:extLst>
          </p:cNvPr>
          <p:cNvSpPr>
            <a:spLocks noGrp="1"/>
          </p:cNvSpPr>
          <p:nvPr>
            <p:ph type="dt" sz="half" idx="10"/>
          </p:nvPr>
        </p:nvSpPr>
        <p:spPr/>
        <p:txBody>
          <a:bodyPr/>
          <a:lstStyle/>
          <a:p>
            <a:fld id="{DAD7D2ED-69B2-9048-A183-D7F5D25D3575}" type="datetimeFigureOut">
              <a:rPr lang="en-US" smtClean="0"/>
              <a:t>6/29/20</a:t>
            </a:fld>
            <a:endParaRPr lang="en-US"/>
          </a:p>
        </p:txBody>
      </p:sp>
      <p:sp>
        <p:nvSpPr>
          <p:cNvPr id="6" name="Footer Placeholder 5">
            <a:extLst>
              <a:ext uri="{FF2B5EF4-FFF2-40B4-BE49-F238E27FC236}">
                <a16:creationId xmlns:a16="http://schemas.microsoft.com/office/drawing/2014/main" xmlns="" id="{CD2AC479-777B-5C43-8FE4-9E9CCA2E5B4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087C5B17-4F68-D745-8C5C-A1E3C0BC36C8}"/>
              </a:ext>
            </a:extLst>
          </p:cNvPr>
          <p:cNvSpPr>
            <a:spLocks noGrp="1"/>
          </p:cNvSpPr>
          <p:nvPr>
            <p:ph type="sldNum" sz="quarter" idx="12"/>
          </p:nvPr>
        </p:nvSpPr>
        <p:spPr/>
        <p:txBody>
          <a:bodyPr/>
          <a:lstStyle/>
          <a:p>
            <a:fld id="{95302C0A-F54E-4B42-AF8B-3876138711D7}" type="slidenum">
              <a:rPr lang="en-US" smtClean="0"/>
              <a:t>‹#›</a:t>
            </a:fld>
            <a:endParaRPr lang="en-US"/>
          </a:p>
        </p:txBody>
      </p:sp>
    </p:spTree>
    <p:extLst>
      <p:ext uri="{BB962C8B-B14F-4D97-AF65-F5344CB8AC3E}">
        <p14:creationId xmlns:p14="http://schemas.microsoft.com/office/powerpoint/2010/main" val="2889519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A8EC8CC-83EE-C84C-8DCE-BA334FC268F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6ED5CA58-1A00-E14A-AA6E-6C3B2DB36D6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D832FDE4-966A-294F-B65B-6A36FC5E75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2290838D-A459-BA47-9386-CBEA764C1124}"/>
              </a:ext>
            </a:extLst>
          </p:cNvPr>
          <p:cNvSpPr>
            <a:spLocks noGrp="1"/>
          </p:cNvSpPr>
          <p:nvPr>
            <p:ph type="dt" sz="half" idx="10"/>
          </p:nvPr>
        </p:nvSpPr>
        <p:spPr/>
        <p:txBody>
          <a:bodyPr/>
          <a:lstStyle/>
          <a:p>
            <a:fld id="{DAD7D2ED-69B2-9048-A183-D7F5D25D3575}" type="datetimeFigureOut">
              <a:rPr lang="en-US" smtClean="0"/>
              <a:t>6/29/20</a:t>
            </a:fld>
            <a:endParaRPr lang="en-US"/>
          </a:p>
        </p:txBody>
      </p:sp>
      <p:sp>
        <p:nvSpPr>
          <p:cNvPr id="6" name="Footer Placeholder 5">
            <a:extLst>
              <a:ext uri="{FF2B5EF4-FFF2-40B4-BE49-F238E27FC236}">
                <a16:creationId xmlns:a16="http://schemas.microsoft.com/office/drawing/2014/main" xmlns="" id="{207B5B03-5D78-0242-B351-62F0DEFDDFB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0D0196C8-BBD1-1442-AAFB-98493AFE11D3}"/>
              </a:ext>
            </a:extLst>
          </p:cNvPr>
          <p:cNvSpPr>
            <a:spLocks noGrp="1"/>
          </p:cNvSpPr>
          <p:nvPr>
            <p:ph type="sldNum" sz="quarter" idx="12"/>
          </p:nvPr>
        </p:nvSpPr>
        <p:spPr/>
        <p:txBody>
          <a:bodyPr/>
          <a:lstStyle/>
          <a:p>
            <a:fld id="{95302C0A-F54E-4B42-AF8B-3876138711D7}" type="slidenum">
              <a:rPr lang="en-US" smtClean="0"/>
              <a:t>‹#›</a:t>
            </a:fld>
            <a:endParaRPr lang="en-US"/>
          </a:p>
        </p:txBody>
      </p:sp>
    </p:spTree>
    <p:extLst>
      <p:ext uri="{BB962C8B-B14F-4D97-AF65-F5344CB8AC3E}">
        <p14:creationId xmlns:p14="http://schemas.microsoft.com/office/powerpoint/2010/main" val="249116350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3888A5B8-F05C-0F4C-8DEE-150F31A2AF2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CFDF87CF-026B-2C4A-ADC2-51491AFCD94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E116BF5A-3471-3245-964C-6353090CFD3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D7D2ED-69B2-9048-A183-D7F5D25D3575}" type="datetimeFigureOut">
              <a:rPr lang="en-US" smtClean="0"/>
              <a:t>6/29/20</a:t>
            </a:fld>
            <a:endParaRPr lang="en-US"/>
          </a:p>
        </p:txBody>
      </p:sp>
      <p:sp>
        <p:nvSpPr>
          <p:cNvPr id="5" name="Footer Placeholder 4">
            <a:extLst>
              <a:ext uri="{FF2B5EF4-FFF2-40B4-BE49-F238E27FC236}">
                <a16:creationId xmlns:a16="http://schemas.microsoft.com/office/drawing/2014/main" xmlns="" id="{361717CA-0DE4-9447-9E56-CE1F23BA9BB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27E3288B-3041-054A-9160-53D1363F159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302C0A-F54E-4B42-AF8B-3876138711D7}" type="slidenum">
              <a:rPr lang="en-US" smtClean="0"/>
              <a:t>‹#›</a:t>
            </a:fld>
            <a:endParaRPr lang="en-US"/>
          </a:p>
        </p:txBody>
      </p:sp>
    </p:spTree>
    <p:extLst>
      <p:ext uri="{BB962C8B-B14F-4D97-AF65-F5344CB8AC3E}">
        <p14:creationId xmlns:p14="http://schemas.microsoft.com/office/powerpoint/2010/main" val="27054712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2325B45-1EB0-2946-91A6-474957638467}"/>
              </a:ext>
            </a:extLst>
          </p:cNvPr>
          <p:cNvSpPr>
            <a:spLocks noGrp="1"/>
          </p:cNvSpPr>
          <p:nvPr>
            <p:ph type="title"/>
          </p:nvPr>
        </p:nvSpPr>
        <p:spPr>
          <a:xfrm>
            <a:off x="838200" y="-635"/>
            <a:ext cx="10515600" cy="1325563"/>
          </a:xfrm>
        </p:spPr>
        <p:txBody>
          <a:bodyPr>
            <a:normAutofit/>
          </a:bodyPr>
          <a:lstStyle/>
          <a:p>
            <a:r>
              <a:rPr lang="en-US" sz="3600" dirty="0"/>
              <a:t>Controlling Rheology via Boundary Conditions in Dense</a:t>
            </a:r>
            <a:br>
              <a:rPr lang="en-US" sz="3600" dirty="0"/>
            </a:br>
            <a:r>
              <a:rPr lang="en-US" sz="3600" dirty="0"/>
              <a:t>Granular </a:t>
            </a:r>
            <a:r>
              <a:rPr lang="en-US" sz="3600" dirty="0" smtClean="0"/>
              <a:t>Flows; Karen Daniels, et al.</a:t>
            </a:r>
            <a:endParaRPr lang="en-US" sz="3600" i="1" dirty="0"/>
          </a:p>
        </p:txBody>
      </p:sp>
      <p:sp>
        <p:nvSpPr>
          <p:cNvPr id="3" name="Content Placeholder 2">
            <a:extLst>
              <a:ext uri="{FF2B5EF4-FFF2-40B4-BE49-F238E27FC236}">
                <a16:creationId xmlns:a16="http://schemas.microsoft.com/office/drawing/2014/main" xmlns="" id="{BDA9B4CB-2141-3C4C-8A35-8A6672E4BB9C}"/>
              </a:ext>
            </a:extLst>
          </p:cNvPr>
          <p:cNvSpPr>
            <a:spLocks noGrp="1"/>
          </p:cNvSpPr>
          <p:nvPr>
            <p:ph idx="1"/>
          </p:nvPr>
        </p:nvSpPr>
        <p:spPr>
          <a:xfrm>
            <a:off x="838200" y="1216780"/>
            <a:ext cx="10515600" cy="5120639"/>
          </a:xfrm>
        </p:spPr>
        <p:txBody>
          <a:bodyPr>
            <a:normAutofit/>
          </a:bodyPr>
          <a:lstStyle/>
          <a:p>
            <a:pPr marL="0" indent="0">
              <a:buNone/>
            </a:pPr>
            <a:r>
              <a:rPr lang="en-US" b="1" dirty="0" smtClean="0"/>
              <a:t>Updates: </a:t>
            </a:r>
          </a:p>
          <a:p>
            <a:r>
              <a:rPr lang="en-US" dirty="0" smtClean="0"/>
              <a:t>Cambridge</a:t>
            </a:r>
            <a:r>
              <a:rPr lang="en-US" dirty="0"/>
              <a:t>: Nathalie is no longer funded, so </a:t>
            </a:r>
            <a:r>
              <a:rPr lang="en-US" dirty="0" smtClean="0"/>
              <a:t>her work was not include in </a:t>
            </a:r>
            <a:r>
              <a:rPr lang="en-US" dirty="0"/>
              <a:t>my report. But </a:t>
            </a:r>
            <a:r>
              <a:rPr lang="en-US" dirty="0" smtClean="0"/>
              <a:t>conversations</a:t>
            </a:r>
            <a:r>
              <a:rPr lang="en-US" dirty="0"/>
              <a:t>, if not direct collaboration, are </a:t>
            </a:r>
            <a:r>
              <a:rPr lang="en-US" dirty="0" smtClean="0"/>
              <a:t>ongoing</a:t>
            </a:r>
            <a:r>
              <a:rPr lang="en-US" dirty="0"/>
              <a:t>  </a:t>
            </a:r>
            <a:endParaRPr lang="en-US" dirty="0" smtClean="0"/>
          </a:p>
          <a:p>
            <a:r>
              <a:rPr lang="en-US" dirty="0"/>
              <a:t>If the video </a:t>
            </a:r>
            <a:r>
              <a:rPr lang="en-US" dirty="0" smtClean="0"/>
              <a:t>did not </a:t>
            </a:r>
            <a:r>
              <a:rPr lang="en-US" dirty="0"/>
              <a:t>seem "new" </a:t>
            </a:r>
            <a:r>
              <a:rPr lang="en-US" dirty="0" smtClean="0"/>
              <a:t>it was because she talked </a:t>
            </a:r>
            <a:r>
              <a:rPr lang="en-US" dirty="0"/>
              <a:t>about the results existing in preliminary forms last year, </a:t>
            </a:r>
            <a:r>
              <a:rPr lang="en-US" dirty="0" smtClean="0"/>
              <a:t>while continuing to work </a:t>
            </a:r>
            <a:r>
              <a:rPr lang="en-US" dirty="0"/>
              <a:t>on them </a:t>
            </a:r>
            <a:r>
              <a:rPr lang="en-US" dirty="0" smtClean="0"/>
              <a:t>to </a:t>
            </a:r>
            <a:r>
              <a:rPr lang="en-US" dirty="0"/>
              <a:t>solidify and quantify them. Since there were only 2 months from the December report </a:t>
            </a:r>
            <a:r>
              <a:rPr lang="en-US" dirty="0" smtClean="0"/>
              <a:t>when the group left </a:t>
            </a:r>
            <a:r>
              <a:rPr lang="en-US" dirty="0"/>
              <a:t>the lab, </a:t>
            </a:r>
            <a:r>
              <a:rPr lang="en-US" dirty="0" smtClean="0"/>
              <a:t>she </a:t>
            </a:r>
            <a:r>
              <a:rPr lang="en-US" dirty="0"/>
              <a:t>did not get a chance to complete the work we had intended to complete this </a:t>
            </a:r>
            <a:r>
              <a:rPr lang="en-US" dirty="0" smtClean="0"/>
              <a:t>spring</a:t>
            </a:r>
            <a:r>
              <a:rPr lang="en-US" dirty="0"/>
              <a:t> </a:t>
            </a:r>
          </a:p>
          <a:p>
            <a:pPr lvl="1"/>
            <a:endParaRPr lang="en-US" dirty="0"/>
          </a:p>
          <a:p>
            <a:endParaRPr lang="en-US" dirty="0"/>
          </a:p>
          <a:p>
            <a:endParaRPr lang="en-US" dirty="0"/>
          </a:p>
        </p:txBody>
      </p:sp>
    </p:spTree>
    <p:extLst>
      <p:ext uri="{BB962C8B-B14F-4D97-AF65-F5344CB8AC3E}">
        <p14:creationId xmlns:p14="http://schemas.microsoft.com/office/powerpoint/2010/main" val="5537673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63EB73A6-0EFA-2C42-B49B-E073583C9956}"/>
              </a:ext>
            </a:extLst>
          </p:cNvPr>
          <p:cNvSpPr>
            <a:spLocks noGrp="1"/>
          </p:cNvSpPr>
          <p:nvPr>
            <p:ph type="title"/>
          </p:nvPr>
        </p:nvSpPr>
        <p:spPr>
          <a:xfrm>
            <a:off x="838200" y="14605"/>
            <a:ext cx="10515600" cy="1325563"/>
          </a:xfrm>
        </p:spPr>
        <p:txBody>
          <a:bodyPr>
            <a:normAutofit/>
          </a:bodyPr>
          <a:lstStyle/>
          <a:p>
            <a:r>
              <a:rPr lang="en-US" sz="3600" dirty="0"/>
              <a:t>Controlling Rheology via Boundary Conditions in Dense</a:t>
            </a:r>
            <a:br>
              <a:rPr lang="en-US" sz="3600" dirty="0"/>
            </a:br>
            <a:r>
              <a:rPr lang="en-US" sz="3600" dirty="0"/>
              <a:t>Granular </a:t>
            </a:r>
            <a:r>
              <a:rPr lang="en-US" sz="3600" dirty="0" smtClean="0"/>
              <a:t>Flows; Karen Daniels, </a:t>
            </a:r>
            <a:r>
              <a:rPr lang="en-US" sz="3600" dirty="0"/>
              <a:t>et al.</a:t>
            </a:r>
          </a:p>
        </p:txBody>
      </p:sp>
      <p:sp>
        <p:nvSpPr>
          <p:cNvPr id="5" name="Content Placeholder 4">
            <a:extLst>
              <a:ext uri="{FF2B5EF4-FFF2-40B4-BE49-F238E27FC236}">
                <a16:creationId xmlns:a16="http://schemas.microsoft.com/office/drawing/2014/main" xmlns="" id="{F7972142-BB92-E74A-91DD-393D33AD11C2}"/>
              </a:ext>
            </a:extLst>
          </p:cNvPr>
          <p:cNvSpPr>
            <a:spLocks noGrp="1"/>
          </p:cNvSpPr>
          <p:nvPr>
            <p:ph idx="1"/>
          </p:nvPr>
        </p:nvSpPr>
        <p:spPr>
          <a:xfrm>
            <a:off x="838200" y="1324772"/>
            <a:ext cx="10515600" cy="4351338"/>
          </a:xfrm>
        </p:spPr>
        <p:txBody>
          <a:bodyPr>
            <a:normAutofit fontScale="92500" lnSpcReduction="10000"/>
          </a:bodyPr>
          <a:lstStyle/>
          <a:p>
            <a:pPr marL="0" indent="0">
              <a:buNone/>
            </a:pPr>
            <a:r>
              <a:rPr lang="en-US" b="1" dirty="0" smtClean="0"/>
              <a:t>Question</a:t>
            </a:r>
            <a:r>
              <a:rPr lang="en-US" b="1" dirty="0"/>
              <a:t>: I cannot recall why her apparatus cannot rotate </a:t>
            </a:r>
            <a:r>
              <a:rPr lang="en-US" b="1" dirty="0" smtClean="0"/>
              <a:t>faster</a:t>
            </a:r>
            <a:r>
              <a:rPr lang="en-US" b="1" dirty="0"/>
              <a:t>  </a:t>
            </a:r>
            <a:endParaRPr lang="en-US" b="1" dirty="0" smtClean="0"/>
          </a:p>
          <a:p>
            <a:r>
              <a:rPr lang="en-US" b="1" dirty="0" smtClean="0"/>
              <a:t>Answer: </a:t>
            </a:r>
            <a:r>
              <a:rPr lang="en-US" dirty="0" smtClean="0"/>
              <a:t>The </a:t>
            </a:r>
            <a:r>
              <a:rPr lang="en-US" dirty="0"/>
              <a:t>motor + gearbox cannot drive our flow any faster than we have shown. This is why we involved Nathalie </a:t>
            </a:r>
            <a:r>
              <a:rPr lang="en-US" dirty="0" err="1"/>
              <a:t>Vriend</a:t>
            </a:r>
            <a:r>
              <a:rPr lang="en-US" dirty="0"/>
              <a:t> in the collaboration, and successfully took faster data in her apparatus. Our planned Year 3 (to start this fall) was scheduled to be the construction of a hopper flow that allows for intermediate flows here at home. Some of the work this past year has been development-work on the imaging system that will allow us to collect higher-speed data. This will need a different lighting and camera setup than existed in the previous apparatus. I have solved the expense of a high-speed camera by borrowing it from another project in the group. So, faster speeds are coming but require us to be back in the lab in order to achieve.</a:t>
            </a:r>
          </a:p>
          <a:p>
            <a:endParaRPr lang="en-US" dirty="0"/>
          </a:p>
        </p:txBody>
      </p:sp>
    </p:spTree>
    <p:extLst>
      <p:ext uri="{BB962C8B-B14F-4D97-AF65-F5344CB8AC3E}">
        <p14:creationId xmlns:p14="http://schemas.microsoft.com/office/powerpoint/2010/main" val="3768853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63EB73A6-0EFA-2C42-B49B-E073583C9956}"/>
              </a:ext>
            </a:extLst>
          </p:cNvPr>
          <p:cNvSpPr>
            <a:spLocks noGrp="1"/>
          </p:cNvSpPr>
          <p:nvPr>
            <p:ph type="title"/>
          </p:nvPr>
        </p:nvSpPr>
        <p:spPr>
          <a:xfrm>
            <a:off x="838200" y="14605"/>
            <a:ext cx="10515600" cy="1325563"/>
          </a:xfrm>
        </p:spPr>
        <p:txBody>
          <a:bodyPr>
            <a:normAutofit/>
          </a:bodyPr>
          <a:lstStyle/>
          <a:p>
            <a:r>
              <a:rPr lang="en-US" sz="3600" dirty="0"/>
              <a:t>Controlling Rheology via Boundary Conditions in Dense</a:t>
            </a:r>
            <a:br>
              <a:rPr lang="en-US" sz="3600" dirty="0"/>
            </a:br>
            <a:r>
              <a:rPr lang="en-US" sz="3600" dirty="0"/>
              <a:t>Granular </a:t>
            </a:r>
            <a:r>
              <a:rPr lang="en-US" sz="3600" dirty="0" smtClean="0"/>
              <a:t>Flows</a:t>
            </a:r>
            <a:r>
              <a:rPr lang="en-US" sz="3600" dirty="0"/>
              <a:t>; Karen Daniels, et al.</a:t>
            </a:r>
          </a:p>
        </p:txBody>
      </p:sp>
      <p:sp>
        <p:nvSpPr>
          <p:cNvPr id="5" name="Content Placeholder 4">
            <a:extLst>
              <a:ext uri="{FF2B5EF4-FFF2-40B4-BE49-F238E27FC236}">
                <a16:creationId xmlns:a16="http://schemas.microsoft.com/office/drawing/2014/main" xmlns="" id="{F7972142-BB92-E74A-91DD-393D33AD11C2}"/>
              </a:ext>
            </a:extLst>
          </p:cNvPr>
          <p:cNvSpPr>
            <a:spLocks noGrp="1"/>
          </p:cNvSpPr>
          <p:nvPr>
            <p:ph idx="1"/>
          </p:nvPr>
        </p:nvSpPr>
        <p:spPr>
          <a:xfrm>
            <a:off x="838200" y="1324772"/>
            <a:ext cx="10515600" cy="4351338"/>
          </a:xfrm>
        </p:spPr>
        <p:txBody>
          <a:bodyPr>
            <a:normAutofit/>
          </a:bodyPr>
          <a:lstStyle/>
          <a:p>
            <a:pPr marL="0" indent="0">
              <a:buNone/>
            </a:pPr>
            <a:r>
              <a:rPr lang="en-US" b="1" dirty="0" smtClean="0"/>
              <a:t>Question</a:t>
            </a:r>
            <a:r>
              <a:rPr lang="en-US" b="1" dirty="0"/>
              <a:t>: what are the limits of the stiffness of the outer wall of Karen's apparatus? </a:t>
            </a:r>
            <a:r>
              <a:rPr lang="en-US" b="1" dirty="0" smtClean="0"/>
              <a:t>Can it be </a:t>
            </a:r>
            <a:r>
              <a:rPr lang="en-US" b="1" dirty="0"/>
              <a:t>released in order to provide a free (or almost free) surface?  </a:t>
            </a:r>
            <a:endParaRPr lang="en-US" b="1" dirty="0" smtClean="0"/>
          </a:p>
          <a:p>
            <a:r>
              <a:rPr lang="en-US" b="1" dirty="0"/>
              <a:t>Answer: </a:t>
            </a:r>
            <a:r>
              <a:rPr lang="en-US" dirty="0" smtClean="0"/>
              <a:t>Stiffness</a:t>
            </a:r>
            <a:r>
              <a:rPr lang="en-US" dirty="0"/>
              <a:t>: it is adjustable-stiffness in principle (but we've only made real experiments with 1 stiffness), but then for the roughness experiments we had to move away from using that boundary, since it doesn't allow for roughness to be controlled independent of stiffness. No: it cannot be "released" as it is composed of leaf-springs, each of fixed stiffness. </a:t>
            </a:r>
          </a:p>
          <a:p>
            <a:endParaRPr lang="en-US" dirty="0"/>
          </a:p>
        </p:txBody>
      </p:sp>
    </p:spTree>
    <p:extLst>
      <p:ext uri="{BB962C8B-B14F-4D97-AF65-F5344CB8AC3E}">
        <p14:creationId xmlns:p14="http://schemas.microsoft.com/office/powerpoint/2010/main" val="32772006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63EB73A6-0EFA-2C42-B49B-E073583C9956}"/>
              </a:ext>
            </a:extLst>
          </p:cNvPr>
          <p:cNvSpPr>
            <a:spLocks noGrp="1"/>
          </p:cNvSpPr>
          <p:nvPr>
            <p:ph type="title"/>
          </p:nvPr>
        </p:nvSpPr>
        <p:spPr>
          <a:xfrm>
            <a:off x="838200" y="14605"/>
            <a:ext cx="10515600" cy="1325563"/>
          </a:xfrm>
        </p:spPr>
        <p:txBody>
          <a:bodyPr>
            <a:normAutofit/>
          </a:bodyPr>
          <a:lstStyle/>
          <a:p>
            <a:r>
              <a:rPr lang="en-US" sz="3600" dirty="0"/>
              <a:t>Controlling Rheology via Boundary Conditions in Dense</a:t>
            </a:r>
            <a:br>
              <a:rPr lang="en-US" sz="3600" dirty="0"/>
            </a:br>
            <a:r>
              <a:rPr lang="en-US" sz="3600" dirty="0"/>
              <a:t>Granular </a:t>
            </a:r>
            <a:r>
              <a:rPr lang="en-US" sz="3600" dirty="0" smtClean="0"/>
              <a:t>Flows</a:t>
            </a:r>
            <a:r>
              <a:rPr lang="en-US" sz="3600" dirty="0"/>
              <a:t>; Karen Daniels, et al.</a:t>
            </a:r>
          </a:p>
        </p:txBody>
      </p:sp>
      <p:sp>
        <p:nvSpPr>
          <p:cNvPr id="5" name="Content Placeholder 4">
            <a:extLst>
              <a:ext uri="{FF2B5EF4-FFF2-40B4-BE49-F238E27FC236}">
                <a16:creationId xmlns:a16="http://schemas.microsoft.com/office/drawing/2014/main" xmlns="" id="{F7972142-BB92-E74A-91DD-393D33AD11C2}"/>
              </a:ext>
            </a:extLst>
          </p:cNvPr>
          <p:cNvSpPr>
            <a:spLocks noGrp="1"/>
          </p:cNvSpPr>
          <p:nvPr>
            <p:ph idx="1"/>
          </p:nvPr>
        </p:nvSpPr>
        <p:spPr>
          <a:xfrm>
            <a:off x="838200" y="1324771"/>
            <a:ext cx="10515600" cy="5171897"/>
          </a:xfrm>
        </p:spPr>
        <p:txBody>
          <a:bodyPr>
            <a:normAutofit fontScale="85000" lnSpcReduction="20000"/>
          </a:bodyPr>
          <a:lstStyle/>
          <a:p>
            <a:pPr marL="0" indent="0">
              <a:buNone/>
            </a:pPr>
            <a:r>
              <a:rPr lang="en-US" b="1" dirty="0" smtClean="0"/>
              <a:t>Question: I </a:t>
            </a:r>
            <a:r>
              <a:rPr lang="en-US" b="1" dirty="0"/>
              <a:t>would appreciate some discussion about the impact of the missing data, and what might be done to fill in those gaps. </a:t>
            </a:r>
            <a:endParaRPr lang="en-US" b="1" dirty="0" smtClean="0"/>
          </a:p>
          <a:p>
            <a:r>
              <a:rPr lang="en-US" b="1" dirty="0"/>
              <a:t>Answer: </a:t>
            </a:r>
            <a:r>
              <a:rPr lang="en-US" dirty="0" smtClean="0"/>
              <a:t>There </a:t>
            </a:r>
            <a:r>
              <a:rPr lang="en-US" dirty="0"/>
              <a:t>is a lower limit to *any* force technique, and the use of </a:t>
            </a:r>
            <a:r>
              <a:rPr lang="en-US" dirty="0" err="1"/>
              <a:t>photoelasticity</a:t>
            </a:r>
            <a:r>
              <a:rPr lang="en-US" dirty="0"/>
              <a:t> for force measurements will not do worse than the spring boundaries. The real reason for using it its that it has the significant benefit (once we get everything calibrated) of measuring the full stress tensor as a function of radial position, rather than us just a fit of two endpoints a  presumed stress function, as was done in Zhu Tang's work. This fills in a gaping hole in the spatial data (we don't have a serious gap in force resolution that causes us particular problems). </a:t>
            </a:r>
            <a:endParaRPr lang="en-US" dirty="0" smtClean="0"/>
          </a:p>
          <a:p>
            <a:r>
              <a:rPr lang="en-US" b="1" dirty="0"/>
              <a:t>Answer: </a:t>
            </a:r>
            <a:r>
              <a:rPr lang="en-US" dirty="0" smtClean="0"/>
              <a:t>Using </a:t>
            </a:r>
            <a:r>
              <a:rPr lang="en-US" dirty="0"/>
              <a:t>this technique the same types of measurements we did with Nathalie </a:t>
            </a:r>
            <a:r>
              <a:rPr lang="en-US" dirty="0" err="1"/>
              <a:t>Vriend</a:t>
            </a:r>
            <a:r>
              <a:rPr lang="en-US" dirty="0"/>
              <a:t> become possible: that work was based on her fast camera + apparatus, and our </a:t>
            </a:r>
            <a:r>
              <a:rPr lang="en-US" dirty="0" err="1"/>
              <a:t>photoelastic</a:t>
            </a:r>
            <a:r>
              <a:rPr lang="en-US" dirty="0"/>
              <a:t> analysis code. Once we go to to more collisional flows, the low-force resolution could become a problem, as it was near the surface of Nathalie </a:t>
            </a:r>
            <a:r>
              <a:rPr lang="en-US" dirty="0" err="1"/>
              <a:t>Vriend's</a:t>
            </a:r>
            <a:r>
              <a:rPr lang="en-US" dirty="0"/>
              <a:t> flows, but we don't expect this a problem for us since we won't be studying a free surface flow as she was. This is another reason for the choice of hopper-like geometry for our upcoming experiment. </a:t>
            </a:r>
          </a:p>
          <a:p>
            <a:endParaRPr lang="en-US" dirty="0"/>
          </a:p>
        </p:txBody>
      </p:sp>
    </p:spTree>
    <p:extLst>
      <p:ext uri="{BB962C8B-B14F-4D97-AF65-F5344CB8AC3E}">
        <p14:creationId xmlns:p14="http://schemas.microsoft.com/office/powerpoint/2010/main" val="20197862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63EB73A6-0EFA-2C42-B49B-E073583C9956}"/>
              </a:ext>
            </a:extLst>
          </p:cNvPr>
          <p:cNvSpPr>
            <a:spLocks noGrp="1"/>
          </p:cNvSpPr>
          <p:nvPr>
            <p:ph type="title"/>
          </p:nvPr>
        </p:nvSpPr>
        <p:spPr>
          <a:xfrm>
            <a:off x="838200" y="14605"/>
            <a:ext cx="10515600" cy="1325563"/>
          </a:xfrm>
        </p:spPr>
        <p:txBody>
          <a:bodyPr>
            <a:normAutofit/>
          </a:bodyPr>
          <a:lstStyle/>
          <a:p>
            <a:r>
              <a:rPr lang="en-US" sz="3600" dirty="0"/>
              <a:t>Controlling Rheology via Boundary Conditions in Dense</a:t>
            </a:r>
            <a:br>
              <a:rPr lang="en-US" sz="3600" dirty="0"/>
            </a:br>
            <a:r>
              <a:rPr lang="en-US" sz="3600" dirty="0"/>
              <a:t>Granular </a:t>
            </a:r>
            <a:r>
              <a:rPr lang="en-US" sz="3600" dirty="0" smtClean="0"/>
              <a:t>Flows</a:t>
            </a:r>
            <a:r>
              <a:rPr lang="en-US" sz="3600" dirty="0"/>
              <a:t>; Karen Daniels, et al.</a:t>
            </a:r>
          </a:p>
        </p:txBody>
      </p:sp>
      <p:sp>
        <p:nvSpPr>
          <p:cNvPr id="5" name="Content Placeholder 4">
            <a:extLst>
              <a:ext uri="{FF2B5EF4-FFF2-40B4-BE49-F238E27FC236}">
                <a16:creationId xmlns:a16="http://schemas.microsoft.com/office/drawing/2014/main" xmlns="" id="{F7972142-BB92-E74A-91DD-393D33AD11C2}"/>
              </a:ext>
            </a:extLst>
          </p:cNvPr>
          <p:cNvSpPr>
            <a:spLocks noGrp="1"/>
          </p:cNvSpPr>
          <p:nvPr>
            <p:ph idx="1"/>
          </p:nvPr>
        </p:nvSpPr>
        <p:spPr>
          <a:xfrm>
            <a:off x="838200" y="1324771"/>
            <a:ext cx="10515600" cy="5171897"/>
          </a:xfrm>
        </p:spPr>
        <p:txBody>
          <a:bodyPr>
            <a:normAutofit/>
          </a:bodyPr>
          <a:lstStyle/>
          <a:p>
            <a:pPr marL="0" indent="0">
              <a:buNone/>
            </a:pPr>
            <a:r>
              <a:rPr lang="en-US" b="1" dirty="0" smtClean="0"/>
              <a:t>Question</a:t>
            </a:r>
            <a:r>
              <a:rPr lang="en-US" b="1" dirty="0"/>
              <a:t>: There was a brief mention of collaboration with Karen </a:t>
            </a:r>
            <a:r>
              <a:rPr lang="en-US" b="1" dirty="0" err="1"/>
              <a:t>Hapgood</a:t>
            </a:r>
            <a:r>
              <a:rPr lang="en-US" b="1" dirty="0"/>
              <a:t> (3-d printed coffee beans?) but no details were provided. </a:t>
            </a:r>
            <a:endParaRPr lang="en-US" b="1" dirty="0" smtClean="0"/>
          </a:p>
          <a:p>
            <a:r>
              <a:rPr lang="en-US" b="1" dirty="0"/>
              <a:t>Answer: </a:t>
            </a:r>
            <a:r>
              <a:rPr lang="en-US" dirty="0" smtClean="0"/>
              <a:t>Yes</a:t>
            </a:r>
            <a:r>
              <a:rPr lang="en-US" dirty="0"/>
              <a:t>, there is an ongoing collaboration with Karen </a:t>
            </a:r>
            <a:r>
              <a:rPr lang="en-US" dirty="0" err="1"/>
              <a:t>Hapgood</a:t>
            </a:r>
            <a:r>
              <a:rPr lang="en-US" dirty="0"/>
              <a:t>, in which we are working together to interpret the (complicated) </a:t>
            </a:r>
            <a:r>
              <a:rPr lang="en-US" dirty="0" err="1"/>
              <a:t>photoelastic</a:t>
            </a:r>
            <a:r>
              <a:rPr lang="en-US" dirty="0"/>
              <a:t> signals she and her group obtain from 3D printed </a:t>
            </a:r>
            <a:r>
              <a:rPr lang="en-US" dirty="0" err="1"/>
              <a:t>photoelastic</a:t>
            </a:r>
            <a:r>
              <a:rPr lang="en-US" dirty="0"/>
              <a:t> grains. The conclusion so far: this can be done, but there are some pitfalls that </a:t>
            </a:r>
            <a:r>
              <a:rPr lang="en-US" dirty="0" err="1"/>
              <a:t>Farnaz</a:t>
            </a:r>
            <a:r>
              <a:rPr lang="en-US" dirty="0"/>
              <a:t> and I have been working to help them understand. It may be necessary for them to go back into the lab to finalize some pieces. As for why I didn't give more details: since the lead authors on the study are from Karen </a:t>
            </a:r>
            <a:r>
              <a:rPr lang="en-US" dirty="0" err="1"/>
              <a:t>Hapgood's</a:t>
            </a:r>
            <a:r>
              <a:rPr lang="en-US" dirty="0"/>
              <a:t> team, I figured she would report on this rather than us. I'm not sure whether this is IFPRI-funded on her end, however?</a:t>
            </a:r>
          </a:p>
          <a:p>
            <a:endParaRPr lang="en-US" dirty="0"/>
          </a:p>
        </p:txBody>
      </p:sp>
    </p:spTree>
    <p:extLst>
      <p:ext uri="{BB962C8B-B14F-4D97-AF65-F5344CB8AC3E}">
        <p14:creationId xmlns:p14="http://schemas.microsoft.com/office/powerpoint/2010/main" val="39690830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63EB73A6-0EFA-2C42-B49B-E073583C9956}"/>
              </a:ext>
            </a:extLst>
          </p:cNvPr>
          <p:cNvSpPr>
            <a:spLocks noGrp="1"/>
          </p:cNvSpPr>
          <p:nvPr>
            <p:ph type="title"/>
          </p:nvPr>
        </p:nvSpPr>
        <p:spPr>
          <a:xfrm>
            <a:off x="838200" y="14605"/>
            <a:ext cx="10515600" cy="1325563"/>
          </a:xfrm>
        </p:spPr>
        <p:txBody>
          <a:bodyPr>
            <a:normAutofit/>
          </a:bodyPr>
          <a:lstStyle/>
          <a:p>
            <a:r>
              <a:rPr lang="en-US" sz="3600" dirty="0"/>
              <a:t>Controlling Rheology via Boundary Conditions in Dense</a:t>
            </a:r>
            <a:br>
              <a:rPr lang="en-US" sz="3600" dirty="0"/>
            </a:br>
            <a:r>
              <a:rPr lang="en-US" sz="3600" dirty="0"/>
              <a:t>Granular </a:t>
            </a:r>
            <a:r>
              <a:rPr lang="en-US" sz="3600" dirty="0" smtClean="0"/>
              <a:t>Flows</a:t>
            </a:r>
            <a:r>
              <a:rPr lang="en-US" sz="3600" dirty="0"/>
              <a:t>; Karen Daniels, et al.</a:t>
            </a:r>
          </a:p>
        </p:txBody>
      </p:sp>
      <p:sp>
        <p:nvSpPr>
          <p:cNvPr id="5" name="Content Placeholder 4">
            <a:extLst>
              <a:ext uri="{FF2B5EF4-FFF2-40B4-BE49-F238E27FC236}">
                <a16:creationId xmlns:a16="http://schemas.microsoft.com/office/drawing/2014/main" xmlns="" id="{F7972142-BB92-E74A-91DD-393D33AD11C2}"/>
              </a:ext>
            </a:extLst>
          </p:cNvPr>
          <p:cNvSpPr>
            <a:spLocks noGrp="1"/>
          </p:cNvSpPr>
          <p:nvPr>
            <p:ph idx="1"/>
          </p:nvPr>
        </p:nvSpPr>
        <p:spPr>
          <a:xfrm>
            <a:off x="838200" y="1324772"/>
            <a:ext cx="10515600" cy="4351338"/>
          </a:xfrm>
        </p:spPr>
        <p:txBody>
          <a:bodyPr>
            <a:normAutofit fontScale="92500" lnSpcReduction="20000"/>
          </a:bodyPr>
          <a:lstStyle/>
          <a:p>
            <a:pPr marL="0" indent="0">
              <a:buNone/>
            </a:pPr>
            <a:r>
              <a:rPr lang="en-US" b="1" dirty="0" smtClean="0"/>
              <a:t>Question: </a:t>
            </a:r>
            <a:r>
              <a:rPr lang="en-US" b="1" dirty="0"/>
              <a:t>What is </a:t>
            </a:r>
            <a:r>
              <a:rPr lang="en-US" b="1" dirty="0" smtClean="0"/>
              <a:t>working well?</a:t>
            </a:r>
          </a:p>
          <a:p>
            <a:pPr marL="514350" indent="-514350">
              <a:buFont typeface="+mj-lt"/>
              <a:buAutoNum type="arabicPeriod"/>
            </a:pPr>
            <a:r>
              <a:rPr lang="en-US" b="1" dirty="0"/>
              <a:t>Answer: </a:t>
            </a:r>
            <a:r>
              <a:rPr lang="en-US" dirty="0" smtClean="0"/>
              <a:t>The </a:t>
            </a:r>
            <a:r>
              <a:rPr lang="en-US" dirty="0"/>
              <a:t>main apparatus runs just fine in its old configuration, and short lab trips suffice to go in to start/stop runs that are similar to existing data</a:t>
            </a:r>
          </a:p>
          <a:p>
            <a:pPr marL="914400" lvl="1" indent="-457200">
              <a:buFont typeface="+mj-lt"/>
              <a:buAutoNum type="arabicPeriod"/>
            </a:pPr>
            <a:r>
              <a:rPr lang="en-US" dirty="0"/>
              <a:t>Caveat: changing to different wall to switch roughness is more time-consuming and needs to be more carefully planned with the rules (below)</a:t>
            </a:r>
          </a:p>
          <a:p>
            <a:pPr marL="514350" indent="-514350">
              <a:buFont typeface="+mj-lt"/>
              <a:buAutoNum type="arabicPeriod"/>
            </a:pPr>
            <a:r>
              <a:rPr lang="en-US" b="1" dirty="0"/>
              <a:t>Answer: </a:t>
            </a:r>
            <a:r>
              <a:rPr lang="en-US" dirty="0" smtClean="0"/>
              <a:t>We </a:t>
            </a:r>
            <a:r>
              <a:rPr lang="en-US" dirty="0"/>
              <a:t>have received permission to conduct duration-limited and occupancy-limited research in our lab rooms, wearing masks, as long as lab safety hazards aren’t a problem (they aren’t)</a:t>
            </a:r>
          </a:p>
          <a:p>
            <a:pPr marL="514350" indent="-514350">
              <a:buFont typeface="+mj-lt"/>
              <a:buAutoNum type="arabicPeriod"/>
            </a:pPr>
            <a:r>
              <a:rPr lang="en-US" b="1" dirty="0"/>
              <a:t>Answer: </a:t>
            </a:r>
            <a:r>
              <a:rPr lang="en-US" dirty="0" smtClean="0"/>
              <a:t>Since </a:t>
            </a:r>
            <a:r>
              <a:rPr lang="en-US" dirty="0"/>
              <a:t>the main apparatus is in its own small room, occupancy = 1, but it’s ours to allocate. </a:t>
            </a:r>
          </a:p>
          <a:p>
            <a:pPr marL="514350" indent="-514350">
              <a:buFont typeface="+mj-lt"/>
              <a:buAutoNum type="arabicPeriod"/>
            </a:pPr>
            <a:r>
              <a:rPr lang="en-US" b="1" dirty="0"/>
              <a:t>Answer: </a:t>
            </a:r>
            <a:r>
              <a:rPr lang="en-US" dirty="0" smtClean="0"/>
              <a:t>Current </a:t>
            </a:r>
            <a:r>
              <a:rPr lang="en-US" dirty="0"/>
              <a:t>plan: go in ~ once a week, collect a new run, analyze it, repeat</a:t>
            </a:r>
          </a:p>
          <a:p>
            <a:endParaRPr lang="en-US" dirty="0"/>
          </a:p>
        </p:txBody>
      </p:sp>
    </p:spTree>
    <p:extLst>
      <p:ext uri="{BB962C8B-B14F-4D97-AF65-F5344CB8AC3E}">
        <p14:creationId xmlns:p14="http://schemas.microsoft.com/office/powerpoint/2010/main" val="36299855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2325B45-1EB0-2946-91A6-474957638467}"/>
              </a:ext>
            </a:extLst>
          </p:cNvPr>
          <p:cNvSpPr>
            <a:spLocks noGrp="1"/>
          </p:cNvSpPr>
          <p:nvPr>
            <p:ph type="title"/>
          </p:nvPr>
        </p:nvSpPr>
        <p:spPr>
          <a:xfrm>
            <a:off x="838200" y="-635"/>
            <a:ext cx="10515600" cy="1325563"/>
          </a:xfrm>
        </p:spPr>
        <p:txBody>
          <a:bodyPr>
            <a:normAutofit/>
          </a:bodyPr>
          <a:lstStyle/>
          <a:p>
            <a:r>
              <a:rPr lang="en-US" sz="3600" dirty="0"/>
              <a:t>Controlling Rheology via Boundary Conditions in Dense</a:t>
            </a:r>
            <a:br>
              <a:rPr lang="en-US" sz="3600" dirty="0"/>
            </a:br>
            <a:r>
              <a:rPr lang="en-US" sz="3600" dirty="0"/>
              <a:t>Granular </a:t>
            </a:r>
            <a:r>
              <a:rPr lang="en-US" sz="3600" dirty="0" smtClean="0"/>
              <a:t>Flows</a:t>
            </a:r>
            <a:r>
              <a:rPr lang="en-US" sz="3600" dirty="0"/>
              <a:t>; Karen Daniels, et al.</a:t>
            </a:r>
            <a:endParaRPr lang="en-US" sz="3600" i="1" dirty="0"/>
          </a:p>
        </p:txBody>
      </p:sp>
      <p:sp>
        <p:nvSpPr>
          <p:cNvPr id="3" name="Content Placeholder 2">
            <a:extLst>
              <a:ext uri="{FF2B5EF4-FFF2-40B4-BE49-F238E27FC236}">
                <a16:creationId xmlns:a16="http://schemas.microsoft.com/office/drawing/2014/main" xmlns="" id="{BDA9B4CB-2141-3C4C-8A35-8A6672E4BB9C}"/>
              </a:ext>
            </a:extLst>
          </p:cNvPr>
          <p:cNvSpPr>
            <a:spLocks noGrp="1"/>
          </p:cNvSpPr>
          <p:nvPr>
            <p:ph idx="1"/>
          </p:nvPr>
        </p:nvSpPr>
        <p:spPr>
          <a:xfrm>
            <a:off x="838200" y="1304374"/>
            <a:ext cx="10515600" cy="5120639"/>
          </a:xfrm>
        </p:spPr>
        <p:txBody>
          <a:bodyPr>
            <a:normAutofit fontScale="85000" lnSpcReduction="10000"/>
          </a:bodyPr>
          <a:lstStyle/>
          <a:p>
            <a:pPr marL="0" indent="0">
              <a:buNone/>
            </a:pPr>
            <a:r>
              <a:rPr lang="en-US" b="1" dirty="0"/>
              <a:t>Question: </a:t>
            </a:r>
            <a:r>
              <a:rPr lang="en-US" b="1" i="1" dirty="0"/>
              <a:t>What are Potential Roadblocks</a:t>
            </a:r>
            <a:r>
              <a:rPr lang="en-US" b="1" i="1" dirty="0" smtClean="0"/>
              <a:t>?</a:t>
            </a:r>
          </a:p>
          <a:p>
            <a:pPr marL="514350" indent="-514350">
              <a:buFont typeface="+mj-lt"/>
              <a:buAutoNum type="arabicPeriod"/>
            </a:pPr>
            <a:r>
              <a:rPr lang="en-US" b="1" dirty="0"/>
              <a:t>Answer: </a:t>
            </a:r>
            <a:r>
              <a:rPr lang="en-US" dirty="0" smtClean="0"/>
              <a:t>Data </a:t>
            </a:r>
            <a:r>
              <a:rPr lang="en-US" dirty="0"/>
              <a:t>collection and analysis and discussion are not quite proceeding at a normal rate, including because turn-around time on glitches is lengthened</a:t>
            </a:r>
          </a:p>
          <a:p>
            <a:pPr marL="514350" indent="-514350">
              <a:buFont typeface="+mj-lt"/>
              <a:buAutoNum type="arabicPeriod"/>
            </a:pPr>
            <a:r>
              <a:rPr lang="en-US" b="1" dirty="0"/>
              <a:t>Answer: </a:t>
            </a:r>
            <a:r>
              <a:rPr lang="en-US" dirty="0" smtClean="0"/>
              <a:t>The </a:t>
            </a:r>
            <a:r>
              <a:rPr lang="en-US" dirty="0"/>
              <a:t>main apparatus in its old configuration does not have good enough lighting </a:t>
            </a:r>
            <a:r>
              <a:rPr lang="en-US" dirty="0" smtClean="0"/>
              <a:t>to </a:t>
            </a:r>
            <a:r>
              <a:rPr lang="en-US" dirty="0"/>
              <a:t>collect high-quality data: we will need to upgrade the lighting to provide separate red (unpolarized) and green (polarized) channels. </a:t>
            </a:r>
          </a:p>
          <a:p>
            <a:pPr marL="914400" lvl="1" indent="-457200">
              <a:buFont typeface="+mj-lt"/>
              <a:buAutoNum type="arabicPeriod"/>
            </a:pPr>
            <a:r>
              <a:rPr lang="en-US" dirty="0"/>
              <a:t>The red/green LED order has now been placed, and building the new lighting setup should be possible within the constraints above. </a:t>
            </a:r>
          </a:p>
          <a:p>
            <a:pPr marL="914400" lvl="1" indent="-457200">
              <a:buFont typeface="+mj-lt"/>
              <a:buAutoNum type="arabicPeriod"/>
            </a:pPr>
            <a:r>
              <a:rPr lang="en-US" dirty="0"/>
              <a:t>We’re uncertain how to implement the polarization until we try a few things in the lab.</a:t>
            </a:r>
          </a:p>
          <a:p>
            <a:pPr marL="914400" lvl="1" indent="-457200">
              <a:buFont typeface="+mj-lt"/>
              <a:buAutoNum type="arabicPeriod"/>
            </a:pPr>
            <a:r>
              <a:rPr lang="en-US" dirty="0"/>
              <a:t>Hopefully, we don’t need to use the machine shop to complete construction (not currently operating).</a:t>
            </a:r>
          </a:p>
          <a:p>
            <a:pPr marL="514350" indent="-514350">
              <a:buFont typeface="+mj-lt"/>
              <a:buAutoNum type="arabicPeriod"/>
            </a:pPr>
            <a:r>
              <a:rPr lang="en-US" b="1" dirty="0"/>
              <a:t>Answer: </a:t>
            </a:r>
            <a:r>
              <a:rPr lang="en-US" dirty="0" smtClean="0"/>
              <a:t>The </a:t>
            </a:r>
            <a:r>
              <a:rPr lang="en-US" dirty="0"/>
              <a:t>number of COVID-19 cases in NC is currently heading back towards ICU crisis levels, so it remains possible the our access to the lab will once again be curtailed. Getting some data onto disk now is our best protection against that possibility. </a:t>
            </a:r>
          </a:p>
          <a:p>
            <a:pPr lvl="1"/>
            <a:endParaRPr lang="en-US" dirty="0"/>
          </a:p>
          <a:p>
            <a:endParaRPr lang="en-US" dirty="0"/>
          </a:p>
          <a:p>
            <a:endParaRPr lang="en-US" dirty="0"/>
          </a:p>
        </p:txBody>
      </p:sp>
    </p:spTree>
    <p:extLst>
      <p:ext uri="{BB962C8B-B14F-4D97-AF65-F5344CB8AC3E}">
        <p14:creationId xmlns:p14="http://schemas.microsoft.com/office/powerpoint/2010/main" val="34500578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117</TotalTime>
  <Words>647</Words>
  <Application>Microsoft Macintosh PowerPoint</Application>
  <PresentationFormat>Custom</PresentationFormat>
  <Paragraphs>34</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Controlling Rheology via Boundary Conditions in Dense Granular Flows; Karen Daniels, et al.</vt:lpstr>
      <vt:lpstr>Controlling Rheology via Boundary Conditions in Dense Granular Flows; Karen Daniels, et al.</vt:lpstr>
      <vt:lpstr>Controlling Rheology via Boundary Conditions in Dense Granular Flows; Karen Daniels, et al.</vt:lpstr>
      <vt:lpstr>Controlling Rheology via Boundary Conditions in Dense Granular Flows; Karen Daniels, et al.</vt:lpstr>
      <vt:lpstr>Controlling Rheology via Boundary Conditions in Dense Granular Flows; Karen Daniels, et al.</vt:lpstr>
      <vt:lpstr>Controlling Rheology via Boundary Conditions in Dense Granular Flows; Karen Daniels, et al.</vt:lpstr>
      <vt:lpstr>Controlling Rheology via Boundary Conditions in Dense Granular Flows; Karen Daniels, et al.</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Karen Daniels</dc:creator>
  <cp:lastModifiedBy>Marty  Murtagh</cp:lastModifiedBy>
  <cp:revision>11</cp:revision>
  <dcterms:created xsi:type="dcterms:W3CDTF">2020-06-25T20:20:34Z</dcterms:created>
  <dcterms:modified xsi:type="dcterms:W3CDTF">2020-06-29T12:21:45Z</dcterms:modified>
</cp:coreProperties>
</file>