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80" r:id="rId2"/>
    <p:sldId id="404" r:id="rId3"/>
    <p:sldId id="8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845D35-EBEB-408B-8DD1-3FE71BC15AD4}" v="10" dt="2021-04-15T20:25:11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953" autoAdjust="0"/>
  </p:normalViewPr>
  <p:slideViewPr>
    <p:cSldViewPr>
      <p:cViewPr varScale="1">
        <p:scale>
          <a:sx n="66" d="100"/>
          <a:sy n="66" d="100"/>
        </p:scale>
        <p:origin x="15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, Kevin" userId="6ab94a10-9fbd-4bae-9ad7-9d917c7d2d63" providerId="ADAL" clId="{D1845D35-EBEB-408B-8DD1-3FE71BC15AD4}"/>
    <pc:docChg chg="custSel delSld modSld">
      <pc:chgData name="Lewis, Kevin" userId="6ab94a10-9fbd-4bae-9ad7-9d917c7d2d63" providerId="ADAL" clId="{D1845D35-EBEB-408B-8DD1-3FE71BC15AD4}" dt="2021-04-15T20:25:16.407" v="188" actId="1076"/>
      <pc:docMkLst>
        <pc:docMk/>
      </pc:docMkLst>
      <pc:sldChg chg="del">
        <pc:chgData name="Lewis, Kevin" userId="6ab94a10-9fbd-4bae-9ad7-9d917c7d2d63" providerId="ADAL" clId="{D1845D35-EBEB-408B-8DD1-3FE71BC15AD4}" dt="2021-04-15T20:07:17.715" v="3" actId="47"/>
        <pc:sldMkLst>
          <pc:docMk/>
          <pc:sldMk cId="3072058821" sldId="381"/>
        </pc:sldMkLst>
      </pc:sldChg>
      <pc:sldChg chg="del">
        <pc:chgData name="Lewis, Kevin" userId="6ab94a10-9fbd-4bae-9ad7-9d917c7d2d63" providerId="ADAL" clId="{D1845D35-EBEB-408B-8DD1-3FE71BC15AD4}" dt="2021-04-15T20:07:18.254" v="4" actId="47"/>
        <pc:sldMkLst>
          <pc:docMk/>
          <pc:sldMk cId="1380694553" sldId="382"/>
        </pc:sldMkLst>
      </pc:sldChg>
      <pc:sldChg chg="del">
        <pc:chgData name="Lewis, Kevin" userId="6ab94a10-9fbd-4bae-9ad7-9d917c7d2d63" providerId="ADAL" clId="{D1845D35-EBEB-408B-8DD1-3FE71BC15AD4}" dt="2021-04-15T20:07:19.088" v="6" actId="47"/>
        <pc:sldMkLst>
          <pc:docMk/>
          <pc:sldMk cId="1550934869" sldId="383"/>
        </pc:sldMkLst>
      </pc:sldChg>
      <pc:sldChg chg="del">
        <pc:chgData name="Lewis, Kevin" userId="6ab94a10-9fbd-4bae-9ad7-9d917c7d2d63" providerId="ADAL" clId="{D1845D35-EBEB-408B-8DD1-3FE71BC15AD4}" dt="2021-04-15T20:07:18.836" v="5" actId="47"/>
        <pc:sldMkLst>
          <pc:docMk/>
          <pc:sldMk cId="1811262555" sldId="384"/>
        </pc:sldMkLst>
      </pc:sldChg>
      <pc:sldChg chg="del">
        <pc:chgData name="Lewis, Kevin" userId="6ab94a10-9fbd-4bae-9ad7-9d917c7d2d63" providerId="ADAL" clId="{D1845D35-EBEB-408B-8DD1-3FE71BC15AD4}" dt="2021-04-15T20:07:19.272" v="7" actId="47"/>
        <pc:sldMkLst>
          <pc:docMk/>
          <pc:sldMk cId="307033894" sldId="386"/>
        </pc:sldMkLst>
      </pc:sldChg>
      <pc:sldChg chg="del">
        <pc:chgData name="Lewis, Kevin" userId="6ab94a10-9fbd-4bae-9ad7-9d917c7d2d63" providerId="ADAL" clId="{D1845D35-EBEB-408B-8DD1-3FE71BC15AD4}" dt="2021-04-15T20:07:19.449" v="8" actId="47"/>
        <pc:sldMkLst>
          <pc:docMk/>
          <pc:sldMk cId="4087036989" sldId="387"/>
        </pc:sldMkLst>
      </pc:sldChg>
      <pc:sldChg chg="del">
        <pc:chgData name="Lewis, Kevin" userId="6ab94a10-9fbd-4bae-9ad7-9d917c7d2d63" providerId="ADAL" clId="{D1845D35-EBEB-408B-8DD1-3FE71BC15AD4}" dt="2021-04-15T20:07:20.634" v="13" actId="47"/>
        <pc:sldMkLst>
          <pc:docMk/>
          <pc:sldMk cId="3508277921" sldId="399"/>
        </pc:sldMkLst>
      </pc:sldChg>
      <pc:sldChg chg="del">
        <pc:chgData name="Lewis, Kevin" userId="6ab94a10-9fbd-4bae-9ad7-9d917c7d2d63" providerId="ADAL" clId="{D1845D35-EBEB-408B-8DD1-3FE71BC15AD4}" dt="2021-04-15T20:07:20.847" v="14" actId="47"/>
        <pc:sldMkLst>
          <pc:docMk/>
          <pc:sldMk cId="2143654211" sldId="400"/>
        </pc:sldMkLst>
      </pc:sldChg>
      <pc:sldChg chg="del">
        <pc:chgData name="Lewis, Kevin" userId="6ab94a10-9fbd-4bae-9ad7-9d917c7d2d63" providerId="ADAL" clId="{D1845D35-EBEB-408B-8DD1-3FE71BC15AD4}" dt="2021-04-15T20:07:20.346" v="12" actId="47"/>
        <pc:sldMkLst>
          <pc:docMk/>
          <pc:sldMk cId="2644129160" sldId="401"/>
        </pc:sldMkLst>
      </pc:sldChg>
      <pc:sldChg chg="del">
        <pc:chgData name="Lewis, Kevin" userId="6ab94a10-9fbd-4bae-9ad7-9d917c7d2d63" providerId="ADAL" clId="{D1845D35-EBEB-408B-8DD1-3FE71BC15AD4}" dt="2021-04-15T20:07:21.280" v="15" actId="47"/>
        <pc:sldMkLst>
          <pc:docMk/>
          <pc:sldMk cId="3884683435" sldId="402"/>
        </pc:sldMkLst>
      </pc:sldChg>
      <pc:sldChg chg="del">
        <pc:chgData name="Lewis, Kevin" userId="6ab94a10-9fbd-4bae-9ad7-9d917c7d2d63" providerId="ADAL" clId="{D1845D35-EBEB-408B-8DD1-3FE71BC15AD4}" dt="2021-04-15T20:07:21.643" v="16" actId="47"/>
        <pc:sldMkLst>
          <pc:docMk/>
          <pc:sldMk cId="759236861" sldId="403"/>
        </pc:sldMkLst>
      </pc:sldChg>
      <pc:sldChg chg="addSp modSp mod">
        <pc:chgData name="Lewis, Kevin" userId="6ab94a10-9fbd-4bae-9ad7-9d917c7d2d63" providerId="ADAL" clId="{D1845D35-EBEB-408B-8DD1-3FE71BC15AD4}" dt="2021-04-15T20:25:16.407" v="188" actId="1076"/>
        <pc:sldMkLst>
          <pc:docMk/>
          <pc:sldMk cId="2582546546" sldId="404"/>
        </pc:sldMkLst>
        <pc:graphicFrameChg chg="modGraphic">
          <ac:chgData name="Lewis, Kevin" userId="6ab94a10-9fbd-4bae-9ad7-9d917c7d2d63" providerId="ADAL" clId="{D1845D35-EBEB-408B-8DD1-3FE71BC15AD4}" dt="2021-04-15T20:24:01.328" v="174" actId="20577"/>
          <ac:graphicFrameMkLst>
            <pc:docMk/>
            <pc:sldMk cId="2582546546" sldId="404"/>
            <ac:graphicFrameMk id="5" creationId="{CDAFD640-167D-44AB-BC56-B5B1BB39DB29}"/>
          </ac:graphicFrameMkLst>
        </pc:graphicFrameChg>
        <pc:picChg chg="mod">
          <ac:chgData name="Lewis, Kevin" userId="6ab94a10-9fbd-4bae-9ad7-9d917c7d2d63" providerId="ADAL" clId="{D1845D35-EBEB-408B-8DD1-3FE71BC15AD4}" dt="2021-04-15T20:25:13.196" v="187" actId="1076"/>
          <ac:picMkLst>
            <pc:docMk/>
            <pc:sldMk cId="2582546546" sldId="404"/>
            <ac:picMk id="4" creationId="{C65DA7DE-222A-44ED-941A-A1C34DA33344}"/>
          </ac:picMkLst>
        </pc:picChg>
        <pc:picChg chg="mod">
          <ac:chgData name="Lewis, Kevin" userId="6ab94a10-9fbd-4bae-9ad7-9d917c7d2d63" providerId="ADAL" clId="{D1845D35-EBEB-408B-8DD1-3FE71BC15AD4}" dt="2021-04-15T20:24:29.524" v="177" actId="1076"/>
          <ac:picMkLst>
            <pc:docMk/>
            <pc:sldMk cId="2582546546" sldId="404"/>
            <ac:picMk id="7" creationId="{FCF7AE79-9B25-49E2-A9E2-B87E70115ACF}"/>
          </ac:picMkLst>
        </pc:picChg>
        <pc:picChg chg="mod">
          <ac:chgData name="Lewis, Kevin" userId="6ab94a10-9fbd-4bae-9ad7-9d917c7d2d63" providerId="ADAL" clId="{D1845D35-EBEB-408B-8DD1-3FE71BC15AD4}" dt="2021-04-15T20:24:18.104" v="176" actId="1076"/>
          <ac:picMkLst>
            <pc:docMk/>
            <pc:sldMk cId="2582546546" sldId="404"/>
            <ac:picMk id="8" creationId="{B192A943-D901-43DE-845E-331929E4080D}"/>
          </ac:picMkLst>
        </pc:picChg>
        <pc:picChg chg="mod">
          <ac:chgData name="Lewis, Kevin" userId="6ab94a10-9fbd-4bae-9ad7-9d917c7d2d63" providerId="ADAL" clId="{D1845D35-EBEB-408B-8DD1-3FE71BC15AD4}" dt="2021-04-15T20:24:14.106" v="175" actId="1076"/>
          <ac:picMkLst>
            <pc:docMk/>
            <pc:sldMk cId="2582546546" sldId="404"/>
            <ac:picMk id="9" creationId="{BCC240DB-7549-4637-90D1-0C161CD09245}"/>
          </ac:picMkLst>
        </pc:picChg>
        <pc:picChg chg="mod">
          <ac:chgData name="Lewis, Kevin" userId="6ab94a10-9fbd-4bae-9ad7-9d917c7d2d63" providerId="ADAL" clId="{D1845D35-EBEB-408B-8DD1-3FE71BC15AD4}" dt="2021-04-15T20:24:33.898" v="179" actId="1076"/>
          <ac:picMkLst>
            <pc:docMk/>
            <pc:sldMk cId="2582546546" sldId="404"/>
            <ac:picMk id="10" creationId="{8F10D911-84DD-4DAD-9588-9207B5847B6F}"/>
          </ac:picMkLst>
        </pc:picChg>
        <pc:picChg chg="mod">
          <ac:chgData name="Lewis, Kevin" userId="6ab94a10-9fbd-4bae-9ad7-9d917c7d2d63" providerId="ADAL" clId="{D1845D35-EBEB-408B-8DD1-3FE71BC15AD4}" dt="2021-04-15T20:24:49.748" v="182" actId="1076"/>
          <ac:picMkLst>
            <pc:docMk/>
            <pc:sldMk cId="2582546546" sldId="404"/>
            <ac:picMk id="11" creationId="{A620972B-C4BA-48B9-9930-E518D53AD974}"/>
          </ac:picMkLst>
        </pc:picChg>
        <pc:picChg chg="add mod modCrop">
          <ac:chgData name="Lewis, Kevin" userId="6ab94a10-9fbd-4bae-9ad7-9d917c7d2d63" providerId="ADAL" clId="{D1845D35-EBEB-408B-8DD1-3FE71BC15AD4}" dt="2021-04-15T20:25:16.407" v="188" actId="1076"/>
          <ac:picMkLst>
            <pc:docMk/>
            <pc:sldMk cId="2582546546" sldId="404"/>
            <ac:picMk id="12" creationId="{DC92D236-42B9-4F26-B024-F67BE4BB6CA3}"/>
          </ac:picMkLst>
        </pc:picChg>
        <pc:picChg chg="mod">
          <ac:chgData name="Lewis, Kevin" userId="6ab94a10-9fbd-4bae-9ad7-9d917c7d2d63" providerId="ADAL" clId="{D1845D35-EBEB-408B-8DD1-3FE71BC15AD4}" dt="2021-04-15T20:25:11.474" v="186" actId="1076"/>
          <ac:picMkLst>
            <pc:docMk/>
            <pc:sldMk cId="2582546546" sldId="404"/>
            <ac:picMk id="1028" creationId="{DEE304E9-5F1F-4764-BF12-2B5C94BD0B87}"/>
          </ac:picMkLst>
        </pc:picChg>
      </pc:sldChg>
      <pc:sldChg chg="del">
        <pc:chgData name="Lewis, Kevin" userId="6ab94a10-9fbd-4bae-9ad7-9d917c7d2d63" providerId="ADAL" clId="{D1845D35-EBEB-408B-8DD1-3FE71BC15AD4}" dt="2021-04-15T20:07:19.964" v="11" actId="47"/>
        <pc:sldMkLst>
          <pc:docMk/>
          <pc:sldMk cId="3824230649" sldId="405"/>
        </pc:sldMkLst>
      </pc:sldChg>
      <pc:sldChg chg="del">
        <pc:chgData name="Lewis, Kevin" userId="6ab94a10-9fbd-4bae-9ad7-9d917c7d2d63" providerId="ADAL" clId="{D1845D35-EBEB-408B-8DD1-3FE71BC15AD4}" dt="2021-04-15T20:07:17.146" v="2" actId="47"/>
        <pc:sldMkLst>
          <pc:docMk/>
          <pc:sldMk cId="363034627" sldId="406"/>
        </pc:sldMkLst>
      </pc:sldChg>
      <pc:sldChg chg="del">
        <pc:chgData name="Lewis, Kevin" userId="6ab94a10-9fbd-4bae-9ad7-9d917c7d2d63" providerId="ADAL" clId="{D1845D35-EBEB-408B-8DD1-3FE71BC15AD4}" dt="2021-04-15T20:07:16.557" v="1" actId="47"/>
        <pc:sldMkLst>
          <pc:docMk/>
          <pc:sldMk cId="4057048007" sldId="407"/>
        </pc:sldMkLst>
      </pc:sldChg>
      <pc:sldChg chg="del">
        <pc:chgData name="Lewis, Kevin" userId="6ab94a10-9fbd-4bae-9ad7-9d917c7d2d63" providerId="ADAL" clId="{D1845D35-EBEB-408B-8DD1-3FE71BC15AD4}" dt="2021-04-15T20:07:22.416" v="18" actId="47"/>
        <pc:sldMkLst>
          <pc:docMk/>
          <pc:sldMk cId="160599698" sldId="849"/>
        </pc:sldMkLst>
      </pc:sldChg>
      <pc:sldChg chg="del">
        <pc:chgData name="Lewis, Kevin" userId="6ab94a10-9fbd-4bae-9ad7-9d917c7d2d63" providerId="ADAL" clId="{D1845D35-EBEB-408B-8DD1-3FE71BC15AD4}" dt="2021-04-15T20:07:19.603" v="9" actId="47"/>
        <pc:sldMkLst>
          <pc:docMk/>
          <pc:sldMk cId="1504306929" sldId="850"/>
        </pc:sldMkLst>
      </pc:sldChg>
      <pc:sldChg chg="del">
        <pc:chgData name="Lewis, Kevin" userId="6ab94a10-9fbd-4bae-9ad7-9d917c7d2d63" providerId="ADAL" clId="{D1845D35-EBEB-408B-8DD1-3FE71BC15AD4}" dt="2021-04-15T20:07:19.832" v="10" actId="47"/>
        <pc:sldMkLst>
          <pc:docMk/>
          <pc:sldMk cId="802130238" sldId="851"/>
        </pc:sldMkLst>
      </pc:sldChg>
      <pc:sldChg chg="del">
        <pc:chgData name="Lewis, Kevin" userId="6ab94a10-9fbd-4bae-9ad7-9d917c7d2d63" providerId="ADAL" clId="{D1845D35-EBEB-408B-8DD1-3FE71BC15AD4}" dt="2021-04-15T20:07:15.563" v="0" actId="47"/>
        <pc:sldMkLst>
          <pc:docMk/>
          <pc:sldMk cId="2262395902" sldId="852"/>
        </pc:sldMkLst>
      </pc:sldChg>
      <pc:sldChg chg="del">
        <pc:chgData name="Lewis, Kevin" userId="6ab94a10-9fbd-4bae-9ad7-9d917c7d2d63" providerId="ADAL" clId="{D1845D35-EBEB-408B-8DD1-3FE71BC15AD4}" dt="2021-04-15T20:07:25.526" v="23" actId="47"/>
        <pc:sldMkLst>
          <pc:docMk/>
          <pc:sldMk cId="3970747676" sldId="854"/>
        </pc:sldMkLst>
      </pc:sldChg>
      <pc:sldChg chg="del">
        <pc:chgData name="Lewis, Kevin" userId="6ab94a10-9fbd-4bae-9ad7-9d917c7d2d63" providerId="ADAL" clId="{D1845D35-EBEB-408B-8DD1-3FE71BC15AD4}" dt="2021-04-15T20:07:21.887" v="17" actId="47"/>
        <pc:sldMkLst>
          <pc:docMk/>
          <pc:sldMk cId="1164115412" sldId="855"/>
        </pc:sldMkLst>
      </pc:sldChg>
      <pc:sldChg chg="del">
        <pc:chgData name="Lewis, Kevin" userId="6ab94a10-9fbd-4bae-9ad7-9d917c7d2d63" providerId="ADAL" clId="{D1845D35-EBEB-408B-8DD1-3FE71BC15AD4}" dt="2021-04-15T20:07:22.964" v="19" actId="47"/>
        <pc:sldMkLst>
          <pc:docMk/>
          <pc:sldMk cId="1585825878" sldId="857"/>
        </pc:sldMkLst>
      </pc:sldChg>
      <pc:sldChg chg="del">
        <pc:chgData name="Lewis, Kevin" userId="6ab94a10-9fbd-4bae-9ad7-9d917c7d2d63" providerId="ADAL" clId="{D1845D35-EBEB-408B-8DD1-3FE71BC15AD4}" dt="2021-04-15T20:07:23.999" v="21" actId="47"/>
        <pc:sldMkLst>
          <pc:docMk/>
          <pc:sldMk cId="2506126136" sldId="859"/>
        </pc:sldMkLst>
      </pc:sldChg>
      <pc:sldChg chg="modSp mod">
        <pc:chgData name="Lewis, Kevin" userId="6ab94a10-9fbd-4bae-9ad7-9d917c7d2d63" providerId="ADAL" clId="{D1845D35-EBEB-408B-8DD1-3FE71BC15AD4}" dt="2021-04-15T20:07:44.944" v="28" actId="404"/>
        <pc:sldMkLst>
          <pc:docMk/>
          <pc:sldMk cId="329945419" sldId="860"/>
        </pc:sldMkLst>
        <pc:spChg chg="mod">
          <ac:chgData name="Lewis, Kevin" userId="6ab94a10-9fbd-4bae-9ad7-9d917c7d2d63" providerId="ADAL" clId="{D1845D35-EBEB-408B-8DD1-3FE71BC15AD4}" dt="2021-04-15T20:07:44.944" v="28" actId="404"/>
          <ac:spMkLst>
            <pc:docMk/>
            <pc:sldMk cId="329945419" sldId="860"/>
            <ac:spMk id="3" creationId="{ECA9E692-F3A1-4292-AED2-F0FD2D88C342}"/>
          </ac:spMkLst>
        </pc:spChg>
      </pc:sldChg>
      <pc:sldChg chg="del">
        <pc:chgData name="Lewis, Kevin" userId="6ab94a10-9fbd-4bae-9ad7-9d917c7d2d63" providerId="ADAL" clId="{D1845D35-EBEB-408B-8DD1-3FE71BC15AD4}" dt="2021-04-15T20:07:24.607" v="22" actId="47"/>
        <pc:sldMkLst>
          <pc:docMk/>
          <pc:sldMk cId="1108218483" sldId="861"/>
        </pc:sldMkLst>
      </pc:sldChg>
      <pc:sldChg chg="del">
        <pc:chgData name="Lewis, Kevin" userId="6ab94a10-9fbd-4bae-9ad7-9d917c7d2d63" providerId="ADAL" clId="{D1845D35-EBEB-408B-8DD1-3FE71BC15AD4}" dt="2021-04-15T20:07:23.398" v="20" actId="47"/>
        <pc:sldMkLst>
          <pc:docMk/>
          <pc:sldMk cId="888522603" sldId="61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1F6F5-E506-45E7-9180-13CC020687D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B45FF-C76C-4DDE-B011-6049E4C62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6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45FF-C76C-4DDE-B011-6049E4C62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2.png"/><Relationship Id="rId16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Relationship Id="rId1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image" Target="../media/image17.emf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72573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28600" y="3649663"/>
            <a:ext cx="8669338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640261"/>
            <a:ext cx="8669867" cy="3635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b="1" i="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 descr="Equati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21" name="Picture 20" descr="Equati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22" name="Picture 21" descr="Equation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23" name="Picture 22" descr="Equation_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28" name="Picture 27" descr="Equation_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29" name="Picture 28" descr="Equation_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30" name="Picture 29" descr="Equation_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31" name="Picture 30" descr="Equation_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32" name="Picture 31" descr="Equation_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19" name="Picture 18" descr="ECOLAB_Logo_Tagline_StackedPMS3005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461531"/>
            <a:ext cx="4334934" cy="4312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8599" y="5004332"/>
            <a:ext cx="8669867" cy="4397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45762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068" y="1161858"/>
            <a:ext cx="8919129" cy="505273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32467" y="2647244"/>
            <a:ext cx="6155266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1 photo or graphic/no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293855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7175"/>
            <a:ext cx="4704292" cy="464502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4733" y="1161858"/>
            <a:ext cx="3754463" cy="505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59398" y="2647244"/>
            <a:ext cx="3581404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1 photo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366631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066" y="1170325"/>
            <a:ext cx="4434840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2533" y="1825977"/>
            <a:ext cx="3886200" cy="2000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2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7401" y="1170325"/>
            <a:ext cx="4427389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80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066" y="1168401"/>
            <a:ext cx="443484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2533" y="1267178"/>
            <a:ext cx="3886200" cy="1433690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4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7401" y="1168401"/>
            <a:ext cx="4427389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0066" y="2836335"/>
            <a:ext cx="443484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97401" y="2836335"/>
            <a:ext cx="4427389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549" y="1665910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69752" y="1662099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10971" y="1662099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1161" y="1664371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65655" y="4427566"/>
            <a:ext cx="2177888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09737" y="4427566"/>
            <a:ext cx="2177888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47308" y="4427566"/>
            <a:ext cx="2172462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6998" y="4427566"/>
            <a:ext cx="2177888" cy="859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8059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71726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15393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0593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</p:spTree>
    <p:extLst>
      <p:ext uri="{BB962C8B-B14F-4D97-AF65-F5344CB8AC3E}">
        <p14:creationId xmlns:p14="http://schemas.microsoft.com/office/powerpoint/2010/main" val="419333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601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01599" y="1236133"/>
            <a:ext cx="1463193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095642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58868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08172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94641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577880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96814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9202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57766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082453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587240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219198" y="2384778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1259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913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9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080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FIVE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5787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SIX</a:t>
            </a:r>
          </a:p>
        </p:txBody>
      </p:sp>
    </p:spTree>
    <p:extLst>
      <p:ext uri="{BB962C8B-B14F-4D97-AF65-F5344CB8AC3E}">
        <p14:creationId xmlns:p14="http://schemas.microsoft.com/office/powerpoint/2010/main" val="266587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067" y="2641601"/>
            <a:ext cx="8932333" cy="3564466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1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2467" y="1374775"/>
            <a:ext cx="8605308" cy="4645025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COLAB_Logo_Tagline_StackedPMS30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8532" y="4876796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55639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39592"/>
            <a:ext cx="8669338" cy="465144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/>
              <a:t>Presenter name</a:t>
            </a:r>
            <a:endParaRPr lang="en-US" sz="20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36" name="Picture 35" descr="Equation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37" name="Picture 36" descr="Equation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38" name="Picture 37" descr="Equation_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39" name="Picture 38" descr="Equation_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40" name="Picture 39" descr="Equation_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41" name="Picture 40" descr="Equation_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42" name="Picture 41" descr="Equation_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43" name="Picture 42" descr="Equation_8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44" name="Picture 43" descr="Equation_9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47" name="Picture 46" descr="Equation_10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262" y="5157917"/>
            <a:ext cx="1809005" cy="269108"/>
          </a:xfrm>
          <a:prstGeom prst="rect">
            <a:avLst/>
          </a:prstGeom>
        </p:spPr>
      </p:pic>
      <p:pic>
        <p:nvPicPr>
          <p:cNvPr id="48" name="Picture 47" descr="Equation_1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57" y="5435599"/>
            <a:ext cx="911420" cy="318380"/>
          </a:xfrm>
          <a:prstGeom prst="rect">
            <a:avLst/>
          </a:prstGeom>
        </p:spPr>
      </p:pic>
      <p:pic>
        <p:nvPicPr>
          <p:cNvPr id="49" name="Picture 48" descr="Equation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766" y="6129141"/>
            <a:ext cx="1832034" cy="306956"/>
          </a:xfrm>
          <a:prstGeom prst="rect">
            <a:avLst/>
          </a:prstGeom>
        </p:spPr>
      </p:pic>
      <p:pic>
        <p:nvPicPr>
          <p:cNvPr id="50" name="Picture 49" descr="Equation_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576" y="5061364"/>
            <a:ext cx="1802226" cy="418642"/>
          </a:xfrm>
          <a:prstGeom prst="rect">
            <a:avLst/>
          </a:prstGeom>
        </p:spPr>
      </p:pic>
      <p:pic>
        <p:nvPicPr>
          <p:cNvPr id="51" name="Picture 50" descr="Equation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744" y="5842937"/>
            <a:ext cx="1907524" cy="250116"/>
          </a:xfrm>
          <a:prstGeom prst="rect">
            <a:avLst/>
          </a:prstGeom>
        </p:spPr>
      </p:pic>
      <p:pic>
        <p:nvPicPr>
          <p:cNvPr id="52" name="Picture 51" descr="Equation_5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495" y="5521121"/>
            <a:ext cx="1800838" cy="351900"/>
          </a:xfrm>
          <a:prstGeom prst="rect">
            <a:avLst/>
          </a:prstGeom>
        </p:spPr>
      </p:pic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005266"/>
            <a:ext cx="8669867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4428595"/>
            <a:ext cx="43433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44769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36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750740"/>
            <a:ext cx="8226954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85246" y="286596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 descr="Equati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32" name="Picture 31" descr="Equati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33" name="Picture 32" descr="Equation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34" name="Picture 33" descr="Equation_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35" name="Picture 34" descr="Equation_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36" name="Picture 35" descr="Equation_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37" name="Picture 36" descr="Equation_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38" name="Picture 37" descr="Equation_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39" name="Picture 38" descr="Equation_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40" name="Picture 39" descr="Equation_10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9" y="4776920"/>
            <a:ext cx="1809005" cy="269108"/>
          </a:xfrm>
          <a:prstGeom prst="rect">
            <a:avLst/>
          </a:prstGeom>
        </p:spPr>
      </p:pic>
      <p:pic>
        <p:nvPicPr>
          <p:cNvPr id="41" name="Picture 40" descr="Equation_1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057" y="5672667"/>
            <a:ext cx="911420" cy="318380"/>
          </a:xfrm>
          <a:prstGeom prst="rect">
            <a:avLst/>
          </a:prstGeom>
        </p:spPr>
      </p:pic>
      <p:pic>
        <p:nvPicPr>
          <p:cNvPr id="42" name="Picture 41" descr="Equation_1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966" y="4726477"/>
            <a:ext cx="1167232" cy="759923"/>
          </a:xfrm>
          <a:prstGeom prst="rect">
            <a:avLst/>
          </a:prstGeom>
        </p:spPr>
      </p:pic>
      <p:pic>
        <p:nvPicPr>
          <p:cNvPr id="43" name="Picture 42" descr="Equati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34" y="5104674"/>
            <a:ext cx="1832034" cy="306956"/>
          </a:xfrm>
          <a:prstGeom prst="rect">
            <a:avLst/>
          </a:prstGeom>
        </p:spPr>
      </p:pic>
      <p:pic>
        <p:nvPicPr>
          <p:cNvPr id="44" name="Picture 43" descr="Equation_13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89" y="5698067"/>
            <a:ext cx="2536744" cy="334289"/>
          </a:xfrm>
          <a:prstGeom prst="rect">
            <a:avLst/>
          </a:prstGeom>
        </p:spPr>
      </p:pic>
      <p:pic>
        <p:nvPicPr>
          <p:cNvPr id="61" name="Picture 60" descr="Equation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776" y="5069833"/>
            <a:ext cx="1802226" cy="418642"/>
          </a:xfrm>
          <a:prstGeom prst="rect">
            <a:avLst/>
          </a:prstGeom>
        </p:spPr>
      </p:pic>
      <p:pic>
        <p:nvPicPr>
          <p:cNvPr id="62" name="Picture 61" descr="Equati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744" y="5741337"/>
            <a:ext cx="1907524" cy="250116"/>
          </a:xfrm>
          <a:prstGeom prst="rect">
            <a:avLst/>
          </a:prstGeom>
        </p:spPr>
      </p:pic>
      <p:pic>
        <p:nvPicPr>
          <p:cNvPr id="63" name="Picture 62" descr="Equation_5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695" y="4606721"/>
            <a:ext cx="1800838" cy="3519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0476" y="3131903"/>
            <a:ext cx="4581819" cy="536575"/>
          </a:xfrm>
        </p:spPr>
        <p:txBody>
          <a:bodyPr tIns="0" bIns="0" anchor="ctr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37" name="Picture 36" descr="Equation_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9" y="4243521"/>
            <a:ext cx="1809005" cy="269108"/>
          </a:xfrm>
          <a:prstGeom prst="rect">
            <a:avLst/>
          </a:prstGeom>
        </p:spPr>
      </p:pic>
      <p:pic>
        <p:nvPicPr>
          <p:cNvPr id="38" name="Picture 37" descr="Equation_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90" y="5672667"/>
            <a:ext cx="911420" cy="318380"/>
          </a:xfrm>
          <a:prstGeom prst="rect">
            <a:avLst/>
          </a:prstGeom>
        </p:spPr>
      </p:pic>
      <p:pic>
        <p:nvPicPr>
          <p:cNvPr id="39" name="Picture 38" descr="Equation_1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832" y="4193078"/>
            <a:ext cx="1167232" cy="759923"/>
          </a:xfrm>
          <a:prstGeom prst="rect">
            <a:avLst/>
          </a:prstGeom>
        </p:spPr>
      </p:pic>
      <p:pic>
        <p:nvPicPr>
          <p:cNvPr id="40" name="Picture 39" descr="Equation_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34" y="4994608"/>
            <a:ext cx="1832034" cy="306956"/>
          </a:xfrm>
          <a:prstGeom prst="rect">
            <a:avLst/>
          </a:prstGeom>
        </p:spPr>
      </p:pic>
      <p:pic>
        <p:nvPicPr>
          <p:cNvPr id="41" name="Picture 40" descr="Equation_1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55" y="5698067"/>
            <a:ext cx="2536744" cy="334289"/>
          </a:xfrm>
          <a:prstGeom prst="rect">
            <a:avLst/>
          </a:prstGeom>
        </p:spPr>
      </p:pic>
      <p:pic>
        <p:nvPicPr>
          <p:cNvPr id="42" name="Picture 41" descr="Equation_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243" y="4959767"/>
            <a:ext cx="1802226" cy="418642"/>
          </a:xfrm>
          <a:prstGeom prst="rect">
            <a:avLst/>
          </a:prstGeom>
        </p:spPr>
      </p:pic>
      <p:pic>
        <p:nvPicPr>
          <p:cNvPr id="43" name="Picture 42" descr="Equation_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944" y="5741337"/>
            <a:ext cx="1907524" cy="250116"/>
          </a:xfrm>
          <a:prstGeom prst="rect">
            <a:avLst/>
          </a:prstGeom>
        </p:spPr>
      </p:pic>
      <p:pic>
        <p:nvPicPr>
          <p:cNvPr id="44" name="Picture 43" descr="Equation_5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695" y="4191855"/>
            <a:ext cx="1800838" cy="351900"/>
          </a:xfrm>
          <a:prstGeom prst="rect">
            <a:avLst/>
          </a:prstGeom>
        </p:spPr>
      </p:pic>
      <p:pic>
        <p:nvPicPr>
          <p:cNvPr id="45" name="Picture 44" descr="Equation_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2583270"/>
            <a:ext cx="1907524" cy="250116"/>
          </a:xfrm>
          <a:prstGeom prst="rect">
            <a:avLst/>
          </a:prstGeom>
        </p:spPr>
      </p:pic>
      <p:pic>
        <p:nvPicPr>
          <p:cNvPr id="46" name="Picture 45" descr="Equation_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47" name="Picture 46" descr="Equation_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48" name="Picture 47" descr="Equation_4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2484091"/>
            <a:ext cx="2062994" cy="319784"/>
          </a:xfrm>
          <a:prstGeom prst="rect">
            <a:avLst/>
          </a:prstGeom>
        </p:spPr>
      </p:pic>
      <p:pic>
        <p:nvPicPr>
          <p:cNvPr id="49" name="Picture 48" descr="Equation_5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50" name="Picture 49" descr="Equation_6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391147"/>
            <a:ext cx="1748054" cy="731772"/>
          </a:xfrm>
          <a:prstGeom prst="rect">
            <a:avLst/>
          </a:prstGeom>
        </p:spPr>
      </p:pic>
      <p:pic>
        <p:nvPicPr>
          <p:cNvPr id="69" name="Picture 68" descr="Equation_7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84209"/>
            <a:ext cx="1846906" cy="292376"/>
          </a:xfrm>
          <a:prstGeom prst="rect">
            <a:avLst/>
          </a:prstGeom>
        </p:spPr>
      </p:pic>
      <p:pic>
        <p:nvPicPr>
          <p:cNvPr id="70" name="Picture 69" descr="Equation_8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72" name="Picture 71" descr="Equation_9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41" y="837939"/>
            <a:ext cx="2042828" cy="880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15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6695" y="2944633"/>
            <a:ext cx="3903898" cy="1015886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7AC9"/>
                </a:solidFill>
              </a:defRPr>
            </a:lvl1pPr>
            <a:lvl2pPr marL="388937" indent="0">
              <a:buNone/>
              <a:defRPr b="1">
                <a:solidFill>
                  <a:srgbClr val="007AC9"/>
                </a:solidFill>
              </a:defRPr>
            </a:lvl2pPr>
            <a:lvl3pPr marL="698500" indent="0">
              <a:buNone/>
              <a:defRPr b="1">
                <a:solidFill>
                  <a:srgbClr val="007AC9"/>
                </a:solidFill>
              </a:defRPr>
            </a:lvl3pPr>
            <a:lvl4pPr marL="1023938" indent="0">
              <a:buNone/>
              <a:defRPr b="1">
                <a:solidFill>
                  <a:srgbClr val="007AC9"/>
                </a:solidFill>
              </a:defRPr>
            </a:lvl4pPr>
            <a:lvl5pPr marL="1349375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54889" y="363125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42" y="3191434"/>
            <a:ext cx="3888554" cy="500064"/>
          </a:xfrm>
          <a:prstGeom prst="rect">
            <a:avLst/>
          </a:prstGeom>
        </p:spPr>
      </p:pic>
      <p:pic>
        <p:nvPicPr>
          <p:cNvPr id="25" name="Picture 24" descr="Equation_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9" y="4243521"/>
            <a:ext cx="1809005" cy="269108"/>
          </a:xfrm>
          <a:prstGeom prst="rect">
            <a:avLst/>
          </a:prstGeom>
        </p:spPr>
      </p:pic>
      <p:pic>
        <p:nvPicPr>
          <p:cNvPr id="26" name="Picture 25" descr="Equation_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90" y="5672667"/>
            <a:ext cx="911420" cy="318380"/>
          </a:xfrm>
          <a:prstGeom prst="rect">
            <a:avLst/>
          </a:prstGeom>
        </p:spPr>
      </p:pic>
      <p:pic>
        <p:nvPicPr>
          <p:cNvPr id="29" name="Picture 28" descr="Equation_1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832" y="4193078"/>
            <a:ext cx="1167232" cy="759923"/>
          </a:xfrm>
          <a:prstGeom prst="rect">
            <a:avLst/>
          </a:prstGeom>
        </p:spPr>
      </p:pic>
      <p:pic>
        <p:nvPicPr>
          <p:cNvPr id="30" name="Picture 29" descr="Equation_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34" y="4994608"/>
            <a:ext cx="1832034" cy="306956"/>
          </a:xfrm>
          <a:prstGeom prst="rect">
            <a:avLst/>
          </a:prstGeom>
        </p:spPr>
      </p:pic>
      <p:pic>
        <p:nvPicPr>
          <p:cNvPr id="31" name="Picture 30" descr="Equation_1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55" y="5698067"/>
            <a:ext cx="2536744" cy="334289"/>
          </a:xfrm>
          <a:prstGeom prst="rect">
            <a:avLst/>
          </a:prstGeom>
        </p:spPr>
      </p:pic>
      <p:pic>
        <p:nvPicPr>
          <p:cNvPr id="32" name="Picture 31" descr="Equation_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243" y="4959767"/>
            <a:ext cx="1802226" cy="418642"/>
          </a:xfrm>
          <a:prstGeom prst="rect">
            <a:avLst/>
          </a:prstGeom>
        </p:spPr>
      </p:pic>
      <p:pic>
        <p:nvPicPr>
          <p:cNvPr id="33" name="Picture 32" descr="Equation_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944" y="5741337"/>
            <a:ext cx="1907524" cy="250116"/>
          </a:xfrm>
          <a:prstGeom prst="rect">
            <a:avLst/>
          </a:prstGeom>
        </p:spPr>
      </p:pic>
      <p:pic>
        <p:nvPicPr>
          <p:cNvPr id="34" name="Picture 33" descr="Equation_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695" y="4191855"/>
            <a:ext cx="1800838" cy="351900"/>
          </a:xfrm>
          <a:prstGeom prst="rect">
            <a:avLst/>
          </a:prstGeom>
        </p:spPr>
      </p:pic>
      <p:pic>
        <p:nvPicPr>
          <p:cNvPr id="35" name="Picture 34" descr="Equation_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2583270"/>
            <a:ext cx="1907524" cy="250116"/>
          </a:xfrm>
          <a:prstGeom prst="rect">
            <a:avLst/>
          </a:prstGeom>
        </p:spPr>
      </p:pic>
      <p:pic>
        <p:nvPicPr>
          <p:cNvPr id="50" name="Picture 49" descr="Equation_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51" name="Picture 50" descr="Equation_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52" name="Picture 51" descr="Equation_4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2484091"/>
            <a:ext cx="2062994" cy="319784"/>
          </a:xfrm>
          <a:prstGeom prst="rect">
            <a:avLst/>
          </a:prstGeom>
        </p:spPr>
      </p:pic>
      <p:pic>
        <p:nvPicPr>
          <p:cNvPr id="53" name="Picture 52" descr="Equation_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54" name="Picture 53" descr="Equation_6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391147"/>
            <a:ext cx="1748054" cy="731772"/>
          </a:xfrm>
          <a:prstGeom prst="rect">
            <a:avLst/>
          </a:prstGeom>
        </p:spPr>
      </p:pic>
      <p:pic>
        <p:nvPicPr>
          <p:cNvPr id="55" name="Picture 54" descr="Equation_7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84209"/>
            <a:ext cx="1846906" cy="292376"/>
          </a:xfrm>
          <a:prstGeom prst="rect">
            <a:avLst/>
          </a:prstGeom>
        </p:spPr>
      </p:pic>
      <p:pic>
        <p:nvPicPr>
          <p:cNvPr id="56" name="Picture 55" descr="Equation_8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57" name="Picture 56" descr="Equation_9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41" y="837939"/>
            <a:ext cx="2042828" cy="8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F+B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L_20120803_ecolab_fb_outlined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4733"/>
            <a:ext cx="2571045" cy="59605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73111" y="1117602"/>
            <a:ext cx="6869288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3110" y="235480"/>
            <a:ext cx="658988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73111" y="1527175"/>
            <a:ext cx="6694664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Nalco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3111" y="1117602"/>
            <a:ext cx="6869288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3110" y="235480"/>
            <a:ext cx="658988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73111" y="1527175"/>
            <a:ext cx="6694664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L_20120711_eco_hospital_0378_NV_outlined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13" y="220134"/>
            <a:ext cx="2330420" cy="59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Institutional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3111" y="1117602"/>
            <a:ext cx="6869288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3110" y="235480"/>
            <a:ext cx="658988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73111" y="1527175"/>
            <a:ext cx="6694664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ssociate-photos-014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75" r="15132"/>
          <a:stretch/>
        </p:blipFill>
        <p:spPr>
          <a:xfrm>
            <a:off x="-141549" y="-24900"/>
            <a:ext cx="265614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547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B837-C18F-49AF-9D7D-B6E465A283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colab_Logo_4c_revised.gif"/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1" fontAlgn="base" hangingPunct="1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1E7A2B-B188-4279-9E84-CFE2B594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and Powder Characterization Tools and Methods</a:t>
            </a:r>
          </a:p>
        </p:txBody>
      </p:sp>
    </p:spTree>
    <p:extLst>
      <p:ext uri="{BB962C8B-B14F-4D97-AF65-F5344CB8AC3E}">
        <p14:creationId xmlns:p14="http://schemas.microsoft.com/office/powerpoint/2010/main" val="30949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7C19-DE21-4750-BCED-8EB5E399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Tools and Methods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AFD640-167D-44AB-BC56-B5B1BB39D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6642"/>
              </p:ext>
            </p:extLst>
          </p:nvPr>
        </p:nvGraphicFramePr>
        <p:xfrm>
          <a:off x="197631" y="1295400"/>
          <a:ext cx="5686425" cy="541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969">
                  <a:extLst>
                    <a:ext uri="{9D8B030D-6E8A-4147-A177-3AD203B41FA5}">
                      <a16:colId xmlns:a16="http://schemas.microsoft.com/office/drawing/2014/main" val="2899865239"/>
                    </a:ext>
                  </a:extLst>
                </a:gridCol>
                <a:gridCol w="4131456">
                  <a:extLst>
                    <a:ext uri="{9D8B030D-6E8A-4147-A177-3AD203B41FA5}">
                      <a16:colId xmlns:a16="http://schemas.microsoft.com/office/drawing/2014/main" val="2583412268"/>
                    </a:ext>
                  </a:extLst>
                </a:gridCol>
              </a:tblGrid>
              <a:tr h="409501">
                <a:tc>
                  <a:txBody>
                    <a:bodyPr/>
                    <a:lstStyle/>
                    <a:p>
                      <a:r>
                        <a:rPr lang="en-US" sz="1600" dirty="0"/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Characterization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80056"/>
                  </a:ext>
                </a:extLst>
              </a:tr>
              <a:tr h="428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Camsizer</a:t>
                      </a:r>
                      <a:r>
                        <a:rPr lang="en-US" sz="1600" dirty="0"/>
                        <a:t>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Size, Shape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2622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/>
                        <a:t>FT4 Powder Rheometer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Dynamic Powder Flow, Attrition, Conditioned Bulk Density, Permeability, Aeration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539176"/>
                  </a:ext>
                </a:extLst>
              </a:tr>
              <a:tr h="700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Powder Flow Tester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Static Powder Flow, Bulk Density, Compressibility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41271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MTS Force Gauge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True Density, Elasticity, Tensile Strength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561216"/>
                  </a:ext>
                </a:extLst>
              </a:tr>
              <a:tr h="57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Tapped Density Tester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Bulk / Tapped Density Ratios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42200"/>
                  </a:ext>
                </a:extLst>
              </a:tr>
              <a:tr h="640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Segregation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Flow-induced Segregation potential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60560"/>
                  </a:ext>
                </a:extLst>
              </a:tr>
              <a:tr h="593618">
                <a:tc>
                  <a:txBody>
                    <a:bodyPr/>
                    <a:lstStyle/>
                    <a:p>
                      <a:r>
                        <a:rPr lang="en-US" sz="1600" dirty="0"/>
                        <a:t>Vapor 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Moisture uptake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886136"/>
                  </a:ext>
                </a:extLst>
              </a:tr>
              <a:tr h="593618">
                <a:tc>
                  <a:txBody>
                    <a:bodyPr/>
                    <a:lstStyle/>
                    <a:p>
                      <a:r>
                        <a:rPr lang="en-US" sz="1600" dirty="0"/>
                        <a:t>Microscopy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Color, Shape, Structure, Porosity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46668"/>
                  </a:ext>
                </a:extLst>
              </a:tr>
            </a:tbl>
          </a:graphicData>
        </a:graphic>
      </p:graphicFrame>
      <p:pic>
        <p:nvPicPr>
          <p:cNvPr id="7" name="Picture 2" descr="PFT Powder Flow Tester from AMETEK Brookfield | Labcompare.com">
            <a:extLst>
              <a:ext uri="{FF2B5EF4-FFF2-40B4-BE49-F238E27FC236}">
                <a16:creationId xmlns:a16="http://schemas.microsoft.com/office/drawing/2014/main" id="{FCF7AE79-9B25-49E2-A9E2-B87E70115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r="24727"/>
          <a:stretch/>
        </p:blipFill>
        <p:spPr bwMode="auto">
          <a:xfrm>
            <a:off x="6134095" y="2583777"/>
            <a:ext cx="964474" cy="13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eeman FT4 Powder Flow Rheometer">
            <a:extLst>
              <a:ext uri="{FF2B5EF4-FFF2-40B4-BE49-F238E27FC236}">
                <a16:creationId xmlns:a16="http://schemas.microsoft.com/office/drawing/2014/main" id="{B192A943-D901-43DE-845E-331929E4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38" y="1295400"/>
            <a:ext cx="1291894" cy="15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AMSIZER X2 - particle size &amp; shape analyzer - Microtrac">
            <a:extLst>
              <a:ext uri="{FF2B5EF4-FFF2-40B4-BE49-F238E27FC236}">
                <a16:creationId xmlns:a16="http://schemas.microsoft.com/office/drawing/2014/main" id="{BCC240DB-7549-4637-90D1-0C161CD09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/>
          <a:stretch/>
        </p:blipFill>
        <p:spPr bwMode="auto">
          <a:xfrm>
            <a:off x="5902199" y="1211039"/>
            <a:ext cx="1550701" cy="13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TS Criterion® Series 40 Electromechanical Universal Test Systems">
            <a:extLst>
              <a:ext uri="{FF2B5EF4-FFF2-40B4-BE49-F238E27FC236}">
                <a16:creationId xmlns:a16="http://schemas.microsoft.com/office/drawing/2014/main" id="{8F10D911-84DD-4DAD-9588-9207B584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31" y="2898989"/>
            <a:ext cx="12333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NTERLABKOREA">
            <a:extLst>
              <a:ext uri="{FF2B5EF4-FFF2-40B4-BE49-F238E27FC236}">
                <a16:creationId xmlns:a16="http://schemas.microsoft.com/office/drawing/2014/main" id="{A620972B-C4BA-48B9-9930-E518D53AD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5"/>
          <a:stretch/>
        </p:blipFill>
        <p:spPr bwMode="auto">
          <a:xfrm>
            <a:off x="5842365" y="4003889"/>
            <a:ext cx="1031257" cy="10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ture even subtle differences Introducing the VHX-7000, an  high-definition 4K digital microscope from KEYENCE. | KEYENCE America">
            <a:extLst>
              <a:ext uri="{FF2B5EF4-FFF2-40B4-BE49-F238E27FC236}">
                <a16:creationId xmlns:a16="http://schemas.microsoft.com/office/drawing/2014/main" id="{DEE304E9-5F1F-4764-BF12-2B5C94BD0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9"/>
          <a:stretch/>
        </p:blipFill>
        <p:spPr bwMode="auto">
          <a:xfrm>
            <a:off x="5892421" y="5638531"/>
            <a:ext cx="1632394" cy="12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5DA7DE-222A-44ED-941A-A1C34DA333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241" y="5418644"/>
            <a:ext cx="970288" cy="1203876"/>
          </a:xfrm>
          <a:prstGeom prst="rect">
            <a:avLst/>
          </a:prstGeom>
        </p:spPr>
      </p:pic>
      <p:pic>
        <p:nvPicPr>
          <p:cNvPr id="12" name="Picture 1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C92D236-42B9-4F26-B024-F67BE4BB6C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303" t="6255" r="33438" b="6654"/>
          <a:stretch/>
        </p:blipFill>
        <p:spPr>
          <a:xfrm>
            <a:off x="7033983" y="4041067"/>
            <a:ext cx="434306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D26C-CFB9-4204-A080-1114B58A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5480"/>
            <a:ext cx="8915400" cy="758825"/>
          </a:xfrm>
        </p:spPr>
        <p:txBody>
          <a:bodyPr/>
          <a:lstStyle/>
          <a:p>
            <a:r>
              <a:rPr lang="en-US" dirty="0"/>
              <a:t>Processes Affected by Particle/Powder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9E692-F3A1-4292-AED2-F0FD2D88C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371600"/>
            <a:ext cx="8534400" cy="5181600"/>
          </a:xfrm>
        </p:spPr>
        <p:txBody>
          <a:bodyPr/>
          <a:lstStyle/>
          <a:p>
            <a:r>
              <a:rPr lang="en-US" sz="2000" dirty="0"/>
              <a:t>Powder flow</a:t>
            </a:r>
          </a:p>
          <a:p>
            <a:r>
              <a:rPr lang="en-US" sz="2000" dirty="0"/>
              <a:t>Powder compression (densification)</a:t>
            </a:r>
          </a:p>
          <a:p>
            <a:r>
              <a:rPr lang="en-US" sz="2000" dirty="0"/>
              <a:t>Powder compaction (solidification)</a:t>
            </a:r>
          </a:p>
          <a:p>
            <a:r>
              <a:rPr lang="en-US" sz="2000" dirty="0"/>
              <a:t>Powder segregation</a:t>
            </a:r>
          </a:p>
          <a:p>
            <a:r>
              <a:rPr lang="en-US" sz="2000" dirty="0"/>
              <a:t>Powder handling (dustiness, loss of containment during transfer)</a:t>
            </a:r>
          </a:p>
          <a:p>
            <a:r>
              <a:rPr lang="en-US" sz="2000" dirty="0"/>
              <a:t>Powder and liquid mixing</a:t>
            </a:r>
          </a:p>
          <a:p>
            <a:r>
              <a:rPr lang="en-US" sz="2000" dirty="0"/>
              <a:t>Powder/Compact dissolution</a:t>
            </a:r>
          </a:p>
          <a:p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45419"/>
      </p:ext>
    </p:extLst>
  </p:cSld>
  <p:clrMapOvr>
    <a:masterClrMapping/>
  </p:clrMapOvr>
</p:sld>
</file>

<file path=ppt/theme/theme1.xml><?xml version="1.0" encoding="utf-8"?>
<a:theme xmlns:a="http://schemas.openxmlformats.org/drawingml/2006/main" name="EcolabPPTTemplateEquation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7402</TotalTime>
  <Words>122</Words>
  <Application>Microsoft Office PowerPoint</Application>
  <PresentationFormat>On-screen Show (4:3)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Wingdings 3</vt:lpstr>
      <vt:lpstr>EcolabPPTTemplateEquation</vt:lpstr>
      <vt:lpstr>Particle and Powder Characterization Tools and Methods</vt:lpstr>
      <vt:lpstr>Characterization Tools and Methods</vt:lpstr>
      <vt:lpstr>Processes Affected by Particle/Powder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and Powder Characterization Tools and Methods</dc:title>
  <dc:creator>Lewis, Kevin</dc:creator>
  <cp:lastModifiedBy>Lewis, Kevin</cp:lastModifiedBy>
  <cp:revision>2</cp:revision>
  <dcterms:created xsi:type="dcterms:W3CDTF">2021-01-28T15:44:11Z</dcterms:created>
  <dcterms:modified xsi:type="dcterms:W3CDTF">2021-04-15T20:25:18Z</dcterms:modified>
</cp:coreProperties>
</file>