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theme/themeOverride2.xml" ContentType="application/vnd.openxmlformats-officedocument.themeOverrid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theme/themeOverride7.xml" ContentType="application/vnd.openxmlformats-officedocument.themeOverrid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9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20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1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2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5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6.xml" ContentType="application/vnd.openxmlformats-officedocument.theme+xml"/>
  <Override PartName="/ppt/theme/themeOverride8.xml" ContentType="application/vnd.openxmlformats-officedocument.themeOverrid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7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8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9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30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31.xml" ContentType="application/vnd.openxmlformats-officedocument.theme+xml"/>
  <Override PartName="/ppt/theme/themeOverride11.xml" ContentType="application/vnd.openxmlformats-officedocument.themeOverrid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32.xml" ContentType="application/vnd.openxmlformats-officedocument.them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33.xml" ContentType="application/vnd.openxmlformats-officedocument.theme+xml"/>
  <Override PartName="/ppt/theme/themeOverride14.xml" ContentType="application/vnd.openxmlformats-officedocument.themeOverrid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4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35.xml" ContentType="application/vnd.openxmlformats-officedocument.theme+xml"/>
  <Override PartName="/ppt/theme/themeOverride15.xml" ContentType="application/vnd.openxmlformats-officedocument.themeOverrid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6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4" r:id="rId1"/>
    <p:sldMasterId id="2147483656" r:id="rId2"/>
    <p:sldMasterId id="2147483771" r:id="rId3"/>
    <p:sldMasterId id="2147483804" r:id="rId4"/>
    <p:sldMasterId id="2147483807" r:id="rId5"/>
    <p:sldMasterId id="2147483819" r:id="rId6"/>
    <p:sldMasterId id="2147483885" r:id="rId7"/>
    <p:sldMasterId id="2147483902" r:id="rId8"/>
    <p:sldMasterId id="2147483914" r:id="rId9"/>
    <p:sldMasterId id="2147483929" r:id="rId10"/>
    <p:sldMasterId id="2147483958" r:id="rId11"/>
    <p:sldMasterId id="2147483974" r:id="rId12"/>
    <p:sldMasterId id="2147483989" r:id="rId13"/>
    <p:sldMasterId id="2147484007" r:id="rId14"/>
    <p:sldMasterId id="2147484021" r:id="rId15"/>
    <p:sldMasterId id="2147484103" r:id="rId16"/>
    <p:sldMasterId id="2147484123" r:id="rId17"/>
    <p:sldMasterId id="2147484143" r:id="rId18"/>
    <p:sldMasterId id="2147484178" r:id="rId19"/>
    <p:sldMasterId id="2147484214" r:id="rId20"/>
    <p:sldMasterId id="2147484230" r:id="rId21"/>
    <p:sldMasterId id="2147484235" r:id="rId22"/>
    <p:sldMasterId id="2147484238" r:id="rId23"/>
    <p:sldMasterId id="2147484242" r:id="rId24"/>
    <p:sldMasterId id="2147484247" r:id="rId25"/>
    <p:sldMasterId id="2147484253" r:id="rId26"/>
    <p:sldMasterId id="2147484277" r:id="rId27"/>
    <p:sldMasterId id="2147484280" r:id="rId28"/>
    <p:sldMasterId id="2147484284" r:id="rId29"/>
    <p:sldMasterId id="2147484299" r:id="rId30"/>
    <p:sldMasterId id="2147484315" r:id="rId31"/>
    <p:sldMasterId id="2147484327" r:id="rId32"/>
    <p:sldMasterId id="2147484354" r:id="rId33"/>
    <p:sldMasterId id="2147484372" r:id="rId34"/>
    <p:sldMasterId id="2147484385" r:id="rId35"/>
    <p:sldMasterId id="2147484403" r:id="rId36"/>
    <p:sldMasterId id="2147484414" r:id="rId37"/>
  </p:sldMasterIdLst>
  <p:notesMasterIdLst>
    <p:notesMasterId r:id="rId102"/>
  </p:notesMasterIdLst>
  <p:handoutMasterIdLst>
    <p:handoutMasterId r:id="rId103"/>
  </p:handoutMasterIdLst>
  <p:sldIdLst>
    <p:sldId id="1900" r:id="rId38"/>
    <p:sldId id="1901" r:id="rId39"/>
    <p:sldId id="1526" r:id="rId40"/>
    <p:sldId id="2008" r:id="rId41"/>
    <p:sldId id="2009" r:id="rId42"/>
    <p:sldId id="1994" r:id="rId43"/>
    <p:sldId id="1947" r:id="rId44"/>
    <p:sldId id="1481" r:id="rId45"/>
    <p:sldId id="1726" r:id="rId46"/>
    <p:sldId id="1891" r:id="rId47"/>
    <p:sldId id="1889" r:id="rId48"/>
    <p:sldId id="1890" r:id="rId49"/>
    <p:sldId id="1981" r:id="rId50"/>
    <p:sldId id="1823" r:id="rId51"/>
    <p:sldId id="1980" r:id="rId52"/>
    <p:sldId id="1824" r:id="rId53"/>
    <p:sldId id="1826" r:id="rId54"/>
    <p:sldId id="1827" r:id="rId55"/>
    <p:sldId id="1841" r:id="rId56"/>
    <p:sldId id="1842" r:id="rId57"/>
    <p:sldId id="1843" r:id="rId58"/>
    <p:sldId id="1844" r:id="rId59"/>
    <p:sldId id="1957" r:id="rId60"/>
    <p:sldId id="1966" r:id="rId61"/>
    <p:sldId id="1926" r:id="rId62"/>
    <p:sldId id="1845" r:id="rId63"/>
    <p:sldId id="1950" r:id="rId64"/>
    <p:sldId id="1850" r:id="rId65"/>
    <p:sldId id="1851" r:id="rId66"/>
    <p:sldId id="1852" r:id="rId67"/>
    <p:sldId id="1853" r:id="rId68"/>
    <p:sldId id="1897" r:id="rId69"/>
    <p:sldId id="1732" r:id="rId70"/>
    <p:sldId id="1989" r:id="rId71"/>
    <p:sldId id="1865" r:id="rId72"/>
    <p:sldId id="1872" r:id="rId73"/>
    <p:sldId id="1873" r:id="rId74"/>
    <p:sldId id="1892" r:id="rId75"/>
    <p:sldId id="1991" r:id="rId76"/>
    <p:sldId id="1990" r:id="rId77"/>
    <p:sldId id="1878" r:id="rId78"/>
    <p:sldId id="2019" r:id="rId79"/>
    <p:sldId id="1879" r:id="rId80"/>
    <p:sldId id="1880" r:id="rId81"/>
    <p:sldId id="1983" r:id="rId82"/>
    <p:sldId id="2015" r:id="rId83"/>
    <p:sldId id="2010" r:id="rId84"/>
    <p:sldId id="2011" r:id="rId85"/>
    <p:sldId id="2012" r:id="rId86"/>
    <p:sldId id="2013" r:id="rId87"/>
    <p:sldId id="2016" r:id="rId88"/>
    <p:sldId id="2017" r:id="rId89"/>
    <p:sldId id="1746" r:id="rId90"/>
    <p:sldId id="1747" r:id="rId91"/>
    <p:sldId id="1748" r:id="rId92"/>
    <p:sldId id="1749" r:id="rId93"/>
    <p:sldId id="1750" r:id="rId94"/>
    <p:sldId id="1751" r:id="rId95"/>
    <p:sldId id="1752" r:id="rId96"/>
    <p:sldId id="1753" r:id="rId97"/>
    <p:sldId id="1754" r:id="rId98"/>
    <p:sldId id="2005" r:id="rId99"/>
    <p:sldId id="2006" r:id="rId100"/>
    <p:sldId id="2018" r:id="rId101"/>
  </p:sldIdLst>
  <p:sldSz cx="9144000" cy="6858000" type="screen4x3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  <a:srgbClr val="00B1EB"/>
    <a:srgbClr val="0080A8"/>
    <a:srgbClr val="009B77"/>
    <a:srgbClr val="1F497D"/>
    <a:srgbClr val="E6E6E6"/>
    <a:srgbClr val="808080"/>
    <a:srgbClr val="A87D10"/>
    <a:srgbClr val="C99313"/>
    <a:srgbClr val="008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51" autoAdjust="0"/>
    <p:restoredTop sz="86402" autoAdjust="0"/>
  </p:normalViewPr>
  <p:slideViewPr>
    <p:cSldViewPr snapToGrid="0" showGuides="1">
      <p:cViewPr>
        <p:scale>
          <a:sx n="60" d="100"/>
          <a:sy n="60" d="100"/>
        </p:scale>
        <p:origin x="831" y="-5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575"/>
    </p:cViewPr>
  </p:sorterViewPr>
  <p:notesViewPr>
    <p:cSldViewPr snapToGrid="0" showGuides="1">
      <p:cViewPr varScale="1">
        <p:scale>
          <a:sx n="45" d="100"/>
          <a:sy n="45" d="100"/>
        </p:scale>
        <p:origin x="2850" y="42"/>
      </p:cViewPr>
      <p:guideLst>
        <p:guide orient="horz" pos="3127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slide" Target="slides/slide47.xml"/><Relationship Id="rId89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92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tableStyles" Target="tableStyle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66" Type="http://schemas.openxmlformats.org/officeDocument/2006/relationships/slide" Target="slides/slide29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87" Type="http://schemas.openxmlformats.org/officeDocument/2006/relationships/slide" Target="slides/slide50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4.xml"/><Relationship Id="rId82" Type="http://schemas.openxmlformats.org/officeDocument/2006/relationships/slide" Target="slides/slide45.xml"/><Relationship Id="rId90" Type="http://schemas.openxmlformats.org/officeDocument/2006/relationships/slide" Target="slides/slide53.xml"/><Relationship Id="rId95" Type="http://schemas.openxmlformats.org/officeDocument/2006/relationships/slide" Target="slides/slide5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slide" Target="slides/slide40.xml"/><Relationship Id="rId100" Type="http://schemas.openxmlformats.org/officeDocument/2006/relationships/slide" Target="slides/slide63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slide" Target="slides/slide43.xml"/><Relationship Id="rId85" Type="http://schemas.openxmlformats.org/officeDocument/2006/relationships/slide" Target="slides/slide48.xml"/><Relationship Id="rId93" Type="http://schemas.openxmlformats.org/officeDocument/2006/relationships/slide" Target="slides/slide56.xml"/><Relationship Id="rId98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103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slide" Target="slides/slide46.xml"/><Relationship Id="rId88" Type="http://schemas.openxmlformats.org/officeDocument/2006/relationships/slide" Target="slides/slide51.xml"/><Relationship Id="rId91" Type="http://schemas.openxmlformats.org/officeDocument/2006/relationships/slide" Target="slides/slide54.xml"/><Relationship Id="rId96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slide" Target="slides/slide44.xml"/><Relationship Id="rId86" Type="http://schemas.openxmlformats.org/officeDocument/2006/relationships/slide" Target="slides/slide49.xml"/><Relationship Id="rId94" Type="http://schemas.openxmlformats.org/officeDocument/2006/relationships/slide" Target="slides/slide57.xml"/><Relationship Id="rId99" Type="http://schemas.openxmlformats.org/officeDocument/2006/relationships/slide" Target="slides/slide62.xml"/><Relationship Id="rId101" Type="http://schemas.openxmlformats.org/officeDocument/2006/relationships/slide" Target="slides/slide6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97" Type="http://schemas.openxmlformats.org/officeDocument/2006/relationships/slide" Target="slides/slide60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9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004BC-B0E3-4208-A222-418A4F529526}" type="datetimeFigureOut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9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CCCE-5D86-4F2C-A810-6EA86A7CE74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07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9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818D-C606-4ACC-B471-870C5A9C4C11}" type="datetimeFigureOut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10" y="4715159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9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2A09-A8F9-4844-A50B-996B9FD8E09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04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2A09-A8F9-4844-A50B-996B9FD8E092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0196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763" indent="-285678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2711" indent="-228543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599795" indent="-228543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6881" indent="-228543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3965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049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8133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5219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657BFF-3E49-44F8-BADB-584E8CC6D84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15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829" indent="-285704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2813" indent="-228563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599938" indent="-228563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064" indent="-228563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189" indent="-2285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314" indent="-2285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8439" indent="-2285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5565" indent="-2285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657BFF-3E49-44F8-BADB-584E8CC6D84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94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763" indent="-285678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2711" indent="-228543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599795" indent="-228543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6881" indent="-228543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3965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049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8133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5219" indent="-2285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657BFF-3E49-44F8-BADB-584E8CC6D84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9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Surface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assessment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fact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liquid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shorter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relaxation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compared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bulk</a:t>
            </a:r>
            <a:r>
              <a:rPr lang="de-DE" baseline="0" dirty="0" smtClean="0"/>
              <a:t> liquid.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32A09-A8F9-4844-A50B-996B9FD8E0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29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32A09-A8F9-4844-A50B-996B9FD8E0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09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9770" indent="-2960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26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7967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167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537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908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278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649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F140F-5B13-434A-BF01-C5385A85CF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86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4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de-DE" smtClean="0"/>
          </a:p>
        </p:txBody>
      </p:sp>
      <p:sp>
        <p:nvSpPr>
          <p:cNvPr id="454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4225" indent="-301625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0688" indent="-2413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3288" indent="-2413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0488" indent="-2413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7688" indent="-2413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4888" indent="-2413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2088" indent="-2413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47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8A7F59-3703-4060-82E2-0FC27A3D0AF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47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28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85320" indent="-302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08185" indent="-2416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91458" indent="-2416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4731" indent="-2416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58006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1279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24553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07827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EBBF5-08CC-489F-AB15-93B3D3E629E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22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9770" indent="-2960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26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7967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167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537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908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278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649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F140F-5B13-434A-BF01-C5385A85CF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86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0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510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0C6D8-5614-48CC-A291-2557C76AB4A8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3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20243" indent="-31547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1912" indent="-25238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66677" indent="-25238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71443" indent="-25238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76207" indent="-252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80972" indent="-252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85737" indent="-252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90502" indent="-252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6BB9A7-5D7A-4ACC-AF0E-D339D0E4A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29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9770" indent="-2960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26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7967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167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537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908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278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649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03CE6-D130-43F9-9D75-64251CCF2D9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6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DCFBF-F61E-4657-9A3C-89573123597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98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8D7A8-D4C3-4756-96D8-34F4991A3A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3948" indent="-30921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6843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1581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6318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21056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15793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10531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05268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F140F-5B13-434A-BF01-C5385A85CFD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50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9688" indent="-2960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135" indent="-23682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7788" indent="-23682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1442" indent="-23682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5096" indent="-2368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8750" indent="-2368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2405" indent="-2368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6059" indent="-2368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1956369-A874-40BA-B814-79830E0DE163}" type="slidenum">
              <a:rPr lang="en-US" smtClean="0"/>
              <a:pPr eaLnBrk="1" hangingPunct="1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74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20188" indent="-31545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1828" indent="-2523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66559" indent="-2523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71289" indent="-2523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76021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80752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85483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90215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9A710-777B-4454-93C5-8F5B31B5F51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34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3816" indent="-30916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6642" indent="-24732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1298" indent="-24732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5954" indent="-24732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20611" indent="-247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15267" indent="-247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09924" indent="-247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04581" indent="-247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D8B03-7FEA-4792-A09B-3E678E5D17A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95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3948" indent="-30921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6843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1581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6318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21056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15793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10531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05268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03CE6-D130-43F9-9D75-64251CCF2D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83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20188" indent="-31545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1828" indent="-2523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66559" indent="-2523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71289" indent="-2523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76021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80752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85483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90215" indent="-252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EBBF5-08CC-489F-AB15-93B3D3E629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86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3948" indent="-30921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6843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1581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6318" indent="-24736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21056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15793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10531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05268" indent="-2473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54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03CE6-D130-43F9-9D75-64251CCF2D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54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3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de-DE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5937" indent="-29843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3749" indent="-238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1249" indent="-238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8749" indent="-238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6248" indent="-23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3748" indent="-23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248" indent="-23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8747" indent="-238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4F86A-1FD4-45EA-9C8A-976073F15328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92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85320" indent="-30204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08185" indent="-2416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91458" indent="-2416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4731" indent="-2416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58006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141279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24553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07827" indent="-2416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8AA42-FA63-40CD-89B3-AB5CFCA8FA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9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9770" indent="-2960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26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7967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167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537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908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278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649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F140F-5B13-434A-BF01-C5385A85CF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55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e-DE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480EF0-FAD3-4715-99C2-7C5ED9C28646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5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46DBF-C95D-4D54-A724-34E210C55B6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F3FAA-257F-4D06-B58E-429A80DFF8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19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410" eaLnBrk="0" hangingPunct="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F3FAA-257F-4D06-B58E-429A80DFF8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168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46DBF-C95D-4D54-A724-34E210C55B6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58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9770" indent="-29606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426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7967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1672" indent="-23685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537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908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2787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6492" indent="-2368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F140F-5B13-434A-BF01-C5385A85CF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8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32A09-A8F9-4844-A50B-996B9FD8E0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2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8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8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2475" indent="-288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728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0838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2800" indent="-2301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000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720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440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1600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0BB7A-02C7-461B-BDE9-DAE0F3E20EE2}" type="slidenum">
              <a:rPr kumimoji="0" lang="en-US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de-DE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9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46DBF-C95D-4D54-A724-34E210C55B6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0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32A09-A8F9-4844-A50B-996B9FD8E0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6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32A09-A8F9-4844-A50B-996B9FD8E0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4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Cooperation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Anton Paar </a:t>
            </a:r>
            <a:r>
              <a:rPr lang="de-DE" dirty="0" err="1" smtClean="0"/>
              <a:t>and</a:t>
            </a:r>
            <a:r>
              <a:rPr lang="de-DE" dirty="0" smtClean="0"/>
              <a:t> ZAE Würzburg, </a:t>
            </a:r>
            <a:r>
              <a:rPr lang="de-DE" dirty="0" err="1" smtClean="0"/>
              <a:t>validation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SAXS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32A09-A8F9-4844-A50B-996B9FD8E09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97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11.jpe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0.xml"/><Relationship Id="rId1" Type="http://schemas.openxmlformats.org/officeDocument/2006/relationships/themeOverride" Target="../theme/themeOverride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0.xml"/><Relationship Id="rId1" Type="http://schemas.openxmlformats.org/officeDocument/2006/relationships/themeOverride" Target="../theme/themeOverride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1.xml"/><Relationship Id="rId1" Type="http://schemas.openxmlformats.org/officeDocument/2006/relationships/themeOverride" Target="../theme/themeOverride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2.xml"/><Relationship Id="rId1" Type="http://schemas.openxmlformats.org/officeDocument/2006/relationships/themeOverride" Target="../theme/themeOverride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2.xml"/><Relationship Id="rId1" Type="http://schemas.openxmlformats.org/officeDocument/2006/relationships/themeOverride" Target="../theme/themeOverride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3.xml"/><Relationship Id="rId1" Type="http://schemas.openxmlformats.org/officeDocument/2006/relationships/themeOverride" Target="../theme/themeOverride1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5.xml"/><Relationship Id="rId1" Type="http://schemas.openxmlformats.org/officeDocument/2006/relationships/themeOverride" Target="../theme/themeOverride1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7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8434-7E7A-429C-8795-2F973E13A300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19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E158C-6940-4F5B-8BEA-059B514712E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0807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05F7E-1C53-4A73-A8F4-FAE9267D905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938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CDF95-F2E5-4B13-BE56-8848744DB3D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760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anchor="b"/>
          <a:lstStyle>
            <a:lvl1pPr algn="r">
              <a:defRPr sz="4431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59086" indent="0" algn="r">
              <a:buNone/>
              <a:defRPr>
                <a:solidFill>
                  <a:schemeClr val="tx2"/>
                </a:solidFill>
              </a:defRPr>
            </a:lvl1pPr>
            <a:lvl2pPr marL="422041" indent="0" algn="ctr">
              <a:buNone/>
            </a:lvl2pPr>
            <a:lvl3pPr marL="844083" indent="0" algn="ctr">
              <a:buNone/>
            </a:lvl3pPr>
            <a:lvl4pPr marL="1266124" indent="0" algn="ctr">
              <a:buNone/>
            </a:lvl4pPr>
            <a:lvl5pPr marL="1688165" indent="0" algn="ctr">
              <a:buNone/>
            </a:lvl5pPr>
            <a:lvl6pPr marL="2110207" indent="0" algn="ctr">
              <a:buNone/>
            </a:lvl6pPr>
            <a:lvl7pPr marL="2532248" indent="0" algn="ctr">
              <a:buNone/>
            </a:lvl7pPr>
            <a:lvl8pPr marL="2954289" indent="0" algn="ctr">
              <a:buNone/>
            </a:lvl8pPr>
            <a:lvl9pPr marL="3376331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C1637B7-BB70-4983-BBC4-07F1F4170A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712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4B39C-8A1C-458D-AE5A-2657F9F8C7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491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431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123">
                <a:solidFill>
                  <a:schemeClr val="tx1"/>
                </a:solidFill>
              </a:defRPr>
            </a:lvl1pPr>
            <a:lvl2pPr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80598B-D3B3-4FFB-97BE-0D337B601AA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9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77172F-561E-4363-A66C-18A632ADB33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9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215" b="0">
                <a:solidFill>
                  <a:schemeClr val="bg1"/>
                </a:solidFill>
              </a:defRPr>
            </a:lvl1pPr>
            <a:lvl2pPr>
              <a:buNone/>
              <a:defRPr sz="1846" b="1"/>
            </a:lvl2pPr>
            <a:lvl3pPr>
              <a:buNone/>
              <a:defRPr sz="1662" b="1"/>
            </a:lvl3pPr>
            <a:lvl4pPr>
              <a:buNone/>
              <a:defRPr sz="1477" b="1"/>
            </a:lvl4pPr>
            <a:lvl5pPr>
              <a:buNone/>
              <a:defRPr sz="1477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215" b="0">
                <a:solidFill>
                  <a:schemeClr val="bg1"/>
                </a:solidFill>
              </a:defRPr>
            </a:lvl1pPr>
            <a:lvl2pPr>
              <a:buNone/>
              <a:defRPr sz="1846" b="1"/>
            </a:lvl2pPr>
            <a:lvl3pPr>
              <a:buNone/>
              <a:defRPr sz="1662" b="1"/>
            </a:lvl3pPr>
            <a:lvl4pPr>
              <a:buNone/>
              <a:defRPr sz="1477" b="1"/>
            </a:lvl4pPr>
            <a:lvl5pPr>
              <a:buNone/>
              <a:defRPr sz="1477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671A7B-4741-481D-84D8-67554876894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22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DB8CFA-5394-4B32-AE1E-E194BAF1F11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9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06844-6997-4E98-9FAD-C9E70F884A5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83FE2C-B8E7-4D45-BBC3-38CE6008F55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0582AD-48D5-48FF-ABD6-4C2EC6FB05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7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308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477"/>
            </a:lvl1pPr>
            <a:lvl2pPr>
              <a:buNone/>
              <a:defRPr sz="1108"/>
            </a:lvl2pPr>
            <a:lvl3pPr>
              <a:buNone/>
              <a:defRPr sz="923"/>
            </a:lvl3pPr>
            <a:lvl4pPr>
              <a:buNone/>
              <a:defRPr sz="831"/>
            </a:lvl4pPr>
            <a:lvl5pPr>
              <a:buNone/>
              <a:defRPr sz="83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210030-C98B-475C-875C-609A9C9AC8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99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6882" indent="0" algn="r">
              <a:buNone/>
              <a:defRPr sz="1292"/>
            </a:lvl1pPr>
            <a:lvl2pPr>
              <a:defRPr sz="1108"/>
            </a:lvl2pPr>
            <a:lvl3pPr>
              <a:defRPr sz="923"/>
            </a:lvl3pPr>
            <a:lvl4pPr>
              <a:defRPr sz="831"/>
            </a:lvl4pPr>
            <a:lvl5pPr>
              <a:defRPr sz="83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954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769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A368344-DC93-40AA-B9AA-A4714D7129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1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5F886-414D-4462-BC9A-C02142471A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891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5039B-904A-4DD4-8096-33A4B80BAB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026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BEB5-3487-4A38-A52B-0D26D8E17FE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030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DB63D-5A52-427F-B012-0C538770F1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457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E2FA7-F410-4BBD-A19E-616CA916BE7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17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6086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1231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7338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0173" y="848497"/>
            <a:ext cx="8340387" cy="55712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643B27-0F35-4AC5-A9AD-B13FDAF53AE8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65498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955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4238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35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33589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444729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068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1054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D479FD-E4B2-4EC7-9223-F01394397F66}" type="datetime1">
              <a:rPr lang="en-US"/>
              <a:pPr>
                <a:defRPr/>
              </a:pPr>
              <a:t>6/11/2023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2700" algn="ctr">
              <a:lnSpc>
                <a:spcPts val="1438"/>
              </a:lnSpc>
              <a:spcBef>
                <a:spcPts val="125"/>
              </a:spcBef>
              <a:defRPr sz="1200" b="1">
                <a:cs typeface="Arial" panose="020B0604020202020204" pitchFamily="34" charset="0"/>
              </a:defRPr>
            </a:lvl1pPr>
          </a:lstStyle>
          <a:p>
            <a:pPr>
              <a:spcBef>
                <a:spcPts val="38"/>
              </a:spcBef>
              <a:defRPr/>
            </a:pPr>
            <a:r>
              <a:rPr lang="de-DE" altLang="de-DE"/>
              <a:t>Chemische  Thermodynamik</a:t>
            </a:r>
          </a:p>
          <a:p>
            <a:pPr>
              <a:lnSpc>
                <a:spcPct val="100000"/>
              </a:lnSpc>
              <a:defRPr/>
            </a:pPr>
            <a:fld id="{56FD357E-0538-4733-BDA2-A1090ACB9B7F}" type="slidenum">
              <a:rPr lang="de-DE" altLang="de-DE" b="0"/>
              <a:pPr>
                <a:lnSpc>
                  <a:spcPct val="100000"/>
                </a:lnSpc>
                <a:defRPr/>
              </a:pPr>
              <a:t>‹Nr.›</a:t>
            </a:fld>
            <a:endParaRPr lang="de-DE" altLang="de-DE" b="0"/>
          </a:p>
        </p:txBody>
      </p:sp>
    </p:spTree>
    <p:extLst>
      <p:ext uri="{BB962C8B-B14F-4D97-AF65-F5344CB8AC3E}">
        <p14:creationId xmlns:p14="http://schemas.microsoft.com/office/powerpoint/2010/main" val="34780204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096B9-5531-4A8C-8E09-88AC67469F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0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61599" y="849600"/>
            <a:ext cx="8341200" cy="5572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4"/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57CF44-A383-4FFE-9366-088A25F3F2DE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6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6343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788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51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95895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44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97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778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E158C-6940-4F5B-8BEA-059B514712E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410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9D92-8981-4F5D-AA6C-ADB3670A673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7E3-7EF7-4A18-89C3-4F0A547927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99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1247" y="4154488"/>
            <a:ext cx="2352753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071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4257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69598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745305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3133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0782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433411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9576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E53F8-6253-4D59-AC5B-5F19F4A10561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45896-31E4-4393-AA17-E6199D298D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72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DDD55EE-176F-4CFF-A1B7-80D4BE079D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48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96001" y="912001"/>
            <a:ext cx="8504559" cy="5507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3" name="Datumsplatzhalter 15"/>
          <p:cNvSpPr>
            <a:spLocks noGrp="1"/>
          </p:cNvSpPr>
          <p:nvPr>
            <p:ph type="dt" sz="half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B6DBD-47BF-4AA3-992D-9EC35610DE8C}" type="datetime1">
              <a:rPr lang="de-DE"/>
              <a:pPr>
                <a:defRPr/>
              </a:pPr>
              <a:t>11.06.2023</a:t>
            </a:fld>
            <a:endParaRPr lang="de-DE" dirty="0"/>
          </a:p>
        </p:txBody>
      </p:sp>
      <p:sp>
        <p:nvSpPr>
          <p:cNvPr id="4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EEF9-D44A-4763-A452-69CC68899BD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Fußzeilenplatzhalter 17"/>
          <p:cNvSpPr>
            <a:spLocks noGrp="1"/>
          </p:cNvSpPr>
          <p:nvPr>
            <p:ph type="ftr" sz="quarter" idx="16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123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768592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876543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4A57F386-D69D-4913-8D9C-B86FD244AC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619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 txBox="1">
            <a:spLocks/>
          </p:cNvSpPr>
          <p:nvPr userDrawn="1"/>
        </p:nvSpPr>
        <p:spPr>
          <a:xfrm>
            <a:off x="8478838" y="6454775"/>
            <a:ext cx="665162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9C8C6C6-16F9-4A72-81DE-5D3F825004CA}" type="slidenum">
              <a:rPr lang="de-DE" sz="1800" smtClean="0"/>
              <a:pPr>
                <a:defRPr/>
              </a:pPr>
              <a:t>‹Nr.›</a:t>
            </a:fld>
            <a:endParaRPr lang="de-DE" sz="1800" dirty="0"/>
          </a:p>
        </p:txBody>
      </p:sp>
      <p:sp>
        <p:nvSpPr>
          <p:cNvPr id="4" name="Datumsplatzhalter 3"/>
          <p:cNvSpPr txBox="1">
            <a:spLocks/>
          </p:cNvSpPr>
          <p:nvPr userDrawn="1"/>
        </p:nvSpPr>
        <p:spPr>
          <a:xfrm>
            <a:off x="250825" y="6448425"/>
            <a:ext cx="1450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8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CEC60D-06E8-4B3B-8BCA-17FC5E5C4991}" type="datetime1">
              <a:rPr lang="de-DE"/>
              <a:pPr>
                <a:defRPr/>
              </a:pPr>
              <a:t>11.06.2023</a:t>
            </a:fld>
            <a:endParaRPr dirty="0"/>
          </a:p>
        </p:txBody>
      </p:sp>
      <p:sp>
        <p:nvSpPr>
          <p:cNvPr id="5" name="Fußzeilenplatzhalter 4"/>
          <p:cNvSpPr txBox="1">
            <a:spLocks/>
          </p:cNvSpPr>
          <p:nvPr userDrawn="1"/>
        </p:nvSpPr>
        <p:spPr>
          <a:xfrm>
            <a:off x="2339975" y="6448425"/>
            <a:ext cx="453548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dirty="0" smtClean="0"/>
              <a:t>Institute </a:t>
            </a:r>
            <a:r>
              <a:rPr lang="de-DE" dirty="0" err="1" smtClean="0"/>
              <a:t>of</a:t>
            </a:r>
            <a:r>
              <a:rPr lang="de-DE" dirty="0" smtClean="0"/>
              <a:t> Separation Science </a:t>
            </a:r>
            <a:r>
              <a:rPr lang="de-DE" dirty="0" err="1" smtClean="0"/>
              <a:t>and</a:t>
            </a:r>
            <a:r>
              <a:rPr lang="de-DE" dirty="0" smtClean="0"/>
              <a:t> Technology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27500" cy="503237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42940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37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8277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5080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3136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11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852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6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5864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9D92-8981-4F5D-AA6C-ADB3670A673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7E3-7EF7-4A18-89C3-4F0A547927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46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8434-7E7A-429C-8795-2F973E13A300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389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9463" y="50800"/>
            <a:ext cx="744537" cy="476250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88343-B159-074D-B355-B61FD1A20D5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11931" y="50800"/>
            <a:ext cx="3287532" cy="476250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6428039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83FE2C-B8E7-4D45-BBC3-38CE6008F55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0582AD-48D5-48FF-ABD6-4C2EC6FB05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05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E158C-6940-4F5B-8BEA-059B514712E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3275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9464" y="50800"/>
            <a:ext cx="744537" cy="476250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5488343-B159-074D-B355-B61FD1A20D5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53301" y="50800"/>
            <a:ext cx="4800600" cy="476250"/>
          </a:xfrm>
        </p:spPr>
        <p:txBody>
          <a:bodyPr/>
          <a:lstStyle>
            <a:lvl1pPr marL="0" indent="0" algn="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7680140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2455100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 txBox="1">
            <a:spLocks/>
          </p:cNvSpPr>
          <p:nvPr userDrawn="1"/>
        </p:nvSpPr>
        <p:spPr bwMode="auto">
          <a:xfrm>
            <a:off x="856195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0" y="66166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1047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27500" cy="503237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3"/>
          <p:cNvSpPr txBox="1">
            <a:spLocks/>
          </p:cNvSpPr>
          <p:nvPr userDrawn="1"/>
        </p:nvSpPr>
        <p:spPr>
          <a:xfrm>
            <a:off x="8479015" y="6454775"/>
            <a:ext cx="664985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CE683-491D-45CC-AEDA-08A99F93A22C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6" name="Datumsplatzhalter 3"/>
          <p:cNvSpPr txBox="1">
            <a:spLocks/>
          </p:cNvSpPr>
          <p:nvPr userDrawn="1"/>
        </p:nvSpPr>
        <p:spPr>
          <a:xfrm>
            <a:off x="251520" y="6448592"/>
            <a:ext cx="14505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8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CEC60D-06E8-4B3B-8BCA-17FC5E5C4991}" type="datetime1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11.06.2023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2339752" y="6448592"/>
            <a:ext cx="45365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Separation Science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Technology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961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436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6974" y="4637903"/>
            <a:ext cx="1877026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98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7598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10731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2545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265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1271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69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22889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38016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3435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972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1450"/>
            <a:ext cx="8834437" cy="2563812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768592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36537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5170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4053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4552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6847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5082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4090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6009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164119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7501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088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9339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0666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6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126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302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483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514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96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8434-7E7A-429C-8795-2F973E13A300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38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F35D6-DF8A-4AB8-9161-B3A94DA8BAF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1644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0081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7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61374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58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0342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210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20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46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9D92-8981-4F5D-AA6C-ADB3670A673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7E3-7EF7-4A18-89C3-4F0A547927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456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877172"/>
            <a:ext cx="8352928" cy="4525963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2200"/>
            </a:lvl1pPr>
            <a:lvl2pPr>
              <a:lnSpc>
                <a:spcPct val="150000"/>
              </a:lnSpc>
              <a:spcBef>
                <a:spcPts val="0"/>
              </a:spcBef>
              <a:defRPr sz="2000"/>
            </a:lvl2pPr>
            <a:lvl3pPr marL="1143000"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3pPr>
            <a:lvl4pPr>
              <a:lnSpc>
                <a:spcPct val="150000"/>
              </a:lnSpc>
              <a:spcBef>
                <a:spcPts val="0"/>
              </a:spcBef>
              <a:defRPr sz="1600"/>
            </a:lvl4pPr>
            <a:lvl5pPr>
              <a:lnSpc>
                <a:spcPct val="1500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46324" y="6356350"/>
            <a:ext cx="1450504" cy="365125"/>
          </a:xfrm>
          <a:prstGeom prst="rect">
            <a:avLst/>
          </a:prstGeom>
        </p:spPr>
        <p:txBody>
          <a:bodyPr/>
          <a:lstStyle/>
          <a:p>
            <a:fld id="{3DCEC60D-06E8-4B3B-8BCA-17FC5E5C4991}" type="datetime1">
              <a:rPr lang="de-DE" smtClean="0"/>
              <a:t>11.06.2023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55776" y="6356350"/>
            <a:ext cx="4032448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smtClean="0"/>
              <a:t>Autor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5688632" cy="503237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Foliennummernplatzhalter 3"/>
          <p:cNvSpPr txBox="1">
            <a:spLocks/>
          </p:cNvSpPr>
          <p:nvPr userDrawn="1"/>
        </p:nvSpPr>
        <p:spPr>
          <a:xfrm>
            <a:off x="8479015" y="6454775"/>
            <a:ext cx="664985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ACE683-491D-45CC-AEDA-08A99F93A22C}" type="slidenum">
              <a:rPr lang="de-DE" sz="1800" smtClean="0"/>
              <a:pPr/>
              <a:t>‹Nr.›</a:t>
            </a:fld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3713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2688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 mi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21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9144000" cy="72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40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400" y="1252800"/>
            <a:ext cx="8136000" cy="1620000"/>
          </a:xfrm>
        </p:spPr>
        <p:txBody>
          <a:bodyPr>
            <a:noAutofit/>
          </a:bodyPr>
          <a:lstStyle>
            <a:lvl1pPr>
              <a:lnSpc>
                <a:spcPts val="42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6400" y="3402000"/>
            <a:ext cx="4068000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 smtClean="0"/>
              <a:t>Author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Date</a:t>
            </a:r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 rot="10800000">
            <a:off x="-3844" y="6017860"/>
            <a:ext cx="9144000" cy="840140"/>
            <a:chOff x="0" y="0"/>
            <a:chExt cx="9144000" cy="840140"/>
          </a:xfrm>
          <a:solidFill>
            <a:schemeClr val="bg1"/>
          </a:solidFill>
        </p:grpSpPr>
        <p:sp>
          <p:nvSpPr>
            <p:cNvPr id="18" name="Rectangle 10"/>
            <p:cNvSpPr>
              <a:spLocks noChangeArrowheads="1"/>
            </p:cNvSpPr>
            <p:nvPr userDrawn="1"/>
          </p:nvSpPr>
          <p:spPr bwMode="auto">
            <a:xfrm>
              <a:off x="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800">
                <a:latin typeface="Arial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457200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800">
                <a:latin typeface="Arial" charset="0"/>
              </a:endParaRPr>
            </a:p>
          </p:txBody>
        </p:sp>
      </p:grpSp>
      <p:pic>
        <p:nvPicPr>
          <p:cNvPr id="13" name="Bild 7" descr="fau-logo-tech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89" b="-37789"/>
          <a:stretch/>
        </p:blipFill>
        <p:spPr>
          <a:xfrm>
            <a:off x="132845" y="5223475"/>
            <a:ext cx="2971858" cy="1589903"/>
          </a:xfrm>
          <a:prstGeom prst="rect">
            <a:avLst/>
          </a:prstGeom>
        </p:spPr>
      </p:pic>
      <p:pic>
        <p:nvPicPr>
          <p:cNvPr id="20" name="Picture 9" descr="bckg_may26_large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00" y="-1"/>
            <a:ext cx="9180000" cy="51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51" descr="TVT_neu4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80" y="5517232"/>
            <a:ext cx="1530170" cy="100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 userDrawn="1"/>
        </p:nvSpPr>
        <p:spPr>
          <a:xfrm>
            <a:off x="7104378" y="6165304"/>
            <a:ext cx="2030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000" b="1" kern="1000" spc="100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</a:t>
            </a:r>
            <a:r>
              <a:rPr lang="de-DE" sz="1000" b="1" kern="1000" spc="100" baseline="0" dirty="0" err="1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000" b="1" kern="1000" spc="100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Separation Science </a:t>
            </a:r>
            <a:r>
              <a:rPr lang="de-DE" sz="1000" b="1" kern="1000" spc="100" baseline="0" dirty="0" err="1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000" b="1" kern="1000" spc="100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Technology</a:t>
            </a:r>
            <a:endParaRPr lang="en-US" sz="1000" b="1" kern="1000" spc="100" baseline="0" dirty="0">
              <a:solidFill>
                <a:srgbClr val="8E919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6552" y="5464829"/>
            <a:ext cx="2007175" cy="11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2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>
          <a:xfrm rot="10800000">
            <a:off x="-3844" y="6017860"/>
            <a:ext cx="9144000" cy="840140"/>
            <a:chOff x="0" y="0"/>
            <a:chExt cx="9144000" cy="840140"/>
          </a:xfrm>
          <a:solidFill>
            <a:schemeClr val="bg1"/>
          </a:solidFill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de-DE" sz="1350">
                <a:latin typeface="Arial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57200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de-DE" sz="1350">
                <a:latin typeface="Arial" charset="0"/>
              </a:endParaRPr>
            </a:p>
          </p:txBody>
        </p:sp>
      </p:grpSp>
      <p:pic>
        <p:nvPicPr>
          <p:cNvPr id="7" name="Bild 7" descr="fau-logo-tech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88" b="-37788"/>
          <a:stretch>
            <a:fillRect/>
          </a:stretch>
        </p:blipFill>
        <p:spPr bwMode="auto">
          <a:xfrm>
            <a:off x="520700" y="5222875"/>
            <a:ext cx="325913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ckg_may26_large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80513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51" descr="TVT_neu4"/>
          <p:cNvPicPr preferRelativeResize="0"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5516563"/>
            <a:ext cx="18827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6321425" y="6156325"/>
            <a:ext cx="1920875" cy="32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750" b="1" kern="1000" spc="75" dirty="0">
                <a:solidFill>
                  <a:srgbClr val="8E9193"/>
                </a:solidFill>
                <a:cs typeface="Arial" panose="020B0604020202020204" pitchFamily="34" charset="0"/>
              </a:rPr>
              <a:t>LEHRSTUHL FÜR THERMISCHE </a:t>
            </a:r>
          </a:p>
          <a:p>
            <a:pPr eaLnBrk="1" hangingPunct="1">
              <a:defRPr/>
            </a:pPr>
            <a:r>
              <a:rPr lang="de-DE" sz="750" b="1" kern="1000" spc="75" dirty="0">
                <a:solidFill>
                  <a:srgbClr val="8E9193"/>
                </a:solidFill>
                <a:cs typeface="Arial" panose="020B0604020202020204" pitchFamily="34" charset="0"/>
              </a:rPr>
              <a:t>VERFAHRENSTECHNIK</a:t>
            </a:r>
            <a:endParaRPr lang="en-US" sz="750" b="1" kern="1000" spc="75" dirty="0">
              <a:solidFill>
                <a:srgbClr val="8E9193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6400" y="1252800"/>
            <a:ext cx="8136000" cy="1620000"/>
          </a:xfrm>
        </p:spPr>
        <p:txBody>
          <a:bodyPr>
            <a:noAutofit/>
          </a:bodyPr>
          <a:lstStyle>
            <a:lvl1pPr>
              <a:lnSpc>
                <a:spcPts val="315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6400" y="3402000"/>
            <a:ext cx="4068000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1650"/>
              </a:lnSpc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5637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 txBox="1">
            <a:spLocks/>
          </p:cNvSpPr>
          <p:nvPr userDrawn="1"/>
        </p:nvSpPr>
        <p:spPr>
          <a:xfrm>
            <a:off x="8478838" y="6451600"/>
            <a:ext cx="665162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2AD5CAF-37A8-48D3-A5A2-3856632F29F1}" type="slidenum">
              <a:rPr lang="de-DE" altLang="en-US" sz="1300">
                <a:latin typeface="Calibri" panose="020F0502020204030204" pitchFamily="34" charset="0"/>
                <a:cs typeface="Calibri" panose="020F0502020204030204" pitchFamily="34" charset="0"/>
              </a:rPr>
              <a:pPr algn="ctr" eaLnBrk="1" hangingPunct="1"/>
              <a:t>‹Nr.›</a:t>
            </a:fld>
            <a:endParaRPr lang="de-DE" altLang="en-US" sz="13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umsplatzhalter 3"/>
          <p:cNvSpPr txBox="1">
            <a:spLocks/>
          </p:cNvSpPr>
          <p:nvPr userDrawn="1"/>
        </p:nvSpPr>
        <p:spPr>
          <a:xfrm>
            <a:off x="250825" y="6451600"/>
            <a:ext cx="1450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8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CEC60D-06E8-4B3B-8BCA-17FC5E5C4991}" type="datetime1">
              <a:rPr lang="de-DE" sz="1350">
                <a:latin typeface="+mj-lt"/>
              </a:rPr>
              <a:pPr>
                <a:defRPr/>
              </a:pPr>
              <a:t>11.06.2023</a:t>
            </a:fld>
            <a:endParaRPr sz="1350" dirty="0">
              <a:latin typeface="+mj-lt"/>
            </a:endParaRPr>
          </a:p>
        </p:txBody>
      </p:sp>
      <p:sp>
        <p:nvSpPr>
          <p:cNvPr id="5" name="Fußzeilenplatzhalter 4"/>
          <p:cNvSpPr txBox="1">
            <a:spLocks/>
          </p:cNvSpPr>
          <p:nvPr userDrawn="1"/>
        </p:nvSpPr>
        <p:spPr>
          <a:xfrm>
            <a:off x="2339975" y="6451600"/>
            <a:ext cx="453548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1350" dirty="0">
                <a:latin typeface="+mj-lt"/>
              </a:rPr>
              <a:t>Institute </a:t>
            </a:r>
            <a:r>
              <a:rPr lang="de-DE" sz="1350" dirty="0" err="1">
                <a:latin typeface="+mj-lt"/>
              </a:rPr>
              <a:t>of</a:t>
            </a:r>
            <a:r>
              <a:rPr lang="de-DE" sz="1350" dirty="0">
                <a:latin typeface="+mj-lt"/>
              </a:rPr>
              <a:t> Separation Science </a:t>
            </a:r>
            <a:r>
              <a:rPr lang="de-DE" sz="1350" dirty="0" err="1">
                <a:latin typeface="+mj-lt"/>
              </a:rPr>
              <a:t>and</a:t>
            </a:r>
            <a:r>
              <a:rPr lang="de-DE" sz="1350" dirty="0">
                <a:latin typeface="+mj-lt"/>
              </a:rPr>
              <a:t> Technology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3" y="188642"/>
            <a:ext cx="5927500" cy="503237"/>
          </a:xfrm>
        </p:spPr>
        <p:txBody>
          <a:bodyPr/>
          <a:lstStyle>
            <a:lvl1pPr algn="ctr">
              <a:defRPr sz="1800">
                <a:solidFill>
                  <a:srgbClr val="00B0F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093007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646735"/>
            <a:ext cx="9144000" cy="97610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76000" y="698494"/>
            <a:ext cx="8568000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76000" y="1140641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1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 txBox="1">
            <a:spLocks/>
          </p:cNvSpPr>
          <p:nvPr userDrawn="1"/>
        </p:nvSpPr>
        <p:spPr bwMode="auto">
          <a:xfrm>
            <a:off x="8561958" y="6551422"/>
            <a:ext cx="690562" cy="2603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b="0" smtClean="0">
                <a:solidFill>
                  <a:srgbClr val="000000"/>
                </a:solidFill>
                <a:latin typeface="+mj-lt"/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58789" y="62142"/>
            <a:ext cx="6876434" cy="539434"/>
          </a:xfrm>
        </p:spPr>
        <p:txBody>
          <a:bodyPr anchor="b"/>
          <a:lstStyle>
            <a:lvl1pPr>
              <a:defRPr sz="2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61701" y="994793"/>
            <a:ext cx="3931920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971550" indent="-514350">
              <a:buSzPct val="75000"/>
              <a:buFont typeface="Wingdings" panose="05000000000000000000" pitchFamily="2" charset="2"/>
              <a:buChar char="Ø"/>
              <a:defRPr sz="2400" b="0">
                <a:solidFill>
                  <a:schemeClr val="tx1"/>
                </a:solidFill>
              </a:defRPr>
            </a:lvl2pPr>
            <a:lvl3pPr marL="1371600" indent="-457200">
              <a:buSzPct val="10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06.05.2021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CRC 1411 Annual Retreat - 6-8 December 2021</a:t>
            </a:r>
            <a:endParaRPr lang="de-DE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3"/>
          </p:nvPr>
        </p:nvSpPr>
        <p:spPr>
          <a:xfrm>
            <a:off x="4740675" y="994793"/>
            <a:ext cx="3941685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971550" indent="-514350">
              <a:buSzPct val="75000"/>
              <a:buFont typeface="Wingdings" panose="05000000000000000000" pitchFamily="2" charset="2"/>
              <a:buChar char="Ø"/>
              <a:defRPr sz="2400" b="0">
                <a:solidFill>
                  <a:schemeClr val="tx1"/>
                </a:solidFill>
              </a:defRPr>
            </a:lvl2pPr>
            <a:lvl3pPr marL="1371600" indent="-457200">
              <a:buSzPct val="10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741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646735"/>
            <a:ext cx="9144000" cy="97610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76000" y="698494"/>
            <a:ext cx="8568000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76000" y="1140641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1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 txBox="1">
            <a:spLocks/>
          </p:cNvSpPr>
          <p:nvPr userDrawn="1"/>
        </p:nvSpPr>
        <p:spPr bwMode="auto">
          <a:xfrm>
            <a:off x="8561958" y="6551422"/>
            <a:ext cx="690562" cy="2603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b="0" smtClean="0">
                <a:solidFill>
                  <a:srgbClr val="000000"/>
                </a:solidFill>
                <a:latin typeface="+mj-lt"/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58789" y="62142"/>
            <a:ext cx="6876434" cy="539434"/>
          </a:xfrm>
        </p:spPr>
        <p:txBody>
          <a:bodyPr anchor="b"/>
          <a:lstStyle>
            <a:lvl1pPr>
              <a:defRPr sz="2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61701" y="994793"/>
            <a:ext cx="3931920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971550" indent="-514350">
              <a:buSzPct val="75000"/>
              <a:buFont typeface="Wingdings" panose="05000000000000000000" pitchFamily="2" charset="2"/>
              <a:buChar char="Ø"/>
              <a:defRPr sz="2400" b="0">
                <a:solidFill>
                  <a:schemeClr val="tx1"/>
                </a:solidFill>
              </a:defRPr>
            </a:lvl2pPr>
            <a:lvl3pPr marL="1371600" indent="-457200">
              <a:buSzPct val="10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06.05.2021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Paola Cardenas &amp; Maximilian Uttinger (C04) – CRC 1411 Monthly Meeting </a:t>
            </a:r>
            <a:endParaRPr lang="de-DE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3"/>
          </p:nvPr>
        </p:nvSpPr>
        <p:spPr>
          <a:xfrm>
            <a:off x="4740675" y="994793"/>
            <a:ext cx="3941685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971550" indent="-514350">
              <a:buSzPct val="75000"/>
              <a:buFont typeface="Wingdings" panose="05000000000000000000" pitchFamily="2" charset="2"/>
              <a:buChar char="Ø"/>
              <a:defRPr sz="2400" b="0">
                <a:solidFill>
                  <a:schemeClr val="tx1"/>
                </a:solidFill>
              </a:defRPr>
            </a:lvl2pPr>
            <a:lvl3pPr marL="1371600" indent="-457200">
              <a:buSzPct val="10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659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958" y="6551422"/>
            <a:ext cx="690562" cy="2603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b="0" smtClean="0">
                <a:solidFill>
                  <a:srgbClr val="000000"/>
                </a:solidFill>
                <a:latin typeface="+mj-lt"/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58789" y="62142"/>
            <a:ext cx="6876434" cy="539434"/>
          </a:xfrm>
        </p:spPr>
        <p:txBody>
          <a:bodyPr anchor="b"/>
          <a:lstStyle>
            <a:lvl1pPr>
              <a:defRPr sz="2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06.05.2021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Paola Cardenas &amp; Maximilian Uttinger (C04) – CRC 1411 Monthly Meeting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3994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150938"/>
            <a:ext cx="8421688" cy="532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358775" y="6669088"/>
            <a:ext cx="1655763" cy="1444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0E80-E328-4FAD-AAEF-2A91A7C2FA38}" type="datetime1">
              <a:rPr lang="de-DE"/>
              <a:pPr>
                <a:defRPr/>
              </a:pPr>
              <a:t>11.06.2023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1978025" y="6669088"/>
            <a:ext cx="6049963" cy="1444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Cluster of Excellence: Engineering of Advanced Materials  www.eam.fau.de</a:t>
            </a:r>
          </a:p>
        </p:txBody>
      </p:sp>
    </p:spTree>
    <p:extLst>
      <p:ext uri="{BB962C8B-B14F-4D97-AF65-F5344CB8AC3E}">
        <p14:creationId xmlns:p14="http://schemas.microsoft.com/office/powerpoint/2010/main" val="28147816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 mi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16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9144000" cy="72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97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400" y="1252800"/>
            <a:ext cx="8136000" cy="1620000"/>
          </a:xfrm>
        </p:spPr>
        <p:txBody>
          <a:bodyPr>
            <a:noAutofit/>
          </a:bodyPr>
          <a:lstStyle>
            <a:lvl1pPr>
              <a:lnSpc>
                <a:spcPts val="42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6400" y="3402000"/>
            <a:ext cx="4068000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 smtClean="0"/>
              <a:t>Author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Date</a:t>
            </a:r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 rot="10800000">
            <a:off x="-3844" y="6017860"/>
            <a:ext cx="9144000" cy="840140"/>
            <a:chOff x="0" y="0"/>
            <a:chExt cx="9144000" cy="840140"/>
          </a:xfrm>
          <a:solidFill>
            <a:schemeClr val="bg1"/>
          </a:solidFill>
        </p:grpSpPr>
        <p:sp>
          <p:nvSpPr>
            <p:cNvPr id="18" name="Rectangle 10"/>
            <p:cNvSpPr>
              <a:spLocks noChangeArrowheads="1"/>
            </p:cNvSpPr>
            <p:nvPr userDrawn="1"/>
          </p:nvSpPr>
          <p:spPr bwMode="auto">
            <a:xfrm>
              <a:off x="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800">
                <a:latin typeface="Arial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457200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800">
                <a:latin typeface="Arial" charset="0"/>
              </a:endParaRPr>
            </a:p>
          </p:txBody>
        </p:sp>
      </p:grpSp>
      <p:pic>
        <p:nvPicPr>
          <p:cNvPr id="13" name="Bild 7" descr="fau-logo-tech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89" b="-37789"/>
          <a:stretch/>
        </p:blipFill>
        <p:spPr>
          <a:xfrm>
            <a:off x="132845" y="5223475"/>
            <a:ext cx="2971858" cy="1589903"/>
          </a:xfrm>
          <a:prstGeom prst="rect">
            <a:avLst/>
          </a:prstGeom>
        </p:spPr>
      </p:pic>
      <p:pic>
        <p:nvPicPr>
          <p:cNvPr id="20" name="Picture 9" descr="bckg_may26_large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00" y="-1"/>
            <a:ext cx="9180000" cy="51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51" descr="TVT_neu4"/>
          <p:cNvPicPr preferRelativeResize="0"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80" y="5517232"/>
            <a:ext cx="1530170" cy="100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 userDrawn="1"/>
        </p:nvSpPr>
        <p:spPr>
          <a:xfrm>
            <a:off x="7104378" y="6165304"/>
            <a:ext cx="2030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000" b="1" kern="1000" spc="100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</a:t>
            </a:r>
            <a:r>
              <a:rPr lang="de-DE" sz="1000" b="1" kern="1000" spc="100" baseline="0" dirty="0" err="1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1000" b="1" kern="1000" spc="100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Separation Science </a:t>
            </a:r>
            <a:r>
              <a:rPr lang="de-DE" sz="1000" b="1" kern="1000" spc="100" baseline="0" dirty="0" err="1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1000" b="1" kern="1000" spc="100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Technology</a:t>
            </a:r>
            <a:endParaRPr lang="en-US" sz="1000" b="1" kern="1000" spc="100" baseline="0" dirty="0">
              <a:solidFill>
                <a:srgbClr val="8E919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26552" y="5464829"/>
            <a:ext cx="2007175" cy="11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4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7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4804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86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9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3409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2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989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0FFB-88EA-4A47-94BF-C16F16DEE961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3229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6927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9D92-8981-4F5D-AA6C-ADB3670A673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7E3-7EF7-4A18-89C3-4F0A547927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0435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8434-7E7A-429C-8795-2F973E13A300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24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9463" y="50800"/>
            <a:ext cx="744537" cy="476250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88343-B159-074D-B355-B61FD1A20D5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11931" y="50800"/>
            <a:ext cx="3287532" cy="476250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54014842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83FE2C-B8E7-4D45-BBC3-38CE6008F55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0582AD-48D5-48FF-ABD6-4C2EC6FB05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E158C-6940-4F5B-8BEA-059B514712E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0704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96001" y="912001"/>
            <a:ext cx="8504559" cy="5507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8B6DBD-47BF-4AA3-992D-9EC35610DE8C}" type="datetime1">
              <a:rPr lang="de-DE" smtClean="0"/>
              <a:t>11.06.2023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25369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99464" y="50800"/>
            <a:ext cx="744537" cy="476250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5488343-B159-074D-B355-B61FD1A20D5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53301" y="50800"/>
            <a:ext cx="4800600" cy="476250"/>
          </a:xfrm>
        </p:spPr>
        <p:txBody>
          <a:bodyPr/>
          <a:lstStyle>
            <a:lvl1pPr marL="0" indent="0" algn="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00054589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54289847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5"/>
          <p:cNvSpPr txBox="1">
            <a:spLocks/>
          </p:cNvSpPr>
          <p:nvPr userDrawn="1"/>
        </p:nvSpPr>
        <p:spPr bwMode="auto">
          <a:xfrm>
            <a:off x="856195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0" y="66166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92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5CFC15-58CD-4C5E-958E-943B44F9F9DB}" type="slidenum">
              <a:rPr lang="en-US" altLang="de-DE">
                <a:solidFill>
                  <a:prstClr val="black"/>
                </a:solidFill>
              </a:rPr>
              <a:pPr/>
              <a:t>‹Nr.›</a:t>
            </a:fld>
            <a:endParaRPr lang="en-US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453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646737"/>
            <a:ext cx="9144000" cy="97610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76000" y="698495"/>
            <a:ext cx="8568000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76000" y="1140641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093804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 txBox="1">
            <a:spLocks/>
          </p:cNvSpPr>
          <p:nvPr userDrawn="1"/>
        </p:nvSpPr>
        <p:spPr bwMode="auto">
          <a:xfrm>
            <a:off x="8561958" y="6551422"/>
            <a:ext cx="690562" cy="2603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z="975" b="0" smtClean="0">
                <a:solidFill>
                  <a:srgbClr val="000000"/>
                </a:solidFill>
                <a:latin typeface="+mj-lt"/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sz="975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58789" y="62142"/>
            <a:ext cx="6876434" cy="539434"/>
          </a:xfrm>
        </p:spPr>
        <p:txBody>
          <a:bodyPr anchor="b"/>
          <a:lstStyle>
            <a:lvl1pPr>
              <a:defRPr sz="1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61701" y="994793"/>
            <a:ext cx="3931920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100" b="0">
                <a:solidFill>
                  <a:schemeClr val="tx1"/>
                </a:solidFill>
              </a:defRPr>
            </a:lvl1pPr>
            <a:lvl2pPr marL="728663" indent="-385763">
              <a:buSzPct val="75000"/>
              <a:buFont typeface="Wingdings" panose="05000000000000000000" pitchFamily="2" charset="2"/>
              <a:buChar char="Ø"/>
              <a:defRPr sz="1800" b="0">
                <a:solidFill>
                  <a:schemeClr val="tx1"/>
                </a:solidFill>
              </a:defRPr>
            </a:lvl2pPr>
            <a:lvl3pPr marL="1028700" indent="-342900">
              <a:buSzPct val="100000"/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06.05.2021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Paola Cardenas &amp; Maximilian Uttinger (C04) – CRC 1411 Monthly Meeting </a:t>
            </a:r>
            <a:endParaRPr lang="de-DE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3"/>
          </p:nvPr>
        </p:nvSpPr>
        <p:spPr>
          <a:xfrm>
            <a:off x="4740676" y="994793"/>
            <a:ext cx="3941685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100" b="0">
                <a:solidFill>
                  <a:schemeClr val="tx1"/>
                </a:solidFill>
              </a:defRPr>
            </a:lvl1pPr>
            <a:lvl2pPr marL="728663" indent="-385763">
              <a:buSzPct val="75000"/>
              <a:buFont typeface="Wingdings" panose="05000000000000000000" pitchFamily="2" charset="2"/>
              <a:buChar char="Ø"/>
              <a:defRPr sz="1800" b="0">
                <a:solidFill>
                  <a:schemeClr val="tx1"/>
                </a:solidFill>
              </a:defRPr>
            </a:lvl2pPr>
            <a:lvl3pPr marL="1028700" indent="-342900">
              <a:buSzPct val="100000"/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40039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7"/>
          <p:cNvSpPr/>
          <p:nvPr userDrawn="1"/>
        </p:nvSpPr>
        <p:spPr>
          <a:xfrm>
            <a:off x="0" y="646737"/>
            <a:ext cx="9144000" cy="976109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76000" y="698495"/>
            <a:ext cx="8568000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76000" y="1140641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5735932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 txBox="1">
            <a:spLocks/>
          </p:cNvSpPr>
          <p:nvPr userDrawn="1"/>
        </p:nvSpPr>
        <p:spPr bwMode="auto">
          <a:xfrm>
            <a:off x="8561958" y="6551422"/>
            <a:ext cx="690562" cy="2603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z="975" b="0" smtClean="0">
                <a:solidFill>
                  <a:srgbClr val="000000"/>
                </a:solidFill>
                <a:latin typeface="+mj-lt"/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sz="975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58789" y="62142"/>
            <a:ext cx="6876434" cy="539434"/>
          </a:xfrm>
        </p:spPr>
        <p:txBody>
          <a:bodyPr anchor="b"/>
          <a:lstStyle>
            <a:lvl1pPr>
              <a:defRPr sz="1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61701" y="994793"/>
            <a:ext cx="3931920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100" b="0">
                <a:solidFill>
                  <a:schemeClr val="tx1"/>
                </a:solidFill>
              </a:defRPr>
            </a:lvl1pPr>
            <a:lvl2pPr marL="728663" indent="-385763">
              <a:buSzPct val="75000"/>
              <a:buFont typeface="Wingdings" panose="05000000000000000000" pitchFamily="2" charset="2"/>
              <a:buChar char="Ø"/>
              <a:defRPr sz="1800" b="0">
                <a:solidFill>
                  <a:schemeClr val="tx1"/>
                </a:solidFill>
              </a:defRPr>
            </a:lvl2pPr>
            <a:lvl3pPr marL="1028700" indent="-342900">
              <a:buSzPct val="100000"/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06.05.2021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Paola Cardenas &amp; Maximilian Uttinger (C04) – CRC 1411 Monthly Meeting </a:t>
            </a:r>
            <a:endParaRPr lang="de-DE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3"/>
          </p:nvPr>
        </p:nvSpPr>
        <p:spPr>
          <a:xfrm>
            <a:off x="4740676" y="994793"/>
            <a:ext cx="3941685" cy="5423762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2100" b="0">
                <a:solidFill>
                  <a:schemeClr val="tx1"/>
                </a:solidFill>
              </a:defRPr>
            </a:lvl1pPr>
            <a:lvl2pPr marL="728663" indent="-385763">
              <a:buSzPct val="75000"/>
              <a:buFont typeface="Wingdings" panose="05000000000000000000" pitchFamily="2" charset="2"/>
              <a:buChar char="Ø"/>
              <a:defRPr sz="1800" b="0">
                <a:solidFill>
                  <a:schemeClr val="tx1"/>
                </a:solidFill>
              </a:defRPr>
            </a:lvl2pPr>
            <a:lvl3pPr marL="1028700" indent="-342900">
              <a:buSzPct val="100000"/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958106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02409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70987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61857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722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63989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303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9144000" cy="72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576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3247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928975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930004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4504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89144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82580A-2EF9-4F75-ABFC-18087673CC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8077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E156C-B39B-43BF-A965-BA111DDEA33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9068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309BC-51F7-4277-9EAE-63A6B947B8C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5862649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37870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241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9" y="1079500"/>
            <a:ext cx="8295332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755" y="6497638"/>
            <a:ext cx="539751" cy="3603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0C97F-B774-4A25-9298-ADCB593AFCEB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Rectangle 129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8528819" cy="5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>
              <a:defRPr sz="20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718184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6605189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18594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60170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0172135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5236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45F5D0E-6D6B-44A9-B82E-F3C8084F60E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0222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56D4F8-7936-471E-993D-0507BEE8F834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C47B19-2331-4274-8AC7-08F411B555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0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4949521F-D9F5-428A-87D0-7A4B299ABF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142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38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BC7A4302-33B3-484E-9348-74F11F8C1349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6167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5527575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17EAF1D-5F4E-4770-885E-EC23982295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73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8025" y="88900"/>
            <a:ext cx="5000625" cy="6477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150938"/>
            <a:ext cx="8421688" cy="532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9163502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 sz="10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 sz="10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 sz="10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67382D-BC55-4C23-ADF3-CAB878D6D5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276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784309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177150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3223361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282987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46986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5048049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53244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98A9196-F444-41C7-88C8-A537C45065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5299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F96868-049D-48E2-8F59-44AB2321C6D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98895A-89E3-4DCE-B00A-F1A294C14F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1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95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97429" y="47624"/>
            <a:ext cx="6749143" cy="56197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2400" b="1"/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024354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50090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455896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49949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41843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8124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8522095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04963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E5C64-47A1-4772-B63F-A983FE7E30B9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D1C69-3E7C-41EF-AF4E-C969DFC9BF0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187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45F5D0E-6D6B-44A9-B82E-F3C8084F60E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9316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56D4F8-7936-471E-993D-0507BEE8F834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C47B19-2331-4274-8AC7-08F411B555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8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318798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4949521F-D9F5-428A-87D0-7A4B299ABF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5159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38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BC7A4302-33B3-484E-9348-74F11F8C1349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6167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608849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17EAF1D-5F4E-4770-885E-EC23982295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11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 sz="10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 sz="10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 sz="100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67382D-BC55-4C23-ADF3-CAB878D6D5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8547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618583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50460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097414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88531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268943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4072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38644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480745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7A1707C-2A20-4592-8ECA-22AD31BDC9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338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11931" y="50800"/>
            <a:ext cx="3287532" cy="476250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99463" y="50800"/>
            <a:ext cx="744537" cy="476250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04E8615E-19E4-4B7D-831B-492E37E2306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3552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494F01-E6DD-478A-90BE-A3610CE28410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06F2CD-F885-4283-A6BF-59C63549C9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8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B4C1BD0C-3194-44D0-BB38-1CFBADCBA6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5895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53301" y="50800"/>
            <a:ext cx="4800600" cy="476250"/>
          </a:xfrm>
        </p:spPr>
        <p:txBody>
          <a:bodyPr/>
          <a:lstStyle>
            <a:lvl1pPr marL="0" indent="0" algn="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99463" y="50800"/>
            <a:ext cx="744537" cy="476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E3FCE80-FEB3-4762-A9E1-2D9F66A6D16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268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80294233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38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E3C3AAFA-1CA3-4D0C-9300-216973F8BA05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6167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5472602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 txBox="1">
            <a:spLocks/>
          </p:cNvSpPr>
          <p:nvPr userDrawn="1"/>
        </p:nvSpPr>
        <p:spPr>
          <a:xfrm>
            <a:off x="8478838" y="6454775"/>
            <a:ext cx="665162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A929C6A-7E7D-42DC-A980-8D25A23F2A55}" type="slidenum">
              <a:rPr lang="de-DE" sz="1800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4" name="Datumsplatzhalter 3"/>
          <p:cNvSpPr txBox="1">
            <a:spLocks/>
          </p:cNvSpPr>
          <p:nvPr userDrawn="1"/>
        </p:nvSpPr>
        <p:spPr>
          <a:xfrm>
            <a:off x="250825" y="6448425"/>
            <a:ext cx="1450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8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CEC60D-06E8-4B3B-8BCA-17FC5E5C4991}" type="datetime1">
              <a:rPr lang="de-DE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11.06.2023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 txBox="1">
            <a:spLocks/>
          </p:cNvSpPr>
          <p:nvPr userDrawn="1"/>
        </p:nvSpPr>
        <p:spPr>
          <a:xfrm>
            <a:off x="2339975" y="6448425"/>
            <a:ext cx="453548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prstClr val="black"/>
                </a:solidFill>
              </a:rPr>
              <a:t>Institute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Separation Science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Technology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27500" cy="503237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018108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</a:defRPr>
            </a:lvl1pPr>
          </a:lstStyle>
          <a:p>
            <a:pPr>
              <a:defRPr/>
            </a:pPr>
            <a:fld id="{A1B4480C-A9C6-401B-B7C1-FD3435D89B1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1440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1" y="1324802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4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2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2" y="4154490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4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39837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8874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774386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96563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23809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33925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8683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986599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886010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555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1" y="1326629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4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2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7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74771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79688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>
              <a:defRPr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82A85C7C-FA6D-48CC-A17E-28C2A7AFB13C}" type="datetime1">
              <a:rPr lang="en-US"/>
              <a:pPr>
                <a:defRPr/>
              </a:pPr>
              <a:t>6/11/2023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2700" algn="ctr">
              <a:lnSpc>
                <a:spcPct val="100000"/>
              </a:lnSpc>
              <a:spcBef>
                <a:spcPts val="38"/>
              </a:spcBef>
              <a:defRPr sz="1200" b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lnSpc>
                <a:spcPts val="1438"/>
              </a:lnSpc>
              <a:defRPr/>
            </a:pPr>
            <a:r>
              <a:rPr lang="de-DE" altLang="de-DE" b="1"/>
              <a:t>Chemische  Thermodynamik</a:t>
            </a:r>
          </a:p>
          <a:p>
            <a:pPr>
              <a:spcBef>
                <a:spcPts val="125"/>
              </a:spcBef>
              <a:defRPr/>
            </a:pPr>
            <a:fld id="{7244AF53-9FB6-4B65-9A95-8A0D294D5704}" type="slidenum">
              <a:rPr lang="de-DE" altLang="de-DE"/>
              <a:pPr>
                <a:spcBef>
                  <a:spcPts val="125"/>
                </a:spcBef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745547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4487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03273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6355201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33448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527428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5781316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69072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2F7AB-8454-4530-AB4E-4EC2358CA559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6950-E6B9-4109-A441-B5B326BA4B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5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1" y="1326629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6" y="2655096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725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7A1707C-2A20-4592-8ECA-22AD31BDC9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8988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11931" y="50800"/>
            <a:ext cx="3287532" cy="476250"/>
          </a:xfr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99463" y="50800"/>
            <a:ext cx="744537" cy="476250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04E8615E-19E4-4B7D-831B-492E37E2306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1105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494F01-E6DD-478A-90BE-A3610CE28410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06F2CD-F885-4283-A6BF-59C63549C9E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75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B4C1BD0C-3194-44D0-BB38-1CFBADCBA6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6025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53301" y="50800"/>
            <a:ext cx="4800600" cy="476250"/>
          </a:xfrm>
        </p:spPr>
        <p:txBody>
          <a:bodyPr/>
          <a:lstStyle>
            <a:lvl1pPr marL="0" indent="0" algn="r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99463" y="50800"/>
            <a:ext cx="744537" cy="476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E3FCE80-FEB3-4762-A9E1-2D9F66A6D16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022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63718914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38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E3C3AAFA-1CA3-4D0C-9300-216973F8BA05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0" y="66167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85918" y="55182"/>
            <a:ext cx="5786478" cy="65403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2108744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 txBox="1">
            <a:spLocks/>
          </p:cNvSpPr>
          <p:nvPr userDrawn="1"/>
        </p:nvSpPr>
        <p:spPr>
          <a:xfrm>
            <a:off x="8478838" y="6454775"/>
            <a:ext cx="665162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A929C6A-7E7D-42DC-A980-8D25A23F2A55}" type="slidenum">
              <a:rPr lang="de-DE" sz="1800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4" name="Datumsplatzhalter 3"/>
          <p:cNvSpPr txBox="1">
            <a:spLocks/>
          </p:cNvSpPr>
          <p:nvPr userDrawn="1"/>
        </p:nvSpPr>
        <p:spPr>
          <a:xfrm>
            <a:off x="250825" y="6448425"/>
            <a:ext cx="1450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8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DCEC60D-06E8-4B3B-8BCA-17FC5E5C4991}" type="datetime1">
              <a:rPr lang="de-DE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11.06.2023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 txBox="1">
            <a:spLocks/>
          </p:cNvSpPr>
          <p:nvPr userDrawn="1"/>
        </p:nvSpPr>
        <p:spPr>
          <a:xfrm>
            <a:off x="2339975" y="6448425"/>
            <a:ext cx="453548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prstClr val="black"/>
                </a:solidFill>
              </a:rPr>
              <a:t>Institute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Separation Science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Technology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27500" cy="503237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729802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</a:defRPr>
            </a:lvl1pPr>
          </a:lstStyle>
          <a:p>
            <a:pPr>
              <a:defRPr/>
            </a:pPr>
            <a:fld id="{A1B4480C-A9C6-401B-B7C1-FD3435D89B1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9996281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Trenntechnik</a:t>
            </a:r>
            <a:r>
              <a:rPr spc="-70"/>
              <a:t> </a:t>
            </a:r>
            <a:r>
              <a:t>II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31F3-BC4F-477C-BE11-466A169646EC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5CA4B-9589-4761-8908-6F058F159C51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11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1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3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3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0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4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Trenntechnik</a:t>
            </a:r>
            <a:r>
              <a:rPr spc="-70"/>
              <a:t> </a:t>
            </a:r>
            <a:r>
              <a:t>II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A81ED-E352-4C62-A3E7-B593349EC8EE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69169-D686-4798-860C-029438D3C9D3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56015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Trenntechnik</a:t>
            </a:r>
            <a:r>
              <a:rPr spc="-70"/>
              <a:t> </a:t>
            </a:r>
            <a:r>
              <a:t>II</a:t>
            </a:r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FC37B-E58B-4F1E-B0B6-E307E1846B17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C157F-A8BB-4269-B476-8E587F312338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1221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Trenntechnik</a:t>
            </a:r>
            <a:r>
              <a:rPr spc="-70"/>
              <a:t> </a:t>
            </a:r>
            <a:r>
              <a:t>II</a:t>
            </a:r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20BF-30F7-4233-8C25-DB940E23B1D2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A1F15-D6FD-4115-BA49-ABC2259496BB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99645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>
            <a:spLocks/>
          </p:cNvSpPr>
          <p:nvPr/>
        </p:nvSpPr>
        <p:spPr bwMode="auto">
          <a:xfrm>
            <a:off x="422275" y="6096000"/>
            <a:ext cx="8510588" cy="0"/>
          </a:xfrm>
          <a:custGeom>
            <a:avLst/>
            <a:gdLst>
              <a:gd name="T0" fmla="*/ 0 w 8510270"/>
              <a:gd name="T1" fmla="*/ 8518920 w 85102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510270">
                <a:moveTo>
                  <a:pt x="0" y="0"/>
                </a:moveTo>
                <a:lnTo>
                  <a:pt x="8510016" y="0"/>
                </a:lnTo>
              </a:path>
            </a:pathLst>
          </a:custGeom>
          <a:noFill/>
          <a:ln w="9144">
            <a:solidFill>
              <a:srgbClr val="0870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t>Trenntechnik</a:t>
            </a:r>
            <a:r>
              <a:rPr spc="-70"/>
              <a:t> </a:t>
            </a:r>
            <a:r>
              <a:t>II</a:t>
            </a:r>
          </a:p>
        </p:txBody>
      </p:sp>
      <p:sp>
        <p:nvSpPr>
          <p:cNvPr id="4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1C7D07-6ADD-456E-B5E3-FE73F0614CD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9DB8E268-70EB-4147-A4B5-87F3FEAB907C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86043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B54BE-23CF-483C-8046-3C53DDEB36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713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89454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54516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BCB2D-C1CC-4620-A5E5-994CF621DF0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458379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AC507-475F-402D-A3E5-CF87F438633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4481024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Leer mi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0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1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4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3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3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7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38478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sz="975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9144000" cy="72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02493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6400" y="1252800"/>
            <a:ext cx="8136000" cy="1620000"/>
          </a:xfrm>
        </p:spPr>
        <p:txBody>
          <a:bodyPr>
            <a:noAutofit/>
          </a:bodyPr>
          <a:lstStyle>
            <a:lvl1pPr>
              <a:lnSpc>
                <a:spcPts val="315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6400" y="3402000"/>
            <a:ext cx="4068000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1650"/>
              </a:lnSpc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 smtClean="0"/>
              <a:t>Author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Date</a:t>
            </a:r>
            <a:endParaRPr lang="de-DE" dirty="0"/>
          </a:p>
        </p:txBody>
      </p:sp>
      <p:grpSp>
        <p:nvGrpSpPr>
          <p:cNvPr id="17" name="Gruppieren 16"/>
          <p:cNvGrpSpPr/>
          <p:nvPr userDrawn="1"/>
        </p:nvGrpSpPr>
        <p:grpSpPr>
          <a:xfrm rot="10800000">
            <a:off x="-3844" y="6017860"/>
            <a:ext cx="9144000" cy="840140"/>
            <a:chOff x="0" y="0"/>
            <a:chExt cx="9144000" cy="840140"/>
          </a:xfrm>
          <a:solidFill>
            <a:schemeClr val="bg1"/>
          </a:solidFill>
        </p:grpSpPr>
        <p:sp>
          <p:nvSpPr>
            <p:cNvPr id="18" name="Rectangle 10"/>
            <p:cNvSpPr>
              <a:spLocks noChangeArrowheads="1"/>
            </p:cNvSpPr>
            <p:nvPr userDrawn="1"/>
          </p:nvSpPr>
          <p:spPr bwMode="auto">
            <a:xfrm>
              <a:off x="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350">
                <a:latin typeface="Arial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4572000" y="0"/>
              <a:ext cx="4572000" cy="840140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350">
                <a:latin typeface="Arial" charset="0"/>
              </a:endParaRPr>
            </a:p>
          </p:txBody>
        </p:sp>
      </p:grpSp>
      <p:pic>
        <p:nvPicPr>
          <p:cNvPr id="20" name="Picture 9" descr="bckg_may26_large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00" y="-1"/>
            <a:ext cx="9180000" cy="51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51" descr="TVT_neu4"/>
          <p:cNvPicPr preferRelativeResize="0"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80" y="5517232"/>
            <a:ext cx="1530170" cy="100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 userDrawn="1"/>
        </p:nvSpPr>
        <p:spPr>
          <a:xfrm>
            <a:off x="7104378" y="6165305"/>
            <a:ext cx="20306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750" b="1" kern="1000" spc="75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</a:t>
            </a:r>
            <a:r>
              <a:rPr lang="de-DE" sz="750" b="1" kern="1000" spc="75" baseline="0" dirty="0" err="1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lang="de-DE" sz="750" b="1" kern="1000" spc="75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Separation Science </a:t>
            </a:r>
            <a:r>
              <a:rPr lang="de-DE" sz="750" b="1" kern="1000" spc="75" baseline="0" dirty="0" err="1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lang="de-DE" sz="750" b="1" kern="1000" spc="75" baseline="0" dirty="0" smtClean="0">
                <a:solidFill>
                  <a:srgbClr val="8E91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Technology</a:t>
            </a:r>
            <a:endParaRPr lang="en-US" sz="750" b="1" kern="1000" spc="75" baseline="0" dirty="0">
              <a:solidFill>
                <a:srgbClr val="8E919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50692" y="5436984"/>
            <a:ext cx="1661726" cy="11060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" y="5724831"/>
            <a:ext cx="3405752" cy="8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79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1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3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3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603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1" y="1326629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4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24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76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80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5"/>
          <p:cNvSpPr txBox="1">
            <a:spLocks noChangeArrowheads="1"/>
          </p:cNvSpPr>
          <p:nvPr userDrawn="1"/>
        </p:nvSpPr>
        <p:spPr bwMode="auto">
          <a:xfrm>
            <a:off x="990600" y="431800"/>
            <a:ext cx="645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de-DE" sz="2400" dirty="0">
                <a:solidFill>
                  <a:srgbClr val="00775C"/>
                </a:solidFill>
                <a:latin typeface="Times New Roman" pitchFamily="18" charset="0"/>
              </a:rPr>
              <a:t>Max-Planck-Institut für Intelligente Systeme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de-DE" sz="2400" dirty="0">
                <a:solidFill>
                  <a:srgbClr val="00775C"/>
                </a:solidFill>
                <a:latin typeface="Times New Roman" pitchFamily="18" charset="0"/>
              </a:rPr>
              <a:t>(ehemals Max-Planck-Institut für Metallforschung)</a:t>
            </a:r>
            <a:endParaRPr lang="de-DE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37"/>
          <p:cNvSpPr>
            <a:spLocks noChangeArrowheads="1"/>
          </p:cNvSpPr>
          <p:nvPr userDrawn="1"/>
        </p:nvSpPr>
        <p:spPr bwMode="auto">
          <a:xfrm>
            <a:off x="8915400" y="457200"/>
            <a:ext cx="228600" cy="6248400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tint val="0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914400" y="0"/>
            <a:ext cx="8001000" cy="457200"/>
          </a:xfrm>
          <a:prstGeom prst="rect">
            <a:avLst/>
          </a:prstGeom>
          <a:gradFill rotWithShape="0">
            <a:gsLst>
              <a:gs pos="0">
                <a:srgbClr val="00775C"/>
              </a:gs>
              <a:gs pos="100000">
                <a:srgbClr val="00775C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0" y="0"/>
            <a:ext cx="914400" cy="457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2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8" name="Rectangle 41"/>
          <p:cNvSpPr>
            <a:spLocks noChangeArrowheads="1"/>
          </p:cNvSpPr>
          <p:nvPr userDrawn="1"/>
        </p:nvSpPr>
        <p:spPr bwMode="auto">
          <a:xfrm>
            <a:off x="8915400" y="0"/>
            <a:ext cx="228600" cy="457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2"/>
              </a:gs>
            </a:gsLst>
            <a:path path="rect">
              <a:fillToRect t="100000" r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9" name="Rectangle 42"/>
          <p:cNvSpPr>
            <a:spLocks noChangeArrowheads="1"/>
          </p:cNvSpPr>
          <p:nvPr userDrawn="1"/>
        </p:nvSpPr>
        <p:spPr bwMode="auto">
          <a:xfrm>
            <a:off x="914400" y="6705600"/>
            <a:ext cx="8001000" cy="152400"/>
          </a:xfrm>
          <a:prstGeom prst="rect">
            <a:avLst/>
          </a:prstGeom>
          <a:gradFill rotWithShape="0">
            <a:gsLst>
              <a:gs pos="0">
                <a:srgbClr val="00775C">
                  <a:gamma/>
                  <a:tint val="0"/>
                  <a:invGamma/>
                </a:srgbClr>
              </a:gs>
              <a:gs pos="100000">
                <a:srgbClr val="00775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10" name="Rectangle 43"/>
          <p:cNvSpPr>
            <a:spLocks noChangeArrowheads="1"/>
          </p:cNvSpPr>
          <p:nvPr userDrawn="1"/>
        </p:nvSpPr>
        <p:spPr bwMode="auto">
          <a:xfrm>
            <a:off x="8915400" y="6705600"/>
            <a:ext cx="2286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2"/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11" name="Rectangle 44"/>
          <p:cNvSpPr>
            <a:spLocks noChangeArrowheads="1"/>
          </p:cNvSpPr>
          <p:nvPr userDrawn="1"/>
        </p:nvSpPr>
        <p:spPr bwMode="auto">
          <a:xfrm>
            <a:off x="0" y="6705600"/>
            <a:ext cx="9144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2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sp>
        <p:nvSpPr>
          <p:cNvPr id="12" name="Rectangle 38"/>
          <p:cNvSpPr>
            <a:spLocks noChangeArrowheads="1"/>
          </p:cNvSpPr>
          <p:nvPr userDrawn="1"/>
        </p:nvSpPr>
        <p:spPr bwMode="auto">
          <a:xfrm>
            <a:off x="0" y="457200"/>
            <a:ext cx="914400" cy="62484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defRPr/>
            </a:pPr>
            <a:endParaRPr lang="de-DE" sz="2000" i="1">
              <a:solidFill>
                <a:srgbClr val="000000"/>
              </a:solidFill>
            </a:endParaRPr>
          </a:p>
        </p:txBody>
      </p:sp>
      <p:grpSp>
        <p:nvGrpSpPr>
          <p:cNvPr id="13" name="Group 21"/>
          <p:cNvGrpSpPr>
            <a:grpSpLocks/>
          </p:cNvGrpSpPr>
          <p:nvPr userDrawn="1"/>
        </p:nvGrpSpPr>
        <p:grpSpPr bwMode="auto">
          <a:xfrm>
            <a:off x="0" y="1397000"/>
            <a:ext cx="9144000" cy="76200"/>
            <a:chOff x="0" y="816"/>
            <a:chExt cx="5760" cy="48"/>
          </a:xfrm>
        </p:grpSpPr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0" y="816"/>
              <a:ext cx="5760" cy="0"/>
            </a:xfrm>
            <a:prstGeom prst="line">
              <a:avLst/>
            </a:prstGeom>
            <a:noFill/>
            <a:ln w="76200">
              <a:solidFill>
                <a:srgbClr val="007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de-DE" sz="2000" i="1">
                <a:solidFill>
                  <a:srgbClr val="000000"/>
                </a:solidFill>
              </a:endParaRPr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>
              <a:off x="0" y="864"/>
              <a:ext cx="5760" cy="0"/>
            </a:xfrm>
            <a:prstGeom prst="line">
              <a:avLst/>
            </a:prstGeom>
            <a:noFill/>
            <a:ln w="28575">
              <a:solidFill>
                <a:srgbClr val="007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de-DE" sz="2000" i="1">
                <a:solidFill>
                  <a:srgbClr val="000000"/>
                </a:solidFill>
              </a:endParaRPr>
            </a:p>
          </p:txBody>
        </p:sp>
      </p:grpSp>
      <p:pic>
        <p:nvPicPr>
          <p:cNvPr id="16" name="Picture 30" descr="minerv_grün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04138" y="29845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324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r>
              <a:rPr lang="de-DE"/>
              <a:t>Klicken Sie, um das Format des Untertitel-Masters zu bearbeiten.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905000"/>
            <a:ext cx="6324600" cy="1219200"/>
          </a:xfrm>
        </p:spPr>
        <p:txBody>
          <a:bodyPr/>
          <a:lstStyle>
            <a:lvl1pPr>
              <a:defRPr>
                <a:solidFill>
                  <a:srgbClr val="010000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30951568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991898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59918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3339601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8794481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361129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6930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6242633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142684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85725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987250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5515432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5358114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>
            <a:grpSpLocks/>
          </p:cNvGrpSpPr>
          <p:nvPr userDrawn="1"/>
        </p:nvGrpSpPr>
        <p:grpSpPr bwMode="auto">
          <a:xfrm>
            <a:off x="0" y="990600"/>
            <a:ext cx="9144000" cy="76200"/>
            <a:chOff x="0" y="816"/>
            <a:chExt cx="5760" cy="48"/>
          </a:xfrm>
        </p:grpSpPr>
        <p:sp>
          <p:nvSpPr>
            <p:cNvPr id="4" name="Line 22"/>
            <p:cNvSpPr>
              <a:spLocks noChangeShapeType="1"/>
            </p:cNvSpPr>
            <p:nvPr/>
          </p:nvSpPr>
          <p:spPr bwMode="auto">
            <a:xfrm>
              <a:off x="0" y="816"/>
              <a:ext cx="5760" cy="0"/>
            </a:xfrm>
            <a:prstGeom prst="line">
              <a:avLst/>
            </a:prstGeom>
            <a:noFill/>
            <a:ln w="76200">
              <a:solidFill>
                <a:srgbClr val="007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de-DE" sz="2000" i="1">
                <a:solidFill>
                  <a:srgbClr val="000000"/>
                </a:solidFill>
              </a:endParaRPr>
            </a:p>
          </p:txBody>
        </p:sp>
        <p:sp>
          <p:nvSpPr>
            <p:cNvPr id="5" name="Line 23"/>
            <p:cNvSpPr>
              <a:spLocks noChangeShapeType="1"/>
            </p:cNvSpPr>
            <p:nvPr/>
          </p:nvSpPr>
          <p:spPr bwMode="auto">
            <a:xfrm>
              <a:off x="0" y="864"/>
              <a:ext cx="5760" cy="0"/>
            </a:xfrm>
            <a:prstGeom prst="line">
              <a:avLst/>
            </a:prstGeom>
            <a:noFill/>
            <a:ln w="28575">
              <a:solidFill>
                <a:srgbClr val="007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de-DE" sz="2000" i="1">
                <a:solidFill>
                  <a:srgbClr val="000000"/>
                </a:solidFill>
              </a:endParaRPr>
            </a:p>
          </p:txBody>
        </p:sp>
      </p:grpSp>
      <p:pic>
        <p:nvPicPr>
          <p:cNvPr id="6" name="Picture 30" descr="minerv_grün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4350" y="1905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000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hteck 66"/>
          <p:cNvSpPr/>
          <p:nvPr userDrawn="1"/>
        </p:nvSpPr>
        <p:spPr>
          <a:xfrm rot="10800000" flipH="1">
            <a:off x="0" y="977129"/>
            <a:ext cx="9180512" cy="14400"/>
          </a:xfrm>
          <a:prstGeom prst="rect">
            <a:avLst/>
          </a:prstGeom>
          <a:gradFill>
            <a:gsLst>
              <a:gs pos="100000">
                <a:srgbClr val="116656">
                  <a:alpha val="20000"/>
                </a:srgbClr>
              </a:gs>
              <a:gs pos="0">
                <a:srgbClr val="116656">
                  <a:alpha val="20000"/>
                </a:srgbClr>
              </a:gs>
              <a:gs pos="46000">
                <a:srgbClr val="116656">
                  <a:alpha val="5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48" name="Titel 2047"/>
          <p:cNvSpPr>
            <a:spLocks noGrp="1"/>
          </p:cNvSpPr>
          <p:nvPr>
            <p:ph type="title"/>
          </p:nvPr>
        </p:nvSpPr>
        <p:spPr>
          <a:xfrm>
            <a:off x="1259632" y="0"/>
            <a:ext cx="6632528" cy="993985"/>
          </a:xfr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de-DE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36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150938"/>
            <a:ext cx="8421688" cy="532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358775" y="6669088"/>
            <a:ext cx="1655763" cy="1444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0E80-E328-4FAD-AAEF-2A91A7C2FA38}" type="datetime1">
              <a:rPr lang="de-DE"/>
              <a:pPr>
                <a:defRPr/>
              </a:pPr>
              <a:t>11.06.2023</a:t>
            </a:fld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1978025" y="6669088"/>
            <a:ext cx="6049963" cy="1444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Cluster of Excellence: Engineering of Advanced Materials  www.eam.fau.de</a:t>
            </a:r>
          </a:p>
        </p:txBody>
      </p:sp>
    </p:spTree>
    <p:extLst>
      <p:ext uri="{BB962C8B-B14F-4D97-AF65-F5344CB8AC3E}">
        <p14:creationId xmlns:p14="http://schemas.microsoft.com/office/powerpoint/2010/main" val="3300695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0FFB-88EA-4A47-94BF-C16F16DEE961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5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5CFC15-58CD-4C5E-958E-943B44F9F9DB}" type="slidenum">
              <a:rPr lang="en-US" altLang="de-DE">
                <a:solidFill>
                  <a:prstClr val="black"/>
                </a:solidFill>
              </a:rPr>
              <a:pPr/>
              <a:t>‹Nr.›</a:t>
            </a:fld>
            <a:endParaRPr lang="en-US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0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0"/>
            <a:ext cx="9144000" cy="72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87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9" y="1079500"/>
            <a:ext cx="8295332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755" y="6497638"/>
            <a:ext cx="539751" cy="3603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0C97F-B774-4A25-9298-ADCB593AFCEB}" type="slidenum">
              <a:rPr lang="de-DE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Rectangle 129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8528819" cy="5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>
              <a:defRPr sz="20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919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8025" y="88900"/>
            <a:ext cx="5000625" cy="6477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150938"/>
            <a:ext cx="8421688" cy="5326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6615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 txBox="1">
            <a:spLocks/>
          </p:cNvSpPr>
          <p:nvPr userDrawn="1"/>
        </p:nvSpPr>
        <p:spPr bwMode="auto">
          <a:xfrm>
            <a:off x="-252413" y="6597650"/>
            <a:ext cx="1655763" cy="2873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oliennummernplatzhalter 5"/>
          <p:cNvSpPr txBox="1">
            <a:spLocks/>
          </p:cNvSpPr>
          <p:nvPr userDrawn="1"/>
        </p:nvSpPr>
        <p:spPr bwMode="auto">
          <a:xfrm>
            <a:off x="856195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97429" y="47624"/>
            <a:ext cx="6749143" cy="561976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2400" b="1"/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605487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78651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703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65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657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5807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37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051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859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0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29026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98112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4178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284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 sz="923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 sz="923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hangingPunct="1">
              <a:defRPr sz="923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3A8230-F979-452E-94A0-656B6E4249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29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B9A6DB-2CE3-44F9-84E8-52AA020060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5F09A-1140-4C43-90BA-316921E49E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39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5563"/>
            <a:ext cx="8837612" cy="1287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4154488"/>
            <a:ext cx="2349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376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2649538"/>
            <a:ext cx="8837612" cy="38957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169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6388" y="1327150"/>
            <a:ext cx="8837612" cy="12874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9258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57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6388" y="3981450"/>
            <a:ext cx="8837612" cy="25638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6" name="Grafik 16" descr="FAU-Siegel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638675"/>
            <a:ext cx="18764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4883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35088"/>
            <a:ext cx="8839200" cy="26098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309563" y="3989388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70750" y="5683250"/>
            <a:ext cx="1427163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lvl="1" indent="-2857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Logo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330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04800" y="1327150"/>
            <a:ext cx="8839200" cy="260826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99147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04800" y="1327150"/>
            <a:ext cx="8839200" cy="521811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2562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E53F8-6253-4D59-AC5B-5F19F4A10561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45896-31E4-4393-AA17-E6199D298D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15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DDD55EE-176F-4CFF-A1B7-80D4BE079D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938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96001" y="912001"/>
            <a:ext cx="8504559" cy="55077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3" name="Datumsplatzhalter 15"/>
          <p:cNvSpPr>
            <a:spLocks noGrp="1"/>
          </p:cNvSpPr>
          <p:nvPr>
            <p:ph type="dt" sz="half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B6DBD-47BF-4AA3-992D-9EC35610DE8C}" type="datetime1">
              <a:rPr lang="de-DE"/>
              <a:pPr>
                <a:defRPr/>
              </a:pPr>
              <a:t>11.06.2023</a:t>
            </a:fld>
            <a:endParaRPr lang="de-DE" dirty="0"/>
          </a:p>
        </p:txBody>
      </p:sp>
      <p:sp>
        <p:nvSpPr>
          <p:cNvPr id="4" name="Foliennummernplatzhalter 16"/>
          <p:cNvSpPr>
            <a:spLocks noGrp="1"/>
          </p:cNvSpPr>
          <p:nvPr>
            <p:ph type="sldNum" sz="quarter" idx="1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CEEF9-D44A-4763-A452-69CC68899BD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Fußzeilenplatzhalter 17"/>
          <p:cNvSpPr>
            <a:spLocks noGrp="1"/>
          </p:cNvSpPr>
          <p:nvPr>
            <p:ph type="ftr" sz="quarter" idx="16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2740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/>
                </a:solidFill>
                <a:latin typeface="Lucida Sans Unicode"/>
              </a:defRPr>
            </a:lvl1pPr>
          </a:lstStyle>
          <a:p>
            <a:pPr>
              <a:defRPr/>
            </a:pPr>
            <a:fld id="{4A57F386-D69D-4913-8D9C-B86FD244AC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966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 txBox="1">
            <a:spLocks/>
          </p:cNvSpPr>
          <p:nvPr userDrawn="1"/>
        </p:nvSpPr>
        <p:spPr>
          <a:xfrm>
            <a:off x="8478838" y="6454775"/>
            <a:ext cx="665162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9C8C6C6-16F9-4A72-81DE-5D3F825004CA}" type="slidenum">
              <a:rPr lang="de-DE" sz="1800" smtClean="0"/>
              <a:pPr>
                <a:defRPr/>
              </a:pPr>
              <a:t>‹Nr.›</a:t>
            </a:fld>
            <a:endParaRPr lang="de-DE" sz="1800" dirty="0"/>
          </a:p>
        </p:txBody>
      </p:sp>
      <p:sp>
        <p:nvSpPr>
          <p:cNvPr id="4" name="Datumsplatzhalter 3"/>
          <p:cNvSpPr txBox="1">
            <a:spLocks/>
          </p:cNvSpPr>
          <p:nvPr userDrawn="1"/>
        </p:nvSpPr>
        <p:spPr>
          <a:xfrm>
            <a:off x="250825" y="6448425"/>
            <a:ext cx="145097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lang="de-DE" sz="1800" kern="120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DCEC60D-06E8-4B3B-8BCA-17FC5E5C4991}" type="datetime1">
              <a:rPr lang="de-DE"/>
              <a:pPr>
                <a:defRPr/>
              </a:pPr>
              <a:t>11.06.2023</a:t>
            </a:fld>
            <a:endParaRPr dirty="0"/>
          </a:p>
        </p:txBody>
      </p:sp>
      <p:sp>
        <p:nvSpPr>
          <p:cNvPr id="5" name="Fußzeilenplatzhalter 4"/>
          <p:cNvSpPr txBox="1">
            <a:spLocks/>
          </p:cNvSpPr>
          <p:nvPr userDrawn="1"/>
        </p:nvSpPr>
        <p:spPr>
          <a:xfrm>
            <a:off x="2339975" y="6448425"/>
            <a:ext cx="453548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dirty="0" smtClean="0"/>
              <a:t>Institute </a:t>
            </a:r>
            <a:r>
              <a:rPr lang="de-DE" dirty="0" err="1" smtClean="0"/>
              <a:t>of</a:t>
            </a:r>
            <a:r>
              <a:rPr lang="de-DE" dirty="0" smtClean="0"/>
              <a:t> Separation Science </a:t>
            </a:r>
            <a:r>
              <a:rPr lang="de-DE" dirty="0" err="1" smtClean="0"/>
              <a:t>and</a:t>
            </a:r>
            <a:r>
              <a:rPr lang="de-DE" dirty="0" smtClean="0"/>
              <a:t> Technology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927500" cy="503237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57101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4800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2201" y="4154488"/>
            <a:ext cx="235084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6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9D92-8981-4F5D-AA6C-ADB3670A673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7E3-7EF7-4A18-89C3-4F0A547927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68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eigene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581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986531"/>
            <a:ext cx="8568000" cy="600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307181" y="2648801"/>
            <a:ext cx="8836819" cy="389646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94308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307180" y="1326628"/>
            <a:ext cx="8836819" cy="128798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397001"/>
            <a:ext cx="8568000" cy="528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986531"/>
            <a:ext cx="8568000" cy="591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314325" y="2655094"/>
            <a:ext cx="8829675" cy="389016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685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5999" y="3981450"/>
            <a:ext cx="8838000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12" name="Grafik 11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67735" y="4637903"/>
            <a:ext cx="1875504" cy="19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35174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309563" y="3989996"/>
            <a:ext cx="8834437" cy="2563812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7270893" y="5682815"/>
            <a:ext cx="1426482" cy="473075"/>
          </a:xfrm>
          <a:prstGeom prst="rect">
            <a:avLst/>
          </a:prstGeom>
          <a:solidFill>
            <a:srgbClr val="003865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14883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ößerer Titelraum und Bild(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8"/>
            <a:ext cx="8839199" cy="2609578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117320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670271"/>
            <a:ext cx="8568000" cy="11273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306000" y="3978275"/>
            <a:ext cx="8838000" cy="256698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641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großer Tite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304800" y="1326627"/>
            <a:ext cx="8839199" cy="521863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397002"/>
            <a:ext cx="8568000" cy="2334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3815330"/>
            <a:ext cx="8568000" cy="25937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14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DF105-C3D2-4737-9B09-5F5F8FBD591A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28E-C457-4638-A883-06476E92EC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67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9D92-8981-4F5D-AA6C-ADB3670A673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2F7E3-7EF7-4A18-89C3-4F0A547927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43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08434-7E7A-429C-8795-2F973E13A300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968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83FE2C-B8E7-4D45-BBC3-38CE6008F558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0582AD-48D5-48FF-ABD6-4C2EC6FB05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1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95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9.emf"/><Relationship Id="rId4" Type="http://schemas.openxmlformats.org/officeDocument/2006/relationships/image" Target="../media/image12.jpe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heme" Target="../theme/theme27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1.emf"/><Relationship Id="rId4" Type="http://schemas.openxmlformats.org/officeDocument/2006/relationships/image" Target="../media/image5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1.emf"/><Relationship Id="rId4" Type="http://schemas.openxmlformats.org/officeDocument/2006/relationships/image" Target="../media/image5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5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emf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75.xml"/><Relationship Id="rId10" Type="http://schemas.openxmlformats.org/officeDocument/2006/relationships/theme" Target="../theme/theme31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13" Type="http://schemas.openxmlformats.org/officeDocument/2006/relationships/slideLayout" Target="../slideLayouts/slideLayout30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305.xml"/><Relationship Id="rId17" Type="http://schemas.openxmlformats.org/officeDocument/2006/relationships/theme" Target="../theme/theme33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image" Target="../media/image7.jpe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18" Type="http://schemas.openxmlformats.org/officeDocument/2006/relationships/theme" Target="../theme/theme35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17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3.xml"/><Relationship Id="rId16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3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theme" Target="../theme/theme36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theme" Target="../theme/theme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6" r:id="rId2"/>
    <p:sldLayoutId id="2147483659" r:id="rId3"/>
    <p:sldLayoutId id="2147483662" r:id="rId4"/>
    <p:sldLayoutId id="2147483667" r:id="rId5"/>
    <p:sldLayoutId id="2147483668" r:id="rId6"/>
    <p:sldLayoutId id="2147483669" r:id="rId7"/>
    <p:sldLayoutId id="2147483780" r:id="rId8"/>
    <p:sldLayoutId id="2147483782" r:id="rId9"/>
    <p:sldLayoutId id="2147483788" r:id="rId10"/>
    <p:sldLayoutId id="2147483802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5604" name="Grafik 13" descr="Logo_FAU_DinA5_RGB.em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92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9" r:id="rId9"/>
    <p:sldLayoutId id="2147483940" r:id="rId10"/>
    <p:sldLayoutId id="2147483941" r:id="rId11"/>
    <p:sldLayoutId id="2147483942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2" r:id="rId13"/>
    <p:sldLayoutId id="2147483973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939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6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9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23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23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23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188218A-0245-45F5-995A-4FD185A880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7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Lucida Sans Unicode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3785" b="1">
          <a:solidFill>
            <a:schemeClr val="tx2"/>
          </a:solidFill>
          <a:latin typeface="Lucida Sans Unicode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3785" b="1">
          <a:solidFill>
            <a:schemeClr val="tx2"/>
          </a:solidFill>
          <a:latin typeface="Lucida Sans Unicode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3785" b="1">
          <a:solidFill>
            <a:schemeClr val="tx2"/>
          </a:solidFill>
          <a:latin typeface="Lucida Sans Unicode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378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36550" indent="-234950" algn="l" rtl="0" eaLnBrk="0" fontAlgn="base" hangingPunct="0">
        <a:spcBef>
          <a:spcPts val="375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09550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92163" indent="-209550" algn="l" rtl="0" eaLnBrk="0" fontAlgn="base" hangingPunct="0">
        <a:spcBef>
          <a:spcPts val="325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054100" indent="-209550" algn="l" rtl="0" eaLnBrk="0" fontAlgn="base" hangingPunct="0">
        <a:spcBef>
          <a:spcPts val="325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265238" indent="-209550" algn="l" rtl="0" eaLnBrk="0" fontAlgn="base" hangingPunct="0">
        <a:spcBef>
          <a:spcPts val="325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7145" indent="-211021" algn="l" rtl="0" eaLnBrk="1" latinLnBrk="0" hangingPunct="1">
        <a:spcBef>
          <a:spcPts val="323"/>
        </a:spcBef>
        <a:buClr>
          <a:schemeClr val="accent3"/>
        </a:buClr>
        <a:buFont typeface="Wingdings 2"/>
        <a:buChar char="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211021" algn="l" rtl="0" eaLnBrk="1" latinLnBrk="0" hangingPunct="1">
        <a:spcBef>
          <a:spcPts val="323"/>
        </a:spcBef>
        <a:buClr>
          <a:schemeClr val="accent3"/>
        </a:buClr>
        <a:buFont typeface="Wingdings 2"/>
        <a:buChar char=""/>
        <a:defRPr kumimoji="0" sz="1477" kern="1200">
          <a:solidFill>
            <a:schemeClr val="tx1"/>
          </a:solidFill>
          <a:latin typeface="+mn-lt"/>
          <a:ea typeface="+mn-ea"/>
          <a:cs typeface="+mn-cs"/>
        </a:defRPr>
      </a:lvl7pPr>
      <a:lvl8pPr marL="1899186" indent="-211021" algn="l" rtl="0" eaLnBrk="1" latinLnBrk="0" hangingPunct="1">
        <a:spcBef>
          <a:spcPts val="323"/>
        </a:spcBef>
        <a:buClr>
          <a:schemeClr val="accent3"/>
        </a:buClr>
        <a:buFont typeface="Wingdings 2"/>
        <a:buChar char=""/>
        <a:defRPr kumimoji="0" sz="1477" kern="1200">
          <a:solidFill>
            <a:schemeClr val="tx1"/>
          </a:solidFill>
          <a:latin typeface="+mn-lt"/>
          <a:ea typeface="+mn-ea"/>
          <a:cs typeface="+mn-cs"/>
        </a:defRPr>
      </a:lvl8pPr>
      <a:lvl9pPr marL="2110207" indent="-211021" algn="l" rtl="0" eaLnBrk="1" latinLnBrk="0" hangingPunct="1">
        <a:spcBef>
          <a:spcPts val="323"/>
        </a:spcBef>
        <a:buClr>
          <a:schemeClr val="accent3"/>
        </a:buClr>
        <a:buFont typeface="Wingdings 2"/>
        <a:buChar char=""/>
        <a:defRPr kumimoji="0" sz="1477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 userDrawn="1"/>
        </p:nvSpPr>
        <p:spPr bwMode="auto">
          <a:xfrm>
            <a:off x="422275" y="6096000"/>
            <a:ext cx="8510588" cy="0"/>
          </a:xfrm>
          <a:prstGeom prst="line">
            <a:avLst/>
          </a:prstGeom>
          <a:noFill/>
          <a:ln w="9525">
            <a:solidFill>
              <a:srgbClr val="0971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7" name="Text Box 3"/>
          <p:cNvSpPr txBox="1">
            <a:spLocks noChangeArrowheads="1"/>
          </p:cNvSpPr>
          <p:nvPr userDrawn="1"/>
        </p:nvSpPr>
        <p:spPr bwMode="auto">
          <a:xfrm>
            <a:off x="7896225" y="6237288"/>
            <a:ext cx="119538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000" b="1" dirty="0" smtClean="0"/>
              <a:t>Trenntechnik II</a:t>
            </a:r>
          </a:p>
        </p:txBody>
      </p:sp>
      <p:pic>
        <p:nvPicPr>
          <p:cNvPr id="7172" name="Picture 4" descr="TVT_neu4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6165850"/>
            <a:ext cx="10636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14450" y="6092825"/>
            <a:ext cx="664051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0" name="Text Box 6"/>
          <p:cNvSpPr txBox="1">
            <a:spLocks noChangeArrowheads="1"/>
          </p:cNvSpPr>
          <p:nvPr userDrawn="1"/>
        </p:nvSpPr>
        <p:spPr bwMode="auto">
          <a:xfrm>
            <a:off x="8359775" y="6524625"/>
            <a:ext cx="600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9DE1591B-3FC2-4BB6-96C9-C130D4D3EB7B}" type="slidenum">
              <a:rPr lang="de-DE" altLang="de-DE" sz="1200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270815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2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9" r:id="rId9"/>
    <p:sldLayoutId id="2147484430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5604" name="Grafik 13" descr="Logo_FAU_DinA5_RGB.em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45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1" r:id="rId9"/>
    <p:sldLayoutId id="2147484032" r:id="rId10"/>
    <p:sldLayoutId id="2147484033" r:id="rId11"/>
    <p:sldLayoutId id="2147484034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8" r:id="rId14"/>
    <p:sldLayoutId id="2147484119" r:id="rId15"/>
    <p:sldLayoutId id="2147484120" r:id="rId16"/>
    <p:sldLayoutId id="2147484121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 userDrawn="1"/>
        </p:nvSpPr>
        <p:spPr bwMode="auto">
          <a:xfrm>
            <a:off x="422031" y="6096000"/>
            <a:ext cx="8510954" cy="0"/>
          </a:xfrm>
          <a:prstGeom prst="line">
            <a:avLst/>
          </a:prstGeom>
          <a:noFill/>
          <a:ln w="9525">
            <a:solidFill>
              <a:srgbClr val="0971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662"/>
          </a:p>
        </p:txBody>
      </p:sp>
      <p:pic>
        <p:nvPicPr>
          <p:cNvPr id="10243" name="Picture 4" descr="TVT_neu4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6165850"/>
            <a:ext cx="1063869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14451" y="6092826"/>
            <a:ext cx="664112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0" name="Text Box 6"/>
          <p:cNvSpPr txBox="1">
            <a:spLocks noChangeArrowheads="1"/>
          </p:cNvSpPr>
          <p:nvPr userDrawn="1"/>
        </p:nvSpPr>
        <p:spPr bwMode="auto">
          <a:xfrm>
            <a:off x="8317523" y="6338889"/>
            <a:ext cx="599343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4BF1EEE5-0189-4842-A0FE-5496D21CD859}" type="slidenum">
              <a:rPr lang="de-DE" altLang="de-DE" sz="1108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108" dirty="0" smtClean="0"/>
          </a:p>
        </p:txBody>
      </p:sp>
    </p:spTree>
    <p:extLst>
      <p:ext uri="{BB962C8B-B14F-4D97-AF65-F5344CB8AC3E}">
        <p14:creationId xmlns:p14="http://schemas.microsoft.com/office/powerpoint/2010/main" val="108910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 userDrawn="1"/>
        </p:nvSpPr>
        <p:spPr bwMode="auto">
          <a:xfrm>
            <a:off x="422031" y="6096000"/>
            <a:ext cx="8510954" cy="0"/>
          </a:xfrm>
          <a:prstGeom prst="line">
            <a:avLst/>
          </a:prstGeom>
          <a:noFill/>
          <a:ln w="9525">
            <a:solidFill>
              <a:srgbClr val="0971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662"/>
          </a:p>
        </p:txBody>
      </p:sp>
      <p:pic>
        <p:nvPicPr>
          <p:cNvPr id="13315" name="Picture 4" descr="TVT_neu4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6165850"/>
            <a:ext cx="1063869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14451" y="6092826"/>
            <a:ext cx="664112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0" name="Text Box 6"/>
          <p:cNvSpPr txBox="1">
            <a:spLocks noChangeArrowheads="1"/>
          </p:cNvSpPr>
          <p:nvPr userDrawn="1"/>
        </p:nvSpPr>
        <p:spPr bwMode="auto">
          <a:xfrm>
            <a:off x="8317523" y="6338889"/>
            <a:ext cx="599343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3F683ABA-880B-4F35-B6DB-93AFC7C4C5BD}" type="slidenum">
              <a:rPr lang="de-DE" altLang="de-DE" sz="1108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108" dirty="0" smtClean="0"/>
          </a:p>
        </p:txBody>
      </p:sp>
    </p:spTree>
    <p:extLst>
      <p:ext uri="{BB962C8B-B14F-4D97-AF65-F5344CB8AC3E}">
        <p14:creationId xmlns:p14="http://schemas.microsoft.com/office/powerpoint/2010/main" val="188155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8" r:id="rId8"/>
    <p:sldLayoutId id="2147484192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0" y="1984826"/>
            <a:ext cx="262800" cy="644400"/>
            <a:chOff x="0" y="1984331"/>
            <a:chExt cx="194400" cy="968773"/>
          </a:xfrm>
        </p:grpSpPr>
        <p:sp>
          <p:nvSpPr>
            <p:cNvPr id="13" name="Rechteck 12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Rechteck 15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hteck 16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61" name="Rechteck 60"/>
          <p:cNvSpPr/>
          <p:nvPr userDrawn="1"/>
        </p:nvSpPr>
        <p:spPr>
          <a:xfrm>
            <a:off x="1" y="1316535"/>
            <a:ext cx="264318" cy="643233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9" name="Freihandform 108"/>
          <p:cNvSpPr/>
          <p:nvPr userDrawn="1"/>
        </p:nvSpPr>
        <p:spPr>
          <a:xfrm>
            <a:off x="295266" y="657389"/>
            <a:ext cx="8848733" cy="5924385"/>
          </a:xfrm>
          <a:custGeom>
            <a:avLst/>
            <a:gdLst>
              <a:gd name="connsiteX0" fmla="*/ 719137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  <a:gd name="connsiteX0" fmla="*/ 723719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21519">
                <a:moveTo>
                  <a:pt x="723719" y="0"/>
                </a:moveTo>
                <a:lnTo>
                  <a:pt x="0" y="0"/>
                </a:lnTo>
                <a:lnTo>
                  <a:pt x="0" y="721519"/>
                </a:lnTo>
                <a:lnTo>
                  <a:pt x="723900" y="721519"/>
                </a:lnTo>
                <a:lnTo>
                  <a:pt x="685800" y="721519"/>
                </a:lnTo>
              </a:path>
            </a:pathLst>
          </a:custGeom>
          <a:ln>
            <a:solidFill>
              <a:srgbClr val="003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7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de-DE" dirty="0" smtClean="0"/>
              <a:t>27.11.2017</a:t>
            </a:r>
            <a:endParaRPr lang="de-DE" dirty="0"/>
          </a:p>
        </p:txBody>
      </p:sp>
      <p:sp>
        <p:nvSpPr>
          <p:cNvPr id="119" name="Foliennummernplatzhalter 118"/>
          <p:cNvSpPr>
            <a:spLocks noGrp="1"/>
          </p:cNvSpPr>
          <p:nvPr>
            <p:ph type="sldNum" sz="quarter" idx="4"/>
          </p:nvPr>
        </p:nvSpPr>
        <p:spPr>
          <a:xfrm>
            <a:off x="8227255" y="6627600"/>
            <a:ext cx="72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3865"/>
                </a:solidFill>
              </a:defRPr>
            </a:lvl1pPr>
          </a:lstStyle>
          <a:p>
            <a:fld id="{0759437E-DD65-47AE-A718-65B9481C0A9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Grafik 17" descr="Logo_FAU_DinA5_RGB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36883" y="130801"/>
            <a:ext cx="1407067" cy="2814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2166" y="0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6" cstate="print"/>
          <a:srcRect t="1" r="52470" b="5092"/>
          <a:stretch/>
        </p:blipFill>
        <p:spPr>
          <a:xfrm>
            <a:off x="144252" y="187960"/>
            <a:ext cx="735660" cy="2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851" descr="TVT_neu4"/>
          <p:cNvPicPr preferRelativeResize="0"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09538"/>
            <a:ext cx="1223963" cy="655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230188" y="839788"/>
            <a:ext cx="8659812" cy="0"/>
          </a:xfrm>
          <a:prstGeom prst="line">
            <a:avLst/>
          </a:prstGeom>
          <a:noFill/>
          <a:ln w="38100" cmpd="thinThick">
            <a:solidFill>
              <a:srgbClr val="084168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de-DE" sz="1350"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85738"/>
            <a:ext cx="61214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pic>
        <p:nvPicPr>
          <p:cNvPr id="1029" name="Bild 7" descr="fau-logo-tech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88" r="52017" b="-37788"/>
          <a:stretch>
            <a:fillRect/>
          </a:stretch>
        </p:blipFill>
        <p:spPr bwMode="auto">
          <a:xfrm>
            <a:off x="231775" y="-139700"/>
            <a:ext cx="13874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15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b="1" kern="1200">
          <a:solidFill>
            <a:srgbClr val="00B0F0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b="1">
          <a:solidFill>
            <a:srgbClr val="00B0F0"/>
          </a:solidFill>
          <a:latin typeface="Calibri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b="1">
          <a:solidFill>
            <a:srgbClr val="00B0F0"/>
          </a:solidFill>
          <a:latin typeface="Calibri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b="1">
          <a:solidFill>
            <a:srgbClr val="00B0F0"/>
          </a:solidFill>
          <a:latin typeface="Calibri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b="1">
          <a:solidFill>
            <a:srgbClr val="00B0F0"/>
          </a:solidFill>
          <a:latin typeface="Calibri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pitchFamily="34" charset="0"/>
        </a:defRPr>
      </a:lvl9pPr>
    </p:titleStyle>
    <p:bodyStyle>
      <a:lvl1pPr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de-DE" b="1" kern="1200" dirty="0">
          <a:solidFill>
            <a:schemeClr val="tx1"/>
          </a:solidFill>
          <a:latin typeface="+mj-lt"/>
          <a:ea typeface="+mj-ea"/>
          <a:cs typeface="+mj-cs"/>
        </a:defRPr>
      </a:lvl1pPr>
      <a:lvl2pPr marL="685800" indent="-34290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2166" y="0"/>
            <a:ext cx="1081616" cy="596029"/>
          </a:xfrm>
          <a:prstGeom prst="rect">
            <a:avLst/>
          </a:prstGeom>
        </p:spPr>
      </p:pic>
      <p:sp>
        <p:nvSpPr>
          <p:cNvPr id="5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en-US" smtClean="0"/>
              <a:t>CRC 1411 Annual Retreat - 6-8 December 2021</a:t>
            </a:r>
            <a:endParaRPr lang="de-DE" dirty="0"/>
          </a:p>
        </p:txBody>
      </p:sp>
      <p:sp>
        <p:nvSpPr>
          <p:cNvPr id="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en-US" smtClean="0"/>
              <a:t>06.05.2021</a:t>
            </a:r>
            <a:endParaRPr lang="de-DE" dirty="0"/>
          </a:p>
        </p:txBody>
      </p:sp>
      <p:pic>
        <p:nvPicPr>
          <p:cNvPr id="1026" name="Picture 2" descr="https://www.doc.zuv.fau.de/M/FAU-Logo/FAU_Wortmarke/RGB%20Office_SM/FAU_Wortmarke_RGB_darkblu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" y="90765"/>
            <a:ext cx="994689" cy="46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2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2166" y="0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6" cstate="print"/>
          <a:srcRect t="1" r="52470" b="5092"/>
          <a:stretch/>
        </p:blipFill>
        <p:spPr>
          <a:xfrm>
            <a:off x="144252" y="187960"/>
            <a:ext cx="735660" cy="293843"/>
          </a:xfrm>
          <a:prstGeom prst="rect">
            <a:avLst/>
          </a:prstGeom>
        </p:spPr>
      </p:pic>
      <p:sp>
        <p:nvSpPr>
          <p:cNvPr id="5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en-GB" dirty="0" smtClean="0"/>
              <a:t>Paola Cardenas (C04) – CRC 1411 Monthly Meeting </a:t>
            </a:r>
            <a:endParaRPr lang="de-DE" dirty="0"/>
          </a:p>
        </p:txBody>
      </p:sp>
      <p:sp>
        <p:nvSpPr>
          <p:cNvPr id="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en-US" dirty="0" smtClean="0"/>
              <a:t>06.05.2021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792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2166" y="0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6" cstate="print"/>
          <a:srcRect t="1" r="52470" b="5092"/>
          <a:stretch/>
        </p:blipFill>
        <p:spPr>
          <a:xfrm>
            <a:off x="144252" y="187960"/>
            <a:ext cx="735660" cy="2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6336000" y="252000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4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  <p:sldLayoutId id="2147484270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2166" y="2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5" cstate="print"/>
          <a:srcRect t="1" r="52470" b="5092"/>
          <a:stretch/>
        </p:blipFill>
        <p:spPr>
          <a:xfrm>
            <a:off x="144252" y="187962"/>
            <a:ext cx="735660" cy="293843"/>
          </a:xfrm>
          <a:prstGeom prst="rect">
            <a:avLst/>
          </a:prstGeom>
        </p:spPr>
      </p:pic>
      <p:sp>
        <p:nvSpPr>
          <p:cNvPr id="5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rgbClr val="003865"/>
                </a:solidFill>
              </a:defRPr>
            </a:lvl1pPr>
          </a:lstStyle>
          <a:p>
            <a:r>
              <a:rPr lang="en-GB" dirty="0"/>
              <a:t>Paola Cardenas (C04) – CRC 1411 Monthly Meeting </a:t>
            </a:r>
            <a:endParaRPr lang="de-DE" dirty="0"/>
          </a:p>
        </p:txBody>
      </p:sp>
      <p:sp>
        <p:nvSpPr>
          <p:cNvPr id="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06.05.2021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7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</p:sldLayoutIdLst>
  <p:hf sldNum="0"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685800" rtl="0" eaLnBrk="1" latinLnBrk="0" hangingPunct="1">
        <a:spcBef>
          <a:spcPct val="20000"/>
        </a:spcBef>
        <a:buFont typeface="+mj-lt"/>
        <a:buAutoNum type="arabicPeriod"/>
        <a:defRPr lang="de-DE" sz="24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728663" indent="-385763" algn="l" defTabSz="685800" rtl="0" eaLnBrk="1" latinLnBrk="0" hangingPunct="1">
        <a:spcBef>
          <a:spcPct val="20000"/>
        </a:spcBef>
        <a:buFont typeface="+mj-lt"/>
        <a:buAutoNum type="arabicPeriod"/>
        <a:defRPr sz="2100" kern="1200">
          <a:solidFill>
            <a:srgbClr val="003865"/>
          </a:solidFill>
          <a:latin typeface="+mn-lt"/>
          <a:ea typeface="+mn-ea"/>
          <a:cs typeface="+mn-cs"/>
        </a:defRPr>
      </a:lvl2pPr>
      <a:lvl3pPr marL="1028700" indent="-342900" algn="l" defTabSz="685800" rtl="0" eaLnBrk="1" latinLnBrk="0" hangingPunct="1">
        <a:spcBef>
          <a:spcPct val="20000"/>
        </a:spcBef>
        <a:buFont typeface="+mj-lt"/>
        <a:buAutoNum type="arabicPeriod"/>
        <a:defRPr sz="1800" kern="1200">
          <a:solidFill>
            <a:srgbClr val="003865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003865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00386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2166" y="2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5" cstate="print"/>
          <a:srcRect t="1" r="52470" b="5092"/>
          <a:stretch/>
        </p:blipFill>
        <p:spPr>
          <a:xfrm>
            <a:off x="144252" y="187962"/>
            <a:ext cx="735660" cy="293843"/>
          </a:xfrm>
          <a:prstGeom prst="rect">
            <a:avLst/>
          </a:prstGeom>
        </p:spPr>
      </p:pic>
      <p:sp>
        <p:nvSpPr>
          <p:cNvPr id="5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rgbClr val="003865"/>
                </a:solidFill>
              </a:defRPr>
            </a:lvl1pPr>
          </a:lstStyle>
          <a:p>
            <a:r>
              <a:rPr lang="en-GB" dirty="0"/>
              <a:t>Paola Cardenas (C04) – CRC 1411 Monthly Meeting </a:t>
            </a:r>
            <a:endParaRPr lang="de-DE" dirty="0"/>
          </a:p>
        </p:txBody>
      </p:sp>
      <p:sp>
        <p:nvSpPr>
          <p:cNvPr id="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rgbClr val="003865"/>
                </a:solidFill>
              </a:defRPr>
            </a:lvl1pPr>
          </a:lstStyle>
          <a:p>
            <a:r>
              <a:rPr lang="en-US" dirty="0"/>
              <a:t>06.05.2021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063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</p:sldLayoutIdLst>
  <p:hf sldNum="0"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685800" rtl="0" eaLnBrk="1" latinLnBrk="0" hangingPunct="1">
        <a:spcBef>
          <a:spcPct val="20000"/>
        </a:spcBef>
        <a:buFont typeface="+mj-lt"/>
        <a:buAutoNum type="arabicPeriod"/>
        <a:defRPr lang="de-DE" sz="24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728663" indent="-385763" algn="l" defTabSz="685800" rtl="0" eaLnBrk="1" latinLnBrk="0" hangingPunct="1">
        <a:spcBef>
          <a:spcPct val="20000"/>
        </a:spcBef>
        <a:buFont typeface="+mj-lt"/>
        <a:buAutoNum type="arabicPeriod"/>
        <a:defRPr sz="2100" kern="1200">
          <a:solidFill>
            <a:srgbClr val="003865"/>
          </a:solidFill>
          <a:latin typeface="+mn-lt"/>
          <a:ea typeface="+mn-ea"/>
          <a:cs typeface="+mn-cs"/>
        </a:defRPr>
      </a:lvl2pPr>
      <a:lvl3pPr marL="1028700" indent="-342900" algn="l" defTabSz="685800" rtl="0" eaLnBrk="1" latinLnBrk="0" hangingPunct="1">
        <a:spcBef>
          <a:spcPct val="20000"/>
        </a:spcBef>
        <a:buFont typeface="+mj-lt"/>
        <a:buAutoNum type="arabicPeriod"/>
        <a:defRPr sz="1800" kern="1200">
          <a:solidFill>
            <a:srgbClr val="003865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003865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00386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/>
          <p:cNvSpPr>
            <a:spLocks noChangeShapeType="1"/>
          </p:cNvSpPr>
          <p:nvPr userDrawn="1"/>
        </p:nvSpPr>
        <p:spPr bwMode="auto">
          <a:xfrm>
            <a:off x="422275" y="6096000"/>
            <a:ext cx="8510588" cy="0"/>
          </a:xfrm>
          <a:prstGeom prst="line">
            <a:avLst/>
          </a:prstGeom>
          <a:noFill/>
          <a:ln w="9525">
            <a:solidFill>
              <a:srgbClr val="0971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7" name="Text Box 3"/>
          <p:cNvSpPr txBox="1">
            <a:spLocks noChangeArrowheads="1"/>
          </p:cNvSpPr>
          <p:nvPr userDrawn="1"/>
        </p:nvSpPr>
        <p:spPr bwMode="auto">
          <a:xfrm>
            <a:off x="7896225" y="6237288"/>
            <a:ext cx="119538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1000" b="1" dirty="0" smtClean="0"/>
              <a:t>Trenntechnik II</a:t>
            </a:r>
          </a:p>
        </p:txBody>
      </p:sp>
      <p:pic>
        <p:nvPicPr>
          <p:cNvPr id="24580" name="Picture 4" descr="TVT_neu4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6165850"/>
            <a:ext cx="10636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14450" y="6092825"/>
            <a:ext cx="664051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0" name="Text Box 6"/>
          <p:cNvSpPr txBox="1">
            <a:spLocks noChangeArrowheads="1"/>
          </p:cNvSpPr>
          <p:nvPr userDrawn="1"/>
        </p:nvSpPr>
        <p:spPr bwMode="auto">
          <a:xfrm>
            <a:off x="8359775" y="6524625"/>
            <a:ext cx="600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EC2BD349-8A49-42EF-B7B9-D28DA4A05D04}" type="slidenum">
              <a:rPr lang="de-DE" altLang="de-DE" sz="1200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200" smtClean="0"/>
          </a:p>
        </p:txBody>
      </p:sp>
    </p:spTree>
    <p:extLst>
      <p:ext uri="{BB962C8B-B14F-4D97-AF65-F5344CB8AC3E}">
        <p14:creationId xmlns:p14="http://schemas.microsoft.com/office/powerpoint/2010/main" val="297567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  <p:sldLayoutId id="21474842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AU_Logo_Tech_englisch_DinA4_RGB.emf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334309" y="253835"/>
            <a:ext cx="2270337" cy="593889"/>
          </a:xfrm>
          <a:prstGeom prst="rect">
            <a:avLst/>
          </a:prstGeom>
        </p:spPr>
      </p:pic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98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/>
          <p:cNvSpPr/>
          <p:nvPr userDrawn="1"/>
        </p:nvSpPr>
        <p:spPr>
          <a:xfrm>
            <a:off x="0" y="2650330"/>
            <a:ext cx="252000" cy="12888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02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</p:sldLayoutIdLst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3556" name="Grafik 13" descr="Logo_FAU_DinA5_RGB.em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79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9" r:id="rId8"/>
    <p:sldLayoutId id="2147484310" r:id="rId9"/>
    <p:sldLayoutId id="2147484311" r:id="rId10"/>
    <p:sldLayoutId id="2147484312" r:id="rId11"/>
    <p:sldLayoutId id="2147484313" r:id="rId12"/>
    <p:sldLayoutId id="214748431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6628" name="Grafik 13" descr="Logo_FAU_DinA5_RGB.em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5" r:id="rId8"/>
    <p:sldLayoutId id="2147484326" r:id="rId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3556" name="Grafik 13" descr="Logo_FAU_DinA5_RGB.em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17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8676" name="Grafik 13" descr="Logo_FAU_DinA5_RGB.emf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23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  <p:sldLayoutId id="2147484370" r:id="rId15"/>
    <p:sldLayoutId id="2147484371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 userDrawn="1"/>
        </p:nvSpPr>
        <p:spPr bwMode="auto">
          <a:xfrm>
            <a:off x="422275" y="6096000"/>
            <a:ext cx="8510588" cy="0"/>
          </a:xfrm>
          <a:prstGeom prst="line">
            <a:avLst/>
          </a:prstGeom>
          <a:noFill/>
          <a:ln w="9525">
            <a:solidFill>
              <a:srgbClr val="0971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2531" name="Picture 4" descr="TVT_neu4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6165850"/>
            <a:ext cx="106362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14450" y="6092825"/>
            <a:ext cx="664051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0" name="Text Box 6"/>
          <p:cNvSpPr txBox="1">
            <a:spLocks noChangeArrowheads="1"/>
          </p:cNvSpPr>
          <p:nvPr userDrawn="1"/>
        </p:nvSpPr>
        <p:spPr bwMode="auto">
          <a:xfrm>
            <a:off x="8316913" y="6338888"/>
            <a:ext cx="6000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01984917-BA08-49C2-A2D8-702092B25CD8}" type="slidenum">
              <a:rPr lang="de-DE" altLang="de-DE" sz="1200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416493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uppieren 7"/>
          <p:cNvGrpSpPr>
            <a:grpSpLocks/>
          </p:cNvGrpSpPr>
          <p:nvPr userDrawn="1"/>
        </p:nvGrpSpPr>
        <p:grpSpPr bwMode="auto">
          <a:xfrm>
            <a:off x="0" y="2649538"/>
            <a:ext cx="252413" cy="128905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579"/>
              <a:ext cx="194400" cy="219525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0757"/>
              <a:ext cx="194400" cy="227876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8217"/>
              <a:ext cx="194400" cy="218332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167"/>
              <a:ext cx="194400" cy="220718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7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563"/>
            <a:ext cx="252413" cy="128905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28676" name="Grafik 13" descr="Logo_FAU_DinA5_RGB.em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52413"/>
            <a:ext cx="21701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3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  <p:sldLayoutId id="2147484398" r:id="rId13"/>
    <p:sldLayoutId id="2147484399" r:id="rId14"/>
    <p:sldLayoutId id="2147484400" r:id="rId15"/>
    <p:sldLayoutId id="2147484401" r:id="rId16"/>
    <p:sldLayoutId id="2147484402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bg object 16"/>
          <p:cNvSpPr>
            <a:spLocks/>
          </p:cNvSpPr>
          <p:nvPr/>
        </p:nvSpPr>
        <p:spPr bwMode="auto">
          <a:xfrm>
            <a:off x="422275" y="6096000"/>
            <a:ext cx="8510588" cy="0"/>
          </a:xfrm>
          <a:custGeom>
            <a:avLst/>
            <a:gdLst>
              <a:gd name="T0" fmla="*/ 0 w 8510270"/>
              <a:gd name="T1" fmla="*/ 8518920 w 85102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510270">
                <a:moveTo>
                  <a:pt x="0" y="0"/>
                </a:moveTo>
                <a:lnTo>
                  <a:pt x="8510016" y="0"/>
                </a:lnTo>
              </a:path>
            </a:pathLst>
          </a:custGeom>
          <a:noFill/>
          <a:ln w="9144">
            <a:solidFill>
              <a:srgbClr val="0870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0243" name="bg object 17"/>
          <p:cNvSpPr>
            <a:spLocks noChangeArrowheads="1"/>
          </p:cNvSpPr>
          <p:nvPr/>
        </p:nvSpPr>
        <p:spPr bwMode="auto">
          <a:xfrm>
            <a:off x="184150" y="6165850"/>
            <a:ext cx="1063625" cy="617538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de-DE" altLang="de-DE" smtClean="0"/>
          </a:p>
        </p:txBody>
      </p:sp>
      <p:sp>
        <p:nvSpPr>
          <p:cNvPr id="20484" name="Holder 2"/>
          <p:cNvSpPr>
            <a:spLocks noGrp="1"/>
          </p:cNvSpPr>
          <p:nvPr>
            <p:ph type="title"/>
          </p:nvPr>
        </p:nvSpPr>
        <p:spPr bwMode="auto">
          <a:xfrm>
            <a:off x="403225" y="225425"/>
            <a:ext cx="38131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de-DE" altLang="de-DE" smtClean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0700" y="1265238"/>
            <a:ext cx="8102600" cy="4751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086725" y="6278563"/>
            <a:ext cx="925513" cy="168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>
              <a:defRPr sz="1000" b="1" i="0" spc="-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t>Trenntechnik</a:t>
            </a:r>
            <a:r>
              <a:rPr spc="-70"/>
              <a:t> </a:t>
            </a:r>
            <a:r>
              <a:t>II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3644CB-F6E6-4B0C-98F0-DEB75B027112}" type="datetimeFigureOut">
              <a:rPr lang="en-US"/>
              <a:pPr>
                <a:defRPr/>
              </a:pPr>
              <a:t>6/11/2023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13750" y="6567488"/>
            <a:ext cx="246063" cy="19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8100">
              <a:lnSpc>
                <a:spcPts val="1425"/>
              </a:lnSpc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D8DE46A-1699-4A42-9D15-B73B4ED642F8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8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2166" y="2"/>
            <a:ext cx="1081616" cy="59602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99"/>
          <a:stretch/>
        </p:blipFill>
        <p:spPr>
          <a:xfrm>
            <a:off x="0" y="53182"/>
            <a:ext cx="877592" cy="5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685800" rtl="0" eaLnBrk="1" latinLnBrk="0" hangingPunct="1">
        <a:spcBef>
          <a:spcPct val="20000"/>
        </a:spcBef>
        <a:buFont typeface="+mj-lt"/>
        <a:buAutoNum type="arabicPeriod"/>
        <a:defRPr lang="de-DE" sz="24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728663" indent="-385763" algn="l" defTabSz="685800" rtl="0" eaLnBrk="1" latinLnBrk="0" hangingPunct="1">
        <a:spcBef>
          <a:spcPct val="20000"/>
        </a:spcBef>
        <a:buFont typeface="+mj-lt"/>
        <a:buAutoNum type="arabicPeriod"/>
        <a:defRPr sz="2100" kern="1200">
          <a:solidFill>
            <a:srgbClr val="003865"/>
          </a:solidFill>
          <a:latin typeface="+mn-lt"/>
          <a:ea typeface="+mn-ea"/>
          <a:cs typeface="+mn-cs"/>
        </a:defRPr>
      </a:lvl2pPr>
      <a:lvl3pPr marL="1028700" indent="-342900" algn="l" defTabSz="685800" rtl="0" eaLnBrk="1" latinLnBrk="0" hangingPunct="1">
        <a:spcBef>
          <a:spcPct val="20000"/>
        </a:spcBef>
        <a:buFont typeface="+mj-lt"/>
        <a:buAutoNum type="arabicPeriod"/>
        <a:defRPr sz="1800" kern="1200">
          <a:solidFill>
            <a:srgbClr val="003865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003865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003865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96804" y="940064"/>
            <a:ext cx="8745995" cy="5640383"/>
          </a:xfrm>
          <a:prstGeom prst="rect">
            <a:avLst/>
          </a:prstGeom>
          <a:solidFill>
            <a:srgbClr val="DD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14" tIns="7508" rIns="15014" bIns="7508" rtlCol="0" anchor="ctr"/>
          <a:lstStyle/>
          <a:p>
            <a:pPr algn="ctr"/>
            <a:endParaRPr lang="de-DE" sz="964" dirty="0"/>
          </a:p>
        </p:txBody>
      </p:sp>
      <p:pic>
        <p:nvPicPr>
          <p:cNvPr id="16" name="Grafik 15" descr="Logo_FAU_DinA5_RGB.e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354824" y="256653"/>
            <a:ext cx="3153039" cy="334597"/>
          </a:xfrm>
          <a:prstGeom prst="rect">
            <a:avLst/>
          </a:prstGeom>
        </p:spPr>
      </p:pic>
      <p:sp>
        <p:nvSpPr>
          <p:cNvPr id="24" name="Rechteck 23"/>
          <p:cNvSpPr/>
          <p:nvPr userDrawn="1"/>
        </p:nvSpPr>
        <p:spPr>
          <a:xfrm>
            <a:off x="0" y="940064"/>
            <a:ext cx="369626" cy="940064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14" tIns="7508" rIns="15014" bIns="7508" rtlCol="0" anchor="ctr"/>
          <a:lstStyle/>
          <a:p>
            <a:pPr algn="ctr"/>
            <a:endParaRPr lang="de-DE" sz="964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-1" y="1880965"/>
            <a:ext cx="369626" cy="940064"/>
          </a:xfrm>
          <a:prstGeom prst="rect">
            <a:avLst/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14" tIns="7508" rIns="15014" bIns="7508" rtlCol="0" anchor="ctr"/>
          <a:lstStyle/>
          <a:p>
            <a:pPr algn="ctr"/>
            <a:endParaRPr lang="de-DE" sz="964" dirty="0"/>
          </a:p>
        </p:txBody>
      </p:sp>
    </p:spTree>
    <p:extLst>
      <p:ext uri="{BB962C8B-B14F-4D97-AF65-F5344CB8AC3E}">
        <p14:creationId xmlns:p14="http://schemas.microsoft.com/office/powerpoint/2010/main" val="89316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defTabSz="150143" rtl="0" eaLnBrk="1" latinLnBrk="0" hangingPunct="1">
        <a:spcBef>
          <a:spcPct val="0"/>
        </a:spcBef>
        <a:buNone/>
        <a:defRPr sz="6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304" indent="-56304" algn="l" defTabSz="150143" rtl="0" eaLnBrk="1" latinLnBrk="0" hangingPunct="1">
        <a:spcBef>
          <a:spcPct val="20000"/>
        </a:spcBef>
        <a:buFont typeface="Arial" pitchFamily="34" charset="0"/>
        <a:buChar char="•"/>
        <a:defRPr sz="536" kern="1200">
          <a:solidFill>
            <a:schemeClr val="tx1"/>
          </a:solidFill>
          <a:latin typeface="+mn-lt"/>
          <a:ea typeface="+mn-ea"/>
          <a:cs typeface="+mn-cs"/>
        </a:defRPr>
      </a:lvl1pPr>
      <a:lvl2pPr marL="121991" indent="-46920" algn="l" defTabSz="150143" rtl="0" eaLnBrk="1" latinLnBrk="0" hangingPunct="1">
        <a:spcBef>
          <a:spcPct val="20000"/>
        </a:spcBef>
        <a:buFont typeface="Arial" pitchFamily="34" charset="0"/>
        <a:buChar char="–"/>
        <a:defRPr sz="482" kern="1200">
          <a:solidFill>
            <a:schemeClr val="tx1"/>
          </a:solidFill>
          <a:latin typeface="+mn-lt"/>
          <a:ea typeface="+mn-ea"/>
          <a:cs typeface="+mn-cs"/>
        </a:defRPr>
      </a:lvl2pPr>
      <a:lvl3pPr marL="187679" indent="-37535" algn="l" defTabSz="150143" rtl="0" eaLnBrk="1" latinLnBrk="0" hangingPunct="1">
        <a:spcBef>
          <a:spcPct val="20000"/>
        </a:spcBef>
        <a:buFont typeface="Arial" pitchFamily="34" charset="0"/>
        <a:buChar char="•"/>
        <a:defRPr sz="375" kern="1200">
          <a:solidFill>
            <a:schemeClr val="tx1"/>
          </a:solidFill>
          <a:latin typeface="+mn-lt"/>
          <a:ea typeface="+mn-ea"/>
          <a:cs typeface="+mn-cs"/>
        </a:defRPr>
      </a:lvl3pPr>
      <a:lvl4pPr marL="262750" indent="-37535" algn="l" defTabSz="150143" rtl="0" eaLnBrk="1" latinLnBrk="0" hangingPunct="1">
        <a:spcBef>
          <a:spcPct val="20000"/>
        </a:spcBef>
        <a:buFont typeface="Arial" pitchFamily="34" charset="0"/>
        <a:buChar char="–"/>
        <a:defRPr sz="321" kern="1200">
          <a:solidFill>
            <a:schemeClr val="tx1"/>
          </a:solidFill>
          <a:latin typeface="+mn-lt"/>
          <a:ea typeface="+mn-ea"/>
          <a:cs typeface="+mn-cs"/>
        </a:defRPr>
      </a:lvl4pPr>
      <a:lvl5pPr marL="337822" indent="-37535" algn="l" defTabSz="150143" rtl="0" eaLnBrk="1" latinLnBrk="0" hangingPunct="1">
        <a:spcBef>
          <a:spcPct val="20000"/>
        </a:spcBef>
        <a:buFont typeface="Arial" pitchFamily="34" charset="0"/>
        <a:buChar char="»"/>
        <a:defRPr sz="321" kern="1200">
          <a:solidFill>
            <a:schemeClr val="tx1"/>
          </a:solidFill>
          <a:latin typeface="+mn-lt"/>
          <a:ea typeface="+mn-ea"/>
          <a:cs typeface="+mn-cs"/>
        </a:defRPr>
      </a:lvl5pPr>
      <a:lvl6pPr marL="412893" indent="-37535" algn="l" defTabSz="150143" rtl="0" eaLnBrk="1" latinLnBrk="0" hangingPunct="1">
        <a:spcBef>
          <a:spcPct val="20000"/>
        </a:spcBef>
        <a:buFont typeface="Arial" pitchFamily="34" charset="0"/>
        <a:buChar char="•"/>
        <a:defRPr sz="321" kern="1200">
          <a:solidFill>
            <a:schemeClr val="tx1"/>
          </a:solidFill>
          <a:latin typeface="+mn-lt"/>
          <a:ea typeface="+mn-ea"/>
          <a:cs typeface="+mn-cs"/>
        </a:defRPr>
      </a:lvl6pPr>
      <a:lvl7pPr marL="487965" indent="-37535" algn="l" defTabSz="150143" rtl="0" eaLnBrk="1" latinLnBrk="0" hangingPunct="1">
        <a:spcBef>
          <a:spcPct val="20000"/>
        </a:spcBef>
        <a:buFont typeface="Arial" pitchFamily="34" charset="0"/>
        <a:buChar char="•"/>
        <a:defRPr sz="321" kern="1200">
          <a:solidFill>
            <a:schemeClr val="tx1"/>
          </a:solidFill>
          <a:latin typeface="+mn-lt"/>
          <a:ea typeface="+mn-ea"/>
          <a:cs typeface="+mn-cs"/>
        </a:defRPr>
      </a:lvl7pPr>
      <a:lvl8pPr marL="563036" indent="-37535" algn="l" defTabSz="150143" rtl="0" eaLnBrk="1" latinLnBrk="0" hangingPunct="1">
        <a:spcBef>
          <a:spcPct val="20000"/>
        </a:spcBef>
        <a:buFont typeface="Arial" pitchFamily="34" charset="0"/>
        <a:buChar char="•"/>
        <a:defRPr sz="321" kern="1200">
          <a:solidFill>
            <a:schemeClr val="tx1"/>
          </a:solidFill>
          <a:latin typeface="+mn-lt"/>
          <a:ea typeface="+mn-ea"/>
          <a:cs typeface="+mn-cs"/>
        </a:defRPr>
      </a:lvl8pPr>
      <a:lvl9pPr marL="638108" indent="-37535" algn="l" defTabSz="150143" rtl="0" eaLnBrk="1" latinLnBrk="0" hangingPunct="1">
        <a:spcBef>
          <a:spcPct val="20000"/>
        </a:spcBef>
        <a:buFont typeface="Arial" pitchFamily="34" charset="0"/>
        <a:buChar char="•"/>
        <a:defRPr sz="3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1pPr>
      <a:lvl2pPr marL="75071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2pPr>
      <a:lvl3pPr marL="150143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3pPr>
      <a:lvl4pPr marL="225215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4pPr>
      <a:lvl5pPr marL="300286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5pPr>
      <a:lvl6pPr marL="375357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6pPr>
      <a:lvl7pPr marL="450429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7pPr>
      <a:lvl8pPr marL="525501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8pPr>
      <a:lvl9pPr marL="600572" algn="l" defTabSz="150143" rtl="0" eaLnBrk="1" latinLnBrk="0" hangingPunct="1">
        <a:defRPr sz="3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de-DE" dirty="0"/>
              <a:t>27.11.2017</a:t>
            </a:r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02166" y="0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12" cstate="print"/>
          <a:srcRect t="1" r="52470" b="5092"/>
          <a:stretch/>
        </p:blipFill>
        <p:spPr>
          <a:xfrm>
            <a:off x="144252" y="187960"/>
            <a:ext cx="735660" cy="293843"/>
          </a:xfrm>
          <a:prstGeom prst="rect">
            <a:avLst/>
          </a:prstGeom>
        </p:spPr>
      </p:pic>
      <p:sp>
        <p:nvSpPr>
          <p:cNvPr id="8" name="Foliennummernplatzhalter 5"/>
          <p:cNvSpPr txBox="1">
            <a:spLocks/>
          </p:cNvSpPr>
          <p:nvPr userDrawn="1"/>
        </p:nvSpPr>
        <p:spPr bwMode="auto">
          <a:xfrm>
            <a:off x="856195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0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1" y="2649195"/>
            <a:ext cx="252000" cy="1288800"/>
            <a:chOff x="0" y="1984331"/>
            <a:chExt cx="194400" cy="968773"/>
          </a:xfrm>
        </p:grpSpPr>
        <p:sp>
          <p:nvSpPr>
            <p:cNvPr id="9" name="Rechteck 8"/>
            <p:cNvSpPr/>
            <p:nvPr userDrawn="1"/>
          </p:nvSpPr>
          <p:spPr>
            <a:xfrm>
              <a:off x="0" y="2733675"/>
              <a:ext cx="194400" cy="219429"/>
            </a:xfrm>
            <a:prstGeom prst="rect">
              <a:avLst/>
            </a:prstGeom>
            <a:solidFill>
              <a:srgbClr val="98A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0" y="2531269"/>
              <a:ext cx="194400" cy="227792"/>
            </a:xfrm>
            <a:prstGeom prst="rect">
              <a:avLst/>
            </a:prstGeom>
            <a:solidFill>
              <a:srgbClr val="007A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0" y="2347913"/>
              <a:ext cx="194400" cy="218679"/>
            </a:xfrm>
            <a:prstGeom prst="rect">
              <a:avLst/>
            </a:prstGeom>
            <a:solidFill>
              <a:srgbClr val="00B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0" y="2150269"/>
              <a:ext cx="194400" cy="220610"/>
            </a:xfrm>
            <a:prstGeom prst="rect">
              <a:avLst/>
            </a:prstGeom>
            <a:solidFill>
              <a:srgbClr val="8D1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0" y="1984331"/>
              <a:ext cx="194400" cy="194400"/>
            </a:xfrm>
            <a:prstGeom prst="rect">
              <a:avLst/>
            </a:prstGeom>
            <a:solidFill>
              <a:srgbClr val="C99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</p:grpSp>
      <p:sp>
        <p:nvSpPr>
          <p:cNvPr id="56" name="Rechteck 55"/>
          <p:cNvSpPr/>
          <p:nvPr userDrawn="1"/>
        </p:nvSpPr>
        <p:spPr>
          <a:xfrm>
            <a:off x="0" y="1325003"/>
            <a:ext cx="252000" cy="128961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14" name="Grafik 13" descr="Logo_FAU_DinA5_RGB.em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336001" y="252002"/>
            <a:ext cx="2169825" cy="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ts val="24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spcBef>
          <a:spcPct val="20000"/>
        </a:spcBef>
        <a:buFont typeface="+mj-lt"/>
        <a:buAutoNum type="arabicPeriod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1"/>
          <p:cNvGrpSpPr>
            <a:grpSpLocks/>
          </p:cNvGrpSpPr>
          <p:nvPr/>
        </p:nvGrpSpPr>
        <p:grpSpPr bwMode="auto">
          <a:xfrm>
            <a:off x="0" y="990600"/>
            <a:ext cx="9144000" cy="76200"/>
            <a:chOff x="0" y="816"/>
            <a:chExt cx="5760" cy="48"/>
          </a:xfrm>
        </p:grpSpPr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0" y="816"/>
              <a:ext cx="5760" cy="0"/>
            </a:xfrm>
            <a:prstGeom prst="line">
              <a:avLst/>
            </a:prstGeom>
            <a:noFill/>
            <a:ln w="76200">
              <a:solidFill>
                <a:srgbClr val="007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de-DE" sz="2000" i="1">
                <a:solidFill>
                  <a:srgbClr val="000000"/>
                </a:solidFill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>
              <a:off x="0" y="864"/>
              <a:ext cx="5760" cy="0"/>
            </a:xfrm>
            <a:prstGeom prst="line">
              <a:avLst/>
            </a:prstGeom>
            <a:noFill/>
            <a:ln w="28575">
              <a:solidFill>
                <a:srgbClr val="00775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FF"/>
                </a:buClr>
                <a:defRPr/>
              </a:pPr>
              <a:endParaRPr lang="de-DE" sz="2000" i="1">
                <a:solidFill>
                  <a:srgbClr val="000000"/>
                </a:solidFill>
              </a:endParaRPr>
            </a:p>
          </p:txBody>
        </p:sp>
      </p:grpSp>
      <p:sp>
        <p:nvSpPr>
          <p:cNvPr id="2048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Klicken Sie, um das Titelformat zu bearbeiten</a:t>
            </a:r>
          </a:p>
        </p:txBody>
      </p:sp>
      <p:pic>
        <p:nvPicPr>
          <p:cNvPr id="20484" name="Picture 30" descr="minerv_grün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134350" y="1905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928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900" r:id="rId14"/>
    <p:sldLayoutId id="2147483901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775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6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6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96448" y="6628573"/>
            <a:ext cx="6120000" cy="192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6627600"/>
            <a:ext cx="1080000" cy="19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r>
              <a:rPr lang="de-DE" dirty="0"/>
              <a:t>27.11.2017</a:t>
            </a:r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0" y="660393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02166" y="0"/>
            <a:ext cx="1081616" cy="596029"/>
          </a:xfrm>
          <a:prstGeom prst="rect">
            <a:avLst/>
          </a:prstGeom>
        </p:spPr>
      </p:pic>
      <p:pic>
        <p:nvPicPr>
          <p:cNvPr id="7" name="Grafik 6" descr="Logo_FAU_DinA5_RGB.emf"/>
          <p:cNvPicPr>
            <a:picLocks noChangeAspect="1"/>
          </p:cNvPicPr>
          <p:nvPr userDrawn="1"/>
        </p:nvPicPr>
        <p:blipFill rotWithShape="1">
          <a:blip r:embed="rId12" cstate="print"/>
          <a:srcRect t="1" r="52470" b="5092"/>
          <a:stretch/>
        </p:blipFill>
        <p:spPr>
          <a:xfrm>
            <a:off x="144252" y="187960"/>
            <a:ext cx="735660" cy="293843"/>
          </a:xfrm>
          <a:prstGeom prst="rect">
            <a:avLst/>
          </a:prstGeom>
        </p:spPr>
      </p:pic>
      <p:sp>
        <p:nvSpPr>
          <p:cNvPr id="8" name="Foliennummernplatzhalter 5"/>
          <p:cNvSpPr txBox="1">
            <a:spLocks/>
          </p:cNvSpPr>
          <p:nvPr userDrawn="1"/>
        </p:nvSpPr>
        <p:spPr bwMode="auto">
          <a:xfrm>
            <a:off x="8561958" y="6597650"/>
            <a:ext cx="690562" cy="144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fld id="{4AD53905-C503-4578-A020-33ABF997DBCA}" type="slidenum">
              <a:rPr lang="de-DE" smtClean="0">
                <a:solidFill>
                  <a:srgbClr val="000000"/>
                </a:solidFill>
              </a:rPr>
              <a:pPr algn="ctr" eaLnBrk="1" hangingPunct="1">
                <a:spcBef>
                  <a:spcPct val="20000"/>
                </a:spcBef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5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 userDrawn="1"/>
        </p:nvSpPr>
        <p:spPr bwMode="auto">
          <a:xfrm>
            <a:off x="422031" y="6096000"/>
            <a:ext cx="8510954" cy="0"/>
          </a:xfrm>
          <a:prstGeom prst="line">
            <a:avLst/>
          </a:prstGeom>
          <a:noFill/>
          <a:ln w="9525">
            <a:solidFill>
              <a:srgbClr val="0971B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662"/>
          </a:p>
        </p:txBody>
      </p:sp>
      <p:pic>
        <p:nvPicPr>
          <p:cNvPr id="7171" name="Picture 4" descr="TVT_neu4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6165850"/>
            <a:ext cx="1063869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14451" y="6092826"/>
            <a:ext cx="664112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30" name="Text Box 6"/>
          <p:cNvSpPr txBox="1">
            <a:spLocks noChangeArrowheads="1"/>
          </p:cNvSpPr>
          <p:nvPr userDrawn="1"/>
        </p:nvSpPr>
        <p:spPr bwMode="auto">
          <a:xfrm>
            <a:off x="8317523" y="6338889"/>
            <a:ext cx="599343" cy="26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4B900411-3DA2-49BB-B973-9AE687F43C5D}" type="slidenum">
              <a:rPr lang="de-DE" altLang="de-DE" sz="1108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1108" dirty="0" smtClean="0"/>
          </a:p>
        </p:txBody>
      </p:sp>
    </p:spTree>
    <p:extLst>
      <p:ext uri="{BB962C8B-B14F-4D97-AF65-F5344CB8AC3E}">
        <p14:creationId xmlns:p14="http://schemas.microsoft.com/office/powerpoint/2010/main" val="3866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4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20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jpeg"/><Relationship Id="rId4" Type="http://schemas.openxmlformats.org/officeDocument/2006/relationships/image" Target="../media/image7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1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4835" y="1494917"/>
            <a:ext cx="8568000" cy="709376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Recent Advances in the Textural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haracterization of </a:t>
            </a:r>
            <a:b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Porous Materials and Powders  – </a:t>
            </a:r>
            <a:r>
              <a:rPr lang="en-GB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Selected Aspects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b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de-DE" sz="23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327621" y="2995588"/>
            <a:ext cx="8568000" cy="5943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ct val="20000"/>
              </a:spcBef>
              <a:buFont typeface="+mj-lt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noProof="0" dirty="0" smtClean="0">
                <a:solidFill>
                  <a:prstClr val="white"/>
                </a:solidFill>
                <a:latin typeface="Arial"/>
              </a:rPr>
              <a:t>Prof. </a:t>
            </a:r>
            <a:r>
              <a:rPr lang="en-US" b="1" noProof="0" dirty="0" err="1" smtClean="0">
                <a:solidFill>
                  <a:prstClr val="white"/>
                </a:solidFill>
                <a:latin typeface="Arial"/>
              </a:rPr>
              <a:t>Dr</a:t>
            </a:r>
            <a:r>
              <a:rPr lang="en-US" b="1" dirty="0" smtClean="0">
                <a:solidFill>
                  <a:prstClr val="white"/>
                </a:solidFill>
                <a:latin typeface="Arial"/>
              </a:rPr>
              <a:t>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Matthias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Thommes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Institute of Separation Science and Technology 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56968" y="3919621"/>
            <a:ext cx="72386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Chemical and Biological Engineering (CBI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University Erlangen – Nürnberg, Germany 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Bildplatzhalter 6" descr="schloss.jpg"/>
          <p:cNvPicPr>
            <a:picLocks noChangeAspect="1"/>
          </p:cNvPicPr>
          <p:nvPr/>
        </p:nvPicPr>
        <p:blipFill>
          <a:blip r:embed="rId3" cstate="print"/>
          <a:srcRect t="29017" b="44917"/>
          <a:stretch>
            <a:fillRect/>
          </a:stretch>
        </p:blipFill>
        <p:spPr>
          <a:xfrm>
            <a:off x="440872" y="88092"/>
            <a:ext cx="5401949" cy="11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3" descr="Fig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8"/>
          <a:stretch>
            <a:fillRect/>
          </a:stretch>
        </p:blipFill>
        <p:spPr bwMode="auto">
          <a:xfrm>
            <a:off x="4457700" y="1676400"/>
            <a:ext cx="3771900" cy="386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477328"/>
          </a:xfrm>
        </p:spPr>
        <p:txBody>
          <a:bodyPr/>
          <a:lstStyle/>
          <a:p>
            <a:pPr eaLnBrk="1" hangingPunct="1"/>
            <a:r>
              <a:rPr lang="en-US" altLang="de-DE" sz="3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Mesopores</a:t>
            </a:r>
            <a:r>
              <a:rPr lang="en-US" altLang="de-DE" sz="3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(Type IV isotherm): </a:t>
            </a:r>
            <a:r>
              <a:rPr lang="en-US" altLang="de-DE" sz="3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MultilayerAdsorption</a:t>
            </a:r>
            <a:r>
              <a:rPr lang="en-US" altLang="de-DE" sz="3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Phase Behavior, and Hysteresis</a:t>
            </a:r>
          </a:p>
        </p:txBody>
      </p:sp>
      <p:pic>
        <p:nvPicPr>
          <p:cNvPr id="427012" name="Picture 3" descr="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17027" b="67970"/>
          <a:stretch>
            <a:fillRect/>
          </a:stretch>
        </p:blipFill>
        <p:spPr bwMode="auto">
          <a:xfrm>
            <a:off x="204788" y="1727200"/>
            <a:ext cx="39100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3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173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marL="38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8100" marR="0" lvl="0" indent="0" algn="r" defTabSz="914400" rtl="0" eaLnBrk="1" fontAlgn="base" latinLnBrk="0" hangingPunct="1">
              <a:lnSpc>
                <a:spcPts val="14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7014" name="TextBox 5"/>
          <p:cNvSpPr txBox="1">
            <a:spLocks noChangeArrowheads="1"/>
          </p:cNvSpPr>
          <p:nvPr/>
        </p:nvSpPr>
        <p:spPr bwMode="auto">
          <a:xfrm>
            <a:off x="381000" y="4514850"/>
            <a:ext cx="401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DA2B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adsorption branch: delayed condensation due to metastable pore fluid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DA2B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desorption branch: equilibrium</a:t>
            </a:r>
          </a:p>
        </p:txBody>
      </p:sp>
      <p:pic>
        <p:nvPicPr>
          <p:cNvPr id="427015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1208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6" name="Rechteck 3"/>
          <p:cNvSpPr>
            <a:spLocks noChangeArrowheads="1"/>
          </p:cNvSpPr>
          <p:nvPr/>
        </p:nvSpPr>
        <p:spPr bwMode="auto">
          <a:xfrm>
            <a:off x="1958230" y="6112559"/>
            <a:ext cx="675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M. Thommes , 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In: Nanoporous Materials, Science &amp; Engineering </a:t>
            </a:r>
            <a:endParaRPr kumimoji="0" lang="en-US" alt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 G.Q. &amp; Zhao X.S., </a:t>
            </a:r>
            <a:r>
              <a:rPr kumimoji="0" lang="en-U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eds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Chapter 11, Imperial College Press, 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2004</a:t>
            </a:r>
            <a:endParaRPr kumimoji="0" lang="en-US" alt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Grafi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17688"/>
            <a:ext cx="86772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7" name="Rechteck 2"/>
          <p:cNvSpPr>
            <a:spLocks noChangeArrowheads="1"/>
          </p:cNvSpPr>
          <p:nvPr/>
        </p:nvSpPr>
        <p:spPr bwMode="auto">
          <a:xfrm>
            <a:off x="339725" y="541338"/>
            <a:ext cx="84248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</a:t>
            </a: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Adsorption and desorption of a fluid in a mesopore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at temperature T</a:t>
            </a:r>
            <a:r>
              <a:rPr kumimoji="0" lang="en-US" altLang="de-DE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T</a:t>
            </a:r>
            <a:r>
              <a:rPr kumimoji="0" lang="en-US" altLang="de-DE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(T</a:t>
            </a:r>
            <a:r>
              <a:rPr kumimoji="0" lang="en-US" altLang="de-DE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&lt; T</a:t>
            </a:r>
            <a:r>
              <a:rPr kumimoji="0" lang="en-US" altLang="de-DE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de-DE" sz="2400" b="1" i="0" u="none" strike="noStrike" kern="1200" cap="none" spc="0" normalizeH="0" baseline="0" noProof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de-DE" altLang="de-DE" sz="2400" b="1" i="0" u="none" strike="noStrike" kern="1200" cap="none" spc="0" normalizeH="0" baseline="0" noProof="0" smtClean="0">
              <a:ln>
                <a:noFill/>
              </a:ln>
              <a:solidFill>
                <a:srgbClr val="00B1E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5988" name="Textfeld 3"/>
          <p:cNvSpPr txBox="1">
            <a:spLocks noChangeArrowheads="1"/>
          </p:cNvSpPr>
          <p:nvPr/>
        </p:nvSpPr>
        <p:spPr bwMode="auto">
          <a:xfrm>
            <a:off x="1204247" y="5870882"/>
            <a:ext cx="9299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Schlumberger, M. Thommes, “</a:t>
            </a:r>
            <a:r>
              <a:rPr kumimoji="0" lang="en-US" alt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Characterization of hierarchically ordered porous materials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by </a:t>
            </a:r>
            <a:r>
              <a:rPr kumimoji="0" lang="en-US" alt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physisorption</a:t>
            </a:r>
            <a:r>
              <a:rPr kumimoji="0" lang="en-US" alt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mercury </a:t>
            </a:r>
            <a:r>
              <a:rPr kumimoji="0" lang="en-US" alt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porosimetry</a:t>
            </a:r>
            <a:r>
              <a:rPr kumimoji="0" lang="en-US" alt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(invited) A Tutorial Review”,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Advanced Materials   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Interfaces </a:t>
            </a:r>
            <a:r>
              <a:rPr kumimoji="0" lang="en-US" altLang="de-DE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(2021), 6, 2002181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73290" y="4625975"/>
            <a:ext cx="93614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Vapour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-Liquid Phase Transition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understood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homogeneous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nucleation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718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221226" y="-147484"/>
            <a:ext cx="0" cy="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CC1AF-F284-4C96-A58C-C634D97369E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6397" y="100706"/>
            <a:ext cx="809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 of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confinement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condensation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hysteresis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9513" y="4963703"/>
            <a:ext cx="106865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Schematic phase diagram of pore and bulk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fluid applicable to  fluids such as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Ar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and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N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confined  in mesoporous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oxides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carbons,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. Thommes, Physical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adsorption characterization of ordered and amorphous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mesoporous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materials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. In Nanoporous Materials: Science and Engineering, vol. Volume 4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on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Chemical Engineering (2004) 317–364; 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. Thommes, C. Schlumberger, Annual Review of </a:t>
            </a:r>
            <a:r>
              <a:rPr lang="en-US" sz="1400" noProof="0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Chemical and </a:t>
            </a:r>
            <a:r>
              <a:rPr lang="en-US" sz="1400" noProof="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Biomolecular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Engineering</a:t>
            </a:r>
            <a:r>
              <a:rPr kumimoji="0" lang="en-US" sz="14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(2021) 12, 137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mage1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880" y="931703"/>
            <a:ext cx="764488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442" y="41704"/>
            <a:ext cx="6316945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00B0F0"/>
                </a:solidFill>
                <a:latin typeface="Calibri" pitchFamily="34" charset="0"/>
              </a:rPr>
              <a:t>  </a:t>
            </a:r>
            <a:r>
              <a:rPr lang="en-US" sz="2200" dirty="0" smtClean="0">
                <a:solidFill>
                  <a:srgbClr val="00B0F0"/>
                </a:solidFill>
                <a:latin typeface="Calibri" pitchFamily="34" charset="0"/>
              </a:rPr>
              <a:t>CO</a:t>
            </a:r>
            <a:r>
              <a:rPr lang="en-US" sz="2200" baseline="-25000" dirty="0" smtClean="0">
                <a:solidFill>
                  <a:srgbClr val="00B0F0"/>
                </a:solidFill>
                <a:latin typeface="Calibri" pitchFamily="34" charset="0"/>
              </a:rPr>
              <a:t>2</a:t>
            </a:r>
            <a:r>
              <a:rPr lang="en-US" sz="22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en-US" sz="2200" dirty="0">
                <a:solidFill>
                  <a:srgbClr val="00B0F0"/>
                </a:solidFill>
                <a:latin typeface="Calibri" pitchFamily="34" charset="0"/>
              </a:rPr>
              <a:t>adsorption and phase behavior  in ordered </a:t>
            </a:r>
            <a:br>
              <a:rPr lang="en-US" sz="2200" dirty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2200" dirty="0" smtClean="0">
                <a:solidFill>
                  <a:srgbClr val="00B0F0"/>
                </a:solidFill>
                <a:latin typeface="Calibri" pitchFamily="34" charset="0"/>
              </a:rPr>
              <a:t>micro- mesoporous  </a:t>
            </a:r>
            <a:r>
              <a:rPr lang="en-US" sz="2200" dirty="0">
                <a:solidFill>
                  <a:srgbClr val="00B0F0"/>
                </a:solidFill>
                <a:latin typeface="Calibri" pitchFamily="34" charset="0"/>
              </a:rPr>
              <a:t>CMK 3 carbon </a:t>
            </a:r>
            <a:r>
              <a:rPr lang="en-US" sz="2200" dirty="0" smtClean="0">
                <a:solidFill>
                  <a:srgbClr val="00B0F0"/>
                </a:solidFill>
                <a:latin typeface="Calibri" pitchFamily="34" charset="0"/>
              </a:rPr>
              <a:t>– </a:t>
            </a:r>
            <a:r>
              <a:rPr lang="en-US" sz="2200" i="1" dirty="0" smtClean="0">
                <a:solidFill>
                  <a:srgbClr val="1F497D"/>
                </a:solidFill>
                <a:latin typeface="Calibri" pitchFamily="34" charset="0"/>
              </a:rPr>
              <a:t>Experiments over a wide range of </a:t>
            </a:r>
            <a:r>
              <a:rPr lang="en-US" sz="2200" i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US" sz="2200" i="1" dirty="0" smtClean="0">
                <a:solidFill>
                  <a:srgbClr val="1F497D"/>
                </a:solidFill>
                <a:latin typeface="Calibri" pitchFamily="34" charset="0"/>
              </a:rPr>
              <a:t>temperatures and pressures </a:t>
            </a:r>
            <a:endParaRPr lang="en-US" sz="2200" i="1" dirty="0">
              <a:solidFill>
                <a:srgbClr val="1F497D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58" y="4067555"/>
            <a:ext cx="3209782" cy="198882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32577" y="1457582"/>
            <a:ext cx="3489620" cy="261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7387" y="4539864"/>
            <a:ext cx="1257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Vapor-solid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29300" y="2505144"/>
            <a:ext cx="18288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QSDFT Pore Size Analysis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from N</a:t>
            </a:r>
            <a:r>
              <a:rPr kumimoji="0" lang="en-US" sz="135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(77K) and Ar (87K) isotherms 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3633" y="1691914"/>
            <a:ext cx="800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5 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5453" y="5118472"/>
            <a:ext cx="68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185 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0850" y="4958092"/>
            <a:ext cx="4103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195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0216" y="4228061"/>
            <a:ext cx="607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9068" y="4340496"/>
            <a:ext cx="800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240 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9696" y="4557856"/>
            <a:ext cx="6494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273K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915150" y="4756275"/>
            <a:ext cx="10010" cy="449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00216" y="4661730"/>
            <a:ext cx="0" cy="380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25754" y="3869208"/>
            <a:ext cx="35022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●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hysteresis is observed over a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wide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range of temperatures</a:t>
            </a:r>
          </a:p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aettenschweiler" panose="020B070604090206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aettenschweiler" panose="020B070604090206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shift of the hysteresis/pore critical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temoerature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the order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65K!!!!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664" y="2423329"/>
            <a:ext cx="5120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1nm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B910E-D30E-442E-80F3-FD0F04A34235}"/>
              </a:ext>
            </a:extLst>
          </p:cNvPr>
          <p:cNvSpPr txBox="1"/>
          <p:nvPr/>
        </p:nvSpPr>
        <p:spPr>
          <a:xfrm>
            <a:off x="1154118" y="5572824"/>
            <a:ext cx="395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        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343678" y="4859227"/>
            <a:ext cx="3482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  </a:t>
            </a: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apillary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condensation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hysteresis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occurs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below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</a:t>
            </a:r>
            <a:r>
              <a:rPr kumimoji="0" 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bulk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triple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point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but not at  195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 (dry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aceton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temperature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aettenschweiler" panose="020B070604090206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shift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pore triple point region to lower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temperaures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i.e. the  downward  shift is &gt;  6 K but &lt; 20 K</a:t>
            </a:r>
            <a:endParaRPr kumimoji="0" lang="de-DE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38" y="1484582"/>
            <a:ext cx="3417378" cy="2565000"/>
          </a:xfrm>
          <a:prstGeom prst="rect">
            <a:avLst/>
          </a:prstGeom>
          <a:noFill/>
        </p:spPr>
      </p:pic>
      <p:sp>
        <p:nvSpPr>
          <p:cNvPr id="26" name="Textfeld 25"/>
          <p:cNvSpPr txBox="1"/>
          <p:nvPr/>
        </p:nvSpPr>
        <p:spPr>
          <a:xfrm>
            <a:off x="4189171" y="2314833"/>
            <a:ext cx="569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273K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167009" y="2008246"/>
            <a:ext cx="715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240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</a:p>
        </p:txBody>
      </p:sp>
      <p:sp>
        <p:nvSpPr>
          <p:cNvPr id="46080" name="Textfeld 46079"/>
          <p:cNvSpPr txBox="1"/>
          <p:nvPr/>
        </p:nvSpPr>
        <p:spPr>
          <a:xfrm>
            <a:off x="3661872" y="1862076"/>
            <a:ext cx="5991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220K</a:t>
            </a:r>
          </a:p>
        </p:txBody>
      </p:sp>
      <p:sp>
        <p:nvSpPr>
          <p:cNvPr id="46081" name="Textfeld 46080"/>
          <p:cNvSpPr txBox="1"/>
          <p:nvPr/>
        </p:nvSpPr>
        <p:spPr>
          <a:xfrm>
            <a:off x="3219864" y="1936733"/>
            <a:ext cx="68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210 K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355" y="2831215"/>
            <a:ext cx="777308" cy="891617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2191720" y="330673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216.58 K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CO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304.18 K</a:t>
            </a:r>
          </a:p>
        </p:txBody>
      </p:sp>
      <p:sp>
        <p:nvSpPr>
          <p:cNvPr id="7" name="Rechteck 6"/>
          <p:cNvSpPr/>
          <p:nvPr/>
        </p:nvSpPr>
        <p:spPr>
          <a:xfrm>
            <a:off x="4882476" y="61645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Dantas, Cychosz, Thommes*, Neimark* Langmuir,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2019, 35, 11291 </a:t>
            </a:r>
            <a:endParaRPr kumimoji="0" lang="de-DE" sz="1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27621-5B88-4A6F-BADF-5FE81BDFFF7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F7E3-7EF7-4A18-89C3-4F0A547927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125361" y="2625212"/>
            <a:ext cx="8539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Surface  Area Analysis: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</a:t>
            </a:r>
            <a:r>
              <a:rPr kumimoji="0" lang="de-DE" sz="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BET Area Determination </a:t>
            </a:r>
            <a:endParaRPr kumimoji="0" lang="de-DE" sz="3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4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10A9-AFFE-4AC5-8C5C-903AE156C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68" y="129208"/>
            <a:ext cx="8754894" cy="99417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100" dirty="0" smtClean="0">
                <a:solidFill>
                  <a:srgbClr val="00B1EB"/>
                </a:solidFill>
                <a:latin typeface="Calibri" pitchFamily="34" charset="0"/>
              </a:rPr>
              <a:t>New </a:t>
            </a:r>
            <a:r>
              <a:rPr lang="en-US" sz="3100" dirty="0">
                <a:solidFill>
                  <a:srgbClr val="00B1EB"/>
                </a:solidFill>
                <a:latin typeface="Calibri" pitchFamily="34" charset="0"/>
              </a:rPr>
              <a:t>IUPAC Recommendations  (2015</a:t>
            </a:r>
            <a:r>
              <a:rPr lang="en-US" sz="3100" dirty="0" smtClean="0">
                <a:solidFill>
                  <a:srgbClr val="00B1EB"/>
                </a:solidFill>
                <a:latin typeface="Calibri" pitchFamily="34" charset="0"/>
              </a:rPr>
              <a:t>) </a:t>
            </a:r>
            <a:r>
              <a:rPr lang="en-US" sz="2700" dirty="0" smtClean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700" dirty="0" smtClean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i="1" dirty="0" smtClean="0">
                <a:solidFill>
                  <a:srgbClr val="00B1EB"/>
                </a:solidFill>
                <a:latin typeface="Calibri" pitchFamily="34" charset="0"/>
              </a:rPr>
              <a:t>Updated Classification </a:t>
            </a:r>
            <a:r>
              <a:rPr lang="en-US" sz="2400" i="1" dirty="0">
                <a:solidFill>
                  <a:srgbClr val="00B1EB"/>
                </a:solidFill>
                <a:latin typeface="Calibri" pitchFamily="34" charset="0"/>
              </a:rPr>
              <a:t>of </a:t>
            </a:r>
            <a:r>
              <a:rPr lang="en-US" sz="2400" i="1" dirty="0" err="1" smtClean="0">
                <a:solidFill>
                  <a:srgbClr val="00B1EB"/>
                </a:solidFill>
                <a:latin typeface="Calibri" pitchFamily="34" charset="0"/>
              </a:rPr>
              <a:t>Physisorption</a:t>
            </a:r>
            <a:r>
              <a:rPr lang="en-US" sz="2400" i="1" dirty="0" smtClean="0">
                <a:solidFill>
                  <a:srgbClr val="00B1EB"/>
                </a:solidFill>
                <a:latin typeface="Calibri" pitchFamily="34" charset="0"/>
              </a:rPr>
              <a:t> Isotherms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endParaRPr lang="en-US" sz="2175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631" y="1497552"/>
            <a:ext cx="3960000" cy="464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/>
          <p:nvPr/>
        </p:nvSpPr>
        <p:spPr>
          <a:xfrm>
            <a:off x="501314" y="2671574"/>
            <a:ext cx="485921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Nanopores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pore widths ≤  100 nm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Within the range of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nanopores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Micropores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&lt; 2 nm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Ultramicropore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&lt; 0.7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Supermicropore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0.7 – 2nm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Mesopore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 2- 50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Macropores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&gt; 50nm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6295" y="5012406"/>
            <a:ext cx="54171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                                      </a:t>
            </a:r>
            <a:endParaRPr kumimoji="0" lang="de-DE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/>
              <a:cs typeface="Calibri" panose="020F0502020204030204" pitchFamily="34" charset="0"/>
            </a:endParaRPr>
          </a:p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705082" y="616969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Classification represents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subcritical adsorption isotherms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rigid adsorbents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                 </a:t>
            </a:r>
          </a:p>
        </p:txBody>
      </p:sp>
      <p:sp>
        <p:nvSpPr>
          <p:cNvPr id="4" name="Rechteck 3"/>
          <p:cNvSpPr/>
          <p:nvPr/>
        </p:nvSpPr>
        <p:spPr>
          <a:xfrm>
            <a:off x="5140896" y="2117020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ultramicropore</a:t>
            </a:r>
          </a:p>
        </p:txBody>
      </p:sp>
      <p:sp>
        <p:nvSpPr>
          <p:cNvPr id="7" name="Rechteck 6"/>
          <p:cNvSpPr/>
          <p:nvPr/>
        </p:nvSpPr>
        <p:spPr>
          <a:xfrm>
            <a:off x="7386737" y="2117020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supermicropore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56057" y="3304850"/>
            <a:ext cx="1760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non-porous;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het.surf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016475" y="2699096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non-porous, het surf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Rechteck 11"/>
          <p:cNvSpPr/>
          <p:nvPr/>
        </p:nvSpPr>
        <p:spPr>
          <a:xfrm>
            <a:off x="5709652" y="4333011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mesoporous</a:t>
            </a:r>
          </a:p>
        </p:txBody>
      </p:sp>
      <p:sp>
        <p:nvSpPr>
          <p:cNvPr id="14" name="Rechteck 13"/>
          <p:cNvSpPr/>
          <p:nvPr/>
        </p:nvSpPr>
        <p:spPr>
          <a:xfrm>
            <a:off x="7516830" y="4342063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mesoporous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B810CCFD-1772-4634-9E36-135755460351}"/>
              </a:ext>
            </a:extLst>
          </p:cNvPr>
          <p:cNvSpPr txBox="1"/>
          <p:nvPr/>
        </p:nvSpPr>
        <p:spPr>
          <a:xfrm>
            <a:off x="5176561" y="4941289"/>
            <a:ext cx="1066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microporous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or–mesoporous </a:t>
            </a:r>
          </a:p>
        </p:txBody>
      </p:sp>
      <p:sp>
        <p:nvSpPr>
          <p:cNvPr id="16" name="Rechteck 15"/>
          <p:cNvSpPr/>
          <p:nvPr/>
        </p:nvSpPr>
        <p:spPr>
          <a:xfrm>
            <a:off x="7046099" y="5475937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nonporous-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homog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surface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03492" y="2307364"/>
            <a:ext cx="6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" y="6003976"/>
            <a:ext cx="1344490" cy="7200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082" y="11527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M. Thommes, K. Kaneko, A.V. Neimark, J.P. Olivier, F. Rodriguez-Reinoso J. Rouquerol, K.S.W. Sing,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Pure Appl. Chem., 2015, 87, 1051.</a:t>
            </a:r>
          </a:p>
        </p:txBody>
      </p:sp>
    </p:spTree>
    <p:extLst>
      <p:ext uri="{BB962C8B-B14F-4D97-AF65-F5344CB8AC3E}">
        <p14:creationId xmlns:p14="http://schemas.microsoft.com/office/powerpoint/2010/main" val="25846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114" y="110937"/>
            <a:ext cx="9144000" cy="1447800"/>
          </a:xfrm>
        </p:spPr>
        <p:txBody>
          <a:bodyPr>
            <a:normAutofit fontScale="90000"/>
          </a:bodyPr>
          <a:lstStyle/>
          <a:p>
            <a:pPr marL="621348" lvl="1" indent="-256032" fontAlgn="auto">
              <a:spcAft>
                <a:spcPts val="0"/>
              </a:spcAft>
              <a:defRPr/>
            </a:pPr>
            <a:r>
              <a:rPr lang="en-US" sz="27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2700" b="1" dirty="0">
                <a:solidFill>
                  <a:srgbClr val="00B0F0"/>
                </a:solidFill>
                <a:latin typeface="Calibri" panose="020F0502020204030204" pitchFamily="34" charset="0"/>
              </a:rPr>
              <a:t>Determination of the specific surface area </a:t>
            </a:r>
            <a:r>
              <a:rPr lang="en-US" sz="27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en-US" sz="2700" b="1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sz="27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of </a:t>
            </a:r>
            <a:r>
              <a:rPr lang="en-US" sz="2700" b="1" dirty="0">
                <a:solidFill>
                  <a:srgbClr val="00B0F0"/>
                </a:solidFill>
                <a:latin typeface="Calibri" panose="020F0502020204030204" pitchFamily="34" charset="0"/>
              </a:rPr>
              <a:t>solids by gas adsorption </a:t>
            </a:r>
            <a:r>
              <a:rPr lang="en-US" sz="27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– BET </a:t>
            </a:r>
            <a:br>
              <a:rPr lang="en-US" sz="2700" b="1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sz="2700" b="1" dirty="0">
                <a:solidFill>
                  <a:srgbClr val="00B0F0"/>
                </a:solidFill>
                <a:latin typeface="Calibri" panose="020F0502020204030204" pitchFamily="34" charset="0"/>
              </a:rPr>
              <a:t>(</a:t>
            </a:r>
            <a:r>
              <a:rPr lang="en-US" sz="2700" b="1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Brunauer</a:t>
            </a:r>
            <a:r>
              <a:rPr lang="en-US" sz="27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Emmett and Teller method)</a:t>
            </a:r>
            <a:r>
              <a:rPr lang="en-US" sz="2700" b="1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en-US" sz="2700" b="1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  <a:t/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Symbol" pitchFamily="18" charset="2"/>
              </a:rPr>
            </a:br>
            <a:r>
              <a:rPr lang="en-US" sz="2800" b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800" b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800" b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</a:t>
            </a:r>
          </a:p>
        </p:txBody>
      </p:sp>
      <p:pic>
        <p:nvPicPr>
          <p:cNvPr id="222215" name="Picture 7" descr="Figure 1 (Picture 1.png)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2" y="914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144" y="2237839"/>
            <a:ext cx="6781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Analysis of adsorption isotherm in a defined range of pressures (i.e. “classical “ relative pressures range :   P/P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0.05 – 0.3)) with the BET equation  allows one to determine the (statistical ) monolayer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adsorbate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Þ"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coupled with the known cross-sectional area of an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adsorbate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atom/molecule  the  surface area can  be determined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080" y="4851976"/>
            <a:ext cx="304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 Equation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834" y="1320373"/>
            <a:ext cx="5847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Brunauer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-Emmett-Teller (BET) method continues to be the most widely used procedure for evaluating the surface area of porous and finely-divided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materials from physical adsorption isotherms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8114" y="4821345"/>
            <a:ext cx="264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1938 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241552"/>
              </p:ext>
            </p:extLst>
          </p:nvPr>
        </p:nvGraphicFramePr>
        <p:xfrm>
          <a:off x="2184886" y="5351621"/>
          <a:ext cx="4435200" cy="10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r:id="rId4" imgW="1879600" imgH="419100" progId="Equation.DSMT4">
                  <p:embed/>
                </p:oleObj>
              </mc:Choice>
              <mc:Fallback>
                <p:oleObj r:id="rId4" imgW="1879600" imgH="4191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886" y="5351621"/>
                        <a:ext cx="4435200" cy="10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112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6629" y="65315"/>
            <a:ext cx="5752935" cy="595086"/>
          </a:xfrm>
        </p:spPr>
        <p:txBody>
          <a:bodyPr/>
          <a:lstStyle/>
          <a:p>
            <a:r>
              <a:rPr lang="en-US" dirty="0" smtClean="0"/>
              <a:t>Reference method: Gas adsorption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79808" y="125939"/>
            <a:ext cx="5483153" cy="123110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Reliable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Surface Area Assessment by Adsorption (BET method)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356100" y="3157009"/>
            <a:ext cx="514015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Overestimation of surface area possible with nitrogen (approx. 20-25 %) 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[1,2]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Char char="→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6" b="41276"/>
          <a:stretch/>
        </p:blipFill>
        <p:spPr>
          <a:xfrm>
            <a:off x="4942056" y="1909315"/>
            <a:ext cx="3856534" cy="103838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18"/>
          <a:stretch/>
        </p:blipFill>
        <p:spPr>
          <a:xfrm>
            <a:off x="5004048" y="1045219"/>
            <a:ext cx="3856534" cy="7575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0" b="6686"/>
          <a:stretch/>
        </p:blipFill>
        <p:spPr>
          <a:xfrm>
            <a:off x="5175726" y="4151552"/>
            <a:ext cx="3896269" cy="1085851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483228" y="3853653"/>
            <a:ext cx="4059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Solution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Argon (87 K) adsorption 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1-3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]</a:t>
            </a: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4951" y="5237403"/>
            <a:ext cx="901154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1]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Schlumberger, …G Reichenauer, M. Thommes 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al., Reliable surface area determination of powders and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macroporous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materials: Small-angle X-ray scattering and gas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physisorption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Microporous and Mesoporous Materials.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111554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[2] 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Thommes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C. Schlumberger, Characterization of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Nanoporous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Materials,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Annual Review of Chemical and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Biomolecular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Engineering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12:137-162 (2021)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137–162 and references therein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[3]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Thommes M et al. 2015.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Physisorption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gases, with special reference to the evaluation of surface area and pore size distribution (IUPAC Technical Report). 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Pure and Applied Chemistry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87(9–10):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hteck 20"/>
              <p:cNvSpPr/>
              <p:nvPr/>
            </p:nvSpPr>
            <p:spPr>
              <a:xfrm>
                <a:off x="278355" y="1231846"/>
                <a:ext cx="4643967" cy="3431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Surface area: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</m:t>
                    </m:r>
                    <m:r>
                      <a:rPr kumimoji="0" lang="en-GB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GB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GB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kumimoji="0" lang="en-GB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en-GB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kumimoji="0" lang="en-GB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GB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Standard adsorptive for many years: Nitrogen (77 K</a:t>
                </a:r>
                <a:r>
                  <a:rPr kumimoji="0" lang="en-GB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Calibri" panose="020F0502020204030204" pitchFamily="34" charset="0"/>
                  <a:buChar char="→"/>
                  <a:tabLst/>
                  <a:defRPr/>
                </a:pPr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Problem: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Specific interaction with polar surface sites due to quadrupole moment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Calibri" panose="020F0502020204030204" pitchFamily="34" charset="0"/>
                  <a:buChar char="→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Cross-sectional area is depending on surface chemistry</a:t>
                </a:r>
              </a:p>
            </p:txBody>
          </p:sp>
        </mc:Choice>
        <mc:Fallback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55" y="1231846"/>
                <a:ext cx="4643967" cy="3431709"/>
              </a:xfrm>
              <a:prstGeom prst="rect">
                <a:avLst/>
              </a:prstGeom>
              <a:blipFill>
                <a:blip r:embed="rId5"/>
                <a:stretch>
                  <a:fillRect l="-1840" t="-1243" r="-1051" b="-23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24951" y="4865668"/>
            <a:ext cx="207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References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40626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4936" y="9889"/>
            <a:ext cx="7425669" cy="539434"/>
          </a:xfrm>
        </p:spPr>
        <p:txBody>
          <a:bodyPr/>
          <a:lstStyle/>
          <a:p>
            <a:r>
              <a:rPr lang="de-DE" sz="2400" b="1" dirty="0" smtClean="0">
                <a:solidFill>
                  <a:srgbClr val="00B1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 Analysis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1158" y="645441"/>
            <a:ext cx="7658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Benchmark and surface area data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ilica model materials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micro-and narrow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mesopores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03486" y="5489790"/>
            <a:ext cx="5842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[1] Schlumberger C , Reichenauer, M Thommes et al. 2021. Reliable Surface Area Determination of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powders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macroporous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materials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Small Angle X-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ray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Scattering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Gas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Physisorption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Microporous and Mesoporous Materials. (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2022) 111554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[2]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Thommes, M. et al. 2015.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Physisorption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gases, with special reference to the evaluation of surface area and pore size distribution (IUPAC Technical Report), Pure and Applied Chemistry. 87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3966238" y="1137004"/>
          <a:ext cx="4489514" cy="2865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5468">
                  <a:extLst>
                    <a:ext uri="{9D8B030D-6E8A-4147-A177-3AD203B41FA5}">
                      <a16:colId xmlns:a16="http://schemas.microsoft.com/office/drawing/2014/main" val="28922894"/>
                    </a:ext>
                  </a:extLst>
                </a:gridCol>
                <a:gridCol w="1313878">
                  <a:extLst>
                    <a:ext uri="{9D8B030D-6E8A-4147-A177-3AD203B41FA5}">
                      <a16:colId xmlns:a16="http://schemas.microsoft.com/office/drawing/2014/main" val="4059434672"/>
                    </a:ext>
                  </a:extLst>
                </a:gridCol>
                <a:gridCol w="1340168">
                  <a:extLst>
                    <a:ext uri="{9D8B030D-6E8A-4147-A177-3AD203B41FA5}">
                      <a16:colId xmlns:a16="http://schemas.microsoft.com/office/drawing/2014/main" val="267722976"/>
                    </a:ext>
                  </a:extLst>
                </a:gridCol>
              </a:tblGrid>
              <a:tr h="357957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 (Ar,</a:t>
                      </a:r>
                      <a:r>
                        <a:rPr lang="de-DE" baseline="0" dirty="0" smtClean="0"/>
                        <a:t> 87 K)</a:t>
                      </a:r>
                      <a:r>
                        <a:rPr lang="de-DE" dirty="0" smtClean="0"/>
                        <a:t> </a:t>
                      </a:r>
                    </a:p>
                    <a:p>
                      <a:pPr algn="ctr"/>
                      <a:r>
                        <a:rPr lang="de-DE" dirty="0" smtClean="0"/>
                        <a:t>/ m</a:t>
                      </a:r>
                      <a:r>
                        <a:rPr lang="de-DE" baseline="30000" dirty="0" smtClean="0"/>
                        <a:t>2</a:t>
                      </a:r>
                      <a:r>
                        <a:rPr lang="de-DE" dirty="0" smtClean="0"/>
                        <a:t> g</a:t>
                      </a:r>
                      <a:r>
                        <a:rPr lang="de-DE" baseline="30000" dirty="0" smtClean="0"/>
                        <a:t>-1</a:t>
                      </a:r>
                      <a:endParaRPr lang="de-D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S (N</a:t>
                      </a:r>
                      <a:r>
                        <a:rPr lang="de-DE" baseline="-25000" dirty="0" smtClean="0"/>
                        <a:t>2</a:t>
                      </a:r>
                      <a:r>
                        <a:rPr lang="de-DE" dirty="0" smtClean="0"/>
                        <a:t>,</a:t>
                      </a:r>
                      <a:r>
                        <a:rPr lang="de-DE" baseline="0" dirty="0" smtClean="0"/>
                        <a:t> 77 K)</a:t>
                      </a:r>
                      <a:r>
                        <a:rPr lang="de-DE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/ m</a:t>
                      </a:r>
                      <a:r>
                        <a:rPr lang="de-DE" baseline="30000" dirty="0" smtClean="0"/>
                        <a:t>2</a:t>
                      </a:r>
                      <a:r>
                        <a:rPr lang="de-DE" dirty="0" smtClean="0"/>
                        <a:t> g</a:t>
                      </a:r>
                      <a:r>
                        <a:rPr lang="de-DE" baseline="30000" dirty="0" smtClean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89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CPG ERM-FD-121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>
                          <a:solidFill>
                            <a:srgbClr val="FF0000"/>
                          </a:solidFill>
                        </a:rPr>
                        <a:t>98.6</a:t>
                      </a:r>
                      <a:endParaRPr lang="de-DE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118.6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15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Silica</a:t>
                      </a:r>
                      <a:r>
                        <a:rPr lang="de-DE" dirty="0" smtClean="0"/>
                        <a:t>, 12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>
                          <a:solidFill>
                            <a:srgbClr val="FF0000"/>
                          </a:solidFill>
                        </a:rPr>
                        <a:t>162.6</a:t>
                      </a:r>
                      <a:endParaRPr lang="de-DE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202.5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Silica</a:t>
                      </a:r>
                      <a:r>
                        <a:rPr lang="de-DE" dirty="0" smtClean="0"/>
                        <a:t>, 200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>
                          <a:solidFill>
                            <a:srgbClr val="FF0000"/>
                          </a:solidFill>
                        </a:rPr>
                        <a:t>15.6</a:t>
                      </a:r>
                      <a:endParaRPr lang="de-DE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18.9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0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Silica</a:t>
                      </a:r>
                      <a:r>
                        <a:rPr lang="de-DE" dirty="0" smtClean="0"/>
                        <a:t>, 80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>
                          <a:solidFill>
                            <a:srgbClr val="FF0000"/>
                          </a:solidFill>
                        </a:rPr>
                        <a:t>47.1</a:t>
                      </a:r>
                      <a:endParaRPr lang="de-DE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57.5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821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Silica</a:t>
                      </a:r>
                      <a:r>
                        <a:rPr lang="de-DE" dirty="0" smtClean="0"/>
                        <a:t>, 120 </a:t>
                      </a:r>
                      <a:r>
                        <a:rPr lang="de-DE" dirty="0" err="1" smtClean="0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>
                          <a:solidFill>
                            <a:srgbClr val="FF0000"/>
                          </a:solidFill>
                        </a:rPr>
                        <a:t>23.6</a:t>
                      </a:r>
                      <a:endParaRPr lang="de-DE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071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Silica</a:t>
                      </a:r>
                      <a:r>
                        <a:rPr lang="de-DE" dirty="0" smtClean="0"/>
                        <a:t>, 1 µm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smtClean="0">
                          <a:solidFill>
                            <a:srgbClr val="FF0000"/>
                          </a:solidFill>
                        </a:rPr>
                        <a:t>2.6</a:t>
                      </a:r>
                      <a:endParaRPr lang="de-DE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032486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3780" r="3911" b="6209"/>
          <a:stretch/>
        </p:blipFill>
        <p:spPr>
          <a:xfrm>
            <a:off x="251158" y="1515088"/>
            <a:ext cx="2952328" cy="259228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666212" y="4080715"/>
            <a:ext cx="69169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Systematic SAXS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independenly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accurate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determination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Ar (87 K),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N2 (77K)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unreliable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polar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functionality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(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25-   30 %)</a:t>
            </a:r>
            <a:r>
              <a:rPr kumimoji="0" 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02484" y="1849772"/>
            <a:ext cx="132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Argon 87 K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92759" y="2219104"/>
            <a:ext cx="223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nonporous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" y="4373790"/>
            <a:ext cx="3104512" cy="2232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18594" y="5423579"/>
            <a:ext cx="80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SAXS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05800" cy="914400"/>
          </a:xfrm>
        </p:spPr>
        <p:txBody>
          <a:bodyPr>
            <a:noAutofit/>
          </a:bodyPr>
          <a:lstStyle/>
          <a:p>
            <a:pPr marL="566928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u="sng" dirty="0">
                <a:solidFill>
                  <a:schemeClr val="tx1"/>
                </a:solidFill>
                <a:latin typeface="Calibri" pitchFamily="34" charset="0"/>
              </a:rPr>
              <a:t>Problem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BET equation is in a strict sense not applicable to microporous materials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BET Area (apparent surface area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990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u="sng" dirty="0" smtClean="0">
                <a:solidFill>
                  <a:srgbClr val="FF0000"/>
                </a:solidFill>
                <a:latin typeface="Calibri" pitchFamily="34" charset="0"/>
              </a:rPr>
              <a:t>Problem: </a:t>
            </a:r>
            <a:r>
              <a:rPr lang="en-US" sz="2400" dirty="0" smtClean="0">
                <a:solidFill>
                  <a:srgbClr val="00B1EB"/>
                </a:solidFill>
                <a:latin typeface="Calibri" pitchFamily="34" charset="0"/>
              </a:rPr>
              <a:t>Application 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>of the BET Method for </a:t>
            </a:r>
            <a:r>
              <a:rPr lang="en-US" sz="2400" dirty="0" smtClean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400" dirty="0" smtClean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B1EB"/>
                </a:solidFill>
                <a:latin typeface="Calibri" pitchFamily="34" charset="0"/>
              </a:rPr>
              <a:t>Determination 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0B1EB"/>
                </a:solidFill>
                <a:latin typeface="Calibri" pitchFamily="34" charset="0"/>
              </a:rPr>
              <a:t>of 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>the </a:t>
            </a:r>
            <a:r>
              <a:rPr lang="en-US" sz="2400" dirty="0" smtClean="0">
                <a:solidFill>
                  <a:srgbClr val="00B1EB"/>
                </a:solidFill>
                <a:latin typeface="Calibri" pitchFamily="34" charset="0"/>
              </a:rPr>
              <a:t>BET 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>Area of Microporous Materials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aphicFrame>
        <p:nvGraphicFramePr>
          <p:cNvPr id="5" name="Object 9"/>
          <p:cNvGraphicFramePr>
            <a:graphicFrameLocks/>
          </p:cNvGraphicFramePr>
          <p:nvPr>
            <p:extLst/>
          </p:nvPr>
        </p:nvGraphicFramePr>
        <p:xfrm>
          <a:off x="879475" y="2124075"/>
          <a:ext cx="384492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Equation" r:id="rId4" imgW="1904174" imgH="406224" progId="Equation.3">
                  <p:embed/>
                </p:oleObj>
              </mc:Choice>
              <mc:Fallback>
                <p:oleObj name="Equation" r:id="rId4" imgW="1904174" imgH="406224" progId="Equation.3">
                  <p:embed/>
                  <p:pic>
                    <p:nvPicPr>
                      <p:cNvPr id="5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75" y="2124075"/>
                        <a:ext cx="3844925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7" y="3087688"/>
            <a:ext cx="4305063" cy="311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76800" y="2743200"/>
            <a:ext cx="4038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Application of BET equation in “classical range”, i.e. relative pressure range 0.05 to 0.3:</a:t>
            </a:r>
          </a:p>
          <a:p>
            <a:pPr marL="822516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Negative y-intercept</a:t>
            </a:r>
          </a:p>
          <a:p>
            <a:pPr marL="822516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Negative C constant</a:t>
            </a:r>
          </a:p>
          <a:p>
            <a:pPr marL="822516" marR="0" lvl="1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Less than optimal correlation coefficient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4800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BET area: 1008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/g,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" y="6133348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69" y="3429000"/>
            <a:ext cx="2857500" cy="3429000"/>
          </a:xfrm>
        </p:spPr>
      </p:pic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C5E79-DDC8-4AFA-834C-0CEBAB0EEAFF}" type="datetime1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11.06.2023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9437E-DD65-47AE-A718-65B9481C0A9E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03776" y="4361819"/>
            <a:ext cx="53496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Founded in 1743, the Friedrich-Alexander University Erlangen-Nuremberg is today one of Germany's top comprehensive research universities with approximately 40,000 students.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Bildplatzhalter 7" descr="schloss.jpg"/>
          <p:cNvPicPr>
            <a:picLocks/>
          </p:cNvPicPr>
          <p:nvPr/>
        </p:nvPicPr>
        <p:blipFill>
          <a:blip r:embed="rId3" cstate="print"/>
          <a:srcRect t="19875" b="27825"/>
          <a:stretch>
            <a:fillRect/>
          </a:stretch>
        </p:blipFill>
        <p:spPr>
          <a:xfrm>
            <a:off x="298499" y="949913"/>
            <a:ext cx="4788000" cy="2556000"/>
          </a:xfrm>
          <a:prstGeom prst="rect">
            <a:avLst/>
          </a:prstGeom>
        </p:spPr>
      </p:pic>
      <p:pic>
        <p:nvPicPr>
          <p:cNvPr id="4" name="Grafik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92" y="948037"/>
            <a:ext cx="3780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686800" cy="5410200"/>
          </a:xfrm>
        </p:spPr>
        <p:txBody>
          <a:bodyPr>
            <a:noAutofit/>
          </a:bodyPr>
          <a:lstStyle/>
          <a:p>
            <a:pPr marL="566928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Find the linear range of the BET plot for microporous materials in a way that reduces any subjectivity</a:t>
            </a:r>
          </a:p>
          <a:p>
            <a:pPr marL="566928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Calibri" pitchFamily="34" charset="0"/>
              </a:rPr>
              <a:t>J.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Rouquerol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et al. (Stud. Surf. Sci.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Catal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. 2007, 160, 49-56) suggested the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following</a:t>
            </a:r>
          </a:p>
          <a:p>
            <a:pPr marL="109728" indent="0" fontAlgn="auto"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           main 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criteria:</a:t>
            </a:r>
          </a:p>
          <a:p>
            <a:pPr marL="109728" indent="0" fontAlgn="auto">
              <a:spcAft>
                <a:spcPts val="0"/>
              </a:spcAft>
              <a:buNone/>
              <a:defRPr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marL="365316" lvl="1" indent="0" fontAlgn="auto"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(1) The quantity of C must be positive. Any negative intercept on the ordinate of the BET plot is an indication that one is outside the valid range of the BET equation.</a:t>
            </a:r>
          </a:p>
          <a:p>
            <a:pPr marL="822516" lvl="1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marL="365316" lvl="1" indent="0" fontAlgn="auto"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(2) The application of the BET equation should be limited to the pressure range where the term n(P</a:t>
            </a:r>
            <a:r>
              <a:rPr lang="en-US" sz="1800" baseline="-25000" dirty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-P) or n(1-P/P</a:t>
            </a:r>
            <a:r>
              <a:rPr lang="en-US" sz="1800" baseline="-25000" dirty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) continuously increases with P/P</a:t>
            </a:r>
            <a:r>
              <a:rPr lang="en-US" sz="1800" baseline="-25000" dirty="0">
                <a:solidFill>
                  <a:schemeClr val="tx1"/>
                </a:solidFill>
                <a:latin typeface="Calibri" pitchFamily="34" charset="0"/>
              </a:rPr>
              <a:t>0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. All data points above the maximum of the plot should be eliminated.</a:t>
            </a:r>
          </a:p>
          <a:p>
            <a:pPr marL="365316" lvl="1" indent="0" fontAlgn="auto">
              <a:spcAft>
                <a:spcPts val="0"/>
              </a:spcAft>
              <a:buNone/>
              <a:defRPr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marL="365316" lvl="1" indent="0" fontAlgn="auto"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(3)The pressure finally corresponding to the monolayer capacity, n</a:t>
            </a:r>
            <a:r>
              <a:rPr lang="en-US" sz="1800" baseline="-25000" dirty="0">
                <a:solidFill>
                  <a:schemeClr val="tx1"/>
                </a:solidFill>
                <a:latin typeface="Calibri" pitchFamily="34" charset="0"/>
              </a:rPr>
              <a:t>m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, should enter the pressure range for the calculation. </a:t>
            </a:r>
          </a:p>
          <a:p>
            <a:pPr marL="365316" lvl="1" indent="0" fontAlgn="auto">
              <a:spcAft>
                <a:spcPts val="0"/>
              </a:spcAft>
              <a:buNone/>
              <a:defRPr/>
            </a:pPr>
            <a:r>
              <a:rPr lang="en-US" sz="1600" i="1" dirty="0">
                <a:solidFill>
                  <a:schemeClr val="tx1"/>
                </a:solidFill>
                <a:latin typeface="Calibri" pitchFamily="34" charset="0"/>
              </a:rPr>
              <a:t>         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1437" y="630493"/>
            <a:ext cx="8991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Determination of the BET Area of </a:t>
            </a: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  <a:t>Microporous </a:t>
            </a:r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Materials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" y="6133348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105400"/>
            <a:ext cx="8153401" cy="990600"/>
          </a:xfrm>
        </p:spPr>
        <p:txBody>
          <a:bodyPr>
            <a:noAutofit/>
          </a:bodyPr>
          <a:lstStyle/>
          <a:p>
            <a:pPr marL="822516" lvl="1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Improves reproducibility of BET area determination of microporous materials</a:t>
            </a:r>
          </a:p>
          <a:p>
            <a:pPr marL="822516" lvl="1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Improves the comparison of BET area data between labs-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Procedure to Find the Linear BET Range </a:t>
            </a: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  <a:t>for </a:t>
            </a:r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Microporous Materials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0344"/>
            <a:ext cx="4048299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99" y="1480344"/>
            <a:ext cx="404716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10200" y="1676400"/>
            <a:ext cx="198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microporous material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76999" y="3242846"/>
            <a:ext cx="21518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BET area = 1167 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/g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90600" y="4406424"/>
            <a:ext cx="3352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maximum at P/P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= 0.07, apply BET equation to data points below that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81600" y="4397135"/>
            <a:ext cx="3352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positive C constant, good correlation coefficient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" y="6133348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91440" y="243840"/>
            <a:ext cx="8610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2400" cap="all" dirty="0">
                <a:solidFill>
                  <a:srgbClr val="00B0F0"/>
                </a:solidFill>
                <a:latin typeface="Calibri" pitchFamily="34" charset="0"/>
              </a:rPr>
              <a:t>IUPAC Report 2015 </a:t>
            </a: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  <a:t>Surface </a:t>
            </a:r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Area Determination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4114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MS Reference Sans Serif"/>
              </a:rPr>
              <a:t>● </a:t>
            </a:r>
            <a:r>
              <a:rPr lang="en-US" sz="2000" dirty="0" smtClean="0">
                <a:latin typeface="Calibri" panose="020F0502020204030204" pitchFamily="34" charset="0"/>
              </a:rPr>
              <a:t>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The Brunauer-Emmett-Teller (BET) method continues to be the most widely used procedure for evaluating the surface area of porous and finely-divided materials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MS Reference Sans Serif"/>
              </a:rPr>
              <a:t>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Under certain carefully controlled conditions, the BET-area of a non-porous, macroporous  or a mesoporous solid (i.e. giving a well-defined Type II or a Type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IVa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 isotherm) can be regarded as the probe accessible surface area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●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In the presence of micropores   (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ie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. Type I isotherms and combinations of Types I and II or Types I and IV isotherms) the application of the BET method 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only leads to an apparent surface area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i.e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 BET Area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which serves as a useful “fingerprint” of the adsorbent.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In this case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the linear range of the BET plot may be difficult to locate. A useful procedure suggested by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Rouquerol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  et. al  permits to overcome this difficulty and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improves the reproducibility of the method.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" y="6133348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5659" y="184075"/>
            <a:ext cx="6528020" cy="4463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methodology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eliable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textural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de-DE" sz="2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immersed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liquid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NMR </a:t>
            </a:r>
            <a:r>
              <a:rPr lang="de-DE" sz="24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relaxamotry</a:t>
            </a:r>
            <a:r>
              <a:rPr lang="de-DE" sz="24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4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rafik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37" y="2819750"/>
            <a:ext cx="4534727" cy="3024000"/>
          </a:xfrm>
          <a:prstGeom prst="rect">
            <a:avLst/>
          </a:prstGeom>
        </p:spPr>
      </p:pic>
      <p:sp>
        <p:nvSpPr>
          <p:cNvPr id="70" name="Rechteck 69"/>
          <p:cNvSpPr/>
          <p:nvPr/>
        </p:nvSpPr>
        <p:spPr>
          <a:xfrm>
            <a:off x="377710" y="1652105"/>
            <a:ext cx="8203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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Relaxation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liquid on the particle surface is 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much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faster than in the bulk liquid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Rechteck 72"/>
              <p:cNvSpPr/>
              <p:nvPr/>
            </p:nvSpPr>
            <p:spPr>
              <a:xfrm>
                <a:off x="6119853" y="6008714"/>
                <a:ext cx="2707601" cy="695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2,</m:t>
                              </m:r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𝐴𝑑𝑠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2,</m:t>
                              </m:r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  <m:r>
                        <a:rPr kumimoji="0" lang="de-DE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⋅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𝐿𝑖𝑞𝑢𝑖𝑑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3" name="Rechteck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853" y="6008714"/>
                <a:ext cx="2707601" cy="6955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feld 84"/>
          <p:cNvSpPr txBox="1"/>
          <p:nvPr/>
        </p:nvSpPr>
        <p:spPr>
          <a:xfrm>
            <a:off x="4595099" y="2719898"/>
            <a:ext cx="30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Spin-spin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relaxation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(T</a:t>
            </a:r>
            <a:r>
              <a:rPr kumimoji="0" lang="de-D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): 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20885" b="36277"/>
          <a:stretch/>
        </p:blipFill>
        <p:spPr>
          <a:xfrm>
            <a:off x="456750" y="2421497"/>
            <a:ext cx="3415593" cy="324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" y="5996502"/>
            <a:ext cx="1344490" cy="72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64" y="832205"/>
            <a:ext cx="1080532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6876636" y="2524159"/>
            <a:ext cx="245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C. Schlumberger </a:t>
            </a:r>
            <a:endParaRPr lang="de-DE" dirty="0"/>
          </a:p>
        </p:txBody>
      </p:sp>
      <p:grpSp>
        <p:nvGrpSpPr>
          <p:cNvPr id="20" name="Gruppieren 19"/>
          <p:cNvGrpSpPr>
            <a:grpSpLocks noChangeAspect="1"/>
          </p:cNvGrpSpPr>
          <p:nvPr/>
        </p:nvGrpSpPr>
        <p:grpSpPr>
          <a:xfrm>
            <a:off x="3722280" y="5637677"/>
            <a:ext cx="2397573" cy="1207830"/>
            <a:chOff x="2400567" y="2058662"/>
            <a:chExt cx="2841325" cy="1167332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567" y="2058662"/>
              <a:ext cx="2251543" cy="1113374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2959501" y="2825885"/>
              <a:ext cx="95085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Particle</a:t>
              </a: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325573" y="2771926"/>
              <a:ext cx="916319" cy="400109"/>
            </a:xfrm>
            <a:prstGeom prst="rect">
              <a:avLst/>
            </a:prstGeom>
            <a:solidFill>
              <a:srgbClr val="CBCBC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6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4" t="5616" b="51172"/>
          <a:stretch/>
        </p:blipFill>
        <p:spPr bwMode="auto">
          <a:xfrm>
            <a:off x="3959432" y="1247702"/>
            <a:ext cx="4087999" cy="2592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2076"/>
            <a:ext cx="7106824" cy="446315"/>
          </a:xfrm>
        </p:spPr>
        <p:txBody>
          <a:bodyPr/>
          <a:lstStyle/>
          <a:p>
            <a:r>
              <a:rPr lang="de-DE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</a:t>
            </a:r>
            <a:r>
              <a:rPr lang="de-DE" sz="2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Assessment</a:t>
            </a:r>
            <a:br>
              <a:rPr lang="de-DE" sz="2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NMR </a:t>
            </a:r>
            <a:r>
              <a:rPr lang="de-DE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Relaxometry</a:t>
            </a:r>
            <a:endParaRPr lang="de-DE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9345" y="869775"/>
            <a:ext cx="8288250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NMR relaxation of nonporous silica </a:t>
            </a:r>
            <a:r>
              <a:rPr lang="en-GB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water</a:t>
            </a:r>
          </a:p>
          <a:p>
            <a:pPr defTabSz="685800"/>
            <a:endParaRPr lang="en-GB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479442"/>
              </p:ext>
            </p:extLst>
          </p:nvPr>
        </p:nvGraphicFramePr>
        <p:xfrm>
          <a:off x="505912" y="3942752"/>
          <a:ext cx="8281609" cy="104101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62389">
                  <a:extLst>
                    <a:ext uri="{9D8B030D-6E8A-4147-A177-3AD203B41FA5}">
                      <a16:colId xmlns:a16="http://schemas.microsoft.com/office/drawing/2014/main" val="2565124713"/>
                    </a:ext>
                  </a:extLst>
                </a:gridCol>
                <a:gridCol w="1203817">
                  <a:extLst>
                    <a:ext uri="{9D8B030D-6E8A-4147-A177-3AD203B41FA5}">
                      <a16:colId xmlns:a16="http://schemas.microsoft.com/office/drawing/2014/main" val="2141441541"/>
                    </a:ext>
                  </a:extLst>
                </a:gridCol>
                <a:gridCol w="1069277">
                  <a:extLst>
                    <a:ext uri="{9D8B030D-6E8A-4147-A177-3AD203B41FA5}">
                      <a16:colId xmlns:a16="http://schemas.microsoft.com/office/drawing/2014/main" val="4232967034"/>
                    </a:ext>
                  </a:extLst>
                </a:gridCol>
                <a:gridCol w="1069277">
                  <a:extLst>
                    <a:ext uri="{9D8B030D-6E8A-4147-A177-3AD203B41FA5}">
                      <a16:colId xmlns:a16="http://schemas.microsoft.com/office/drawing/2014/main" val="3836413085"/>
                    </a:ext>
                  </a:extLst>
                </a:gridCol>
                <a:gridCol w="1069277">
                  <a:extLst>
                    <a:ext uri="{9D8B030D-6E8A-4147-A177-3AD203B41FA5}">
                      <a16:colId xmlns:a16="http://schemas.microsoft.com/office/drawing/2014/main" val="2321203517"/>
                    </a:ext>
                  </a:extLst>
                </a:gridCol>
                <a:gridCol w="953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3786">
                  <a:extLst>
                    <a:ext uri="{9D8B030D-6E8A-4147-A177-3AD203B41FA5}">
                      <a16:colId xmlns:a16="http://schemas.microsoft.com/office/drawing/2014/main" val="1605876266"/>
                    </a:ext>
                  </a:extLst>
                </a:gridCol>
              </a:tblGrid>
              <a:tr h="355215">
                <a:tc>
                  <a:txBody>
                    <a:bodyPr/>
                    <a:lstStyle/>
                    <a:p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Silica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µm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Silica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480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Silica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200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Silica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140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Silica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80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Silica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12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171232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(BET, Ar) / m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endParaRPr lang="de-DE" sz="18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6.9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24.2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40.7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162.6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868899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(NMR, T</a:t>
                      </a:r>
                      <a:r>
                        <a:rPr lang="de-DE" sz="1800" baseline="-25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/ m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13.6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29.2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47.3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161.4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9521466"/>
                  </a:ext>
                </a:extLst>
              </a:tr>
            </a:tbl>
          </a:graphicData>
        </a:graphic>
      </p:graphicFrame>
      <p:sp>
        <p:nvSpPr>
          <p:cNvPr id="17" name="Rechteck 16"/>
          <p:cNvSpPr/>
          <p:nvPr/>
        </p:nvSpPr>
        <p:spPr>
          <a:xfrm>
            <a:off x="239310" y="2372329"/>
            <a:ext cx="7636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area of silica model </a:t>
            </a:r>
            <a:endParaRPr lang="en-GB" sz="2000" b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/>
            <a:r>
              <a:rPr lang="en-GB" sz="2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</a:t>
            </a:r>
            <a:r>
              <a:rPr lang="en-GB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(nonporous 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silica / water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Rechteck 17"/>
          <p:cNvSpPr/>
          <p:nvPr/>
        </p:nvSpPr>
        <p:spPr>
          <a:xfrm>
            <a:off x="-373710" y="5123532"/>
            <a:ext cx="9258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0313" lvl="5" indent="-214313" algn="ctr" defTabSz="685800">
              <a:spcAft>
                <a:spcPts val="900"/>
              </a:spcAft>
              <a:buFont typeface="Calibri" panose="020F0502020204030204" pitchFamily="34" charset="0"/>
              <a:buChar char="→"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between NMR T</a:t>
            </a:r>
            <a:r>
              <a:rPr lang="en-GB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area and BET surface area</a:t>
            </a:r>
          </a:p>
        </p:txBody>
      </p:sp>
      <p:sp>
        <p:nvSpPr>
          <p:cNvPr id="19" name="Rechteck 18"/>
          <p:cNvSpPr/>
          <p:nvPr/>
        </p:nvSpPr>
        <p:spPr>
          <a:xfrm>
            <a:off x="74717" y="545325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Thommes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 Schlumberger, Characterization of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Nanoporous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Materials, Annual Review of Chemical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Biomolecular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Engineering. 12:137-162 (2021) 137–162</a:t>
            </a:r>
          </a:p>
          <a:p>
            <a:pPr defTabSz="685800"/>
            <a:r>
              <a:rPr lang="de-DE" sz="1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Schlumberger, C., Sandner, L., Michalowski, A., Thommes, M.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wet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dry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nonporous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nanoporous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relaxometry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gas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physisorption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de-D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85825" y="1424912"/>
            <a:ext cx="3787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spcAft>
                <a:spcPts val="900"/>
              </a:spcAft>
              <a:buFont typeface="Calibri" panose="020F0502020204030204" pitchFamily="34" charset="0"/>
              <a:buChar char="→"/>
            </a:pP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correlation between T</a:t>
            </a:r>
            <a:r>
              <a:rPr lang="en-GB" sz="2000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relaxation time and surface area</a:t>
            </a: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7714123" y="1628018"/>
            <a:ext cx="0" cy="7497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747077" y="1688662"/>
            <a:ext cx="164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FF0000"/>
                </a:solidFill>
                <a:latin typeface="Arial"/>
              </a:rPr>
              <a:t>Increase 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in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surface area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4935396" y="2662223"/>
            <a:ext cx="637852" cy="5153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841" y="1589341"/>
            <a:ext cx="3772991" cy="23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9828"/>
            <a:ext cx="7849499" cy="446315"/>
          </a:xfrm>
        </p:spPr>
        <p:txBody>
          <a:bodyPr/>
          <a:lstStyle/>
          <a:p>
            <a:r>
              <a:rPr lang="en-US" sz="2400" dirty="0">
                <a:solidFill>
                  <a:srgbClr val="00B1EB"/>
                </a:solidFill>
              </a:rPr>
              <a:t>Surface </a:t>
            </a:r>
            <a:r>
              <a:rPr lang="en-US" sz="2400" dirty="0" smtClean="0">
                <a:solidFill>
                  <a:srgbClr val="00B1EB"/>
                </a:solidFill>
              </a:rPr>
              <a:t>Area </a:t>
            </a:r>
            <a:r>
              <a:rPr lang="en-US" sz="2400" dirty="0">
                <a:solidFill>
                  <a:srgbClr val="00B1EB"/>
                </a:solidFill>
              </a:rPr>
              <a:t>A</a:t>
            </a:r>
            <a:r>
              <a:rPr lang="en-US" sz="2400" dirty="0" smtClean="0">
                <a:solidFill>
                  <a:srgbClr val="00B1EB"/>
                </a:solidFill>
              </a:rPr>
              <a:t>ssessment </a:t>
            </a:r>
            <a:r>
              <a:rPr lang="en-US" sz="2400" dirty="0">
                <a:solidFill>
                  <a:srgbClr val="00B1EB"/>
                </a:solidFill>
              </a:rPr>
              <a:t>by </a:t>
            </a:r>
            <a:r>
              <a:rPr lang="en-US" sz="2400" dirty="0" smtClean="0">
                <a:solidFill>
                  <a:srgbClr val="00B1EB"/>
                </a:solidFill>
              </a:rPr>
              <a:t/>
            </a:r>
            <a:br>
              <a:rPr lang="en-US" sz="2400" dirty="0" smtClean="0">
                <a:solidFill>
                  <a:srgbClr val="00B1EB"/>
                </a:solidFill>
              </a:rPr>
            </a:br>
            <a:r>
              <a:rPr lang="en-US" sz="2400" dirty="0" smtClean="0">
                <a:solidFill>
                  <a:srgbClr val="00B1EB"/>
                </a:solidFill>
              </a:rPr>
              <a:t>NMR </a:t>
            </a:r>
            <a:r>
              <a:rPr lang="en-US" sz="2400" dirty="0" err="1">
                <a:solidFill>
                  <a:srgbClr val="00B1EB"/>
                </a:solidFill>
              </a:rPr>
              <a:t>Relaxometry</a:t>
            </a:r>
            <a:endParaRPr lang="en-US" sz="2400" dirty="0">
              <a:solidFill>
                <a:srgbClr val="00B1EB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44066" y="5953218"/>
            <a:ext cx="584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ctr">
              <a:spcAft>
                <a:spcPts val="900"/>
              </a:spcAft>
              <a:buFont typeface="Calibri" panose="020F0502020204030204" pitchFamily="34" charset="0"/>
              <a:buChar char="→"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between NMR T</a:t>
            </a:r>
            <a:r>
              <a:rPr lang="en-GB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area and BET surface area for carbon blacks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862027"/>
              </p:ext>
            </p:extLst>
          </p:nvPr>
        </p:nvGraphicFramePr>
        <p:xfrm>
          <a:off x="244929" y="4595029"/>
          <a:ext cx="5959555" cy="10287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13347">
                  <a:extLst>
                    <a:ext uri="{9D8B030D-6E8A-4147-A177-3AD203B41FA5}">
                      <a16:colId xmlns:a16="http://schemas.microsoft.com/office/drawing/2014/main" val="2565124713"/>
                    </a:ext>
                  </a:extLst>
                </a:gridCol>
                <a:gridCol w="1973104">
                  <a:extLst>
                    <a:ext uri="{9D8B030D-6E8A-4147-A177-3AD203B41FA5}">
                      <a16:colId xmlns:a16="http://schemas.microsoft.com/office/drawing/2014/main" val="2141441541"/>
                    </a:ext>
                  </a:extLst>
                </a:gridCol>
                <a:gridCol w="1973104">
                  <a:extLst>
                    <a:ext uri="{9D8B030D-6E8A-4147-A177-3AD203B41FA5}">
                      <a16:colId xmlns:a16="http://schemas.microsoft.com/office/drawing/2014/main" val="423296703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 Black N774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 Black N375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171232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(BET, Ar) / m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endParaRPr lang="de-DE" sz="18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26.1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82.2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868899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(NMR, T</a:t>
                      </a:r>
                      <a:r>
                        <a:rPr lang="de-DE" sz="1800" baseline="-25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/ m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de-DE" sz="18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27.7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69.9</a:t>
                      </a:r>
                      <a:endParaRPr lang="de-DE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9521466"/>
                  </a:ext>
                </a:extLst>
              </a:tr>
            </a:tbl>
          </a:graphicData>
        </a:graphic>
      </p:graphicFrame>
      <p:sp>
        <p:nvSpPr>
          <p:cNvPr id="12" name="Rechteck 11"/>
          <p:cNvSpPr/>
          <p:nvPr/>
        </p:nvSpPr>
        <p:spPr>
          <a:xfrm>
            <a:off x="244928" y="4074164"/>
            <a:ext cx="93602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area of carbon blacks </a:t>
            </a:r>
            <a:r>
              <a:rPr lang="en-GB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200" b="1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</a:t>
            </a:r>
            <a:r>
              <a:rPr lang="en-GB" sz="2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N134/THF</a:t>
            </a:r>
            <a:r>
              <a:rPr lang="en-GB" sz="2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1" name="Rechteck 20"/>
          <p:cNvSpPr/>
          <p:nvPr/>
        </p:nvSpPr>
        <p:spPr>
          <a:xfrm>
            <a:off x="6423979" y="4664157"/>
            <a:ext cx="2663907" cy="18697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[1] D. </a:t>
            </a:r>
            <a:r>
              <a:rPr lang="en-US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Fairhurst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et al., Relaxation NMR as a tool to study the dispersion and formulation behavior of nanostructured carbon materials, Magnetic Resonance in Chemistry. 54 (2016) 521–526.</a:t>
            </a:r>
          </a:p>
          <a:p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[2] Schlumberger, C., Sandner, L.,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Michalowski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Thommes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Reliable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wet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dry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nonporous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nanoporous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resonance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relaxometry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gas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physisorption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de-DE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-1955979" y="1478910"/>
            <a:ext cx="8762550" cy="104644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Spin-spin relaxation of carbon blacks </a:t>
            </a:r>
            <a:endParaRPr lang="en-GB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tetrahydrofuran (THF) </a:t>
            </a:r>
            <a:r>
              <a:rPr lang="en-GB" sz="2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</a:p>
          <a:p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31474" y="2309921"/>
            <a:ext cx="3787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900"/>
              </a:spcAft>
              <a:buFont typeface="Calibri" panose="020F0502020204030204" pitchFamily="34" charset="0"/>
              <a:buChar char="→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Good correlation between T</a:t>
            </a:r>
            <a:r>
              <a:rPr lang="en-GB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relaxation time and surface area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7755932" y="1831367"/>
            <a:ext cx="0" cy="8324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7791517" y="2154349"/>
            <a:ext cx="1743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 in surface area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4890306" y="2690094"/>
            <a:ext cx="545294" cy="3951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9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27621-5B88-4A6F-BADF-5FE81BDFFF7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F7E3-7EF7-4A18-89C3-4F0A547927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8994" y="2772696"/>
            <a:ext cx="853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 Size Analysi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" y="5966370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10A9-AFFE-4AC5-8C5C-903AE156C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68" y="129208"/>
            <a:ext cx="8754894" cy="99417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100" dirty="0" smtClean="0">
                <a:solidFill>
                  <a:srgbClr val="00B1EB"/>
                </a:solidFill>
                <a:latin typeface="Calibri" pitchFamily="34" charset="0"/>
              </a:rPr>
              <a:t>New </a:t>
            </a:r>
            <a:r>
              <a:rPr lang="en-US" sz="3100" dirty="0">
                <a:solidFill>
                  <a:srgbClr val="00B1EB"/>
                </a:solidFill>
                <a:latin typeface="Calibri" pitchFamily="34" charset="0"/>
              </a:rPr>
              <a:t>IUPAC Recommendations  (2015</a:t>
            </a:r>
            <a:r>
              <a:rPr lang="en-US" sz="3100" dirty="0" smtClean="0">
                <a:solidFill>
                  <a:srgbClr val="00B1EB"/>
                </a:solidFill>
                <a:latin typeface="Calibri" pitchFamily="34" charset="0"/>
              </a:rPr>
              <a:t>) </a:t>
            </a:r>
            <a:r>
              <a:rPr lang="en-US" sz="2700" dirty="0" smtClean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700" dirty="0" smtClean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i="1" dirty="0" smtClean="0">
                <a:solidFill>
                  <a:srgbClr val="00B1EB"/>
                </a:solidFill>
                <a:latin typeface="Calibri" pitchFamily="34" charset="0"/>
              </a:rPr>
              <a:t>Updated Classification </a:t>
            </a:r>
            <a:r>
              <a:rPr lang="en-US" sz="2400" i="1" dirty="0">
                <a:solidFill>
                  <a:srgbClr val="00B1EB"/>
                </a:solidFill>
                <a:latin typeface="Calibri" pitchFamily="34" charset="0"/>
              </a:rPr>
              <a:t>of </a:t>
            </a:r>
            <a:r>
              <a:rPr lang="en-US" sz="2400" i="1" dirty="0" err="1" smtClean="0">
                <a:solidFill>
                  <a:srgbClr val="00B1EB"/>
                </a:solidFill>
                <a:latin typeface="Calibri" pitchFamily="34" charset="0"/>
              </a:rPr>
              <a:t>Physisorption</a:t>
            </a:r>
            <a:r>
              <a:rPr lang="en-US" sz="2400" i="1" dirty="0" smtClean="0">
                <a:solidFill>
                  <a:srgbClr val="00B1EB"/>
                </a:solidFill>
                <a:latin typeface="Calibri" pitchFamily="34" charset="0"/>
              </a:rPr>
              <a:t> Isotherms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endParaRPr lang="en-US" sz="2175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631" y="1497552"/>
            <a:ext cx="3960000" cy="464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/>
          <p:nvPr/>
        </p:nvSpPr>
        <p:spPr>
          <a:xfrm>
            <a:off x="501314" y="2671574"/>
            <a:ext cx="485921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Nanopores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pore widths ≤  100 nm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Within the range of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nanopores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Micropores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&lt; 2 nm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Ultramicropore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&lt; 0.7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Supermicropore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0.7 – 2nm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Mesopore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 2- 50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Macropores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&gt; 50nm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6295" y="5012406"/>
            <a:ext cx="54171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                                      </a:t>
            </a:r>
            <a:endParaRPr kumimoji="0" lang="de-DE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/>
              <a:cs typeface="Calibri" panose="020F0502020204030204" pitchFamily="34" charset="0"/>
            </a:endParaRPr>
          </a:p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705082" y="616969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Classification represents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subcritical adsorption isotherms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rigid adsorbents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                 </a:t>
            </a:r>
          </a:p>
        </p:txBody>
      </p:sp>
      <p:sp>
        <p:nvSpPr>
          <p:cNvPr id="4" name="Rechteck 3"/>
          <p:cNvSpPr/>
          <p:nvPr/>
        </p:nvSpPr>
        <p:spPr>
          <a:xfrm>
            <a:off x="5140896" y="2117020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ultramicropore</a:t>
            </a:r>
          </a:p>
        </p:txBody>
      </p:sp>
      <p:sp>
        <p:nvSpPr>
          <p:cNvPr id="7" name="Rechteck 6"/>
          <p:cNvSpPr/>
          <p:nvPr/>
        </p:nvSpPr>
        <p:spPr>
          <a:xfrm>
            <a:off x="7386737" y="2117020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supermicropore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56057" y="3304850"/>
            <a:ext cx="1760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non-porous;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het.surf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016475" y="2699096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non-porous, het surf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Rechteck 11"/>
          <p:cNvSpPr/>
          <p:nvPr/>
        </p:nvSpPr>
        <p:spPr>
          <a:xfrm>
            <a:off x="5709652" y="4333011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mesoporous</a:t>
            </a:r>
          </a:p>
        </p:txBody>
      </p:sp>
      <p:sp>
        <p:nvSpPr>
          <p:cNvPr id="14" name="Rechteck 13"/>
          <p:cNvSpPr/>
          <p:nvPr/>
        </p:nvSpPr>
        <p:spPr>
          <a:xfrm>
            <a:off x="7516830" y="4342063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mesoporous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B810CCFD-1772-4634-9E36-135755460351}"/>
              </a:ext>
            </a:extLst>
          </p:cNvPr>
          <p:cNvSpPr txBox="1"/>
          <p:nvPr/>
        </p:nvSpPr>
        <p:spPr>
          <a:xfrm>
            <a:off x="5176561" y="4941289"/>
            <a:ext cx="1066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microporous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or–mesoporous </a:t>
            </a:r>
          </a:p>
        </p:txBody>
      </p:sp>
      <p:sp>
        <p:nvSpPr>
          <p:cNvPr id="16" name="Rechteck 15"/>
          <p:cNvSpPr/>
          <p:nvPr/>
        </p:nvSpPr>
        <p:spPr>
          <a:xfrm>
            <a:off x="7046099" y="5475937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nonporous-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homog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surface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03492" y="2307364"/>
            <a:ext cx="6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" y="6003976"/>
            <a:ext cx="1344490" cy="7200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082" y="11527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M. Thommes, K. Kaneko, A.V. Neimark, J.P. Olivier,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F. Rodriguez-Reinoso J. Rouquerol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, K.S.W. Sing,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Pure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Appl. Chem., 2015, 87, 1051.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648486" y="1572426"/>
            <a:ext cx="76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964680" y="3862699"/>
            <a:ext cx="66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08738"/>
            <a:ext cx="4032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0" y="2092594"/>
            <a:ext cx="822960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Reference Sans Serif"/>
                <a:ea typeface="+mn-ea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Pore Size/Volume Characterization of microporous materials with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polar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surface functionality, e.g. zeolites, MOFs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  <a:sym typeface="Symbol"/>
              </a:rPr>
              <a:t>         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cs typeface="Arial" charset="0"/>
                <a:sym typeface="Symbol"/>
              </a:rPr>
              <a:t>  Argon 87 K adsorption </a:t>
            </a:r>
            <a:endParaRPr lang="en-US" sz="2200" b="1" i="1" dirty="0">
              <a:solidFill>
                <a:srgbClr val="0070C0"/>
              </a:solidFill>
              <a:latin typeface="Calibri" pitchFamily="34" charset="0"/>
              <a:cs typeface="Arial" charset="0"/>
              <a:sym typeface="Symbo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Characterization of </a:t>
            </a:r>
            <a:r>
              <a:rPr lang="en-US" sz="2400" b="1" dirty="0" err="1">
                <a:solidFill>
                  <a:schemeClr val="tx1"/>
                </a:solidFill>
                <a:latin typeface="Calibri" pitchFamily="34" charset="0"/>
              </a:rPr>
              <a:t>ultramicroporous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</a:rPr>
              <a:t>carbons</a:t>
            </a:r>
          </a:p>
          <a:p>
            <a:pPr marL="136716" lvl="1" indent="0">
              <a:spcBef>
                <a:spcPct val="0"/>
              </a:spcBef>
              <a:buNone/>
              <a:defRPr/>
            </a:pPr>
            <a:r>
              <a:rPr lang="en-US" sz="2400" b="1" dirty="0" smtClean="0">
                <a:solidFill>
                  <a:schemeClr val="accent1"/>
                </a:solidFill>
                <a:latin typeface="Calibri" pitchFamily="34" charset="0"/>
              </a:rPr>
              <a:t>      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cs typeface="Arial" charset="0"/>
                <a:sym typeface="Symbol"/>
              </a:rPr>
              <a:t> </a:t>
            </a:r>
            <a:r>
              <a:rPr lang="en-US" sz="2400" b="1" i="1" dirty="0">
                <a:solidFill>
                  <a:srgbClr val="DEF5FA">
                    <a:lumMod val="50000"/>
                  </a:srgbClr>
                </a:solidFill>
                <a:latin typeface="Calibri" pitchFamily="34" charset="0"/>
                <a:cs typeface="Arial" charset="0"/>
                <a:sym typeface="Symbol"/>
              </a:rPr>
              <a:t> </a:t>
            </a:r>
            <a:r>
              <a:rPr lang="en-US" sz="2200" b="1" i="1" dirty="0">
                <a:solidFill>
                  <a:srgbClr val="DEF5FA">
                    <a:lumMod val="50000"/>
                  </a:srgbClr>
                </a:solidFill>
                <a:latin typeface="Calibri" pitchFamily="34" charset="0"/>
                <a:cs typeface="Arial" charset="0"/>
                <a:sym typeface="Symbol"/>
              </a:rPr>
              <a:t>CO</a:t>
            </a:r>
            <a:r>
              <a:rPr lang="en-US" sz="2200" b="1" i="1" baseline="-25000" dirty="0">
                <a:solidFill>
                  <a:srgbClr val="DEF5FA">
                    <a:lumMod val="50000"/>
                  </a:srgbClr>
                </a:solidFill>
                <a:latin typeface="Calibri" pitchFamily="34" charset="0"/>
                <a:cs typeface="Arial" charset="0"/>
                <a:sym typeface="Symbol"/>
              </a:rPr>
              <a:t>2</a:t>
            </a:r>
            <a:r>
              <a:rPr lang="en-US" sz="2200" b="1" i="1" dirty="0">
                <a:solidFill>
                  <a:srgbClr val="DEF5FA">
                    <a:lumMod val="50000"/>
                  </a:srgbClr>
                </a:solidFill>
                <a:latin typeface="Calibri" pitchFamily="34" charset="0"/>
                <a:cs typeface="Arial" charset="0"/>
                <a:sym typeface="Symbol"/>
              </a:rPr>
              <a:t> adsorption at 273K </a:t>
            </a:r>
            <a:endParaRPr lang="en-US" sz="2200" b="1" dirty="0">
              <a:solidFill>
                <a:schemeClr val="accent1"/>
              </a:solidFill>
              <a:latin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● </a:t>
            </a:r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ow surface area materials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charset="0"/>
                <a:sym typeface="Symbol"/>
              </a:rPr>
              <a:t>       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cs typeface="Arial" charset="0"/>
                <a:sym typeface="Symbol"/>
              </a:rPr>
              <a:t>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cs typeface="Arial" charset="0"/>
                <a:sym typeface="Symbol"/>
              </a:rPr>
              <a:t>Krypton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cs typeface="Arial" charset="0"/>
                <a:sym typeface="Symbol"/>
              </a:rPr>
              <a:t> adsorption at 77 K for BET analysis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DEF5FA">
                  <a:lumMod val="50000"/>
                </a:srgbClr>
              </a:solidFill>
              <a:effectLst/>
              <a:uLnTx/>
              <a:uFillTx/>
              <a:latin typeface="Calibri" pitchFamily="34" charset="0"/>
              <a:cs typeface="Arial" charset="0"/>
              <a:sym typeface="Symbo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39843" y="130490"/>
            <a:ext cx="8904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IUPAC (2015):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Key Recommendations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DEF5FA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for Characterization of Porous Materials</a:t>
            </a:r>
            <a:endParaRPr kumimoji="0" lang="de-DE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0" y="5931685"/>
            <a:ext cx="1344490" cy="72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3862" y="1391561"/>
            <a:ext cx="64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Choice of Adsorptive: 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4" descr="MOF-ZEOLITE-COMPARISON(LOG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952625"/>
            <a:ext cx="409733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5" name="Picture 3" descr="MOF-ZEOLITE-COMPARI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952625"/>
            <a:ext cx="416718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363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1974"/>
            <a:ext cx="8623300" cy="957263"/>
          </a:xfrm>
        </p:spPr>
        <p:txBody>
          <a:bodyPr/>
          <a:lstStyle/>
          <a:p>
            <a:pPr eaLnBrk="1" hangingPunct="1"/>
            <a:r>
              <a:rPr lang="en-US" altLang="de-DE" sz="3200" b="1" dirty="0" smtClean="0">
                <a:solidFill>
                  <a:srgbClr val="00B1EB"/>
                </a:solidFill>
                <a:latin typeface="Calibri" panose="020F0502020204030204" pitchFamily="34" charset="0"/>
              </a:rPr>
              <a:t>High Resolution Argon (87 K) Adsorption</a:t>
            </a:r>
          </a:p>
        </p:txBody>
      </p:sp>
      <p:sp>
        <p:nvSpPr>
          <p:cNvPr id="208901" name="TextBox 9"/>
          <p:cNvSpPr txBox="1">
            <a:spLocks noChangeArrowheads="1"/>
          </p:cNvSpPr>
          <p:nvPr/>
        </p:nvSpPr>
        <p:spPr bwMode="auto">
          <a:xfrm>
            <a:off x="2740025" y="3398838"/>
            <a:ext cx="9842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77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mordenite</a:t>
            </a:r>
          </a:p>
        </p:txBody>
      </p:sp>
      <p:sp>
        <p:nvSpPr>
          <p:cNvPr id="208902" name="TextBox 10"/>
          <p:cNvSpPr txBox="1">
            <a:spLocks noChangeArrowheads="1"/>
          </p:cNvSpPr>
          <p:nvPr/>
        </p:nvSpPr>
        <p:spPr bwMode="auto">
          <a:xfrm>
            <a:off x="2743200" y="2835275"/>
            <a:ext cx="984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77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</a:t>
            </a:r>
            <a:r>
              <a:rPr kumimoji="0" lang="en-US" altLang="de-DE" sz="1477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-MOF</a:t>
            </a:r>
          </a:p>
        </p:txBody>
      </p:sp>
      <p:sp>
        <p:nvSpPr>
          <p:cNvPr id="208903" name="TextBox 15"/>
          <p:cNvSpPr txBox="1">
            <a:spLocks noChangeArrowheads="1"/>
          </p:cNvSpPr>
          <p:nvPr/>
        </p:nvSpPr>
        <p:spPr bwMode="auto">
          <a:xfrm>
            <a:off x="1092200" y="4627563"/>
            <a:ext cx="73453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9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Thommes, M. Textural Characterization of Zeolites and Ordered Mesoporous Materials by Physical Adsorption in: </a:t>
            </a:r>
            <a:r>
              <a:rPr kumimoji="0" lang="en-US" altLang="de-DE" sz="1292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Introduction to Zeolite Science and Practice, </a:t>
            </a:r>
            <a:r>
              <a:rPr kumimoji="0" lang="en-US" altLang="de-DE" sz="1292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2007</a:t>
            </a:r>
            <a:r>
              <a:rPr kumimoji="0" lang="en-US" altLang="de-DE" sz="129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p. 495-523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292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9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Thommes, M.; Cychosz, K.A. </a:t>
            </a:r>
            <a:r>
              <a:rPr kumimoji="0" lang="en-US" altLang="de-DE" sz="1292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Adsorption</a:t>
            </a:r>
            <a:r>
              <a:rPr kumimoji="0" lang="en-US" altLang="de-DE" sz="129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de-DE" sz="1292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2014</a:t>
            </a:r>
            <a:r>
              <a:rPr kumimoji="0" lang="en-US" altLang="de-DE" sz="129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de-DE" sz="1292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r>
              <a:rPr kumimoji="0" lang="en-US" altLang="de-DE" sz="129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233-250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292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8904" name="TextBox 18"/>
          <p:cNvSpPr txBox="1">
            <a:spLocks noChangeArrowheads="1"/>
          </p:cNvSpPr>
          <p:nvPr/>
        </p:nvSpPr>
        <p:spPr bwMode="auto">
          <a:xfrm>
            <a:off x="6962775" y="2343150"/>
            <a:ext cx="9858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77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soc</a:t>
            </a:r>
            <a:r>
              <a:rPr kumimoji="0" lang="en-US" altLang="de-DE" sz="1477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-MOF</a:t>
            </a:r>
          </a:p>
        </p:txBody>
      </p:sp>
      <p:sp>
        <p:nvSpPr>
          <p:cNvPr id="208905" name="TextBox 19"/>
          <p:cNvSpPr txBox="1">
            <a:spLocks noChangeArrowheads="1"/>
          </p:cNvSpPr>
          <p:nvPr/>
        </p:nvSpPr>
        <p:spPr bwMode="auto">
          <a:xfrm>
            <a:off x="5064125" y="3733800"/>
            <a:ext cx="9842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77" b="0" i="0" u="none" strike="noStrike" kern="120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Mordenite</a:t>
            </a:r>
          </a:p>
        </p:txBody>
      </p:sp>
      <p:pic>
        <p:nvPicPr>
          <p:cNvPr id="453642" name="Picture 4" descr="me080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703513"/>
            <a:ext cx="7493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3" name="Picture 15" descr="Untitled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8" b="14514"/>
          <a:stretch>
            <a:fillRect/>
          </a:stretch>
        </p:blipFill>
        <p:spPr bwMode="auto">
          <a:xfrm>
            <a:off x="5064125" y="3151188"/>
            <a:ext cx="13557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8" name="TextBox 12"/>
          <p:cNvSpPr txBox="1">
            <a:spLocks noChangeArrowheads="1"/>
          </p:cNvSpPr>
          <p:nvPr/>
        </p:nvSpPr>
        <p:spPr bwMode="auto">
          <a:xfrm>
            <a:off x="6940550" y="3875088"/>
            <a:ext cx="9842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77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ZSM-5</a:t>
            </a:r>
          </a:p>
        </p:txBody>
      </p:sp>
      <p:sp>
        <p:nvSpPr>
          <p:cNvPr id="208909" name="Textfeld 2"/>
          <p:cNvSpPr txBox="1">
            <a:spLocks noChangeArrowheads="1"/>
          </p:cNvSpPr>
          <p:nvPr/>
        </p:nvSpPr>
        <p:spPr bwMode="auto">
          <a:xfrm>
            <a:off x="434975" y="5492750"/>
            <a:ext cx="84407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46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Argon 87 K adsorption allows to resolve pore width differences on a 0.1 nm  level </a:t>
            </a:r>
          </a:p>
        </p:txBody>
      </p:sp>
      <p:pic>
        <p:nvPicPr>
          <p:cNvPr id="453646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6008688"/>
            <a:ext cx="105251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5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86780" y="1185000"/>
            <a:ext cx="7586050" cy="495300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Physical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A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dsorption </a:t>
            </a:r>
            <a:r>
              <a:rPr lang="en-US" sz="2000" b="1" i="1" dirty="0">
                <a:solidFill>
                  <a:schemeClr val="tx1"/>
                </a:solidFill>
                <a:latin typeface="Calibri" pitchFamily="34" charset="0"/>
              </a:rPr>
              <a:t>(Micro/</a:t>
            </a:r>
            <a:r>
              <a:rPr lang="en-US" sz="2000" b="1" i="1" dirty="0" err="1">
                <a:solidFill>
                  <a:schemeClr val="tx1"/>
                </a:solidFill>
                <a:latin typeface="Calibri" pitchFamily="34" charset="0"/>
              </a:rPr>
              <a:t>Mesopore</a:t>
            </a:r>
            <a:r>
              <a:rPr lang="en-US" sz="2000" b="1" i="1" dirty="0">
                <a:solidFill>
                  <a:schemeClr val="tx1"/>
                </a:solidFill>
                <a:latin typeface="Calibri" pitchFamily="34" charset="0"/>
              </a:rPr>
              <a:t> Analysis)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Liquid Intrusion/Mercury </a:t>
            </a:r>
            <a:r>
              <a:rPr lang="en-US" sz="2400" b="1" dirty="0" err="1">
                <a:solidFill>
                  <a:schemeClr val="tx1"/>
                </a:solidFill>
                <a:latin typeface="Calibri" pitchFamily="34" charset="0"/>
              </a:rPr>
              <a:t>Porosimetry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</a:rPr>
              <a:t>Meso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/</a:t>
            </a:r>
            <a:r>
              <a:rPr lang="en-US" sz="2000" b="1" dirty="0" err="1">
                <a:solidFill>
                  <a:schemeClr val="tx1"/>
                </a:solidFill>
                <a:latin typeface="Calibri" pitchFamily="34" charset="0"/>
              </a:rPr>
              <a:t>Macropore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 Analysis)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err="1">
                <a:solidFill>
                  <a:schemeClr val="tx1"/>
                </a:solidFill>
                <a:latin typeface="Calibri" pitchFamily="34" charset="0"/>
              </a:rPr>
              <a:t>Thermoporometry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Calibri" pitchFamily="34" charset="0"/>
            </a:endParaRP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sz="2000" b="1" dirty="0">
              <a:solidFill>
                <a:schemeClr val="tx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ko-KR" sz="2400" b="1" dirty="0">
                <a:solidFill>
                  <a:schemeClr val="tx1"/>
                </a:solidFill>
                <a:latin typeface="Calibri" pitchFamily="34" charset="0"/>
                <a:ea typeface="Gulim" pitchFamily="34" charset="-127"/>
                <a:sym typeface="Symbol" pitchFamily="18" charset="2"/>
              </a:rPr>
              <a:t>Scattering Techniques </a:t>
            </a:r>
            <a:r>
              <a:rPr lang="en-US" altLang="ko-KR" sz="2000" b="1" dirty="0">
                <a:solidFill>
                  <a:schemeClr val="tx1"/>
                </a:solidFill>
                <a:latin typeface="Calibri" pitchFamily="34" charset="0"/>
                <a:ea typeface="Gulim" pitchFamily="34" charset="-127"/>
                <a:sym typeface="Symbol" pitchFamily="18" charset="2"/>
              </a:rPr>
              <a:t>(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x-ray and neutron scattering techniques such as SAXS, SANS, XRD</a:t>
            </a:r>
            <a:r>
              <a:rPr lang="en-US" sz="2000" b="1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Spectroscopy  (e.g.,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NMR based techniques)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ko-KR" sz="2400" b="1" dirty="0">
                <a:solidFill>
                  <a:schemeClr val="tx1"/>
                </a:solidFill>
                <a:latin typeface="Calibri" pitchFamily="34" charset="0"/>
                <a:ea typeface="Gulim" pitchFamily="34" charset="-127"/>
                <a:sym typeface="Symbol" pitchFamily="18" charset="2"/>
              </a:rPr>
              <a:t>Microscopy, </a:t>
            </a:r>
            <a:r>
              <a:rPr lang="en-US" altLang="ko-KR" sz="2000" b="1" dirty="0">
                <a:solidFill>
                  <a:schemeClr val="tx1"/>
                </a:solidFill>
                <a:latin typeface="Calibri" pitchFamily="34" charset="0"/>
                <a:ea typeface="Gulim" pitchFamily="34" charset="-127"/>
                <a:sym typeface="Symbol" pitchFamily="18" charset="2"/>
              </a:rPr>
              <a:t>(</a:t>
            </a:r>
            <a:r>
              <a:rPr lang="en-US" altLang="ko-KR" sz="2000" b="1" dirty="0" err="1">
                <a:solidFill>
                  <a:schemeClr val="tx1"/>
                </a:solidFill>
                <a:latin typeface="Calibri" pitchFamily="34" charset="0"/>
                <a:ea typeface="Gulim" pitchFamily="34" charset="-127"/>
                <a:sym typeface="Symbol" pitchFamily="18" charset="2"/>
              </a:rPr>
              <a:t>e.g.SEM</a:t>
            </a:r>
            <a:r>
              <a:rPr lang="en-US" altLang="ko-KR" sz="2000" b="1" dirty="0">
                <a:solidFill>
                  <a:schemeClr val="tx1"/>
                </a:solidFill>
                <a:latin typeface="Calibri" pitchFamily="34" charset="0"/>
                <a:ea typeface="Gulim" pitchFamily="34" charset="-127"/>
                <a:sym typeface="Symbol" pitchFamily="18" charset="2"/>
              </a:rPr>
              <a:t>, TEM), Digital Image Analysis etc..</a:t>
            </a:r>
          </a:p>
          <a:p>
            <a:pPr marL="109728" indent="0" eaLnBrk="1" fontAlgn="auto" hangingPunct="1">
              <a:spcAft>
                <a:spcPts val="0"/>
              </a:spcAft>
              <a:buNone/>
              <a:defRPr/>
            </a:pPr>
            <a:endParaRPr lang="en-US" altLang="ko-KR" sz="2000" b="1" i="1" dirty="0">
              <a:solidFill>
                <a:schemeClr val="tx1"/>
              </a:solidFill>
              <a:latin typeface="Calibri" pitchFamily="34" charset="0"/>
              <a:ea typeface="Gulim" pitchFamily="34" charset="-127"/>
              <a:sym typeface="Symbol" pitchFamily="18" charset="2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                                            </a:t>
            </a:r>
            <a:b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endParaRPr lang="en-US" sz="3200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271125" y="24495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320382" y="0"/>
            <a:ext cx="9400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Selected Experimental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Techniques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Nanoporous Materials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Characterisation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" y="6138000"/>
            <a:ext cx="1344490" cy="72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5918" y="5144569"/>
            <a:ext cx="86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7633" marR="0" lvl="0" indent="-23634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Combining gas adsorption with mercury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porosimetry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 allows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to  assess a pore size range from ca. 0.3 nm up to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&gt; 400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m!</a:t>
            </a:r>
          </a:p>
        </p:txBody>
      </p:sp>
    </p:spTree>
    <p:extLst>
      <p:ext uri="{BB962C8B-B14F-4D97-AF65-F5344CB8AC3E}">
        <p14:creationId xmlns:p14="http://schemas.microsoft.com/office/powerpoint/2010/main" val="385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43" y="1997082"/>
            <a:ext cx="3872619" cy="3348000"/>
          </a:xfrm>
          <a:prstGeom prst="rect">
            <a:avLst/>
          </a:prstGeom>
        </p:spPr>
      </p:pic>
      <p:pic>
        <p:nvPicPr>
          <p:cNvPr id="18" name="Picture 4" descr="MOF-ZEOLITE-COMPARISON(LOG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852" y="2059605"/>
            <a:ext cx="3980574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140" y="1042096"/>
            <a:ext cx="6858000" cy="777479"/>
          </a:xfrm>
        </p:spPr>
        <p:txBody>
          <a:bodyPr/>
          <a:lstStyle/>
          <a:p>
            <a:pPr algn="ctr">
              <a:defRPr/>
            </a:pPr>
            <a:r>
              <a:rPr lang="en-US" sz="2325" dirty="0">
                <a:solidFill>
                  <a:srgbClr val="00B1EB"/>
                </a:solidFill>
                <a:latin typeface="Calibri" pitchFamily="34" charset="0"/>
              </a:rPr>
              <a:t>Argon (87 K) Adsorption in Zeolites and MOFs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40134" y="2654675"/>
            <a:ext cx="1143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Mordenite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5" name="Picture 8" descr="Untitled-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60" y="3546975"/>
            <a:ext cx="7344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1737360" y="5534559"/>
            <a:ext cx="846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Argon 87 K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adsorption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allows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resolve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width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DE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differences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 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 0.1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nm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740298" y="1790587"/>
            <a:ext cx="2862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NLDFT Pore Size Analysis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499209" y="3570698"/>
            <a:ext cx="98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ZSM-5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5" descr="Untitled-2"/>
          <p:cNvPicPr>
            <a:picLocks noChangeAspect="1" noChangeArrowheads="1"/>
          </p:cNvPicPr>
          <p:nvPr/>
        </p:nvPicPr>
        <p:blipFill rotWithShape="1">
          <a:blip r:embed="rId6" cstate="print"/>
          <a:srcRect r="14109" b="14514"/>
          <a:stretch/>
        </p:blipFill>
        <p:spPr bwMode="auto">
          <a:xfrm>
            <a:off x="6933804" y="2906788"/>
            <a:ext cx="1101851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446017" y="1819575"/>
            <a:ext cx="2824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Argon 87 K Adsorption  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0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285192" y="891753"/>
            <a:ext cx="8686800" cy="4876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Classical, macroscopic methods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Calibri" pitchFamily="34" charset="0"/>
              </a:rPr>
              <a:t>Micropores (&lt; 2 nm): 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e.g.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Dubinin-Radushkevitch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, Horvath-Kawazoe (HK), Saito-Foley (SF), comparison plot methods (t-method, alpha-s method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i="1" u="sng" dirty="0">
                <a:solidFill>
                  <a:schemeClr val="tx1"/>
                </a:solidFill>
                <a:latin typeface="Calibri" pitchFamily="34" charset="0"/>
              </a:rPr>
              <a:t>Note</a:t>
            </a:r>
            <a:r>
              <a:rPr lang="en-US" sz="1600" i="1" dirty="0">
                <a:solidFill>
                  <a:schemeClr val="tx1"/>
                </a:solidFill>
                <a:latin typeface="Calibri" pitchFamily="34" charset="0"/>
              </a:rPr>
              <a:t>: Application of  conventional t-method and other comparison plot methods is not straightforward for Micro-mesoporous materials with narrow </a:t>
            </a:r>
            <a:r>
              <a:rPr lang="en-US" sz="1600" i="1" dirty="0" err="1">
                <a:solidFill>
                  <a:schemeClr val="tx1"/>
                </a:solidFill>
                <a:latin typeface="Calibri" pitchFamily="34" charset="0"/>
              </a:rPr>
              <a:t>mesopores</a:t>
            </a:r>
            <a:endParaRPr lang="en-US" sz="1600" i="1" dirty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b="1" dirty="0" err="1">
                <a:solidFill>
                  <a:schemeClr val="tx1"/>
                </a:solidFill>
                <a:latin typeface="Calibri" pitchFamily="34" charset="0"/>
              </a:rPr>
              <a:t>Meso</a:t>
            </a:r>
            <a:r>
              <a:rPr lang="en-US" sz="1800" b="1" dirty="0">
                <a:solidFill>
                  <a:schemeClr val="tx1"/>
                </a:solidFill>
                <a:latin typeface="Calibri" pitchFamily="34" charset="0"/>
              </a:rPr>
              <a:t>- and Macropores (&gt; 2 nm):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e.g. Kelvin equation based methods such as Barrett, Joyner,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Halenda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(BJH) or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Broeckhoff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-de Boer (BDB), KJS (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Kruk,Jaroniec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Sayari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), VBS (</a:t>
            </a:r>
            <a:r>
              <a:rPr lang="en-US" sz="1800" dirty="0" err="1">
                <a:solidFill>
                  <a:schemeClr val="tx1"/>
                </a:solidFill>
                <a:latin typeface="Calibri" pitchFamily="34" charset="0"/>
              </a:rPr>
              <a:t>Villarroel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-Rocha, Barrera, Sapag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i="1" dirty="0">
                <a:solidFill>
                  <a:schemeClr val="tx1"/>
                </a:solidFill>
                <a:latin typeface="Calibri" pitchFamily="34" charset="0"/>
              </a:rPr>
              <a:t>Note: Classical methods (if not corrected) </a:t>
            </a:r>
            <a:r>
              <a:rPr lang="en-US" sz="1600" i="1" dirty="0" err="1">
                <a:solidFill>
                  <a:schemeClr val="tx1"/>
                </a:solidFill>
                <a:latin typeface="Calibri" pitchFamily="34" charset="0"/>
              </a:rPr>
              <a:t>understimate</a:t>
            </a:r>
            <a:r>
              <a:rPr lang="en-US" sz="1600" i="1" dirty="0">
                <a:solidFill>
                  <a:schemeClr val="tx1"/>
                </a:solidFill>
                <a:latin typeface="Calibri" pitchFamily="34" charset="0"/>
              </a:rPr>
              <a:t> pore sizes of pore width &lt; 10 nm up to 25-30%</a:t>
            </a:r>
          </a:p>
          <a:p>
            <a:pPr lvl="1">
              <a:spcBef>
                <a:spcPct val="0"/>
              </a:spcBef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2200" b="1" dirty="0">
                <a:solidFill>
                  <a:srgbClr val="FF0000"/>
                </a:solidFill>
                <a:latin typeface="Calibri" pitchFamily="34" charset="0"/>
              </a:rPr>
              <a:t>Modern, microscopic methods based on statistical mechanics</a:t>
            </a:r>
            <a:r>
              <a:rPr lang="en-US" sz="2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describe configuration of adsorbed molecules on a molecular level </a:t>
            </a:r>
            <a:r>
              <a:rPr lang="en-US" sz="2200" b="1" dirty="0">
                <a:solidFill>
                  <a:schemeClr val="tx1"/>
                </a:solidFill>
                <a:latin typeface="Calibri" pitchFamily="34" charset="0"/>
              </a:rPr>
              <a:t>(IUPAC 2015)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Calibri" pitchFamily="34" charset="0"/>
              </a:rPr>
              <a:t>Both Micro- and Mesopore size range:</a:t>
            </a:r>
            <a:r>
              <a:rPr lang="en-US" sz="1800" dirty="0">
                <a:solidFill>
                  <a:schemeClr val="tx1"/>
                </a:solidFill>
                <a:latin typeface="Calibri" pitchFamily="34" charset="0"/>
              </a:rPr>
              <a:t> e.g. Density Functional Theory (DFT), Molecular Simulation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                        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An 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accurate pore size analysis over the </a:t>
            </a:r>
            <a:r>
              <a:rPr lang="en-US" sz="1800" b="1" dirty="0">
                <a:solidFill>
                  <a:srgbClr val="0070C0"/>
                </a:solidFill>
                <a:latin typeface="Calibri" pitchFamily="34" charset="0"/>
              </a:rPr>
              <a:t>complete pore size range 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can 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be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                     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  <a:sym typeface="Symbol" panose="05050102010706020507" pitchFamily="18" charset="2"/>
              </a:rPr>
              <a:t>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</a:rPr>
              <a:t>  performed </a:t>
            </a:r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by a single method.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461331" y="84033"/>
            <a:ext cx="8991600" cy="990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100" dirty="0">
                <a:solidFill>
                  <a:srgbClr val="00B0F0"/>
                </a:solidFill>
                <a:latin typeface="Calibri" pitchFamily="34" charset="0"/>
              </a:rPr>
              <a:t>Pore Size/Volume Analysis of </a:t>
            </a:r>
            <a:r>
              <a:rPr lang="en-US" sz="3100" dirty="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31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3100" dirty="0" smtClean="0">
                <a:solidFill>
                  <a:srgbClr val="00B0F0"/>
                </a:solidFill>
                <a:latin typeface="Calibri" pitchFamily="34" charset="0"/>
              </a:rPr>
              <a:t>Nanoporous </a:t>
            </a:r>
            <a:r>
              <a:rPr lang="en-US" sz="3100" dirty="0">
                <a:solidFill>
                  <a:srgbClr val="00B0F0"/>
                </a:solidFill>
                <a:latin typeface="Calibri" pitchFamily="34" charset="0"/>
              </a:rPr>
              <a:t>Materials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2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54" name="Group 9"/>
          <p:cNvGrpSpPr>
            <a:grpSpLocks noChangeAspect="1"/>
          </p:cNvGrpSpPr>
          <p:nvPr/>
        </p:nvGrpSpPr>
        <p:grpSpPr bwMode="auto">
          <a:xfrm>
            <a:off x="1311275" y="4818063"/>
            <a:ext cx="2687638" cy="1463675"/>
            <a:chOff x="2778" y="1154"/>
            <a:chExt cx="2788" cy="1516"/>
          </a:xfrm>
        </p:grpSpPr>
        <p:pic>
          <p:nvPicPr>
            <p:cNvPr id="50996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" y="1154"/>
              <a:ext cx="1229" cy="125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9965" name="Picture 11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" y="1326"/>
              <a:ext cx="1440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0492" name="AutoShape 12"/>
            <p:cNvSpPr>
              <a:spLocks noChangeAspect="1"/>
            </p:cNvSpPr>
            <p:nvPr/>
          </p:nvSpPr>
          <p:spPr bwMode="auto">
            <a:xfrm rot="-6360000">
              <a:off x="3147" y="1521"/>
              <a:ext cx="585" cy="746"/>
            </a:xfrm>
            <a:custGeom>
              <a:avLst/>
              <a:gdLst>
                <a:gd name="T0" fmla="*/ 0 w 24942"/>
                <a:gd name="T1" fmla="*/ 0 h 21600"/>
                <a:gd name="T2" fmla="*/ 24942 w 24942"/>
                <a:gd name="T3" fmla="*/ 21600 h 21600"/>
              </a:gdLst>
              <a:ahLst/>
              <a:cxnLst/>
              <a:rect l="T0" t="T1" r="T2" b="T3"/>
              <a:pathLst>
                <a:path w="24942" h="21600">
                  <a:moveTo>
                    <a:pt x="12471" y="0"/>
                  </a:moveTo>
                  <a:lnTo>
                    <a:pt x="23271" y="5400"/>
                  </a:lnTo>
                  <a:lnTo>
                    <a:pt x="23271" y="16200"/>
                  </a:lnTo>
                  <a:lnTo>
                    <a:pt x="12471" y="21600"/>
                  </a:lnTo>
                  <a:lnTo>
                    <a:pt x="1671" y="16200"/>
                  </a:lnTo>
                  <a:lnTo>
                    <a:pt x="1671" y="5400"/>
                  </a:lnTo>
                  <a:lnTo>
                    <a:pt x="12471" y="0"/>
                  </a:lnTo>
                  <a:close/>
                  <a:moveTo>
                    <a:pt x="12471" y="0"/>
                  </a:move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lIns="0" tIns="0" rIns="0" bIns="0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fr-C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굴림" pitchFamily="34" charset="-127"/>
                <a:cs typeface="Arial" charset="0"/>
              </a:endParaRPr>
            </a:p>
          </p:txBody>
        </p:sp>
        <p:sp>
          <p:nvSpPr>
            <p:cNvPr id="660493" name="Line 13"/>
            <p:cNvSpPr>
              <a:spLocks noChangeAspect="1" noChangeShapeType="1"/>
            </p:cNvSpPr>
            <p:nvPr/>
          </p:nvSpPr>
          <p:spPr bwMode="auto">
            <a:xfrm flipH="1" flipV="1">
              <a:off x="3540" y="1598"/>
              <a:ext cx="1084" cy="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fr-C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굴림" pitchFamily="34" charset="-127"/>
                <a:cs typeface="Arial" charset="0"/>
              </a:endParaRPr>
            </a:p>
          </p:txBody>
        </p:sp>
        <p:sp>
          <p:nvSpPr>
            <p:cNvPr id="660494" name="Line 14"/>
            <p:cNvSpPr>
              <a:spLocks noChangeAspect="1" noChangeShapeType="1"/>
            </p:cNvSpPr>
            <p:nvPr/>
          </p:nvSpPr>
          <p:spPr bwMode="auto">
            <a:xfrm rot="10800000">
              <a:off x="3343" y="2183"/>
              <a:ext cx="1280" cy="1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fr-C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굴림" pitchFamily="34" charset="-127"/>
                <a:cs typeface="Arial" charset="0"/>
              </a:endParaRPr>
            </a:p>
          </p:txBody>
        </p:sp>
      </p:grpSp>
      <p:sp>
        <p:nvSpPr>
          <p:cNvPr id="509955" name="TextBox 1"/>
          <p:cNvSpPr txBox="1">
            <a:spLocks noChangeArrowheads="1"/>
          </p:cNvSpPr>
          <p:nvPr/>
        </p:nvSpPr>
        <p:spPr bwMode="auto">
          <a:xfrm>
            <a:off x="271283" y="263124"/>
            <a:ext cx="899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AEC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Pore </a:t>
            </a:r>
            <a:r>
              <a:rPr kumimoji="0" lang="en-US" alt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AEC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 Analysis of SBA-15 Silica </a:t>
            </a:r>
          </a:p>
        </p:txBody>
      </p:sp>
      <p:pic>
        <p:nvPicPr>
          <p:cNvPr id="50995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3" y="919475"/>
            <a:ext cx="716756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7" name="TextBox 2"/>
          <p:cNvSpPr txBox="1">
            <a:spLocks noChangeArrowheads="1"/>
          </p:cNvSpPr>
          <p:nvPr/>
        </p:nvSpPr>
        <p:spPr bwMode="auto">
          <a:xfrm>
            <a:off x="4438842" y="2151063"/>
            <a:ext cx="1715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Kelvin/BJH</a:t>
            </a:r>
            <a:endParaRPr kumimoji="0" lang="en-US" altLang="de-DE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9958" name="TextBox 3"/>
          <p:cNvSpPr txBox="1">
            <a:spLocks noChangeArrowheads="1"/>
          </p:cNvSpPr>
          <p:nvPr/>
        </p:nvSpPr>
        <p:spPr bwMode="auto">
          <a:xfrm>
            <a:off x="6403616" y="1852300"/>
            <a:ext cx="1154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NLDFT</a:t>
            </a:r>
          </a:p>
        </p:txBody>
      </p:sp>
      <p:sp>
        <p:nvSpPr>
          <p:cNvPr id="509959" name="TextBox 4"/>
          <p:cNvSpPr txBox="1">
            <a:spLocks noChangeArrowheads="1"/>
          </p:cNvSpPr>
          <p:nvPr/>
        </p:nvSpPr>
        <p:spPr bwMode="auto">
          <a:xfrm>
            <a:off x="1455738" y="2149732"/>
            <a:ext cx="152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Equilib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. transition</a:t>
            </a:r>
          </a:p>
        </p:txBody>
      </p:sp>
      <p:sp>
        <p:nvSpPr>
          <p:cNvPr id="509960" name="TextBox 5"/>
          <p:cNvSpPr txBox="1">
            <a:spLocks noChangeArrowheads="1"/>
          </p:cNvSpPr>
          <p:nvPr/>
        </p:nvSpPr>
        <p:spPr bwMode="auto">
          <a:xfrm>
            <a:off x="2662851" y="2710052"/>
            <a:ext cx="11922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delayed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condens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509961" name="TextBox 6"/>
          <p:cNvSpPr txBox="1">
            <a:spLocks noChangeArrowheads="1"/>
          </p:cNvSpPr>
          <p:nvPr/>
        </p:nvSpPr>
        <p:spPr bwMode="auto">
          <a:xfrm>
            <a:off x="4114800" y="4729163"/>
            <a:ext cx="5257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M.Thommes,  R. Guillet-Nicolas, K.A Cychosz</a:t>
            </a:r>
            <a:r>
              <a:rPr kumimoji="0" lang="en-US" altLang="de-DE" sz="1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 Physical Adsorption Characterization of Mesoporous Zeolites. In: </a:t>
            </a: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Mesoporous Zeolites: Preparation, Characterization and Applications, Ed. J. Garcia-Martinez, K. (Eds) 2015, Wiley, p. </a:t>
            </a:r>
          </a:p>
        </p:txBody>
      </p:sp>
      <p:sp>
        <p:nvSpPr>
          <p:cNvPr id="509962" name="TextBox 7"/>
          <p:cNvSpPr txBox="1">
            <a:spLocks noChangeArrowheads="1"/>
          </p:cNvSpPr>
          <p:nvPr/>
        </p:nvSpPr>
        <p:spPr bwMode="auto">
          <a:xfrm>
            <a:off x="3657600" y="5954713"/>
            <a:ext cx="5715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Landers, G. Gor,  A.V. Neimark, Application of Density Functional Theory Methods for Characterization of Porous Materials.,  Colloids Surfaces A, 2013</a:t>
            </a:r>
            <a:endParaRPr kumimoji="0" lang="en-US" altLang="de-DE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9963" name="Grafi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807075"/>
            <a:ext cx="1343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0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874" y="800101"/>
            <a:ext cx="8991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100" dirty="0">
                <a:solidFill>
                  <a:srgbClr val="00B0F0"/>
                </a:solidFill>
                <a:latin typeface="Calibri" pitchFamily="34" charset="0"/>
              </a:rPr>
              <a:t>Characterization  of Hierarchically Structured ZSM-5 Zeolite by Argon (87 K) Adsorption and NLDFT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42425" y="5451560"/>
            <a:ext cx="7170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Zhang, X.; Liu, D.; Xu, D.;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Asahina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S.; Cychosz, K.A.; Agrawal, K.V.; 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Wahedi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Y.;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Bhan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A.; 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Hashimi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S.;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Terasaki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O.; Thommes, M.; Tsapatsis,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M,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Science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336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1684-1687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1" name="Rectangle 3"/>
          <p:cNvSpPr>
            <a:spLocks noGrp="1" noChangeArrowheads="1"/>
          </p:cNvSpPr>
          <p:nvPr>
            <p:ph idx="1"/>
          </p:nvPr>
        </p:nvSpPr>
        <p:spPr>
          <a:xfrm>
            <a:off x="5943600" y="4572000"/>
            <a:ext cx="3721099" cy="12954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dirty="0">
                <a:latin typeface="Calibri" pitchFamily="34" charset="0"/>
              </a:rPr>
              <a:t>Unique house-of-cards arrangement of nanosheets provides a hierarchical pore </a:t>
            </a:r>
            <a:r>
              <a:rPr lang="en-US" sz="1800" dirty="0" smtClean="0">
                <a:latin typeface="Calibri" pitchFamily="34" charset="0"/>
              </a:rPr>
              <a:t>net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dirty="0" smtClean="0">
                <a:latin typeface="Calibri" pitchFamily="34" charset="0"/>
              </a:rPr>
              <a:t>work</a:t>
            </a:r>
            <a:r>
              <a:rPr lang="en-US" sz="1800" dirty="0">
                <a:latin typeface="Calibri" pitchFamily="34" charset="0"/>
              </a:rPr>
              <a:t>.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2" y="1703284"/>
            <a:ext cx="8532000" cy="3200400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" y="6133348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 idx="4294967295"/>
          </p:nvPr>
        </p:nvSpPr>
        <p:spPr>
          <a:xfrm>
            <a:off x="-25698" y="-253526"/>
            <a:ext cx="9169698" cy="1470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Characterization </a:t>
            </a:r>
            <a:r>
              <a:rPr lang="en-US" sz="2200" dirty="0">
                <a:solidFill>
                  <a:srgbClr val="00B1EB"/>
                </a:solidFill>
                <a:latin typeface="Calibri" pitchFamily="34" charset="0"/>
              </a:rPr>
              <a:t>of 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Hierarchically </a:t>
            </a:r>
            <a:r>
              <a:rPr lang="en-US" sz="2200" dirty="0">
                <a:solidFill>
                  <a:srgbClr val="00B1EB"/>
                </a:solidFill>
                <a:latin typeface="Calibri" pitchFamily="34" charset="0"/>
              </a:rPr>
              <a:t>S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tructured </a:t>
            </a:r>
            <a:b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200" dirty="0">
                <a:solidFill>
                  <a:srgbClr val="00B1EB"/>
                </a:solidFill>
                <a:latin typeface="Calibri" pitchFamily="34" charset="0"/>
              </a:rPr>
              <a:t>N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anoporous </a:t>
            </a:r>
            <a:r>
              <a:rPr lang="en-US" sz="2200" dirty="0">
                <a:solidFill>
                  <a:srgbClr val="00B1EB"/>
                </a:solidFill>
                <a:latin typeface="Calibri" pitchFamily="34" charset="0"/>
              </a:rPr>
              <a:t>C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arbon for </a:t>
            </a:r>
            <a:r>
              <a:rPr lang="en-US" sz="2200" dirty="0" err="1">
                <a:solidFill>
                  <a:srgbClr val="00B1EB"/>
                </a:solidFill>
                <a:latin typeface="Calibri" pitchFamily="34" charset="0"/>
              </a:rPr>
              <a:t>S</a:t>
            </a:r>
            <a:r>
              <a:rPr lang="en-US" sz="2200" dirty="0" err="1" smtClean="0">
                <a:solidFill>
                  <a:srgbClr val="00B1EB"/>
                </a:solidFill>
                <a:latin typeface="Calibri" pitchFamily="34" charset="0"/>
              </a:rPr>
              <a:t>upercapacitor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 Applications</a:t>
            </a:r>
            <a:b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by combining N</a:t>
            </a:r>
            <a:r>
              <a:rPr lang="en-US" sz="2200" baseline="-25000" dirty="0" smtClean="0">
                <a:solidFill>
                  <a:srgbClr val="00B1EB"/>
                </a:solidFill>
                <a:latin typeface="Calibri" pitchFamily="34" charset="0"/>
              </a:rPr>
              <a:t>2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, </a:t>
            </a:r>
            <a:r>
              <a:rPr lang="en-US" sz="2200" dirty="0" err="1" smtClean="0">
                <a:solidFill>
                  <a:srgbClr val="00B1EB"/>
                </a:solidFill>
                <a:latin typeface="Calibri" pitchFamily="34" charset="0"/>
              </a:rPr>
              <a:t>Ar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 and (77, 87K) and CO</a:t>
            </a:r>
            <a:r>
              <a:rPr lang="en-US" sz="2200" baseline="-25000" dirty="0" smtClean="0">
                <a:solidFill>
                  <a:srgbClr val="00B1EB"/>
                </a:solidFill>
                <a:latin typeface="Calibri" pitchFamily="34" charset="0"/>
              </a:rPr>
              <a:t>2</a:t>
            </a:r>
            <a:r>
              <a:rPr lang="en-US" sz="2200" dirty="0" smtClean="0">
                <a:solidFill>
                  <a:srgbClr val="00B1EB"/>
                </a:solidFill>
                <a:latin typeface="Calibri" pitchFamily="34" charset="0"/>
              </a:rPr>
              <a:t> (273K) Adsorption </a:t>
            </a:r>
            <a:endParaRPr lang="en-US" sz="2200" dirty="0">
              <a:solidFill>
                <a:srgbClr val="00B1EB"/>
              </a:solidFill>
              <a:latin typeface="Calibri" pitchFamily="34" charset="0"/>
            </a:endParaRPr>
          </a:p>
        </p:txBody>
      </p:sp>
      <p:pic>
        <p:nvPicPr>
          <p:cNvPr id="8192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57" y="1703265"/>
            <a:ext cx="731520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Box 6"/>
          <p:cNvSpPr txBox="1">
            <a:spLocks noChangeArrowheads="1"/>
          </p:cNvSpPr>
          <p:nvPr/>
        </p:nvSpPr>
        <p:spPr bwMode="auto">
          <a:xfrm>
            <a:off x="5040086" y="1365128"/>
            <a:ext cx="373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NLDFT Analysis : slit/cylinder  mod.</a:t>
            </a:r>
          </a:p>
        </p:txBody>
      </p:sp>
      <p:sp>
        <p:nvSpPr>
          <p:cNvPr id="81926" name="TextBox 9"/>
          <p:cNvSpPr txBox="1">
            <a:spLocks noChangeArrowheads="1"/>
          </p:cNvSpPr>
          <p:nvPr/>
        </p:nvSpPr>
        <p:spPr bwMode="auto">
          <a:xfrm>
            <a:off x="786416" y="4962142"/>
            <a:ext cx="7196481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X.Zhu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., S.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Murali,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Stoller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K. J. Ganesh,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Cai,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P.J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Ferreira,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A.Pirkle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R.M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Wallace,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A. Cychosz,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M.Thommes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D.Su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E.A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Stach and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R.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S. Ruoff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Science 2011, 332,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1537-1541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" y="6133348"/>
            <a:ext cx="1344490" cy="720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90338" y="4895057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,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3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F88AD-7F8A-47EC-ACC4-E1BD5A4968D4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F7E3-7EF7-4A18-89C3-4F0A547927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-604299" y="1301830"/>
            <a:ext cx="904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Assessing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Pore Network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Characteristics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Advanced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Adsorption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Methodologies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12763" y="3184752"/>
            <a:ext cx="89080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</a:t>
            </a:r>
            <a:endParaRPr kumimoji="0" lang="de-DE" sz="2000" b="1" i="1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Understanding of Adsorption and Phase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Behavior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Fluids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Pores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confined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geometry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effects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● 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Understanding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contributions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Hysteresis </a:t>
            </a:r>
            <a:endParaRPr kumimoji="0" lang="de-DE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8" y="5974322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22132" y="-220503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31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altLang="ja-JP" sz="31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altLang="ja-JP" sz="31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</a:t>
            </a:r>
            <a:r>
              <a:rPr lang="en-US" altLang="ja-JP" sz="3100" dirty="0" smtClean="0">
                <a:solidFill>
                  <a:srgbClr val="00B0F0"/>
                </a:solidFill>
                <a:latin typeface="Calibri" pitchFamily="34" charset="0"/>
              </a:rPr>
              <a:t>IUPAC (2015) Classification </a:t>
            </a:r>
            <a:br>
              <a:rPr lang="en-US" altLang="ja-JP" sz="31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altLang="ja-JP" sz="3100" dirty="0" smtClean="0">
                <a:solidFill>
                  <a:srgbClr val="00B0F0"/>
                </a:solidFill>
                <a:latin typeface="Calibri" pitchFamily="34" charset="0"/>
              </a:rPr>
              <a:t>of Hysteresis Loops </a:t>
            </a:r>
            <a:endParaRPr lang="en-US" sz="3100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 flipH="1">
            <a:off x="3817444" y="1911892"/>
            <a:ext cx="5478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M. Thommes, K. Kaneko, A.V. Neimark, J.P. Olivier, F. Rodriguez-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Reinoso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J. Rouquerol, K.S.W. Sing,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Pure Appl. Chem.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, 2015, 87, 1051.</a:t>
            </a:r>
          </a:p>
        </p:txBody>
      </p:sp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5534714" y="211153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310640"/>
            <a:ext cx="3647375" cy="5361371"/>
            <a:chOff x="5191825" y="1295400"/>
            <a:chExt cx="3647375" cy="5361371"/>
          </a:xfrm>
        </p:grpSpPr>
        <p:pic>
          <p:nvPicPr>
            <p:cNvPr id="15" name="Content Placeholder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825" y="1295400"/>
              <a:ext cx="3527633" cy="5361371"/>
            </a:xfrm>
            <a:prstGeom prst="rect">
              <a:avLst/>
            </a:prstGeom>
          </p:spPr>
        </p:pic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5507179" y="2067480"/>
              <a:ext cx="14484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Ultramicropores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7325425" y="2524780"/>
              <a:ext cx="1371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Heterogeneous </a:t>
              </a:r>
              <a:b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</a:b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Planar Surfaces</a:t>
              </a:r>
            </a:p>
          </p:txBody>
        </p: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>
              <a:off x="5605812" y="2524780"/>
              <a:ext cx="1447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Heterogeneous Planar Surfaces</a:t>
              </a:r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7140367" y="4593772"/>
              <a:ext cx="16988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Narrow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Mesopores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7363525" y="5801380"/>
              <a:ext cx="13335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  “Ideal” Planar Surfaces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426198" y="5302555"/>
              <a:ext cx="10668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Mesopores and Micropores</a:t>
              </a: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173025" y="2067480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Supermicropores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605812" y="4626430"/>
              <a:ext cx="144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Large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Mesopores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6773" y="3733800"/>
            <a:ext cx="1627414" cy="12400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20" name="Picture 2" descr="figure2_04_24_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4065" r="5675"/>
          <a:stretch/>
        </p:blipFill>
        <p:spPr bwMode="auto">
          <a:xfrm>
            <a:off x="5183252" y="2844053"/>
            <a:ext cx="3732148" cy="25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388427" y="24384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  <a:t>Cylindrical Pores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007426" y="3895428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455226" y="2627829"/>
            <a:ext cx="2438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  <a:t>Pore Networks and Ink Bottle Pores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388426" y="5306497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  <a:t>Disordered pore structures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455227" y="5373333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  <a:t>Micro- and mesoporous adsorbents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598226" y="5306497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  <a:t>Open and</a:t>
            </a:r>
            <a:b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</a:br>
            <a:r>
              <a:rPr kumimoji="0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Arial" charset="0"/>
              </a:rPr>
              <a:t>restricted mesopores</a:t>
            </a:r>
          </a:p>
        </p:txBody>
      </p:sp>
      <p:sp>
        <p:nvSpPr>
          <p:cNvPr id="27" name="Right Arrow 26"/>
          <p:cNvSpPr/>
          <p:nvPr/>
        </p:nvSpPr>
        <p:spPr>
          <a:xfrm rot="5400000">
            <a:off x="5732810" y="2920169"/>
            <a:ext cx="301831" cy="149599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>
          <a:xfrm rot="16200000">
            <a:off x="5778949" y="5077928"/>
            <a:ext cx="228600" cy="149599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 rot="8523468">
            <a:off x="6850319" y="2906846"/>
            <a:ext cx="301831" cy="149599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0" name="Right Arrow 29"/>
          <p:cNvSpPr/>
          <p:nvPr/>
        </p:nvSpPr>
        <p:spPr>
          <a:xfrm rot="2044102">
            <a:off x="7934257" y="2906229"/>
            <a:ext cx="301831" cy="149599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1" name="Right Arrow 30"/>
          <p:cNvSpPr/>
          <p:nvPr/>
        </p:nvSpPr>
        <p:spPr>
          <a:xfrm rot="16200000">
            <a:off x="7051943" y="5165868"/>
            <a:ext cx="228600" cy="149599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 rot="16200000">
            <a:off x="8131627" y="5077927"/>
            <a:ext cx="228600" cy="149599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3987053" y="3617189"/>
            <a:ext cx="737347" cy="426720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513324"/>
            <a:ext cx="8991600" cy="14176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sz="3100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08738"/>
            <a:ext cx="4794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" y="2995730"/>
            <a:ext cx="3505200" cy="2640306"/>
          </a:xfr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Correlation between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pore structure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underlying adsorption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mechanism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50817" y="195495"/>
            <a:ext cx="3909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Adsorption Hysteresis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12059" y="948927"/>
            <a:ext cx="2758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 Network Analysis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</a:t>
            </a:r>
            <a:r>
              <a:rPr kumimoji="0" lang="de-D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Physisorption</a:t>
            </a:r>
            <a:r>
              <a:rPr kumimoji="0" lang="de-DE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de-D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/>
              </a:rPr>
              <a:t>Requires understanding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Symbol"/>
              </a:rPr>
              <a:t>      of hysteresis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6" y="5981125"/>
            <a:ext cx="1344490" cy="72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455" y="725125"/>
            <a:ext cx="8675571" cy="5256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989537" y="5981125"/>
            <a:ext cx="6616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Thommes, M.; Cychosz, K.A. Adsorption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2014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20,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233-2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Thommes, M. Schlumberger C,A</a:t>
            </a:r>
            <a:r>
              <a:rPr kumimoji="0" lang="sv-S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nnu</a:t>
            </a: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Rev. Chem. Biomol. Eng. 2021. 12:137–62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33ED5-A7E8-431B-B684-E7E088A06CF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F7E3-7EF7-4A18-89C3-4F0A547927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1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291" y="986927"/>
            <a:ext cx="7116295" cy="4392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631258" y="181707"/>
            <a:ext cx="100141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Desorption/Evaporation Mechanisms: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Pore Blocking vs Cavitation </a:t>
            </a:r>
            <a:endParaRPr kumimoji="0" lang="de-DE" sz="22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6983" y="6081435"/>
            <a:ext cx="8321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C. Schlumberger, M. Thommes, “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Characterization of hierarchically ordered porous materials 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 by </a:t>
            </a:r>
            <a:r>
              <a:rPr lang="en-US" sz="1400" i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physisorption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and mercury </a:t>
            </a:r>
            <a:r>
              <a:rPr lang="en-US" sz="1400" i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porosimetry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-  (invited) A Tutorial Review”, </a:t>
            </a:r>
            <a:r>
              <a:rPr lang="en-US" sz="1400" b="1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Advanced Materials    Interface (2021), 6, 2002181 </a:t>
            </a:r>
          </a:p>
        </p:txBody>
      </p:sp>
    </p:spTree>
    <p:extLst>
      <p:ext uri="{BB962C8B-B14F-4D97-AF65-F5344CB8AC3E}">
        <p14:creationId xmlns:p14="http://schemas.microsoft.com/office/powerpoint/2010/main" val="41692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5041" y="700360"/>
            <a:ext cx="9144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ja-JP" sz="2600" dirty="0">
                <a:solidFill>
                  <a:srgbClr val="00B0F0"/>
                </a:solidFill>
                <a:latin typeface="Calibri" pitchFamily="34" charset="0"/>
              </a:rPr>
              <a:t>Combined Micro- and Mesopore Size Analysis of Hierarchically Structured KLE Silica</a:t>
            </a:r>
            <a:endParaRPr lang="en-US" altLang="ja-JP" sz="2600" i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21218" y="3688424"/>
            <a:ext cx="26553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altLang="ja-JP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 (77 K) adsorption isotherm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4400" y="6408738"/>
            <a:ext cx="479425" cy="365125"/>
          </a:xfrm>
        </p:spPr>
        <p:txBody>
          <a:bodyPr/>
          <a:lstStyle/>
          <a:p>
            <a:pPr>
              <a:defRPr/>
            </a:pPr>
            <a:fld id="{5C5F87AD-AFF3-40CD-8819-AFF3B79B4CB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342900" y="4495800"/>
            <a:ext cx="2819400" cy="10668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u="sng" dirty="0">
                <a:latin typeface="Calibri" pitchFamily="34" charset="0"/>
              </a:rPr>
              <a:t>Mesopore size: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dirty="0">
                <a:latin typeface="Calibri" pitchFamily="34" charset="0"/>
              </a:rPr>
              <a:t>N</a:t>
            </a:r>
            <a:r>
              <a:rPr lang="en-US" sz="1800" baseline="-25000" dirty="0">
                <a:latin typeface="Calibri" pitchFamily="34" charset="0"/>
              </a:rPr>
              <a:t>2</a:t>
            </a:r>
            <a:r>
              <a:rPr lang="en-US" sz="1800" dirty="0">
                <a:latin typeface="Calibri" pitchFamily="34" charset="0"/>
              </a:rPr>
              <a:t> adsorption = 13.9 nm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dirty="0">
                <a:latin typeface="Calibri" pitchFamily="34" charset="0"/>
              </a:rPr>
              <a:t>TEM = ~13 nm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dirty="0">
                <a:latin typeface="Calibri" pitchFamily="34" charset="0"/>
              </a:rPr>
              <a:t>SAXS = 13.8 nm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105400" y="4592562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NLDFT pore size distribution (spherical mesopores, cylindrical 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micropores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 from adsorption branch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0192" y="6019800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Thommes, M.;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Smarsly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B.;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Groenewolt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M.;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Ravikovitch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P.I.;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Neimark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A.V.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Langmuir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2006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i="1" dirty="0">
                <a:latin typeface="Calibri" pitchFamily="34" charset="0"/>
                <a:cs typeface="Calibri" pitchFamily="34" charset="0"/>
              </a:rPr>
              <a:t>22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756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13" descr="KL-SILICA(N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076" y="1615440"/>
            <a:ext cx="4264883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NLDFT(SPHERICAL-PSD)"/>
          <p:cNvPicPr>
            <a:picLocks noChangeAspect="1" noChangeArrowheads="1"/>
          </p:cNvPicPr>
          <p:nvPr/>
        </p:nvPicPr>
        <p:blipFill>
          <a:blip r:embed="rId4" cstate="print"/>
          <a:srcRect b="6364"/>
          <a:stretch>
            <a:fillRect/>
          </a:stretch>
        </p:blipFill>
        <p:spPr bwMode="auto">
          <a:xfrm>
            <a:off x="4418087" y="1531062"/>
            <a:ext cx="4725913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90600" y="2646250"/>
            <a:ext cx="152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Cavitation </a:t>
            </a:r>
            <a:r>
              <a:rPr lang="en-US" sz="1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</a:t>
            </a:r>
            <a:endParaRPr lang="en-US" sz="1400" b="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800600" y="2286000"/>
            <a:ext cx="91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1.3 nm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400800" y="2209800"/>
            <a:ext cx="91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13.9 nm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514600" y="5105400"/>
            <a:ext cx="2819400" cy="1066800"/>
          </a:xfrm>
          <a:prstGeom prst="rect">
            <a:avLst/>
          </a:prstGeom>
        </p:spPr>
        <p:txBody>
          <a:bodyPr/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Excellent agreement between SAXS, TEM, and NLDFT approach</a:t>
            </a:r>
          </a:p>
        </p:txBody>
      </p:sp>
      <p:grpSp>
        <p:nvGrpSpPr>
          <p:cNvPr id="20" name="Group 11"/>
          <p:cNvGrpSpPr>
            <a:grpSpLocks noChangeAspect="1"/>
          </p:cNvGrpSpPr>
          <p:nvPr/>
        </p:nvGrpSpPr>
        <p:grpSpPr bwMode="auto">
          <a:xfrm>
            <a:off x="7690613" y="3250647"/>
            <a:ext cx="1113669" cy="731520"/>
            <a:chOff x="676" y="2005"/>
            <a:chExt cx="1569" cy="1031"/>
          </a:xfrm>
        </p:grpSpPr>
        <p:sp>
          <p:nvSpPr>
            <p:cNvPr id="21" name="Rectangle 12"/>
            <p:cNvSpPr>
              <a:spLocks noChangeAspect="1" noChangeArrowheads="1"/>
            </p:cNvSpPr>
            <p:nvPr/>
          </p:nvSpPr>
          <p:spPr bwMode="auto">
            <a:xfrm>
              <a:off x="676" y="2009"/>
              <a:ext cx="1559" cy="102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3"/>
            <p:cNvSpPr>
              <a:spLocks noChangeAspect="1"/>
            </p:cNvSpPr>
            <p:nvPr/>
          </p:nvSpPr>
          <p:spPr bwMode="auto">
            <a:xfrm rot="-8397100">
              <a:off x="695" y="2595"/>
              <a:ext cx="126" cy="211"/>
            </a:xfrm>
            <a:custGeom>
              <a:avLst/>
              <a:gdLst>
                <a:gd name="T0" fmla="*/ 250933 w 47"/>
                <a:gd name="T1" fmla="*/ 68322 h 111"/>
                <a:gd name="T2" fmla="*/ 93602 w 47"/>
                <a:gd name="T3" fmla="*/ 49971 h 111"/>
                <a:gd name="T4" fmla="*/ 706506 w 47"/>
                <a:gd name="T5" fmla="*/ 34057 h 111"/>
                <a:gd name="T6" fmla="*/ 880992 w 47"/>
                <a:gd name="T7" fmla="*/ 22682 h 111"/>
                <a:gd name="T8" fmla="*/ 595031 w 47"/>
                <a:gd name="T9" fmla="*/ 3201 h 111"/>
                <a:gd name="T10" fmla="*/ 672714 w 47"/>
                <a:gd name="T11" fmla="*/ 0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1"/>
                <a:gd name="T20" fmla="*/ 47 w 4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1">
                  <a:moveTo>
                    <a:pt x="13" y="111"/>
                  </a:moveTo>
                  <a:cubicBezTo>
                    <a:pt x="4" y="100"/>
                    <a:pt x="0" y="95"/>
                    <a:pt x="5" y="81"/>
                  </a:cubicBezTo>
                  <a:cubicBezTo>
                    <a:pt x="16" y="70"/>
                    <a:pt x="25" y="62"/>
                    <a:pt x="37" y="55"/>
                  </a:cubicBezTo>
                  <a:cubicBezTo>
                    <a:pt x="40" y="49"/>
                    <a:pt x="47" y="43"/>
                    <a:pt x="46" y="37"/>
                  </a:cubicBezTo>
                  <a:cubicBezTo>
                    <a:pt x="44" y="19"/>
                    <a:pt x="20" y="28"/>
                    <a:pt x="31" y="5"/>
                  </a:cubicBezTo>
                  <a:cubicBezTo>
                    <a:pt x="33" y="3"/>
                    <a:pt x="34" y="1"/>
                    <a:pt x="35" y="0"/>
                  </a:cubicBezTo>
                </a:path>
              </a:pathLst>
            </a:custGeom>
            <a:noFill/>
            <a:ln w="20701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3" name="Group 14"/>
            <p:cNvGrpSpPr>
              <a:grpSpLocks noChangeAspect="1"/>
            </p:cNvGrpSpPr>
            <p:nvPr/>
          </p:nvGrpSpPr>
          <p:grpSpPr bwMode="auto">
            <a:xfrm>
              <a:off x="715" y="2019"/>
              <a:ext cx="1530" cy="971"/>
              <a:chOff x="1255" y="876"/>
              <a:chExt cx="1530" cy="971"/>
            </a:xfrm>
          </p:grpSpPr>
          <p:sp>
            <p:nvSpPr>
              <p:cNvPr id="88" name="Freeform 15"/>
              <p:cNvSpPr>
                <a:spLocks noChangeAspect="1"/>
              </p:cNvSpPr>
              <p:nvPr/>
            </p:nvSpPr>
            <p:spPr bwMode="auto">
              <a:xfrm>
                <a:off x="1717" y="1116"/>
                <a:ext cx="148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16"/>
              <p:cNvSpPr>
                <a:spLocks noChangeAspect="1"/>
              </p:cNvSpPr>
              <p:nvPr/>
            </p:nvSpPr>
            <p:spPr bwMode="auto">
              <a:xfrm>
                <a:off x="1773" y="1226"/>
                <a:ext cx="146" cy="143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17"/>
              <p:cNvSpPr>
                <a:spLocks noChangeAspect="1"/>
              </p:cNvSpPr>
              <p:nvPr/>
            </p:nvSpPr>
            <p:spPr bwMode="auto">
              <a:xfrm>
                <a:off x="2205" y="1226"/>
                <a:ext cx="151" cy="143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18"/>
              <p:cNvSpPr>
                <a:spLocks noChangeAspect="1"/>
              </p:cNvSpPr>
              <p:nvPr/>
            </p:nvSpPr>
            <p:spPr bwMode="auto">
              <a:xfrm>
                <a:off x="2262" y="1277"/>
                <a:ext cx="145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19"/>
              <p:cNvSpPr>
                <a:spLocks noChangeAspect="1"/>
              </p:cNvSpPr>
              <p:nvPr/>
            </p:nvSpPr>
            <p:spPr bwMode="auto">
              <a:xfrm>
                <a:off x="2382" y="1277"/>
                <a:ext cx="150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"/>
              <p:cNvSpPr>
                <a:spLocks noChangeAspect="1"/>
              </p:cNvSpPr>
              <p:nvPr/>
            </p:nvSpPr>
            <p:spPr bwMode="auto">
              <a:xfrm>
                <a:off x="1881" y="1277"/>
                <a:ext cx="151" cy="145"/>
              </a:xfrm>
              <a:custGeom>
                <a:avLst/>
                <a:gdLst>
                  <a:gd name="T0" fmla="*/ 0 w 354"/>
                  <a:gd name="T1" fmla="*/ 0 h 344"/>
                  <a:gd name="T2" fmla="*/ 0 w 354"/>
                  <a:gd name="T3" fmla="*/ 0 h 344"/>
                  <a:gd name="T4" fmla="*/ 0 w 354"/>
                  <a:gd name="T5" fmla="*/ 0 h 344"/>
                  <a:gd name="T6" fmla="*/ 0 w 354"/>
                  <a:gd name="T7" fmla="*/ 0 h 344"/>
                  <a:gd name="T8" fmla="*/ 0 w 354"/>
                  <a:gd name="T9" fmla="*/ 0 h 344"/>
                  <a:gd name="T10" fmla="*/ 0 w 354"/>
                  <a:gd name="T11" fmla="*/ 0 h 344"/>
                  <a:gd name="T12" fmla="*/ 0 w 35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344"/>
                  <a:gd name="T23" fmla="*/ 354 w 354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344">
                    <a:moveTo>
                      <a:pt x="11" y="293"/>
                    </a:moveTo>
                    <a:cubicBezTo>
                      <a:pt x="34" y="224"/>
                      <a:pt x="54" y="196"/>
                      <a:pt x="114" y="155"/>
                    </a:cubicBezTo>
                    <a:cubicBezTo>
                      <a:pt x="151" y="99"/>
                      <a:pt x="225" y="22"/>
                      <a:pt x="287" y="0"/>
                    </a:cubicBezTo>
                    <a:cubicBezTo>
                      <a:pt x="318" y="45"/>
                      <a:pt x="354" y="73"/>
                      <a:pt x="305" y="138"/>
                    </a:cubicBezTo>
                    <a:cubicBezTo>
                      <a:pt x="266" y="187"/>
                      <a:pt x="201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"/>
              <p:cNvSpPr>
                <a:spLocks noChangeAspect="1"/>
              </p:cNvSpPr>
              <p:nvPr/>
            </p:nvSpPr>
            <p:spPr bwMode="auto">
              <a:xfrm>
                <a:off x="1393" y="1277"/>
                <a:ext cx="150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2"/>
              <p:cNvSpPr>
                <a:spLocks noChangeAspect="1"/>
              </p:cNvSpPr>
              <p:nvPr/>
            </p:nvSpPr>
            <p:spPr bwMode="auto">
              <a:xfrm>
                <a:off x="1773" y="1494"/>
                <a:ext cx="146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3"/>
              <p:cNvSpPr>
                <a:spLocks noChangeAspect="1"/>
              </p:cNvSpPr>
              <p:nvPr/>
            </p:nvSpPr>
            <p:spPr bwMode="auto">
              <a:xfrm>
                <a:off x="1556" y="1277"/>
                <a:ext cx="148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4"/>
              <p:cNvSpPr>
                <a:spLocks noChangeAspect="1"/>
              </p:cNvSpPr>
              <p:nvPr/>
            </p:nvSpPr>
            <p:spPr bwMode="auto">
              <a:xfrm>
                <a:off x="2205" y="1062"/>
                <a:ext cx="151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5"/>
              <p:cNvSpPr>
                <a:spLocks noChangeAspect="1"/>
              </p:cNvSpPr>
              <p:nvPr/>
            </p:nvSpPr>
            <p:spPr bwMode="auto">
              <a:xfrm>
                <a:off x="1773" y="955"/>
                <a:ext cx="146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6"/>
              <p:cNvSpPr>
                <a:spLocks noChangeAspect="1"/>
              </p:cNvSpPr>
              <p:nvPr/>
            </p:nvSpPr>
            <p:spPr bwMode="auto">
              <a:xfrm>
                <a:off x="1339" y="1116"/>
                <a:ext cx="148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7"/>
              <p:cNvSpPr>
                <a:spLocks noChangeAspect="1"/>
              </p:cNvSpPr>
              <p:nvPr/>
            </p:nvSpPr>
            <p:spPr bwMode="auto">
              <a:xfrm>
                <a:off x="2044" y="1333"/>
                <a:ext cx="149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8"/>
              <p:cNvSpPr>
                <a:spLocks noChangeAspect="1"/>
              </p:cNvSpPr>
              <p:nvPr/>
            </p:nvSpPr>
            <p:spPr bwMode="auto">
              <a:xfrm>
                <a:off x="2476" y="1333"/>
                <a:ext cx="151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9"/>
              <p:cNvSpPr>
                <a:spLocks noChangeAspect="1"/>
              </p:cNvSpPr>
              <p:nvPr/>
            </p:nvSpPr>
            <p:spPr bwMode="auto">
              <a:xfrm>
                <a:off x="2152" y="1604"/>
                <a:ext cx="150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30"/>
              <p:cNvSpPr>
                <a:spLocks noChangeAspect="1"/>
              </p:cNvSpPr>
              <p:nvPr/>
            </p:nvSpPr>
            <p:spPr bwMode="auto">
              <a:xfrm>
                <a:off x="1732" y="1673"/>
                <a:ext cx="149" cy="148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31"/>
              <p:cNvSpPr>
                <a:spLocks noChangeAspect="1"/>
              </p:cNvSpPr>
              <p:nvPr/>
            </p:nvSpPr>
            <p:spPr bwMode="auto">
              <a:xfrm>
                <a:off x="1717" y="1387"/>
                <a:ext cx="148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32"/>
              <p:cNvSpPr>
                <a:spLocks noChangeAspect="1"/>
              </p:cNvSpPr>
              <p:nvPr/>
            </p:nvSpPr>
            <p:spPr bwMode="auto">
              <a:xfrm>
                <a:off x="2205" y="1658"/>
                <a:ext cx="151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33"/>
              <p:cNvSpPr>
                <a:spLocks noChangeAspect="1"/>
              </p:cNvSpPr>
              <p:nvPr/>
            </p:nvSpPr>
            <p:spPr bwMode="auto">
              <a:xfrm>
                <a:off x="2586" y="1658"/>
                <a:ext cx="148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34"/>
              <p:cNvSpPr>
                <a:spLocks noChangeAspect="1"/>
              </p:cNvSpPr>
              <p:nvPr/>
            </p:nvSpPr>
            <p:spPr bwMode="auto">
              <a:xfrm>
                <a:off x="2586" y="1134"/>
                <a:ext cx="148" cy="143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35"/>
              <p:cNvSpPr>
                <a:spLocks noChangeAspect="1"/>
              </p:cNvSpPr>
              <p:nvPr/>
            </p:nvSpPr>
            <p:spPr bwMode="auto">
              <a:xfrm>
                <a:off x="1339" y="955"/>
                <a:ext cx="148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36"/>
              <p:cNvSpPr>
                <a:spLocks noChangeAspect="1"/>
              </p:cNvSpPr>
              <p:nvPr/>
            </p:nvSpPr>
            <p:spPr bwMode="auto">
              <a:xfrm>
                <a:off x="1339" y="1494"/>
                <a:ext cx="148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37"/>
              <p:cNvSpPr>
                <a:spLocks noChangeAspect="1"/>
              </p:cNvSpPr>
              <p:nvPr/>
            </p:nvSpPr>
            <p:spPr bwMode="auto">
              <a:xfrm>
                <a:off x="2205" y="917"/>
                <a:ext cx="151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38"/>
              <p:cNvSpPr>
                <a:spLocks noChangeAspect="1"/>
              </p:cNvSpPr>
              <p:nvPr/>
            </p:nvSpPr>
            <p:spPr bwMode="auto">
              <a:xfrm>
                <a:off x="2586" y="1456"/>
                <a:ext cx="146" cy="148"/>
              </a:xfrm>
              <a:custGeom>
                <a:avLst/>
                <a:gdLst>
                  <a:gd name="T0" fmla="*/ 0 w 344"/>
                  <a:gd name="T1" fmla="*/ 0 h 352"/>
                  <a:gd name="T2" fmla="*/ 0 w 344"/>
                  <a:gd name="T3" fmla="*/ 0 h 352"/>
                  <a:gd name="T4" fmla="*/ 0 w 344"/>
                  <a:gd name="T5" fmla="*/ 0 h 352"/>
                  <a:gd name="T6" fmla="*/ 0 w 344"/>
                  <a:gd name="T7" fmla="*/ 0 h 352"/>
                  <a:gd name="T8" fmla="*/ 0 w 344"/>
                  <a:gd name="T9" fmla="*/ 0 h 352"/>
                  <a:gd name="T10" fmla="*/ 0 w 344"/>
                  <a:gd name="T11" fmla="*/ 0 h 352"/>
                  <a:gd name="T12" fmla="*/ 0 w 344"/>
                  <a:gd name="T13" fmla="*/ 0 h 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"/>
                  <a:gd name="T22" fmla="*/ 0 h 352"/>
                  <a:gd name="T23" fmla="*/ 344 w 344"/>
                  <a:gd name="T24" fmla="*/ 352 h 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" h="352">
                    <a:moveTo>
                      <a:pt x="52" y="11"/>
                    </a:moveTo>
                    <a:cubicBezTo>
                      <a:pt x="121" y="34"/>
                      <a:pt x="149" y="54"/>
                      <a:pt x="190" y="114"/>
                    </a:cubicBezTo>
                    <a:cubicBezTo>
                      <a:pt x="246" y="150"/>
                      <a:pt x="323" y="223"/>
                      <a:pt x="344" y="286"/>
                    </a:cubicBezTo>
                    <a:cubicBezTo>
                      <a:pt x="299" y="316"/>
                      <a:pt x="271" y="352"/>
                      <a:pt x="207" y="303"/>
                    </a:cubicBezTo>
                    <a:cubicBezTo>
                      <a:pt x="157" y="264"/>
                      <a:pt x="138" y="200"/>
                      <a:pt x="104" y="148"/>
                    </a:cubicBezTo>
                    <a:cubicBezTo>
                      <a:pt x="78" y="110"/>
                      <a:pt x="39" y="88"/>
                      <a:pt x="0" y="62"/>
                    </a:cubicBezTo>
                    <a:cubicBezTo>
                      <a:pt x="22" y="0"/>
                      <a:pt x="0" y="11"/>
                      <a:pt x="5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39"/>
              <p:cNvSpPr>
                <a:spLocks noChangeAspect="1"/>
              </p:cNvSpPr>
              <p:nvPr/>
            </p:nvSpPr>
            <p:spPr bwMode="auto">
              <a:xfrm>
                <a:off x="2586" y="955"/>
                <a:ext cx="146" cy="148"/>
              </a:xfrm>
              <a:custGeom>
                <a:avLst/>
                <a:gdLst>
                  <a:gd name="T0" fmla="*/ 0 w 344"/>
                  <a:gd name="T1" fmla="*/ 0 h 352"/>
                  <a:gd name="T2" fmla="*/ 0 w 344"/>
                  <a:gd name="T3" fmla="*/ 0 h 352"/>
                  <a:gd name="T4" fmla="*/ 0 w 344"/>
                  <a:gd name="T5" fmla="*/ 0 h 352"/>
                  <a:gd name="T6" fmla="*/ 0 w 344"/>
                  <a:gd name="T7" fmla="*/ 0 h 352"/>
                  <a:gd name="T8" fmla="*/ 0 w 344"/>
                  <a:gd name="T9" fmla="*/ 0 h 352"/>
                  <a:gd name="T10" fmla="*/ 0 w 344"/>
                  <a:gd name="T11" fmla="*/ 0 h 352"/>
                  <a:gd name="T12" fmla="*/ 0 w 344"/>
                  <a:gd name="T13" fmla="*/ 0 h 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"/>
                  <a:gd name="T22" fmla="*/ 0 h 352"/>
                  <a:gd name="T23" fmla="*/ 344 w 344"/>
                  <a:gd name="T24" fmla="*/ 352 h 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" h="352">
                    <a:moveTo>
                      <a:pt x="52" y="11"/>
                    </a:moveTo>
                    <a:cubicBezTo>
                      <a:pt x="121" y="34"/>
                      <a:pt x="149" y="54"/>
                      <a:pt x="190" y="114"/>
                    </a:cubicBezTo>
                    <a:cubicBezTo>
                      <a:pt x="246" y="150"/>
                      <a:pt x="323" y="223"/>
                      <a:pt x="344" y="286"/>
                    </a:cubicBezTo>
                    <a:cubicBezTo>
                      <a:pt x="299" y="316"/>
                      <a:pt x="271" y="352"/>
                      <a:pt x="207" y="303"/>
                    </a:cubicBezTo>
                    <a:cubicBezTo>
                      <a:pt x="157" y="264"/>
                      <a:pt x="138" y="200"/>
                      <a:pt x="104" y="148"/>
                    </a:cubicBezTo>
                    <a:cubicBezTo>
                      <a:pt x="78" y="110"/>
                      <a:pt x="39" y="88"/>
                      <a:pt x="0" y="62"/>
                    </a:cubicBezTo>
                    <a:cubicBezTo>
                      <a:pt x="22" y="0"/>
                      <a:pt x="0" y="11"/>
                      <a:pt x="5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40"/>
              <p:cNvSpPr>
                <a:spLocks noChangeAspect="1"/>
              </p:cNvSpPr>
              <p:nvPr/>
            </p:nvSpPr>
            <p:spPr bwMode="auto">
              <a:xfrm>
                <a:off x="1339" y="1658"/>
                <a:ext cx="146" cy="148"/>
              </a:xfrm>
              <a:custGeom>
                <a:avLst/>
                <a:gdLst>
                  <a:gd name="T0" fmla="*/ 0 w 344"/>
                  <a:gd name="T1" fmla="*/ 0 h 352"/>
                  <a:gd name="T2" fmla="*/ 0 w 344"/>
                  <a:gd name="T3" fmla="*/ 0 h 352"/>
                  <a:gd name="T4" fmla="*/ 0 w 344"/>
                  <a:gd name="T5" fmla="*/ 0 h 352"/>
                  <a:gd name="T6" fmla="*/ 0 w 344"/>
                  <a:gd name="T7" fmla="*/ 0 h 352"/>
                  <a:gd name="T8" fmla="*/ 0 w 344"/>
                  <a:gd name="T9" fmla="*/ 0 h 352"/>
                  <a:gd name="T10" fmla="*/ 0 w 344"/>
                  <a:gd name="T11" fmla="*/ 0 h 352"/>
                  <a:gd name="T12" fmla="*/ 0 w 344"/>
                  <a:gd name="T13" fmla="*/ 0 h 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"/>
                  <a:gd name="T22" fmla="*/ 0 h 352"/>
                  <a:gd name="T23" fmla="*/ 344 w 344"/>
                  <a:gd name="T24" fmla="*/ 352 h 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" h="352">
                    <a:moveTo>
                      <a:pt x="51" y="11"/>
                    </a:moveTo>
                    <a:cubicBezTo>
                      <a:pt x="120" y="34"/>
                      <a:pt x="148" y="54"/>
                      <a:pt x="189" y="114"/>
                    </a:cubicBezTo>
                    <a:cubicBezTo>
                      <a:pt x="245" y="150"/>
                      <a:pt x="322" y="223"/>
                      <a:pt x="344" y="286"/>
                    </a:cubicBezTo>
                    <a:cubicBezTo>
                      <a:pt x="299" y="316"/>
                      <a:pt x="271" y="352"/>
                      <a:pt x="206" y="303"/>
                    </a:cubicBezTo>
                    <a:cubicBezTo>
                      <a:pt x="157" y="264"/>
                      <a:pt x="137" y="200"/>
                      <a:pt x="103" y="148"/>
                    </a:cubicBezTo>
                    <a:cubicBezTo>
                      <a:pt x="77" y="110"/>
                      <a:pt x="39" y="88"/>
                      <a:pt x="0" y="62"/>
                    </a:cubicBezTo>
                    <a:cubicBezTo>
                      <a:pt x="21" y="0"/>
                      <a:pt x="0" y="11"/>
                      <a:pt x="51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41"/>
              <p:cNvSpPr>
                <a:spLocks noChangeAspect="1"/>
              </p:cNvSpPr>
              <p:nvPr/>
            </p:nvSpPr>
            <p:spPr bwMode="auto">
              <a:xfrm>
                <a:off x="2256" y="1448"/>
                <a:ext cx="141" cy="125"/>
              </a:xfrm>
              <a:custGeom>
                <a:avLst/>
                <a:gdLst>
                  <a:gd name="T0" fmla="*/ 0 w 335"/>
                  <a:gd name="T1" fmla="*/ 0 h 301"/>
                  <a:gd name="T2" fmla="*/ 0 w 335"/>
                  <a:gd name="T3" fmla="*/ 0 h 301"/>
                  <a:gd name="T4" fmla="*/ 0 w 335"/>
                  <a:gd name="T5" fmla="*/ 0 h 301"/>
                  <a:gd name="T6" fmla="*/ 0 w 335"/>
                  <a:gd name="T7" fmla="*/ 0 h 301"/>
                  <a:gd name="T8" fmla="*/ 0 w 335"/>
                  <a:gd name="T9" fmla="*/ 0 h 301"/>
                  <a:gd name="T10" fmla="*/ 0 w 335"/>
                  <a:gd name="T11" fmla="*/ 0 h 301"/>
                  <a:gd name="T12" fmla="*/ 0 w 335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1"/>
                  <a:gd name="T23" fmla="*/ 335 w 335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1">
                    <a:moveTo>
                      <a:pt x="47" y="7"/>
                    </a:moveTo>
                    <a:cubicBezTo>
                      <a:pt x="111" y="23"/>
                      <a:pt x="138" y="39"/>
                      <a:pt x="181" y="90"/>
                    </a:cubicBezTo>
                    <a:cubicBezTo>
                      <a:pt x="234" y="119"/>
                      <a:pt x="311" y="180"/>
                      <a:pt x="335" y="235"/>
                    </a:cubicBezTo>
                    <a:cubicBezTo>
                      <a:pt x="297" y="266"/>
                      <a:pt x="274" y="301"/>
                      <a:pt x="211" y="261"/>
                    </a:cubicBezTo>
                    <a:cubicBezTo>
                      <a:pt x="163" y="230"/>
                      <a:pt x="140" y="173"/>
                      <a:pt x="105" y="128"/>
                    </a:cubicBezTo>
                    <a:cubicBezTo>
                      <a:pt x="78" y="95"/>
                      <a:pt x="41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42"/>
              <p:cNvSpPr>
                <a:spLocks noChangeAspect="1"/>
              </p:cNvSpPr>
              <p:nvPr/>
            </p:nvSpPr>
            <p:spPr bwMode="auto">
              <a:xfrm>
                <a:off x="2310" y="1392"/>
                <a:ext cx="141" cy="128"/>
              </a:xfrm>
              <a:custGeom>
                <a:avLst/>
                <a:gdLst>
                  <a:gd name="T0" fmla="*/ 0 w 335"/>
                  <a:gd name="T1" fmla="*/ 0 h 301"/>
                  <a:gd name="T2" fmla="*/ 0 w 335"/>
                  <a:gd name="T3" fmla="*/ 0 h 301"/>
                  <a:gd name="T4" fmla="*/ 0 w 335"/>
                  <a:gd name="T5" fmla="*/ 0 h 301"/>
                  <a:gd name="T6" fmla="*/ 0 w 335"/>
                  <a:gd name="T7" fmla="*/ 0 h 301"/>
                  <a:gd name="T8" fmla="*/ 0 w 335"/>
                  <a:gd name="T9" fmla="*/ 0 h 301"/>
                  <a:gd name="T10" fmla="*/ 0 w 335"/>
                  <a:gd name="T11" fmla="*/ 0 h 301"/>
                  <a:gd name="T12" fmla="*/ 0 w 335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1"/>
                  <a:gd name="T23" fmla="*/ 335 w 335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1">
                    <a:moveTo>
                      <a:pt x="47" y="7"/>
                    </a:moveTo>
                    <a:cubicBezTo>
                      <a:pt x="111" y="23"/>
                      <a:pt x="138" y="39"/>
                      <a:pt x="181" y="90"/>
                    </a:cubicBezTo>
                    <a:cubicBezTo>
                      <a:pt x="234" y="119"/>
                      <a:pt x="311" y="180"/>
                      <a:pt x="335" y="235"/>
                    </a:cubicBezTo>
                    <a:cubicBezTo>
                      <a:pt x="297" y="266"/>
                      <a:pt x="274" y="301"/>
                      <a:pt x="211" y="261"/>
                    </a:cubicBezTo>
                    <a:cubicBezTo>
                      <a:pt x="163" y="230"/>
                      <a:pt x="140" y="173"/>
                      <a:pt x="105" y="128"/>
                    </a:cubicBezTo>
                    <a:cubicBezTo>
                      <a:pt x="78" y="95"/>
                      <a:pt x="41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43"/>
              <p:cNvSpPr>
                <a:spLocks noChangeAspect="1"/>
              </p:cNvSpPr>
              <p:nvPr/>
            </p:nvSpPr>
            <p:spPr bwMode="auto">
              <a:xfrm>
                <a:off x="2039" y="1231"/>
                <a:ext cx="141" cy="125"/>
              </a:xfrm>
              <a:custGeom>
                <a:avLst/>
                <a:gdLst>
                  <a:gd name="T0" fmla="*/ 0 w 335"/>
                  <a:gd name="T1" fmla="*/ 0 h 301"/>
                  <a:gd name="T2" fmla="*/ 0 w 335"/>
                  <a:gd name="T3" fmla="*/ 0 h 301"/>
                  <a:gd name="T4" fmla="*/ 0 w 335"/>
                  <a:gd name="T5" fmla="*/ 0 h 301"/>
                  <a:gd name="T6" fmla="*/ 0 w 335"/>
                  <a:gd name="T7" fmla="*/ 0 h 301"/>
                  <a:gd name="T8" fmla="*/ 0 w 335"/>
                  <a:gd name="T9" fmla="*/ 0 h 301"/>
                  <a:gd name="T10" fmla="*/ 0 w 335"/>
                  <a:gd name="T11" fmla="*/ 0 h 301"/>
                  <a:gd name="T12" fmla="*/ 0 w 335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1"/>
                  <a:gd name="T23" fmla="*/ 335 w 335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1">
                    <a:moveTo>
                      <a:pt x="47" y="7"/>
                    </a:moveTo>
                    <a:cubicBezTo>
                      <a:pt x="111" y="23"/>
                      <a:pt x="138" y="39"/>
                      <a:pt x="181" y="90"/>
                    </a:cubicBezTo>
                    <a:cubicBezTo>
                      <a:pt x="234" y="119"/>
                      <a:pt x="311" y="180"/>
                      <a:pt x="335" y="235"/>
                    </a:cubicBezTo>
                    <a:cubicBezTo>
                      <a:pt x="297" y="266"/>
                      <a:pt x="274" y="301"/>
                      <a:pt x="211" y="261"/>
                    </a:cubicBezTo>
                    <a:cubicBezTo>
                      <a:pt x="163" y="230"/>
                      <a:pt x="140" y="173"/>
                      <a:pt x="105" y="128"/>
                    </a:cubicBezTo>
                    <a:cubicBezTo>
                      <a:pt x="78" y="95"/>
                      <a:pt x="41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44"/>
              <p:cNvSpPr>
                <a:spLocks noChangeAspect="1"/>
              </p:cNvSpPr>
              <p:nvPr/>
            </p:nvSpPr>
            <p:spPr bwMode="auto">
              <a:xfrm>
                <a:off x="2147" y="1175"/>
                <a:ext cx="143" cy="130"/>
              </a:xfrm>
              <a:custGeom>
                <a:avLst/>
                <a:gdLst>
                  <a:gd name="T0" fmla="*/ 0 w 335"/>
                  <a:gd name="T1" fmla="*/ 0 h 301"/>
                  <a:gd name="T2" fmla="*/ 0 w 335"/>
                  <a:gd name="T3" fmla="*/ 0 h 301"/>
                  <a:gd name="T4" fmla="*/ 0 w 335"/>
                  <a:gd name="T5" fmla="*/ 0 h 301"/>
                  <a:gd name="T6" fmla="*/ 0 w 335"/>
                  <a:gd name="T7" fmla="*/ 0 h 301"/>
                  <a:gd name="T8" fmla="*/ 0 w 335"/>
                  <a:gd name="T9" fmla="*/ 0 h 301"/>
                  <a:gd name="T10" fmla="*/ 0 w 335"/>
                  <a:gd name="T11" fmla="*/ 0 h 301"/>
                  <a:gd name="T12" fmla="*/ 0 w 335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1"/>
                  <a:gd name="T23" fmla="*/ 335 w 335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1">
                    <a:moveTo>
                      <a:pt x="47" y="7"/>
                    </a:moveTo>
                    <a:cubicBezTo>
                      <a:pt x="111" y="23"/>
                      <a:pt x="138" y="39"/>
                      <a:pt x="181" y="90"/>
                    </a:cubicBezTo>
                    <a:cubicBezTo>
                      <a:pt x="234" y="119"/>
                      <a:pt x="311" y="180"/>
                      <a:pt x="335" y="235"/>
                    </a:cubicBezTo>
                    <a:cubicBezTo>
                      <a:pt x="297" y="266"/>
                      <a:pt x="274" y="301"/>
                      <a:pt x="211" y="261"/>
                    </a:cubicBezTo>
                    <a:cubicBezTo>
                      <a:pt x="163" y="230"/>
                      <a:pt x="140" y="173"/>
                      <a:pt x="105" y="128"/>
                    </a:cubicBezTo>
                    <a:cubicBezTo>
                      <a:pt x="78" y="95"/>
                      <a:pt x="41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45"/>
              <p:cNvSpPr>
                <a:spLocks noChangeAspect="1"/>
              </p:cNvSpPr>
              <p:nvPr/>
            </p:nvSpPr>
            <p:spPr bwMode="auto">
              <a:xfrm>
                <a:off x="1873" y="1364"/>
                <a:ext cx="146" cy="127"/>
              </a:xfrm>
              <a:custGeom>
                <a:avLst/>
                <a:gdLst>
                  <a:gd name="T0" fmla="*/ 0 w 336"/>
                  <a:gd name="T1" fmla="*/ 0 h 302"/>
                  <a:gd name="T2" fmla="*/ 0 w 336"/>
                  <a:gd name="T3" fmla="*/ 0 h 302"/>
                  <a:gd name="T4" fmla="*/ 0 w 336"/>
                  <a:gd name="T5" fmla="*/ 0 h 302"/>
                  <a:gd name="T6" fmla="*/ 0 w 336"/>
                  <a:gd name="T7" fmla="*/ 0 h 302"/>
                  <a:gd name="T8" fmla="*/ 0 w 336"/>
                  <a:gd name="T9" fmla="*/ 0 h 302"/>
                  <a:gd name="T10" fmla="*/ 0 w 336"/>
                  <a:gd name="T11" fmla="*/ 0 h 302"/>
                  <a:gd name="T12" fmla="*/ 0 w 336"/>
                  <a:gd name="T13" fmla="*/ 0 h 3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302"/>
                  <a:gd name="T23" fmla="*/ 336 w 336"/>
                  <a:gd name="T24" fmla="*/ 302 h 3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302">
                    <a:moveTo>
                      <a:pt x="47" y="7"/>
                    </a:moveTo>
                    <a:cubicBezTo>
                      <a:pt x="112" y="24"/>
                      <a:pt x="139" y="39"/>
                      <a:pt x="181" y="91"/>
                    </a:cubicBezTo>
                    <a:cubicBezTo>
                      <a:pt x="235" y="119"/>
                      <a:pt x="311" y="180"/>
                      <a:pt x="336" y="235"/>
                    </a:cubicBezTo>
                    <a:cubicBezTo>
                      <a:pt x="297" y="266"/>
                      <a:pt x="274" y="302"/>
                      <a:pt x="212" y="262"/>
                    </a:cubicBezTo>
                    <a:cubicBezTo>
                      <a:pt x="163" y="230"/>
                      <a:pt x="141" y="173"/>
                      <a:pt x="105" y="129"/>
                    </a:cubicBezTo>
                    <a:cubicBezTo>
                      <a:pt x="79" y="96"/>
                      <a:pt x="42" y="79"/>
                      <a:pt x="4" y="59"/>
                    </a:cubicBezTo>
                    <a:cubicBezTo>
                      <a:pt x="19" y="0"/>
                      <a:pt x="0" y="12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46"/>
              <p:cNvSpPr>
                <a:spLocks noChangeAspect="1"/>
              </p:cNvSpPr>
              <p:nvPr/>
            </p:nvSpPr>
            <p:spPr bwMode="auto">
              <a:xfrm>
                <a:off x="2147" y="1502"/>
                <a:ext cx="143" cy="125"/>
              </a:xfrm>
              <a:custGeom>
                <a:avLst/>
                <a:gdLst>
                  <a:gd name="T0" fmla="*/ 0 w 335"/>
                  <a:gd name="T1" fmla="*/ 0 h 301"/>
                  <a:gd name="T2" fmla="*/ 0 w 335"/>
                  <a:gd name="T3" fmla="*/ 0 h 301"/>
                  <a:gd name="T4" fmla="*/ 0 w 335"/>
                  <a:gd name="T5" fmla="*/ 0 h 301"/>
                  <a:gd name="T6" fmla="*/ 0 w 335"/>
                  <a:gd name="T7" fmla="*/ 0 h 301"/>
                  <a:gd name="T8" fmla="*/ 0 w 335"/>
                  <a:gd name="T9" fmla="*/ 0 h 301"/>
                  <a:gd name="T10" fmla="*/ 0 w 335"/>
                  <a:gd name="T11" fmla="*/ 0 h 301"/>
                  <a:gd name="T12" fmla="*/ 0 w 335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1"/>
                  <a:gd name="T23" fmla="*/ 335 w 335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1">
                    <a:moveTo>
                      <a:pt x="47" y="7"/>
                    </a:moveTo>
                    <a:cubicBezTo>
                      <a:pt x="111" y="23"/>
                      <a:pt x="138" y="39"/>
                      <a:pt x="181" y="90"/>
                    </a:cubicBezTo>
                    <a:cubicBezTo>
                      <a:pt x="234" y="119"/>
                      <a:pt x="311" y="180"/>
                      <a:pt x="335" y="235"/>
                    </a:cubicBezTo>
                    <a:cubicBezTo>
                      <a:pt x="297" y="266"/>
                      <a:pt x="274" y="301"/>
                      <a:pt x="211" y="261"/>
                    </a:cubicBezTo>
                    <a:cubicBezTo>
                      <a:pt x="163" y="230"/>
                      <a:pt x="140" y="173"/>
                      <a:pt x="105" y="128"/>
                    </a:cubicBezTo>
                    <a:cubicBezTo>
                      <a:pt x="78" y="95"/>
                      <a:pt x="41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47"/>
              <p:cNvSpPr>
                <a:spLocks noChangeAspect="1"/>
              </p:cNvSpPr>
              <p:nvPr/>
            </p:nvSpPr>
            <p:spPr bwMode="auto">
              <a:xfrm>
                <a:off x="1658" y="1338"/>
                <a:ext cx="143" cy="128"/>
              </a:xfrm>
              <a:custGeom>
                <a:avLst/>
                <a:gdLst>
                  <a:gd name="T0" fmla="*/ 0 w 336"/>
                  <a:gd name="T1" fmla="*/ 0 h 301"/>
                  <a:gd name="T2" fmla="*/ 0 w 336"/>
                  <a:gd name="T3" fmla="*/ 0 h 301"/>
                  <a:gd name="T4" fmla="*/ 0 w 336"/>
                  <a:gd name="T5" fmla="*/ 0 h 301"/>
                  <a:gd name="T6" fmla="*/ 0 w 336"/>
                  <a:gd name="T7" fmla="*/ 0 h 301"/>
                  <a:gd name="T8" fmla="*/ 0 w 336"/>
                  <a:gd name="T9" fmla="*/ 0 h 301"/>
                  <a:gd name="T10" fmla="*/ 0 w 336"/>
                  <a:gd name="T11" fmla="*/ 0 h 301"/>
                  <a:gd name="T12" fmla="*/ 0 w 336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301"/>
                  <a:gd name="T23" fmla="*/ 336 w 336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301">
                    <a:moveTo>
                      <a:pt x="47" y="7"/>
                    </a:moveTo>
                    <a:cubicBezTo>
                      <a:pt x="112" y="23"/>
                      <a:pt x="139" y="39"/>
                      <a:pt x="181" y="90"/>
                    </a:cubicBezTo>
                    <a:cubicBezTo>
                      <a:pt x="235" y="119"/>
                      <a:pt x="311" y="180"/>
                      <a:pt x="336" y="235"/>
                    </a:cubicBezTo>
                    <a:cubicBezTo>
                      <a:pt x="297" y="266"/>
                      <a:pt x="274" y="301"/>
                      <a:pt x="212" y="261"/>
                    </a:cubicBezTo>
                    <a:cubicBezTo>
                      <a:pt x="163" y="230"/>
                      <a:pt x="141" y="173"/>
                      <a:pt x="105" y="128"/>
                    </a:cubicBezTo>
                    <a:cubicBezTo>
                      <a:pt x="79" y="95"/>
                      <a:pt x="42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48"/>
              <p:cNvSpPr>
                <a:spLocks noChangeAspect="1"/>
              </p:cNvSpPr>
              <p:nvPr/>
            </p:nvSpPr>
            <p:spPr bwMode="auto">
              <a:xfrm>
                <a:off x="1796" y="1338"/>
                <a:ext cx="143" cy="128"/>
              </a:xfrm>
              <a:custGeom>
                <a:avLst/>
                <a:gdLst>
                  <a:gd name="T0" fmla="*/ 0 w 335"/>
                  <a:gd name="T1" fmla="*/ 0 h 301"/>
                  <a:gd name="T2" fmla="*/ 0 w 335"/>
                  <a:gd name="T3" fmla="*/ 0 h 301"/>
                  <a:gd name="T4" fmla="*/ 0 w 335"/>
                  <a:gd name="T5" fmla="*/ 0 h 301"/>
                  <a:gd name="T6" fmla="*/ 0 w 335"/>
                  <a:gd name="T7" fmla="*/ 0 h 301"/>
                  <a:gd name="T8" fmla="*/ 0 w 335"/>
                  <a:gd name="T9" fmla="*/ 0 h 301"/>
                  <a:gd name="T10" fmla="*/ 0 w 335"/>
                  <a:gd name="T11" fmla="*/ 0 h 301"/>
                  <a:gd name="T12" fmla="*/ 0 w 335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1"/>
                  <a:gd name="T23" fmla="*/ 335 w 335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1">
                    <a:moveTo>
                      <a:pt x="47" y="7"/>
                    </a:moveTo>
                    <a:cubicBezTo>
                      <a:pt x="111" y="23"/>
                      <a:pt x="138" y="39"/>
                      <a:pt x="180" y="90"/>
                    </a:cubicBezTo>
                    <a:cubicBezTo>
                      <a:pt x="234" y="119"/>
                      <a:pt x="310" y="180"/>
                      <a:pt x="335" y="235"/>
                    </a:cubicBezTo>
                    <a:cubicBezTo>
                      <a:pt x="296" y="266"/>
                      <a:pt x="274" y="301"/>
                      <a:pt x="211" y="261"/>
                    </a:cubicBezTo>
                    <a:cubicBezTo>
                      <a:pt x="163" y="230"/>
                      <a:pt x="140" y="173"/>
                      <a:pt x="105" y="128"/>
                    </a:cubicBezTo>
                    <a:cubicBezTo>
                      <a:pt x="78" y="95"/>
                      <a:pt x="41" y="79"/>
                      <a:pt x="4" y="58"/>
                    </a:cubicBezTo>
                    <a:cubicBezTo>
                      <a:pt x="18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49"/>
              <p:cNvSpPr>
                <a:spLocks noChangeAspect="1"/>
              </p:cNvSpPr>
              <p:nvPr/>
            </p:nvSpPr>
            <p:spPr bwMode="auto">
              <a:xfrm>
                <a:off x="1387" y="1364"/>
                <a:ext cx="144" cy="127"/>
              </a:xfrm>
              <a:custGeom>
                <a:avLst/>
                <a:gdLst>
                  <a:gd name="T0" fmla="*/ 0 w 336"/>
                  <a:gd name="T1" fmla="*/ 0 h 302"/>
                  <a:gd name="T2" fmla="*/ 0 w 336"/>
                  <a:gd name="T3" fmla="*/ 0 h 302"/>
                  <a:gd name="T4" fmla="*/ 0 w 336"/>
                  <a:gd name="T5" fmla="*/ 0 h 302"/>
                  <a:gd name="T6" fmla="*/ 0 w 336"/>
                  <a:gd name="T7" fmla="*/ 0 h 302"/>
                  <a:gd name="T8" fmla="*/ 0 w 336"/>
                  <a:gd name="T9" fmla="*/ 0 h 302"/>
                  <a:gd name="T10" fmla="*/ 0 w 336"/>
                  <a:gd name="T11" fmla="*/ 0 h 302"/>
                  <a:gd name="T12" fmla="*/ 0 w 336"/>
                  <a:gd name="T13" fmla="*/ 0 h 3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302"/>
                  <a:gd name="T23" fmla="*/ 336 w 336"/>
                  <a:gd name="T24" fmla="*/ 302 h 3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302">
                    <a:moveTo>
                      <a:pt x="47" y="7"/>
                    </a:moveTo>
                    <a:cubicBezTo>
                      <a:pt x="112" y="24"/>
                      <a:pt x="139" y="39"/>
                      <a:pt x="181" y="91"/>
                    </a:cubicBezTo>
                    <a:cubicBezTo>
                      <a:pt x="235" y="119"/>
                      <a:pt x="311" y="180"/>
                      <a:pt x="336" y="235"/>
                    </a:cubicBezTo>
                    <a:cubicBezTo>
                      <a:pt x="297" y="266"/>
                      <a:pt x="274" y="302"/>
                      <a:pt x="212" y="262"/>
                    </a:cubicBezTo>
                    <a:cubicBezTo>
                      <a:pt x="163" y="230"/>
                      <a:pt x="141" y="173"/>
                      <a:pt x="105" y="129"/>
                    </a:cubicBezTo>
                    <a:cubicBezTo>
                      <a:pt x="79" y="96"/>
                      <a:pt x="42" y="79"/>
                      <a:pt x="4" y="59"/>
                    </a:cubicBezTo>
                    <a:cubicBezTo>
                      <a:pt x="19" y="0"/>
                      <a:pt x="0" y="12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50"/>
              <p:cNvSpPr>
                <a:spLocks noChangeAspect="1"/>
              </p:cNvSpPr>
              <p:nvPr/>
            </p:nvSpPr>
            <p:spPr bwMode="auto">
              <a:xfrm>
                <a:off x="1712" y="876"/>
                <a:ext cx="141" cy="128"/>
              </a:xfrm>
              <a:custGeom>
                <a:avLst/>
                <a:gdLst>
                  <a:gd name="T0" fmla="*/ 0 w 336"/>
                  <a:gd name="T1" fmla="*/ 0 h 302"/>
                  <a:gd name="T2" fmla="*/ 0 w 336"/>
                  <a:gd name="T3" fmla="*/ 0 h 302"/>
                  <a:gd name="T4" fmla="*/ 0 w 336"/>
                  <a:gd name="T5" fmla="*/ 0 h 302"/>
                  <a:gd name="T6" fmla="*/ 0 w 336"/>
                  <a:gd name="T7" fmla="*/ 0 h 302"/>
                  <a:gd name="T8" fmla="*/ 0 w 336"/>
                  <a:gd name="T9" fmla="*/ 0 h 302"/>
                  <a:gd name="T10" fmla="*/ 0 w 336"/>
                  <a:gd name="T11" fmla="*/ 0 h 302"/>
                  <a:gd name="T12" fmla="*/ 0 w 336"/>
                  <a:gd name="T13" fmla="*/ 0 h 3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302"/>
                  <a:gd name="T23" fmla="*/ 336 w 336"/>
                  <a:gd name="T24" fmla="*/ 302 h 3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302">
                    <a:moveTo>
                      <a:pt x="47" y="7"/>
                    </a:moveTo>
                    <a:cubicBezTo>
                      <a:pt x="112" y="24"/>
                      <a:pt x="139" y="39"/>
                      <a:pt x="181" y="91"/>
                    </a:cubicBezTo>
                    <a:cubicBezTo>
                      <a:pt x="235" y="119"/>
                      <a:pt x="311" y="180"/>
                      <a:pt x="336" y="235"/>
                    </a:cubicBezTo>
                    <a:cubicBezTo>
                      <a:pt x="297" y="266"/>
                      <a:pt x="274" y="302"/>
                      <a:pt x="212" y="262"/>
                    </a:cubicBezTo>
                    <a:cubicBezTo>
                      <a:pt x="163" y="230"/>
                      <a:pt x="141" y="173"/>
                      <a:pt x="105" y="129"/>
                    </a:cubicBezTo>
                    <a:cubicBezTo>
                      <a:pt x="79" y="96"/>
                      <a:pt x="42" y="79"/>
                      <a:pt x="4" y="59"/>
                    </a:cubicBezTo>
                    <a:cubicBezTo>
                      <a:pt x="19" y="0"/>
                      <a:pt x="0" y="12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Freeform 51"/>
              <p:cNvSpPr>
                <a:spLocks noChangeAspect="1"/>
              </p:cNvSpPr>
              <p:nvPr/>
            </p:nvSpPr>
            <p:spPr bwMode="auto">
              <a:xfrm>
                <a:off x="1497" y="1231"/>
                <a:ext cx="141" cy="125"/>
              </a:xfrm>
              <a:custGeom>
                <a:avLst/>
                <a:gdLst>
                  <a:gd name="T0" fmla="*/ 0 w 336"/>
                  <a:gd name="T1" fmla="*/ 0 h 301"/>
                  <a:gd name="T2" fmla="*/ 0 w 336"/>
                  <a:gd name="T3" fmla="*/ 0 h 301"/>
                  <a:gd name="T4" fmla="*/ 0 w 336"/>
                  <a:gd name="T5" fmla="*/ 0 h 301"/>
                  <a:gd name="T6" fmla="*/ 0 w 336"/>
                  <a:gd name="T7" fmla="*/ 0 h 301"/>
                  <a:gd name="T8" fmla="*/ 0 w 336"/>
                  <a:gd name="T9" fmla="*/ 0 h 301"/>
                  <a:gd name="T10" fmla="*/ 0 w 336"/>
                  <a:gd name="T11" fmla="*/ 0 h 301"/>
                  <a:gd name="T12" fmla="*/ 0 w 336"/>
                  <a:gd name="T13" fmla="*/ 0 h 3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301"/>
                  <a:gd name="T23" fmla="*/ 336 w 336"/>
                  <a:gd name="T24" fmla="*/ 301 h 3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301">
                    <a:moveTo>
                      <a:pt x="47" y="7"/>
                    </a:moveTo>
                    <a:cubicBezTo>
                      <a:pt x="112" y="23"/>
                      <a:pt x="139" y="39"/>
                      <a:pt x="181" y="90"/>
                    </a:cubicBezTo>
                    <a:cubicBezTo>
                      <a:pt x="235" y="119"/>
                      <a:pt x="311" y="180"/>
                      <a:pt x="336" y="235"/>
                    </a:cubicBezTo>
                    <a:cubicBezTo>
                      <a:pt x="297" y="266"/>
                      <a:pt x="274" y="301"/>
                      <a:pt x="212" y="261"/>
                    </a:cubicBezTo>
                    <a:cubicBezTo>
                      <a:pt x="163" y="230"/>
                      <a:pt x="141" y="173"/>
                      <a:pt x="105" y="128"/>
                    </a:cubicBezTo>
                    <a:cubicBezTo>
                      <a:pt x="79" y="95"/>
                      <a:pt x="42" y="79"/>
                      <a:pt x="4" y="58"/>
                    </a:cubicBezTo>
                    <a:cubicBezTo>
                      <a:pt x="19" y="0"/>
                      <a:pt x="0" y="11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52"/>
              <p:cNvSpPr>
                <a:spLocks noChangeAspect="1"/>
              </p:cNvSpPr>
              <p:nvPr/>
            </p:nvSpPr>
            <p:spPr bwMode="auto">
              <a:xfrm>
                <a:off x="2152" y="1443"/>
                <a:ext cx="150" cy="143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53"/>
              <p:cNvSpPr>
                <a:spLocks noChangeAspect="1"/>
              </p:cNvSpPr>
              <p:nvPr/>
            </p:nvSpPr>
            <p:spPr bwMode="auto">
              <a:xfrm>
                <a:off x="1732" y="1170"/>
                <a:ext cx="149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54"/>
              <p:cNvSpPr>
                <a:spLocks noChangeAspect="1"/>
              </p:cNvSpPr>
              <p:nvPr/>
            </p:nvSpPr>
            <p:spPr bwMode="auto">
              <a:xfrm>
                <a:off x="2435" y="1295"/>
                <a:ext cx="151" cy="148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55"/>
              <p:cNvSpPr>
                <a:spLocks noChangeAspect="1"/>
              </p:cNvSpPr>
              <p:nvPr/>
            </p:nvSpPr>
            <p:spPr bwMode="auto">
              <a:xfrm>
                <a:off x="1393" y="1170"/>
                <a:ext cx="150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56"/>
              <p:cNvSpPr>
                <a:spLocks noChangeAspect="1"/>
              </p:cNvSpPr>
              <p:nvPr/>
            </p:nvSpPr>
            <p:spPr bwMode="auto">
              <a:xfrm>
                <a:off x="1988" y="1277"/>
                <a:ext cx="148" cy="145"/>
              </a:xfrm>
              <a:custGeom>
                <a:avLst/>
                <a:gdLst>
                  <a:gd name="T0" fmla="*/ 0 w 354"/>
                  <a:gd name="T1" fmla="*/ 0 h 344"/>
                  <a:gd name="T2" fmla="*/ 0 w 354"/>
                  <a:gd name="T3" fmla="*/ 0 h 344"/>
                  <a:gd name="T4" fmla="*/ 0 w 354"/>
                  <a:gd name="T5" fmla="*/ 0 h 344"/>
                  <a:gd name="T6" fmla="*/ 0 w 354"/>
                  <a:gd name="T7" fmla="*/ 0 h 344"/>
                  <a:gd name="T8" fmla="*/ 0 w 354"/>
                  <a:gd name="T9" fmla="*/ 0 h 344"/>
                  <a:gd name="T10" fmla="*/ 0 w 354"/>
                  <a:gd name="T11" fmla="*/ 0 h 344"/>
                  <a:gd name="T12" fmla="*/ 0 w 35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344"/>
                  <a:gd name="T23" fmla="*/ 354 w 354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344">
                    <a:moveTo>
                      <a:pt x="11" y="293"/>
                    </a:moveTo>
                    <a:cubicBezTo>
                      <a:pt x="34" y="224"/>
                      <a:pt x="54" y="196"/>
                      <a:pt x="114" y="155"/>
                    </a:cubicBezTo>
                    <a:cubicBezTo>
                      <a:pt x="151" y="99"/>
                      <a:pt x="225" y="22"/>
                      <a:pt x="287" y="0"/>
                    </a:cubicBezTo>
                    <a:cubicBezTo>
                      <a:pt x="318" y="45"/>
                      <a:pt x="354" y="73"/>
                      <a:pt x="305" y="138"/>
                    </a:cubicBezTo>
                    <a:cubicBezTo>
                      <a:pt x="266" y="187"/>
                      <a:pt x="201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57"/>
              <p:cNvSpPr>
                <a:spLocks noChangeAspect="1"/>
              </p:cNvSpPr>
              <p:nvPr/>
            </p:nvSpPr>
            <p:spPr bwMode="auto">
              <a:xfrm>
                <a:off x="2111" y="1387"/>
                <a:ext cx="151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58"/>
              <p:cNvSpPr>
                <a:spLocks noChangeAspect="1"/>
              </p:cNvSpPr>
              <p:nvPr/>
            </p:nvSpPr>
            <p:spPr bwMode="auto">
              <a:xfrm>
                <a:off x="2098" y="899"/>
                <a:ext cx="148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59"/>
              <p:cNvSpPr>
                <a:spLocks noChangeAspect="1"/>
              </p:cNvSpPr>
              <p:nvPr/>
            </p:nvSpPr>
            <p:spPr bwMode="auto">
              <a:xfrm>
                <a:off x="2315" y="899"/>
                <a:ext cx="148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5"/>
                      <a:pt x="352" y="73"/>
                      <a:pt x="303" y="138"/>
                    </a:cubicBezTo>
                    <a:cubicBezTo>
                      <a:pt x="264" y="187"/>
                      <a:pt x="200" y="207"/>
                      <a:pt x="149" y="241"/>
                    </a:cubicBezTo>
                    <a:cubicBezTo>
                      <a:pt x="110" y="267"/>
                      <a:pt x="88" y="305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60"/>
              <p:cNvSpPr>
                <a:spLocks noChangeAspect="1"/>
              </p:cNvSpPr>
              <p:nvPr/>
            </p:nvSpPr>
            <p:spPr bwMode="auto">
              <a:xfrm>
                <a:off x="1285" y="1443"/>
                <a:ext cx="148" cy="143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5"/>
                      <a:pt x="352" y="73"/>
                      <a:pt x="302" y="138"/>
                    </a:cubicBezTo>
                    <a:cubicBezTo>
                      <a:pt x="264" y="187"/>
                      <a:pt x="199" y="207"/>
                      <a:pt x="148" y="241"/>
                    </a:cubicBezTo>
                    <a:cubicBezTo>
                      <a:pt x="109" y="267"/>
                      <a:pt x="88" y="305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61"/>
              <p:cNvSpPr>
                <a:spLocks noChangeAspect="1"/>
              </p:cNvSpPr>
              <p:nvPr/>
            </p:nvSpPr>
            <p:spPr bwMode="auto">
              <a:xfrm>
                <a:off x="2601" y="1387"/>
                <a:ext cx="146" cy="148"/>
              </a:xfrm>
              <a:custGeom>
                <a:avLst/>
                <a:gdLst>
                  <a:gd name="T0" fmla="*/ 0 w 344"/>
                  <a:gd name="T1" fmla="*/ 0 h 352"/>
                  <a:gd name="T2" fmla="*/ 0 w 344"/>
                  <a:gd name="T3" fmla="*/ 0 h 352"/>
                  <a:gd name="T4" fmla="*/ 0 w 344"/>
                  <a:gd name="T5" fmla="*/ 0 h 352"/>
                  <a:gd name="T6" fmla="*/ 0 w 344"/>
                  <a:gd name="T7" fmla="*/ 0 h 352"/>
                  <a:gd name="T8" fmla="*/ 0 w 344"/>
                  <a:gd name="T9" fmla="*/ 0 h 352"/>
                  <a:gd name="T10" fmla="*/ 0 w 344"/>
                  <a:gd name="T11" fmla="*/ 0 h 352"/>
                  <a:gd name="T12" fmla="*/ 0 w 344"/>
                  <a:gd name="T13" fmla="*/ 0 h 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"/>
                  <a:gd name="T22" fmla="*/ 0 h 352"/>
                  <a:gd name="T23" fmla="*/ 344 w 344"/>
                  <a:gd name="T24" fmla="*/ 352 h 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" h="352">
                    <a:moveTo>
                      <a:pt x="52" y="11"/>
                    </a:moveTo>
                    <a:cubicBezTo>
                      <a:pt x="121" y="34"/>
                      <a:pt x="149" y="54"/>
                      <a:pt x="190" y="114"/>
                    </a:cubicBezTo>
                    <a:cubicBezTo>
                      <a:pt x="246" y="150"/>
                      <a:pt x="323" y="223"/>
                      <a:pt x="344" y="286"/>
                    </a:cubicBezTo>
                    <a:cubicBezTo>
                      <a:pt x="299" y="316"/>
                      <a:pt x="271" y="352"/>
                      <a:pt x="207" y="303"/>
                    </a:cubicBezTo>
                    <a:cubicBezTo>
                      <a:pt x="157" y="264"/>
                      <a:pt x="138" y="200"/>
                      <a:pt x="104" y="148"/>
                    </a:cubicBezTo>
                    <a:cubicBezTo>
                      <a:pt x="78" y="110"/>
                      <a:pt x="39" y="88"/>
                      <a:pt x="0" y="62"/>
                    </a:cubicBezTo>
                    <a:cubicBezTo>
                      <a:pt x="22" y="0"/>
                      <a:pt x="0" y="11"/>
                      <a:pt x="5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62"/>
              <p:cNvSpPr>
                <a:spLocks noChangeAspect="1"/>
              </p:cNvSpPr>
              <p:nvPr/>
            </p:nvSpPr>
            <p:spPr bwMode="auto">
              <a:xfrm>
                <a:off x="2640" y="1333"/>
                <a:ext cx="145" cy="148"/>
              </a:xfrm>
              <a:custGeom>
                <a:avLst/>
                <a:gdLst>
                  <a:gd name="T0" fmla="*/ 0 w 344"/>
                  <a:gd name="T1" fmla="*/ 0 h 352"/>
                  <a:gd name="T2" fmla="*/ 0 w 344"/>
                  <a:gd name="T3" fmla="*/ 0 h 352"/>
                  <a:gd name="T4" fmla="*/ 0 w 344"/>
                  <a:gd name="T5" fmla="*/ 0 h 352"/>
                  <a:gd name="T6" fmla="*/ 0 w 344"/>
                  <a:gd name="T7" fmla="*/ 0 h 352"/>
                  <a:gd name="T8" fmla="*/ 0 w 344"/>
                  <a:gd name="T9" fmla="*/ 0 h 352"/>
                  <a:gd name="T10" fmla="*/ 0 w 344"/>
                  <a:gd name="T11" fmla="*/ 0 h 352"/>
                  <a:gd name="T12" fmla="*/ 0 w 344"/>
                  <a:gd name="T13" fmla="*/ 0 h 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"/>
                  <a:gd name="T22" fmla="*/ 0 h 352"/>
                  <a:gd name="T23" fmla="*/ 344 w 344"/>
                  <a:gd name="T24" fmla="*/ 352 h 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" h="352">
                    <a:moveTo>
                      <a:pt x="52" y="11"/>
                    </a:moveTo>
                    <a:cubicBezTo>
                      <a:pt x="121" y="34"/>
                      <a:pt x="149" y="54"/>
                      <a:pt x="190" y="114"/>
                    </a:cubicBezTo>
                    <a:cubicBezTo>
                      <a:pt x="246" y="150"/>
                      <a:pt x="323" y="223"/>
                      <a:pt x="344" y="286"/>
                    </a:cubicBezTo>
                    <a:cubicBezTo>
                      <a:pt x="299" y="316"/>
                      <a:pt x="271" y="352"/>
                      <a:pt x="207" y="303"/>
                    </a:cubicBezTo>
                    <a:cubicBezTo>
                      <a:pt x="157" y="264"/>
                      <a:pt x="138" y="200"/>
                      <a:pt x="104" y="148"/>
                    </a:cubicBezTo>
                    <a:cubicBezTo>
                      <a:pt x="78" y="110"/>
                      <a:pt x="39" y="88"/>
                      <a:pt x="0" y="62"/>
                    </a:cubicBezTo>
                    <a:cubicBezTo>
                      <a:pt x="22" y="0"/>
                      <a:pt x="0" y="11"/>
                      <a:pt x="5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63"/>
              <p:cNvSpPr>
                <a:spLocks noChangeAspect="1"/>
              </p:cNvSpPr>
              <p:nvPr/>
            </p:nvSpPr>
            <p:spPr bwMode="auto">
              <a:xfrm>
                <a:off x="1285" y="1359"/>
                <a:ext cx="148" cy="145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6"/>
                      <a:pt x="352" y="74"/>
                      <a:pt x="302" y="138"/>
                    </a:cubicBezTo>
                    <a:cubicBezTo>
                      <a:pt x="264" y="188"/>
                      <a:pt x="199" y="207"/>
                      <a:pt x="148" y="241"/>
                    </a:cubicBezTo>
                    <a:cubicBezTo>
                      <a:pt x="109" y="267"/>
                      <a:pt x="88" y="306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64"/>
              <p:cNvSpPr>
                <a:spLocks noChangeAspect="1"/>
              </p:cNvSpPr>
              <p:nvPr/>
            </p:nvSpPr>
            <p:spPr bwMode="auto">
              <a:xfrm>
                <a:off x="1285" y="924"/>
                <a:ext cx="148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6"/>
                      <a:pt x="352" y="74"/>
                      <a:pt x="302" y="138"/>
                    </a:cubicBezTo>
                    <a:cubicBezTo>
                      <a:pt x="264" y="188"/>
                      <a:pt x="199" y="207"/>
                      <a:pt x="148" y="241"/>
                    </a:cubicBezTo>
                    <a:cubicBezTo>
                      <a:pt x="109" y="267"/>
                      <a:pt x="88" y="306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65"/>
              <p:cNvSpPr>
                <a:spLocks noChangeAspect="1"/>
              </p:cNvSpPr>
              <p:nvPr/>
            </p:nvSpPr>
            <p:spPr bwMode="auto">
              <a:xfrm>
                <a:off x="1255" y="1226"/>
                <a:ext cx="143" cy="130"/>
              </a:xfrm>
              <a:custGeom>
                <a:avLst/>
                <a:gdLst>
                  <a:gd name="T0" fmla="*/ 0 w 335"/>
                  <a:gd name="T1" fmla="*/ 0 h 302"/>
                  <a:gd name="T2" fmla="*/ 0 w 335"/>
                  <a:gd name="T3" fmla="*/ 0 h 302"/>
                  <a:gd name="T4" fmla="*/ 0 w 335"/>
                  <a:gd name="T5" fmla="*/ 0 h 302"/>
                  <a:gd name="T6" fmla="*/ 0 w 335"/>
                  <a:gd name="T7" fmla="*/ 0 h 302"/>
                  <a:gd name="T8" fmla="*/ 0 w 335"/>
                  <a:gd name="T9" fmla="*/ 0 h 302"/>
                  <a:gd name="T10" fmla="*/ 0 w 335"/>
                  <a:gd name="T11" fmla="*/ 0 h 302"/>
                  <a:gd name="T12" fmla="*/ 0 w 335"/>
                  <a:gd name="T13" fmla="*/ 0 h 3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2"/>
                  <a:gd name="T23" fmla="*/ 335 w 335"/>
                  <a:gd name="T24" fmla="*/ 302 h 3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2">
                    <a:moveTo>
                      <a:pt x="47" y="8"/>
                    </a:moveTo>
                    <a:cubicBezTo>
                      <a:pt x="111" y="24"/>
                      <a:pt x="138" y="39"/>
                      <a:pt x="180" y="91"/>
                    </a:cubicBezTo>
                    <a:cubicBezTo>
                      <a:pt x="234" y="120"/>
                      <a:pt x="310" y="180"/>
                      <a:pt x="335" y="235"/>
                    </a:cubicBezTo>
                    <a:cubicBezTo>
                      <a:pt x="296" y="266"/>
                      <a:pt x="274" y="302"/>
                      <a:pt x="211" y="262"/>
                    </a:cubicBezTo>
                    <a:cubicBezTo>
                      <a:pt x="163" y="231"/>
                      <a:pt x="140" y="173"/>
                      <a:pt x="105" y="129"/>
                    </a:cubicBezTo>
                    <a:cubicBezTo>
                      <a:pt x="78" y="96"/>
                      <a:pt x="41" y="79"/>
                      <a:pt x="4" y="59"/>
                    </a:cubicBezTo>
                    <a:cubicBezTo>
                      <a:pt x="18" y="0"/>
                      <a:pt x="0" y="12"/>
                      <a:pt x="47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66"/>
              <p:cNvSpPr>
                <a:spLocks noChangeAspect="1"/>
              </p:cNvSpPr>
              <p:nvPr/>
            </p:nvSpPr>
            <p:spPr bwMode="auto">
              <a:xfrm>
                <a:off x="1635" y="876"/>
                <a:ext cx="141" cy="128"/>
              </a:xfrm>
              <a:custGeom>
                <a:avLst/>
                <a:gdLst>
                  <a:gd name="T0" fmla="*/ 0 w 335"/>
                  <a:gd name="T1" fmla="*/ 0 h 302"/>
                  <a:gd name="T2" fmla="*/ 0 w 335"/>
                  <a:gd name="T3" fmla="*/ 0 h 302"/>
                  <a:gd name="T4" fmla="*/ 0 w 335"/>
                  <a:gd name="T5" fmla="*/ 0 h 302"/>
                  <a:gd name="T6" fmla="*/ 0 w 335"/>
                  <a:gd name="T7" fmla="*/ 0 h 302"/>
                  <a:gd name="T8" fmla="*/ 0 w 335"/>
                  <a:gd name="T9" fmla="*/ 0 h 302"/>
                  <a:gd name="T10" fmla="*/ 0 w 335"/>
                  <a:gd name="T11" fmla="*/ 0 h 302"/>
                  <a:gd name="T12" fmla="*/ 0 w 335"/>
                  <a:gd name="T13" fmla="*/ 0 h 3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5"/>
                  <a:gd name="T22" fmla="*/ 0 h 302"/>
                  <a:gd name="T23" fmla="*/ 335 w 335"/>
                  <a:gd name="T24" fmla="*/ 302 h 3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5" h="302">
                    <a:moveTo>
                      <a:pt x="47" y="7"/>
                    </a:moveTo>
                    <a:cubicBezTo>
                      <a:pt x="111" y="24"/>
                      <a:pt x="138" y="39"/>
                      <a:pt x="180" y="91"/>
                    </a:cubicBezTo>
                    <a:cubicBezTo>
                      <a:pt x="234" y="119"/>
                      <a:pt x="310" y="180"/>
                      <a:pt x="335" y="235"/>
                    </a:cubicBezTo>
                    <a:cubicBezTo>
                      <a:pt x="296" y="266"/>
                      <a:pt x="274" y="302"/>
                      <a:pt x="211" y="262"/>
                    </a:cubicBezTo>
                    <a:cubicBezTo>
                      <a:pt x="163" y="230"/>
                      <a:pt x="140" y="173"/>
                      <a:pt x="105" y="129"/>
                    </a:cubicBezTo>
                    <a:cubicBezTo>
                      <a:pt x="78" y="96"/>
                      <a:pt x="41" y="79"/>
                      <a:pt x="4" y="59"/>
                    </a:cubicBezTo>
                    <a:cubicBezTo>
                      <a:pt x="18" y="0"/>
                      <a:pt x="0" y="12"/>
                      <a:pt x="47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67"/>
              <p:cNvSpPr>
                <a:spLocks noChangeAspect="1"/>
              </p:cNvSpPr>
              <p:nvPr/>
            </p:nvSpPr>
            <p:spPr bwMode="auto">
              <a:xfrm>
                <a:off x="1786" y="1698"/>
                <a:ext cx="148" cy="149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6"/>
                      <a:pt x="352" y="74"/>
                      <a:pt x="302" y="138"/>
                    </a:cubicBezTo>
                    <a:cubicBezTo>
                      <a:pt x="264" y="188"/>
                      <a:pt x="199" y="207"/>
                      <a:pt x="148" y="241"/>
                    </a:cubicBezTo>
                    <a:cubicBezTo>
                      <a:pt x="109" y="267"/>
                      <a:pt x="88" y="306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68"/>
              <p:cNvSpPr>
                <a:spLocks noChangeAspect="1"/>
              </p:cNvSpPr>
              <p:nvPr/>
            </p:nvSpPr>
            <p:spPr bwMode="auto">
              <a:xfrm>
                <a:off x="1285" y="1683"/>
                <a:ext cx="146" cy="148"/>
              </a:xfrm>
              <a:custGeom>
                <a:avLst/>
                <a:gdLst>
                  <a:gd name="T0" fmla="*/ 0 w 344"/>
                  <a:gd name="T1" fmla="*/ 0 h 352"/>
                  <a:gd name="T2" fmla="*/ 0 w 344"/>
                  <a:gd name="T3" fmla="*/ 0 h 352"/>
                  <a:gd name="T4" fmla="*/ 0 w 344"/>
                  <a:gd name="T5" fmla="*/ 0 h 352"/>
                  <a:gd name="T6" fmla="*/ 0 w 344"/>
                  <a:gd name="T7" fmla="*/ 0 h 352"/>
                  <a:gd name="T8" fmla="*/ 0 w 344"/>
                  <a:gd name="T9" fmla="*/ 0 h 352"/>
                  <a:gd name="T10" fmla="*/ 0 w 344"/>
                  <a:gd name="T11" fmla="*/ 0 h 352"/>
                  <a:gd name="T12" fmla="*/ 0 w 344"/>
                  <a:gd name="T13" fmla="*/ 0 h 3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"/>
                  <a:gd name="T22" fmla="*/ 0 h 352"/>
                  <a:gd name="T23" fmla="*/ 344 w 344"/>
                  <a:gd name="T24" fmla="*/ 352 h 3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" h="352">
                    <a:moveTo>
                      <a:pt x="51" y="11"/>
                    </a:moveTo>
                    <a:cubicBezTo>
                      <a:pt x="120" y="35"/>
                      <a:pt x="148" y="54"/>
                      <a:pt x="189" y="114"/>
                    </a:cubicBezTo>
                    <a:cubicBezTo>
                      <a:pt x="245" y="151"/>
                      <a:pt x="322" y="224"/>
                      <a:pt x="344" y="286"/>
                    </a:cubicBezTo>
                    <a:cubicBezTo>
                      <a:pt x="299" y="316"/>
                      <a:pt x="271" y="352"/>
                      <a:pt x="206" y="303"/>
                    </a:cubicBezTo>
                    <a:cubicBezTo>
                      <a:pt x="157" y="264"/>
                      <a:pt x="137" y="200"/>
                      <a:pt x="103" y="149"/>
                    </a:cubicBezTo>
                    <a:cubicBezTo>
                      <a:pt x="77" y="110"/>
                      <a:pt x="39" y="88"/>
                      <a:pt x="0" y="63"/>
                    </a:cubicBezTo>
                    <a:cubicBezTo>
                      <a:pt x="21" y="0"/>
                      <a:pt x="0" y="11"/>
                      <a:pt x="51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69"/>
              <p:cNvSpPr>
                <a:spLocks noChangeAspect="1"/>
              </p:cNvSpPr>
              <p:nvPr/>
            </p:nvSpPr>
            <p:spPr bwMode="auto">
              <a:xfrm>
                <a:off x="2262" y="1683"/>
                <a:ext cx="145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5" y="224"/>
                      <a:pt x="54" y="196"/>
                      <a:pt x="114" y="155"/>
                    </a:cubicBezTo>
                    <a:cubicBezTo>
                      <a:pt x="151" y="99"/>
                      <a:pt x="224" y="22"/>
                      <a:pt x="286" y="0"/>
                    </a:cubicBezTo>
                    <a:cubicBezTo>
                      <a:pt x="316" y="46"/>
                      <a:pt x="352" y="74"/>
                      <a:pt x="303" y="138"/>
                    </a:cubicBezTo>
                    <a:cubicBezTo>
                      <a:pt x="264" y="188"/>
                      <a:pt x="200" y="207"/>
                      <a:pt x="149" y="241"/>
                    </a:cubicBezTo>
                    <a:cubicBezTo>
                      <a:pt x="110" y="267"/>
                      <a:pt x="88" y="306"/>
                      <a:pt x="63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70"/>
              <p:cNvSpPr>
                <a:spLocks noChangeAspect="1"/>
              </p:cNvSpPr>
              <p:nvPr/>
            </p:nvSpPr>
            <p:spPr bwMode="auto">
              <a:xfrm>
                <a:off x="1773" y="1573"/>
                <a:ext cx="146" cy="146"/>
              </a:xfrm>
              <a:custGeom>
                <a:avLst/>
                <a:gdLst>
                  <a:gd name="T0" fmla="*/ 0 w 352"/>
                  <a:gd name="T1" fmla="*/ 0 h 344"/>
                  <a:gd name="T2" fmla="*/ 0 w 352"/>
                  <a:gd name="T3" fmla="*/ 0 h 344"/>
                  <a:gd name="T4" fmla="*/ 0 w 352"/>
                  <a:gd name="T5" fmla="*/ 0 h 344"/>
                  <a:gd name="T6" fmla="*/ 0 w 352"/>
                  <a:gd name="T7" fmla="*/ 0 h 344"/>
                  <a:gd name="T8" fmla="*/ 0 w 352"/>
                  <a:gd name="T9" fmla="*/ 0 h 344"/>
                  <a:gd name="T10" fmla="*/ 0 w 352"/>
                  <a:gd name="T11" fmla="*/ 0 h 344"/>
                  <a:gd name="T12" fmla="*/ 0 w 352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2"/>
                  <a:gd name="T22" fmla="*/ 0 h 344"/>
                  <a:gd name="T23" fmla="*/ 352 w 352"/>
                  <a:gd name="T24" fmla="*/ 344 h 3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2" h="344">
                    <a:moveTo>
                      <a:pt x="11" y="293"/>
                    </a:moveTo>
                    <a:cubicBezTo>
                      <a:pt x="34" y="224"/>
                      <a:pt x="53" y="196"/>
                      <a:pt x="114" y="155"/>
                    </a:cubicBezTo>
                    <a:cubicBezTo>
                      <a:pt x="150" y="99"/>
                      <a:pt x="223" y="22"/>
                      <a:pt x="285" y="0"/>
                    </a:cubicBezTo>
                    <a:cubicBezTo>
                      <a:pt x="315" y="46"/>
                      <a:pt x="352" y="74"/>
                      <a:pt x="302" y="138"/>
                    </a:cubicBezTo>
                    <a:cubicBezTo>
                      <a:pt x="264" y="188"/>
                      <a:pt x="199" y="207"/>
                      <a:pt x="148" y="241"/>
                    </a:cubicBezTo>
                    <a:cubicBezTo>
                      <a:pt x="109" y="267"/>
                      <a:pt x="88" y="306"/>
                      <a:pt x="62" y="344"/>
                    </a:cubicBezTo>
                    <a:cubicBezTo>
                      <a:pt x="0" y="323"/>
                      <a:pt x="11" y="344"/>
                      <a:pt x="11" y="2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71"/>
            <p:cNvGrpSpPr>
              <a:grpSpLocks noChangeAspect="1"/>
            </p:cNvGrpSpPr>
            <p:nvPr/>
          </p:nvGrpSpPr>
          <p:grpSpPr bwMode="auto">
            <a:xfrm>
              <a:off x="876" y="2113"/>
              <a:ext cx="1194" cy="810"/>
              <a:chOff x="3069" y="2731"/>
              <a:chExt cx="1194" cy="810"/>
            </a:xfrm>
          </p:grpSpPr>
          <p:sp>
            <p:nvSpPr>
              <p:cNvPr id="82" name="Oval 72"/>
              <p:cNvSpPr>
                <a:spLocks noChangeAspect="1" noChangeArrowheads="1"/>
              </p:cNvSpPr>
              <p:nvPr/>
            </p:nvSpPr>
            <p:spPr bwMode="auto">
              <a:xfrm>
                <a:off x="3069" y="2731"/>
                <a:ext cx="327" cy="3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Oval 73"/>
              <p:cNvSpPr>
                <a:spLocks noChangeAspect="1" noChangeArrowheads="1"/>
              </p:cNvSpPr>
              <p:nvPr/>
            </p:nvSpPr>
            <p:spPr bwMode="auto">
              <a:xfrm>
                <a:off x="3504" y="2731"/>
                <a:ext cx="324" cy="3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Oval 74"/>
              <p:cNvSpPr>
                <a:spLocks noChangeAspect="1" noChangeArrowheads="1"/>
              </p:cNvSpPr>
              <p:nvPr/>
            </p:nvSpPr>
            <p:spPr bwMode="auto">
              <a:xfrm>
                <a:off x="3938" y="2731"/>
                <a:ext cx="325" cy="3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Oval 75"/>
              <p:cNvSpPr>
                <a:spLocks noChangeAspect="1" noChangeArrowheads="1"/>
              </p:cNvSpPr>
              <p:nvPr/>
            </p:nvSpPr>
            <p:spPr bwMode="auto">
              <a:xfrm>
                <a:off x="3069" y="3219"/>
                <a:ext cx="327" cy="3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Oval 76"/>
              <p:cNvSpPr>
                <a:spLocks noChangeAspect="1" noChangeArrowheads="1"/>
              </p:cNvSpPr>
              <p:nvPr/>
            </p:nvSpPr>
            <p:spPr bwMode="auto">
              <a:xfrm>
                <a:off x="3504" y="3219"/>
                <a:ext cx="324" cy="3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Oval 77"/>
              <p:cNvSpPr>
                <a:spLocks noChangeAspect="1" noChangeArrowheads="1"/>
              </p:cNvSpPr>
              <p:nvPr/>
            </p:nvSpPr>
            <p:spPr bwMode="auto">
              <a:xfrm>
                <a:off x="3938" y="3219"/>
                <a:ext cx="325" cy="3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78"/>
            <p:cNvGrpSpPr>
              <a:grpSpLocks noChangeAspect="1"/>
            </p:cNvGrpSpPr>
            <p:nvPr/>
          </p:nvGrpSpPr>
          <p:grpSpPr bwMode="auto">
            <a:xfrm>
              <a:off x="800" y="2005"/>
              <a:ext cx="1363" cy="990"/>
              <a:chOff x="3288" y="1888"/>
              <a:chExt cx="1535" cy="1104"/>
            </a:xfrm>
          </p:grpSpPr>
          <p:sp>
            <p:nvSpPr>
              <p:cNvPr id="26" name="Freeform 79"/>
              <p:cNvSpPr>
                <a:spLocks noChangeAspect="1"/>
              </p:cNvSpPr>
              <p:nvPr/>
            </p:nvSpPr>
            <p:spPr bwMode="auto">
              <a:xfrm rot="-2331768">
                <a:off x="3511" y="2477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80"/>
              <p:cNvSpPr>
                <a:spLocks noChangeAspect="1"/>
              </p:cNvSpPr>
              <p:nvPr/>
            </p:nvSpPr>
            <p:spPr bwMode="auto">
              <a:xfrm rot="-2331768">
                <a:off x="3576" y="2285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81"/>
              <p:cNvSpPr>
                <a:spLocks noChangeAspect="1"/>
              </p:cNvSpPr>
              <p:nvPr/>
            </p:nvSpPr>
            <p:spPr bwMode="auto">
              <a:xfrm rot="-5996036">
                <a:off x="3738" y="2158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82"/>
              <p:cNvSpPr>
                <a:spLocks noChangeAspect="1"/>
              </p:cNvSpPr>
              <p:nvPr/>
            </p:nvSpPr>
            <p:spPr bwMode="auto">
              <a:xfrm rot="-5996036">
                <a:off x="3847" y="206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83"/>
              <p:cNvSpPr>
                <a:spLocks noChangeAspect="1"/>
              </p:cNvSpPr>
              <p:nvPr/>
            </p:nvSpPr>
            <p:spPr bwMode="auto">
              <a:xfrm rot="-5996036">
                <a:off x="3546" y="2351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84"/>
              <p:cNvSpPr>
                <a:spLocks noChangeAspect="1"/>
              </p:cNvSpPr>
              <p:nvPr/>
            </p:nvSpPr>
            <p:spPr bwMode="auto">
              <a:xfrm rot="-8397100">
                <a:off x="3529" y="2381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85"/>
              <p:cNvSpPr>
                <a:spLocks noChangeAspect="1"/>
              </p:cNvSpPr>
              <p:nvPr/>
            </p:nvSpPr>
            <p:spPr bwMode="auto">
              <a:xfrm rot="-8397100">
                <a:off x="3673" y="232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86"/>
              <p:cNvSpPr>
                <a:spLocks noChangeAspect="1"/>
              </p:cNvSpPr>
              <p:nvPr/>
            </p:nvSpPr>
            <p:spPr bwMode="auto">
              <a:xfrm rot="-8397100">
                <a:off x="3769" y="208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87"/>
              <p:cNvSpPr>
                <a:spLocks noChangeAspect="1"/>
              </p:cNvSpPr>
              <p:nvPr/>
            </p:nvSpPr>
            <p:spPr bwMode="auto">
              <a:xfrm rot="-2331768">
                <a:off x="4153" y="227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88"/>
              <p:cNvSpPr>
                <a:spLocks noChangeAspect="1"/>
              </p:cNvSpPr>
              <p:nvPr/>
            </p:nvSpPr>
            <p:spPr bwMode="auto">
              <a:xfrm rot="-2331768">
                <a:off x="3768" y="2224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89"/>
              <p:cNvSpPr>
                <a:spLocks noChangeAspect="1"/>
              </p:cNvSpPr>
              <p:nvPr/>
            </p:nvSpPr>
            <p:spPr bwMode="auto">
              <a:xfrm rot="-2331768">
                <a:off x="3864" y="2525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90"/>
              <p:cNvSpPr>
                <a:spLocks noChangeAspect="1"/>
              </p:cNvSpPr>
              <p:nvPr/>
            </p:nvSpPr>
            <p:spPr bwMode="auto">
              <a:xfrm rot="-2331768">
                <a:off x="3384" y="256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91"/>
              <p:cNvSpPr>
                <a:spLocks noChangeAspect="1"/>
              </p:cNvSpPr>
              <p:nvPr/>
            </p:nvSpPr>
            <p:spPr bwMode="auto">
              <a:xfrm rot="-2331768">
                <a:off x="4537" y="251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92"/>
              <p:cNvSpPr>
                <a:spLocks noChangeAspect="1"/>
              </p:cNvSpPr>
              <p:nvPr/>
            </p:nvSpPr>
            <p:spPr bwMode="auto">
              <a:xfrm rot="-8397100">
                <a:off x="4201" y="2128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93"/>
              <p:cNvSpPr>
                <a:spLocks noChangeAspect="1"/>
              </p:cNvSpPr>
              <p:nvPr/>
            </p:nvSpPr>
            <p:spPr bwMode="auto">
              <a:xfrm rot="-8397100">
                <a:off x="4306" y="2128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94"/>
              <p:cNvSpPr>
                <a:spLocks noChangeAspect="1"/>
              </p:cNvSpPr>
              <p:nvPr/>
            </p:nvSpPr>
            <p:spPr bwMode="auto">
              <a:xfrm rot="-8397100">
                <a:off x="4249" y="2525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95"/>
              <p:cNvSpPr>
                <a:spLocks noChangeAspect="1"/>
              </p:cNvSpPr>
              <p:nvPr/>
            </p:nvSpPr>
            <p:spPr bwMode="auto">
              <a:xfrm rot="-8397100">
                <a:off x="3864" y="2813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96"/>
              <p:cNvSpPr>
                <a:spLocks noChangeAspect="1"/>
              </p:cNvSpPr>
              <p:nvPr/>
            </p:nvSpPr>
            <p:spPr bwMode="auto">
              <a:xfrm rot="-8397100">
                <a:off x="3288" y="280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97"/>
              <p:cNvSpPr>
                <a:spLocks noChangeAspect="1"/>
              </p:cNvSpPr>
              <p:nvPr/>
            </p:nvSpPr>
            <p:spPr bwMode="auto">
              <a:xfrm rot="-8397100">
                <a:off x="3301" y="2045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98"/>
              <p:cNvSpPr>
                <a:spLocks noChangeAspect="1"/>
              </p:cNvSpPr>
              <p:nvPr/>
            </p:nvSpPr>
            <p:spPr bwMode="auto">
              <a:xfrm rot="-8397100">
                <a:off x="4249" y="194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99"/>
              <p:cNvSpPr>
                <a:spLocks noChangeAspect="1"/>
              </p:cNvSpPr>
              <p:nvPr/>
            </p:nvSpPr>
            <p:spPr bwMode="auto">
              <a:xfrm rot="-8397100">
                <a:off x="4729" y="2045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100"/>
              <p:cNvSpPr>
                <a:spLocks noChangeAspect="1"/>
              </p:cNvSpPr>
              <p:nvPr/>
            </p:nvSpPr>
            <p:spPr bwMode="auto">
              <a:xfrm rot="-8397100">
                <a:off x="4776" y="256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101"/>
              <p:cNvSpPr>
                <a:spLocks noChangeAspect="1"/>
              </p:cNvSpPr>
              <p:nvPr/>
            </p:nvSpPr>
            <p:spPr bwMode="auto">
              <a:xfrm rot="-8397100">
                <a:off x="4344" y="2656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102"/>
              <p:cNvSpPr>
                <a:spLocks noChangeAspect="1"/>
              </p:cNvSpPr>
              <p:nvPr/>
            </p:nvSpPr>
            <p:spPr bwMode="auto">
              <a:xfrm rot="-8397100">
                <a:off x="3816" y="2464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03"/>
              <p:cNvSpPr>
                <a:spLocks noChangeAspect="1"/>
              </p:cNvSpPr>
              <p:nvPr/>
            </p:nvSpPr>
            <p:spPr bwMode="auto">
              <a:xfrm rot="-8397100">
                <a:off x="4105" y="2368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04"/>
              <p:cNvSpPr>
                <a:spLocks noChangeAspect="1"/>
              </p:cNvSpPr>
              <p:nvPr/>
            </p:nvSpPr>
            <p:spPr bwMode="auto">
              <a:xfrm rot="-8397100">
                <a:off x="3922" y="245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05"/>
              <p:cNvSpPr>
                <a:spLocks noChangeAspect="1"/>
              </p:cNvSpPr>
              <p:nvPr/>
            </p:nvSpPr>
            <p:spPr bwMode="auto">
              <a:xfrm rot="-8397100">
                <a:off x="3336" y="251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06"/>
              <p:cNvSpPr>
                <a:spLocks noChangeAspect="1"/>
              </p:cNvSpPr>
              <p:nvPr/>
            </p:nvSpPr>
            <p:spPr bwMode="auto">
              <a:xfrm rot="-8397100">
                <a:off x="3384" y="227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07"/>
              <p:cNvSpPr>
                <a:spLocks noChangeAspect="1"/>
              </p:cNvSpPr>
              <p:nvPr/>
            </p:nvSpPr>
            <p:spPr bwMode="auto">
              <a:xfrm rot="-8397100">
                <a:off x="3721" y="1936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08"/>
              <p:cNvSpPr>
                <a:spLocks noChangeAspect="1"/>
              </p:cNvSpPr>
              <p:nvPr/>
            </p:nvSpPr>
            <p:spPr bwMode="auto">
              <a:xfrm rot="-8397100">
                <a:off x="3672" y="2728"/>
                <a:ext cx="143" cy="240"/>
              </a:xfrm>
              <a:custGeom>
                <a:avLst/>
                <a:gdLst>
                  <a:gd name="T0" fmla="*/ 895600 w 47"/>
                  <a:gd name="T1" fmla="*/ 247857 h 111"/>
                  <a:gd name="T2" fmla="*/ 337903 w 47"/>
                  <a:gd name="T3" fmla="*/ 180415 h 111"/>
                  <a:gd name="T4" fmla="*/ 2527558 w 47"/>
                  <a:gd name="T5" fmla="*/ 122802 h 111"/>
                  <a:gd name="T6" fmla="*/ 3128012 w 47"/>
                  <a:gd name="T7" fmla="*/ 82653 h 111"/>
                  <a:gd name="T8" fmla="*/ 2099952 w 47"/>
                  <a:gd name="T9" fmla="*/ 11429 h 111"/>
                  <a:gd name="T10" fmla="*/ 2372619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09"/>
              <p:cNvSpPr>
                <a:spLocks noChangeAspect="1"/>
              </p:cNvSpPr>
              <p:nvPr/>
            </p:nvSpPr>
            <p:spPr bwMode="auto">
              <a:xfrm rot="-8397100">
                <a:off x="3480" y="1888"/>
                <a:ext cx="143" cy="240"/>
              </a:xfrm>
              <a:custGeom>
                <a:avLst/>
                <a:gdLst>
                  <a:gd name="T0" fmla="*/ 895600 w 47"/>
                  <a:gd name="T1" fmla="*/ 247857 h 111"/>
                  <a:gd name="T2" fmla="*/ 337903 w 47"/>
                  <a:gd name="T3" fmla="*/ 180415 h 111"/>
                  <a:gd name="T4" fmla="*/ 2527558 w 47"/>
                  <a:gd name="T5" fmla="*/ 122802 h 111"/>
                  <a:gd name="T6" fmla="*/ 3128012 w 47"/>
                  <a:gd name="T7" fmla="*/ 82653 h 111"/>
                  <a:gd name="T8" fmla="*/ 2099952 w 47"/>
                  <a:gd name="T9" fmla="*/ 11429 h 111"/>
                  <a:gd name="T10" fmla="*/ 2372619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110"/>
              <p:cNvSpPr>
                <a:spLocks noChangeAspect="1"/>
              </p:cNvSpPr>
              <p:nvPr/>
            </p:nvSpPr>
            <p:spPr bwMode="auto">
              <a:xfrm rot="-2331768">
                <a:off x="3769" y="266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11"/>
              <p:cNvSpPr>
                <a:spLocks noChangeAspect="1"/>
              </p:cNvSpPr>
              <p:nvPr/>
            </p:nvSpPr>
            <p:spPr bwMode="auto">
              <a:xfrm rot="-2331768">
                <a:off x="3816" y="2368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112"/>
              <p:cNvSpPr>
                <a:spLocks noChangeAspect="1"/>
              </p:cNvSpPr>
              <p:nvPr/>
            </p:nvSpPr>
            <p:spPr bwMode="auto">
              <a:xfrm rot="-2331768">
                <a:off x="4008" y="227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113"/>
              <p:cNvSpPr>
                <a:spLocks noChangeAspect="1"/>
              </p:cNvSpPr>
              <p:nvPr/>
            </p:nvSpPr>
            <p:spPr bwMode="auto">
              <a:xfrm rot="-2331768">
                <a:off x="3969" y="194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14"/>
              <p:cNvSpPr>
                <a:spLocks noChangeAspect="1"/>
              </p:cNvSpPr>
              <p:nvPr/>
            </p:nvSpPr>
            <p:spPr bwMode="auto">
              <a:xfrm rot="-2331768">
                <a:off x="4441" y="1984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115"/>
              <p:cNvSpPr>
                <a:spLocks noChangeAspect="1"/>
              </p:cNvSpPr>
              <p:nvPr/>
            </p:nvSpPr>
            <p:spPr bwMode="auto">
              <a:xfrm rot="-2331768">
                <a:off x="4537" y="232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16"/>
              <p:cNvSpPr>
                <a:spLocks noChangeAspect="1"/>
              </p:cNvSpPr>
              <p:nvPr/>
            </p:nvSpPr>
            <p:spPr bwMode="auto">
              <a:xfrm rot="-2331768">
                <a:off x="4633" y="251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17"/>
              <p:cNvSpPr>
                <a:spLocks noChangeAspect="1"/>
              </p:cNvSpPr>
              <p:nvPr/>
            </p:nvSpPr>
            <p:spPr bwMode="auto">
              <a:xfrm rot="-2331768">
                <a:off x="4729" y="2813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18"/>
              <p:cNvSpPr>
                <a:spLocks noChangeAspect="1"/>
              </p:cNvSpPr>
              <p:nvPr/>
            </p:nvSpPr>
            <p:spPr bwMode="auto">
              <a:xfrm rot="-2331768">
                <a:off x="4392" y="2560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19"/>
              <p:cNvSpPr>
                <a:spLocks noChangeAspect="1"/>
              </p:cNvSpPr>
              <p:nvPr/>
            </p:nvSpPr>
            <p:spPr bwMode="auto">
              <a:xfrm rot="-2331768">
                <a:off x="4200" y="2477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20"/>
              <p:cNvSpPr>
                <a:spLocks noChangeAspect="1"/>
              </p:cNvSpPr>
              <p:nvPr/>
            </p:nvSpPr>
            <p:spPr bwMode="auto">
              <a:xfrm rot="-2331768">
                <a:off x="4200" y="2813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121"/>
              <p:cNvSpPr>
                <a:spLocks noChangeAspect="1"/>
              </p:cNvSpPr>
              <p:nvPr/>
            </p:nvSpPr>
            <p:spPr bwMode="auto">
              <a:xfrm rot="-2331768">
                <a:off x="4729" y="218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122"/>
              <p:cNvSpPr>
                <a:spLocks noChangeAspect="1"/>
              </p:cNvSpPr>
              <p:nvPr/>
            </p:nvSpPr>
            <p:spPr bwMode="auto">
              <a:xfrm rot="-2331768">
                <a:off x="4776" y="203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123"/>
              <p:cNvSpPr>
                <a:spLocks noChangeAspect="1"/>
              </p:cNvSpPr>
              <p:nvPr/>
            </p:nvSpPr>
            <p:spPr bwMode="auto">
              <a:xfrm rot="-2331768">
                <a:off x="4296" y="218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124"/>
              <p:cNvSpPr>
                <a:spLocks noChangeAspect="1"/>
              </p:cNvSpPr>
              <p:nvPr/>
            </p:nvSpPr>
            <p:spPr bwMode="auto">
              <a:xfrm rot="-2331768">
                <a:off x="4296" y="2416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125"/>
              <p:cNvSpPr>
                <a:spLocks noChangeAspect="1"/>
              </p:cNvSpPr>
              <p:nvPr/>
            </p:nvSpPr>
            <p:spPr bwMode="auto">
              <a:xfrm rot="-2331768">
                <a:off x="4441" y="2272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126"/>
              <p:cNvSpPr>
                <a:spLocks noChangeAspect="1"/>
              </p:cNvSpPr>
              <p:nvPr/>
            </p:nvSpPr>
            <p:spPr bwMode="auto">
              <a:xfrm rot="-8397100">
                <a:off x="4393" y="2381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27"/>
              <p:cNvSpPr>
                <a:spLocks noChangeAspect="1"/>
              </p:cNvSpPr>
              <p:nvPr/>
            </p:nvSpPr>
            <p:spPr bwMode="auto">
              <a:xfrm rot="-8397100">
                <a:off x="4489" y="2416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128"/>
              <p:cNvSpPr>
                <a:spLocks noChangeAspect="1"/>
              </p:cNvSpPr>
              <p:nvPr/>
            </p:nvSpPr>
            <p:spPr bwMode="auto">
              <a:xfrm rot="-8397100">
                <a:off x="4392" y="2813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129"/>
              <p:cNvSpPr>
                <a:spLocks noChangeAspect="1"/>
              </p:cNvSpPr>
              <p:nvPr/>
            </p:nvSpPr>
            <p:spPr bwMode="auto">
              <a:xfrm rot="-8397100">
                <a:off x="4191" y="2704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130"/>
              <p:cNvSpPr>
                <a:spLocks noChangeAspect="1"/>
              </p:cNvSpPr>
              <p:nvPr/>
            </p:nvSpPr>
            <p:spPr bwMode="auto">
              <a:xfrm rot="-8397100">
                <a:off x="3624" y="2464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131"/>
              <p:cNvSpPr>
                <a:spLocks noChangeAspect="1"/>
              </p:cNvSpPr>
              <p:nvPr/>
            </p:nvSpPr>
            <p:spPr bwMode="auto">
              <a:xfrm rot="-8397100">
                <a:off x="3337" y="2621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132"/>
              <p:cNvSpPr>
                <a:spLocks noChangeAspect="1"/>
              </p:cNvSpPr>
              <p:nvPr/>
            </p:nvSpPr>
            <p:spPr bwMode="auto">
              <a:xfrm rot="-8397100">
                <a:off x="4584" y="2368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133"/>
              <p:cNvSpPr>
                <a:spLocks noChangeAspect="1"/>
              </p:cNvSpPr>
              <p:nvPr/>
            </p:nvSpPr>
            <p:spPr bwMode="auto">
              <a:xfrm rot="-8397100">
                <a:off x="4680" y="1984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134"/>
              <p:cNvSpPr>
                <a:spLocks noChangeAspect="1"/>
              </p:cNvSpPr>
              <p:nvPr/>
            </p:nvSpPr>
            <p:spPr bwMode="auto">
              <a:xfrm rot="-8397100">
                <a:off x="4680" y="2429"/>
                <a:ext cx="47" cy="179"/>
              </a:xfrm>
              <a:custGeom>
                <a:avLst/>
                <a:gdLst>
                  <a:gd name="T0" fmla="*/ 13 w 47"/>
                  <a:gd name="T1" fmla="*/ 13206 h 111"/>
                  <a:gd name="T2" fmla="*/ 5 w 47"/>
                  <a:gd name="T3" fmla="*/ 9645 h 111"/>
                  <a:gd name="T4" fmla="*/ 37 w 47"/>
                  <a:gd name="T5" fmla="*/ 6571 h 111"/>
                  <a:gd name="T6" fmla="*/ 46 w 47"/>
                  <a:gd name="T7" fmla="*/ 4428 h 111"/>
                  <a:gd name="T8" fmla="*/ 31 w 47"/>
                  <a:gd name="T9" fmla="*/ 603 h 111"/>
                  <a:gd name="T10" fmla="*/ 35 w 47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1"/>
                  <a:gd name="T20" fmla="*/ 47 w 47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1">
                    <a:moveTo>
                      <a:pt x="13" y="111"/>
                    </a:moveTo>
                    <a:cubicBezTo>
                      <a:pt x="4" y="100"/>
                      <a:pt x="0" y="95"/>
                      <a:pt x="5" y="81"/>
                    </a:cubicBezTo>
                    <a:cubicBezTo>
                      <a:pt x="16" y="70"/>
                      <a:pt x="25" y="62"/>
                      <a:pt x="37" y="55"/>
                    </a:cubicBezTo>
                    <a:cubicBezTo>
                      <a:pt x="40" y="49"/>
                      <a:pt x="47" y="43"/>
                      <a:pt x="46" y="37"/>
                    </a:cubicBezTo>
                    <a:cubicBezTo>
                      <a:pt x="44" y="19"/>
                      <a:pt x="20" y="28"/>
                      <a:pt x="31" y="5"/>
                    </a:cubicBezTo>
                    <a:cubicBezTo>
                      <a:pt x="33" y="3"/>
                      <a:pt x="34" y="1"/>
                      <a:pt x="35" y="0"/>
                    </a:cubicBezTo>
                  </a:path>
                </a:pathLst>
              </a:custGeom>
              <a:noFill/>
              <a:ln w="20701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466281" y="3239995"/>
            <a:ext cx="914400" cy="822960"/>
            <a:chOff x="3032760" y="2898880"/>
            <a:chExt cx="1219200" cy="1097280"/>
          </a:xfrm>
        </p:grpSpPr>
        <p:pic>
          <p:nvPicPr>
            <p:cNvPr id="144" name="Picture 16" descr="PBPEO17G9_8"/>
            <p:cNvPicPr>
              <a:picLocks noChangeAspect="1" noChangeArrowheads="1"/>
            </p:cNvPicPr>
            <p:nvPr/>
          </p:nvPicPr>
          <p:blipFill>
            <a:blip r:embed="rId5" cstate="print"/>
            <a:srcRect l="25000" b="37500"/>
            <a:stretch>
              <a:fillRect/>
            </a:stretch>
          </p:blipFill>
          <p:spPr bwMode="auto">
            <a:xfrm>
              <a:off x="3032760" y="2898880"/>
              <a:ext cx="1097280" cy="109728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5715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45" name="Text Box 7"/>
            <p:cNvSpPr txBox="1">
              <a:spLocks noChangeArrowheads="1"/>
            </p:cNvSpPr>
            <p:nvPr/>
          </p:nvSpPr>
          <p:spPr bwMode="auto">
            <a:xfrm>
              <a:off x="3489960" y="2898880"/>
              <a:ext cx="762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   KLE</a:t>
              </a:r>
            </a:p>
          </p:txBody>
        </p:sp>
      </p:grpSp>
      <p:sp>
        <p:nvSpPr>
          <p:cNvPr id="146" name="Text Box 11"/>
          <p:cNvSpPr txBox="1">
            <a:spLocks noChangeArrowheads="1"/>
          </p:cNvSpPr>
          <p:nvPr/>
        </p:nvSpPr>
        <p:spPr bwMode="auto">
          <a:xfrm>
            <a:off x="5716587" y="4267200"/>
            <a:ext cx="21320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1400" b="1" dirty="0">
                <a:latin typeface="Calibri" pitchFamily="34" charset="0"/>
              </a:rPr>
              <a:t>Pore diameter (Angström)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370461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N</a:t>
            </a:r>
            <a:r>
              <a:rPr lang="en-US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/ 77 K</a:t>
            </a:r>
          </a:p>
        </p:txBody>
      </p:sp>
    </p:spTree>
    <p:extLst>
      <p:ext uri="{BB962C8B-B14F-4D97-AF65-F5344CB8AC3E}">
        <p14:creationId xmlns:p14="http://schemas.microsoft.com/office/powerpoint/2010/main" val="27715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1026B-2FB0-4665-BDC5-7A34F67AC8A0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F7E3-7EF7-4A18-89C3-4F0A547927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367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0" y="1745161"/>
            <a:ext cx="4377260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6"/>
          <a:stretch>
            <a:fillRect/>
          </a:stretch>
        </p:blipFill>
        <p:spPr bwMode="auto">
          <a:xfrm>
            <a:off x="4869498" y="1781161"/>
            <a:ext cx="3888000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036320" y="-76129"/>
            <a:ext cx="90627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Macropore</a:t>
            </a:r>
            <a:r>
              <a:rPr kumimoji="0" lang="en-GB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Analysis: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Analogy between mercury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intrusion/extrusion 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adsorption (pore condensation/evaporation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3518" y="5124737"/>
            <a:ext cx="90504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Mechanism of mercury intrusion/extrusion can be considered thermodynamically equivalent to pore evaporation/condensation in gas adsorption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potential for advancing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macropore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size/pore network analysis by Hg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Poroismetry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i.e. transfer of methodologies such as hysteresis scanning to mercury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porosimetry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R. Guillet-Nicolas, K.A. Cychosz, F. Kleitz,  M. Thommes,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New. J. Chem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40 (2016) 4251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F.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Porcheron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P. Monson, M. Thommes, Langmuir 20 (2004) 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F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Porcheron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M.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Thommes, R.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Ahman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P. Monson, Langmuir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(2007) 3372.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1680" y="230245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de-D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/77K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7736" y="1128810"/>
            <a:ext cx="7986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Ads/Des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iostherms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N2 and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Hg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ordered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mesoporous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silica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KIT-6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41680" y="1763160"/>
            <a:ext cx="15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KIT-6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silica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02640" y="2958294"/>
            <a:ext cx="112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Wetting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22320" y="2393088"/>
            <a:ext cx="13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/293 K)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05480" y="3051861"/>
            <a:ext cx="131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wetting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95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AFDBA-159F-4A0B-91EF-9D08D0B2020F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EA28E-C457-4638-A883-06476E92EC2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3" descr="TENS(ISOTHERM)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" y="1100079"/>
            <a:ext cx="4451350" cy="3781425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49" y="1536959"/>
            <a:ext cx="4450466" cy="3785944"/>
          </a:xfrm>
          <a:prstGeom prst="rect">
            <a:avLst/>
          </a:prstGeom>
        </p:spPr>
      </p:pic>
      <p:pic>
        <p:nvPicPr>
          <p:cNvPr id="9" name="Picture 4" descr="TENSILE STRENGTH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3138" y="1536959"/>
            <a:ext cx="4360862" cy="380523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92791" y="533580"/>
            <a:ext cx="6156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Pitfall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Effect of Cavitation on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Nitrogen Sorption in Disordered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Alumina Catalyst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Support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03271" y="271272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Artifact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29384" y="2528054"/>
            <a:ext cx="188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DA2BF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Desorption PSD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A2BF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70000" y="3718560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Cavitation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22618" y="5595600"/>
            <a:ext cx="832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  The </a:t>
            </a:r>
            <a:r>
              <a:rPr kumimoji="0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typical “step-down” of the desorption branch at ca. 0.4 for nitrogen adsorption is indicative of cavitation , i.e. which occurs because large </a:t>
            </a:r>
            <a:r>
              <a:rPr kumimoji="0" lang="en-US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mesopores</a:t>
            </a:r>
            <a:r>
              <a:rPr kumimoji="0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only accessible through narrow  </a:t>
            </a:r>
            <a:r>
              <a:rPr kumimoji="0" lang="en-US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mesopores</a:t>
            </a:r>
            <a:r>
              <a:rPr kumimoji="0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(pore </a:t>
            </a:r>
            <a:r>
              <a:rPr kumimoji="0" lang="en-US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withd</a:t>
            </a:r>
            <a:r>
              <a:rPr kumimoji="0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&lt; ca. 6 nm) or </a:t>
            </a:r>
            <a:r>
              <a:rPr kumimoji="0" lang="en-US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micropores</a:t>
            </a:r>
            <a:r>
              <a:rPr kumimoji="0" lang="en-US" alt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810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17178" y="152400"/>
            <a:ext cx="9144000" cy="1066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u="sng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“</a:t>
            </a:r>
            <a:r>
              <a:rPr lang="en-US" sz="2400" u="sng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Physisorption</a:t>
            </a:r>
            <a:r>
              <a:rPr lang="en-US" sz="2400" u="sng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Toolkit “: 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Pore </a:t>
            </a:r>
            <a:r>
              <a:rPr lang="en-US" sz="2400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Network Analysis  </a:t>
            </a:r>
            <a:endParaRPr lang="en-US" sz="2800" i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293862D-D823-4B6B-AC71-2470E495E82B}"/>
              </a:ext>
            </a:extLst>
          </p:cNvPr>
          <p:cNvSpPr txBox="1">
            <a:spLocks noChangeArrowheads="1"/>
          </p:cNvSpPr>
          <p:nvPr/>
        </p:nvSpPr>
        <p:spPr>
          <a:xfrm>
            <a:off x="318082" y="404769"/>
            <a:ext cx="85344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(1)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Application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advanced DFT  methods for analysis of hysteresis loop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- checking consistency of PSD’s from Adsorption and Desorption Branches 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can detect whether pore/pore network is open(unrestricted) or if restricted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pores exist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which could give rise to either pore blocking or cavitation 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controlled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evaporation(desorption)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2)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Adsorption measurements with different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adsorptives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(e.g. argon, nitrogen)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 →  Differentiating between pore blocking and cavitation in restricted pore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       systems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109728" lvl="0" indent="0" fontAlgn="auto"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None/>
              <a:defRPr/>
            </a:pPr>
            <a:r>
              <a:rPr lang="en-US" sz="2000" i="1" dirty="0" smtClean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(3) (Scanning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of hysteresis loop </a:t>
            </a:r>
          </a:p>
          <a:p>
            <a:pPr marL="109728" lvl="0" indent="0" fontAlgn="auto"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Tx/>
              <a:buNone/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       </a:t>
            </a: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→  Differentiating between pore blocking and cavitation in restricted pore</a:t>
            </a:r>
          </a:p>
          <a:p>
            <a:pPr marL="109728" lvl="0" indent="0" fontAlgn="auto"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Tx/>
              <a:buNone/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Arial" charset="0"/>
              </a:rPr>
              <a:t>              systems 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Adsorption measurements with a given adsorptive at different temperatures  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→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changing thermodynamics of confined pore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phase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1344490" cy="720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497435" y="6077336"/>
            <a:ext cx="9672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For details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: C. Schlumberger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, M. Thommes, “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Characterization of hierarchically ordered porous materials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 by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physisorption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and mercury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porosimetry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-  (invited) A Tutorial Review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”,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                                                                                          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Advanced Materials    Interface (2021), 6, 2002181 </a:t>
            </a:r>
          </a:p>
        </p:txBody>
      </p:sp>
    </p:spTree>
    <p:extLst>
      <p:ext uri="{BB962C8B-B14F-4D97-AF65-F5344CB8AC3E}">
        <p14:creationId xmlns:p14="http://schemas.microsoft.com/office/powerpoint/2010/main" val="4729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9BFCB-5670-4028-8254-CC3619F94248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542B3-C61F-41C4-9E79-0B9BD5A45FC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4" y="1054162"/>
            <a:ext cx="7610649" cy="5256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530942"/>
            <a:ext cx="696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Advanced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Pore Network Analysis Approach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90832" y="6310162"/>
            <a:ext cx="957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C. Schlumberger, M.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Thommea</a:t>
            </a:r>
            <a:r>
              <a:rPr lang="en-US" i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”, </a:t>
            </a:r>
            <a:r>
              <a:rPr lang="en-US" i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Advanced Materials    Interface (2021), 6, 2002181 </a:t>
            </a:r>
            <a:endParaRPr lang="en-US" i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96141" y="6065977"/>
            <a:ext cx="575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Cimino, R.; Cychosz, K.A.; Thommes, M.; Neimark, A.V.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Colloids Surfaces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2013,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437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76-89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11" y="0"/>
            <a:ext cx="879565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500" dirty="0">
                <a:solidFill>
                  <a:srgbClr val="00B0F0"/>
                </a:solidFill>
                <a:latin typeface="Calibri" pitchFamily="34" charset="0"/>
              </a:rPr>
              <a:t>Advanced Pore Network Analysis </a:t>
            </a:r>
            <a:r>
              <a:rPr lang="en-US" sz="2500" dirty="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25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2500" dirty="0" smtClean="0">
                <a:solidFill>
                  <a:srgbClr val="00B0F0"/>
                </a:solidFill>
                <a:latin typeface="Calibri" pitchFamily="34" charset="0"/>
              </a:rPr>
              <a:t>by </a:t>
            </a:r>
            <a:r>
              <a:rPr lang="en-US" sz="2500" dirty="0">
                <a:solidFill>
                  <a:srgbClr val="00B0F0"/>
                </a:solidFill>
                <a:latin typeface="Calibri" pitchFamily="34" charset="0"/>
              </a:rPr>
              <a:t>“Scanning” of the Hysteresis Loop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4648200"/>
            <a:ext cx="792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Type H1 Hysteresis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Pores evaporate independently from one another (e.g. SBA-15 silica)</a:t>
            </a:r>
          </a:p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Type H2 Hysteresis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Evaporation of certain pores depends on the state of neighboring pores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rPr>
              <a:t> Network effects/percolation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08738"/>
            <a:ext cx="4032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08434-7E7A-429C-8795-2F973E13A30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7" name="SmartArt Placeholder 6"/>
          <p:cNvPicPr>
            <a:picLocks noGrp="1"/>
          </p:cNvPicPr>
          <p:nvPr>
            <p:ph type="dgm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3" y="1242169"/>
            <a:ext cx="3892296" cy="291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711" y="4015769"/>
            <a:ext cx="4837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Pioneered by Everett - 1967, De Boer - 1958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92" y="1556266"/>
            <a:ext cx="4306308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8020" y="1186934"/>
            <a:ext cx="419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Pore Network - Type H2 hysteresis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7057" y="38100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Quantitative analysis of scanning curves allows one to obtain information about pore connectivity</a:t>
            </a:r>
          </a:p>
        </p:txBody>
      </p:sp>
    </p:spTree>
    <p:extLst>
      <p:ext uri="{BB962C8B-B14F-4D97-AF65-F5344CB8AC3E}">
        <p14:creationId xmlns:p14="http://schemas.microsoft.com/office/powerpoint/2010/main" val="21012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Grafi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32" y="1639766"/>
            <a:ext cx="65357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1" name="Textfeld 1"/>
          <p:cNvSpPr txBox="1">
            <a:spLocks noChangeArrowheads="1"/>
          </p:cNvSpPr>
          <p:nvPr/>
        </p:nvSpPr>
        <p:spPr bwMode="auto">
          <a:xfrm>
            <a:off x="231458" y="694690"/>
            <a:ext cx="849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Hysteresis Loop Scans and Pore Network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Structure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hteck 1"/>
          <p:cNvSpPr/>
          <p:nvPr/>
        </p:nvSpPr>
        <p:spPr>
          <a:xfrm>
            <a:off x="425050" y="5896920"/>
            <a:ext cx="880703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A. Kube, K. Turke, R.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Ellinghaus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D. Wallacher, M.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Thommes,B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M. Smarsly,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Langmuir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2020, 36, 11996.</a:t>
            </a:r>
          </a:p>
        </p:txBody>
      </p:sp>
      <p:sp>
        <p:nvSpPr>
          <p:cNvPr id="3" name="Rechteck 2"/>
          <p:cNvSpPr/>
          <p:nvPr/>
        </p:nvSpPr>
        <p:spPr>
          <a:xfrm>
            <a:off x="377504" y="6354309"/>
            <a:ext cx="9102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Cimino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; K.A. Cychosz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M.Thommes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A.V. Neimark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A.V.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Colloids Surfaces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2013,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437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76-89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15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3416-A9CE-41EB-B38D-86F19BC236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Helvetic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Helvetica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3" y="623057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Ia3d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16" y="1505702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2327948" y="3048373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KIT-6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silica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23" name="Picture 4" descr="ISOTHERMS-SLN326-(JUNE6)(SMARSLY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67" y="804999"/>
            <a:ext cx="4711192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r="-2298"/>
          <a:stretch>
            <a:fillRect/>
          </a:stretch>
        </p:blipFill>
        <p:spPr bwMode="auto">
          <a:xfrm>
            <a:off x="4859350" y="2000211"/>
            <a:ext cx="90106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1560009" y="114403"/>
            <a:ext cx="52050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Scanning and Pore Network Analysis 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179948" y="2982441"/>
            <a:ext cx="166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KLE-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silica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10854" y="6224896"/>
            <a:ext cx="8292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Cimino, R.; Cychosz, K.A.; Thommes, M.; Neimark, A.V.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Colloids Surfaces A </a:t>
            </a:r>
            <a:r>
              <a:rPr kumimoji="0" lang="en-US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2013)(,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437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76-89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J. Söllner, M. Thommes, manuscript in preparation, (2023) </a:t>
            </a:r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110854" y="5974709"/>
            <a:ext cx="90331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Rasmussen, C.J.;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Vishnyakov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A.; Thommes, M.; Smarsly, B.M.; Kleitz, F.; Neimark, A.V. Langmuir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(2010) 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185291" y="1542816"/>
            <a:ext cx="130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Pfeil nach rechts 30"/>
          <p:cNvSpPr/>
          <p:nvPr/>
        </p:nvSpPr>
        <p:spPr bwMode="auto">
          <a:xfrm>
            <a:off x="6313650" y="1612975"/>
            <a:ext cx="317166" cy="256224"/>
          </a:xfrm>
          <a:prstGeom prst="rightArrow">
            <a:avLst>
              <a:gd name="adj1" fmla="val 50000"/>
              <a:gd name="adj2" fmla="val 5559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Helvetica"/>
              <a:sym typeface="Arial" panose="020B0604020202020204" pitchFamily="34" charset="0"/>
            </a:endParaRPr>
          </a:p>
        </p:txBody>
      </p:sp>
      <p:sp>
        <p:nvSpPr>
          <p:cNvPr id="33" name="AutoShape 4" descr="data:image/png;base64,iVBORw0KGgoAAAANSUhEUgAACEEAAAK0CAYAAADm9LGDAAAgAElEQVR4Xuy9B4BcV3X/f7Z37aqstFr1LlnVam5ywxVjijHFgUAgpEASICQQEhIC4U9+IQkECEkgIYAxLbEBE2MM7t2y5CZbxepdu+ra1fb+/57ZHWs03pV2Z9+bndn9XHOYeW/eO/fcz31rz7z7fedkGA0CEIAABCAAAQhAAAIQgAAEIAABCEAAAhCAAARSlUCpApsh25CqARIXBCAAAQhAAAIQgAAEUolARioFQywQgAAEIAABCEAAAhCAAAQgAAEIQAACEIAABCBwFoHZ2toh2yK7S3a7bC+MIAABCEAAAhCAAAQgAIHeCSCC4MqAAAQgAAEIQAACEIAABCAAAQhAAAIQgAAEIJC6BDwLxO6Y8Dr1fq3sDtlPZHWpGzqRQQACEIAABCAAAQhAIPkEEEEknzk9QgACEIAABCAAAQhAAAIQgAAEIAABCEAAAhDoL4GpOnBfHwc3a/8vZT+Q/VrW3l+nHAcBCEAAAhCAAAQgAIHhSgARxHCdWcYFAQhAAAIQgAAEIAABCEAAAhCAAAQgAAEIDAcCkzSIg/0YSLWO8XIZniHihX4czyEQgAAEIAABCEAAAhAYlgQQQQzLaWVQEIAABCAAAQhAAAIQgAAEIAABCEAAAhCAwDAhUKFxuMBhIG2LDnZBxPdkfWWRGIg/joUABCAAAQhAAAIQgEDaEEAEkTZTRaAQgAAEIAABCEAAAhCAAAQgAAEIQAACEIDACCRQrjEfTXDcnTpvrcyzQ/xYVp+gH06DAAQgAAEIQAACEIBA2hBABPH6qbpUu4rTZgYJFAIQgAAEIAABCEAgLAJH5PjlsJzjFwIQgAAEIAABCEAAAv0kkKXjfkv2btn1stx+nhd/mAsgfi77gewRmQskhlObpcG40SAAAQhAAAIQgAAERjgBRBCvvwBe1a75I/y6YPgQgAAEIAABCEAAAt03iG8FBAQgAAEIQAACEIAABFKIQJlieYvsnbIbZdkJxlal834q+77sxQR9pNpp/58C+ptUC4p4IAABCEAAAhCAAASSTwARxOuZI4JI/nVIjxCAAAQgAAEIQCAVCSCCSMVZISYIQAACEIAABCAAgSiBsXrjot33yzy7baL3erfoXC+X4YKIw2mMFxFEGk8eoUMAAhCAAAQgAIEgCST6xTjIGFLNV6wIoknBtaZagMQDAQhAAAIQgAAEIBAagXx5zuvxjggiNMw4hgAEIAABCEAAAhAImMAU+Xu7zDNEXJagby+PsVbmgogfy7x8Rjq1WBFEuwJvSKfgiRUCEIAABCAAAQhAYFAEvIRccdRDOoogPMXbTNkFMi9bsaDHvC7erkGh6T45VgTxu9r+XgA+cQEBCEAAAhCAAAQgkB4E/llhfrInVEQQ6TFnRAkBCEAAAhCAAAQgcDaBGdp8l+wDskTL/vrDYffKfiD7tcxFBaneYkUQ9ynYN6V6wMQHAQhAAAIQgAAEIBAYgYvlyQW9kZaoCOKzOvcTcSH9trb9y2XY7b3q4Ie9dPIO7ftZAJ0jgggAIi4gAAEIQAACEIBAmhJABJGmE0fYEIAABCAAAQhAAAK9EliovZ4dwu/dzkqQ0aGe+6636/WlBH0k4zREEMmgTB8QgAAEIAABCEAgNQkEIoL4e43tM3Hj83RrdydhzNeqjwd76ceFGV8MoH9EEAFAxAUEIAABCEAAAhBIUwKIINJ04ggbAhCAAAQgAAEIQOC8BFboiPfLXBQx8bxH937AFu32chnflx1O0EdYpyGCCIssfiEAAQhAAAIQgEDqEwhEBOFig7+OG2uyRBBL1e+GXjj/q/Z9PAD+iCACgIgLCEAAAhCAAAQgkKYEEEGk6cQRNgQgAAEIQAACEIBAvwlk6shLZS6G8BLD5f0+88yBHXr7qMzLZXh23oYEfAR9CiKIoIniDwIQgAAEIAABCKQPgdBEELeKgddNDrtd1fMFO76f27XjgwF0jggiAIi4gAAEIAABCEAAAmlKABFEmk4cYUMAAhCAAAQgAAEIJEQgS2ddLfMMEW+TlSTg5bTO+T/ZXTIvl+wCiaFoiCCGgjp9QgACEIAABCAAgdQgEIgIIvYLZXRYyRJBfFUd/mkvLL/ex/6BYkcEMVBiHA8BCEAAAhCAAASGDwFEEMNnLhkJBCAAAQhAAAIQgMDACOTr8OtkniHC7/UWDuz0yNEHZf6g3PdkvWXzTcBlv09BBNFvVBwIAQhAAAIQgAAEhh2B0EQQ7xAqT30WRiuW0yk9X8A/p1dP2RbfPqMd/xBA54ggAoCICwhAAAIQgAAEIJCmBBBBpOnEETYEIAABCEAAAhCAQKAESuXtrT33Y2/Qa04C3rfonDtkt8uOJHD+QE9BBDFQYhwPAQhAAAIQgAAEhg+B14kgJmhsz8lcaNDfVqADXRkc27zuW2t/HcQd51+iB9J/b928Tzt/mGD/sachgggAIi4gAAEIQAACEIBAmhJABJGmE0fYEIAABCAAAQhAAAKhERgjzzfLPEPEG2VeQmMgzctjPCr7gcwfovP7yGE0RBBhUMUnBCAAAQhAAAIQSA8CvWaC8PISXmYiXVunAp8qOxTAABBBBAARFxCAAAQgAAEIQCBNCSCCSNOJI2wIQAACEIAABCAAgaQQmKxe3i27TbYygR7v0TmeYSKMhggiDKr4hAAEIAABCEAAAulBoFcRhKt3n03wi2sqDPsuBfGugAJBBBEQSNxAAAIQgAAEIACBNCSACCINJ42QIQABCEAAAhCAAASGhMA09fo2mWeIuFSW0Y8ofqNjPJtEGA0RRBhU8QkBCEAAAhCAAATSg0CvIggPfblsnSw7PcbxWpRVeueq4+qA4kYEERBI3EAAAhCAAAQgAIE0JIAIIg0njZAhAAEIQAACEIAABIacwBRF8GbZjbI3yIr6iOgh7b8upGgRQYQEFrcQgAAEIAABCEAgDQj0KYLw2L8i+7M0GEQ0xI168w7Z9gBjRgQRIExcQQACEIAABCAAgTQjgAgizSaMcCEAAQhAAAIQgAAEUo7AeEX0RdmHZJlx0T2qbRdJhNEQQYRBFZ8QgAAEIAABCEAgPQicUwThCt3NMk9llgqtXUHUyRpkLbIa2XHZNtkjsntlHQEHiggiYKC4gwAEIAABCEAAAmlEABFEGk0WoUIAAhCAAAQgAAEIpAwBzwRxq+xm2RWynD4ie0L7rwwpakQQIYHFLQQgAAEIQAACEEgDAucUQXj8hbK8mIF06n1t3MA+r+3Pxe17t7bvTAMA5wsREcT5CPE5BCAAAQhAAAIQGL4EEEEM37llZBCAAAQgAAEIQAACwRIYK3dvkr1Pdo0sox/un9Yxa/pxXCKHIIJIhBrnQAACEIAABCAAgeFB4LwiiP4M8/M6CBFEf0hxDAQgAAEIQAACEIBAOhFABJFOs0WsEIAABCAAAQhAAALJJjBKHb5d9l7Z1bKsAQZwd8/5AzytX4cjgugXJg6CAAQgAAEIQAACw5JAICIIF0B8Pg4PmSCG5fXCoCAAAQhAAAIQgMCIIoAIYkRNN4OFAAQgAAEIQAACEOgHARc6uODh/TIXQHhJ5YE0L3f8C9kdsodlXQM5eQDHIoIYACwOhQAEIAABCEAAAsOMQGgiiNsE6n+HASzKYQyDSWQIEIAABCAAAQhAIEECiCASBMdpEIAABCAAAQhAAALDjsAKjciFD37fd3wCo3tB5/yX7Mey+gTOH+gpiCAGSozjIQABCEAAAhCAwPAhEIgIYrl4rIxj4ireXcOAEyKIYTCJDAECEIAABCAAAQgkSAARRILgOA0CEIAABCAAAQhAYFgQmK9RuOjBy13MTmBEh3XOnbL/lm1M4PzBnIIIYjD0OBcCEIAABCAAAQikN4FARBDpjeDc0SOCGM6zy9ggAAEIQAACEIDAuQkgguAKgQAEIAABCEAAAhAYaQTGasC3yjzrw2UJDL5T5zwi86wPXvaiLQEfQZyCCCIIiviAAAQgAAEIQAAC6UkAEcR55g0RRHpe2EQNAQhAAAIQgAAEgiCACCIIiviAAAQgAAEIQAACEEh1AgUK8GaZCx9ulGUnEPAOneOlLr4r25/A+UGfgggiaKL4gwAEIAABCEAAAulDABHEeeYKEUT6XMxECgEIQAACEIAABIImgAgiaKL4gwAEIAABCEAAAhBIFQJZCuRqmQsfbpEVJxBYs875pcyzPnh55K4EfIR1CiKIsMjiFwIQgAAEIAABCKQ+AUQQ55kjRBCpfxETIQQgAAEIQAACEAiLACKIsMjiFwIQgAAEIAABCEBgqAisUMcufLhNNj7BIF7QeT/osZMJ+gj7NEQQYRPGPwQgAAEIQAACEEhdAoggzjM3iCBS9+IlMghAAAIQgAAEIBA2AUQQYRPGPwQgAAEIQAACEIBAMghMVyfvln1INifBDmt03p2yb8o2JOgjmachgkgmbfqCAAQgAAEIQAACqUUgdBHEaI33mp4v15V6ndAzfk+3NipEFn8k316HbrANEcRgCXI+BCAAAQhAAAIQSF8CiCDSd+6IHAIQgAAEIAABCIx0AmMF4FaZZ324VJaRAJBOnfOIzLM+3CVrSsDHUJ2CCGKoyNMvBCAAAQhAAAIQGHoCoYkg3qKxfUK2RpY9BONcqT49LdtgGyKIwRLkfAhAAAIQgAAEIJC+BBBBpO/cETkEIAABCEAAAhAYiQQKNOibZS58uEGWkyCEgzrvR7L/lO1J0MdQn4YIYqhngP4hAAEIQAACEIDA0BEIXAQxV2P5ruyyoRtTpGdEEEM8AXQPAQhAAAIQgAAEhgEBRBDDYBIZAgQgAAEIQAACEBjmBDzj7tUyFz7cIitOcLwtOu8emWd9uE/WkaCfVDkNEUSqzARxQAACEIAABCAAgeQTCFQEsUzxPyorS/44XtfjKu15PoA4yAQRAERcQAACEIAABCAAgTQlgAgiTSeOsCEAAQhAAAIQgMAIILBQY3yf7AOyaAniRIa9RSfdIfuO7HgiDlL0HEQQKToxhAUBCEAAAhCAAASSQCAwEUSpgt0om5KEoPvTBSKI/lDiGAhAAAIQgAAEIACBcxFABMH1AQEIQAACEIAABCCQigS+r6A880OirUYn/ljmwocXE3WS4uchgkjxCSI8CEAAAhCAAAQgECKBwEQQX1eQHwsx0IG6Xq0TnhvoSb0cTyaIACDiAgIQgAAEIAABCKQpAUQQaTpxhA0BCEAAAhCAAASGOYGfa3xe+mKg7QWd8F+yH8kaBnpymh2PCCLNJoxwIQABCEAAAhCAQIAEAhFBVCigPbL8cwR2TJ+tlbkw4aisVlYv81pzYbT1cno6AMeIIAKAiAsIQAACEIAABCCQpgQQQaTpxBE2BCAAAQhAAAIQGOYE7tL43tHPMVbpuB/Ivi3b1c9zhsNhiCCGwywyBghAAAIQgAAEIJAYgUBEEJ9W31/qo/9q7fcMEa5O7kwsxiE9CxHEkOKncwhAAAIQgAAEIDCkBBBBDCl+OocABCAAAQhAAAIQ6IPA/2j/u89Bp0OfPSrzrA93y9pHIElEECNw0hkyBCAAAQhAAAIQ6CEQiAjCMzy4o/i2Xzsul/lrujZEEOk6c8QNAQhAAAIQgAAEBk8AEcTgGeIBAhCAAAQgAAEIQCB4Aj+Uy/f24nar9t0u+57Ms/GO5IYIYiTPPmOHAAQgAAEIQGCkExi0CMJLYNTJsuNIdmn7atnjaU4YEUSaTyDhQwACEIAABCAAgUEQQAQxCHicCgEIQAACEIAABCAQGoHvy/P7e7w36fVemWd9eFjm92VpZogguAogAAEIQAACEIDAyCUwaBHEQrHb1Au/X2vfTcOAKyKIYTCJDAECEIAABCAAAQgkSAARRILgOA0CEIAABCAAAQhAIFQC35X3JTIXPvxYVh9qb+npHBFEes4bUUMAAhCAAAQgAIEgCAxaBHGlonisl0h+T/u+E0SEQ+wDEcQQTwDdQwACEIAABCAAgSEkgAhiCOHTNQQgAAEIQAACEIBAnwRK9Iln56X1TQARBFcHBCAAAQhAAAIQGLkEBi2CuE7sHuiFn4sjnhgGXBFBDINJZAgQgAAEIAABCEAgQQKIIBIEx2kQgAAEIAABCEAAAhAYYgKIIIZ4AugeAhCAAAQgAAEIDCGBQYsgLlXwT/cygFnat3sIBxZU14gggiKJHwhAAAIQgAAEIJB+BBBBpN+cETEEIAABCEAAAhCAAAScACIIrgMIQAACEIAABCAwcgkMWgQxU+x29cLPa9JtHAZcEUEMg0lkCBCAAAQgAAEIQCBBAoggEgTHaRCAAAQgAAEIQAACEBhiAogghngC6B4CEIAABCAAAQgMIYFBiyAyFXytrDhuEDdp+9dDOLCgukYEERRJ/EAAAhCAAAQgAIH0I4AIIv3mjIghAAEIQAACEIAABIaeQIlCyO4ljFLt8/vJsW2fNjpCCBkRRAhQcQkBCEAAAhCAAATShMCgRRA+zntlb4obsN8w/os0gXCuMBFBDINJZAgQgAAEIAABCEAgQQKIIBIEx2kQgAAEIAABCEAAAqESuFXer4/rYXQvPbrgwIUH8S1HO+IfavNj8mSFvRxfoH35vewv0r7cQY50gs4/OkgfvZ2OCCIEqLiEAAQgAAEIQAACaUIgEBHEBzXY78YNeI+258na0gREX2EigkjzCSR8CEAAAhCAAAQgMAgCiCAGAY9TIQABCEAAAhCAAARCI/Alef50aN6T63iiujscQpeIIEKAiksIQAACEIAABCCQJgQCEUG4QnivrCJu0B/Sdrw4Ik24vBYmIoh0mzHihQAEIAABCEAAAsERQAQRHEs8QQACEIAABCAAAQgER+Dv5eozwbkbUk+T1fuhECJABBECVFxCAAIQgAAEIACBNCEQiAjCx/o7stvjBl2j7eUyzwqRrg0RRLrOHHFDAAIQgAAEIACBwRNABDF4hniAAAQgAAEIQAACEAiewBfk8rPBux0Sj9PU6/4QekYEEQJUXEIAAhCAAAQgAIE0IRCYCCJDA75T9o64gb+iba9PdyRNgMSHiQgiTSeOsCEAAQhAAAIQgEAABBBBBAARFxCAAAQgAAEIQAACgRP4nDx+PnCvQ+NwproN4yE6RBBDM5/0CgEIQAACEIAABFKBQGAiCB9Moex+2Zq4kbkAwr+U/0hWlwqjHkAMiCAGAItDIQABCEAAAhCAwDAjgAhimE0ow4EABCAAAQhAAALDhMBfaxxfTOJYGtTXJtlBmWf/rZW1yfzBuDJZgeyCHvP3fbWT+uAbsmM95/tx/yM7HcJYEEGEABWXEIAABCAAAQhAIE0IBCqC8DG7EMLFDm/rBYALIO6RvSB7SeZpzvwLc72sJUWBIYJI0YkhLAhAAAIQgAAEIJAEArEiiF+qv7fKupLQL11AAAIQgAAEIAABCEDgXASW6cMFsvZeDvL7rZ1x+/07rIsXYluJNv5NtrAXH378kzK/z/uYbGcvPnuLL0s7l8h+q8cm93LQVu17i2xHyFOMCCJkwLiHAAQgAAEIQAACKUwgEBHEHA3Qv3i76tfVv26/L1sxhAO/oueL+mBDQAQxWIKcDwEIQAACEIAABIaGgN/ULe6xUXp1i277Z6U920V69W3/Luuf+7a/jpZNlMU+yVau7eNDMxx6hQAEIAABCEAAAhCAQGAE/Lvxg7LVvXi8V/v+VLZrkL3l6PxPyf4m7ju1u/Xv1FfJNg+yj3OdjggiRLi4hgAEIAABCKQRgUrFeqvsOtki2TRZpswzUfk68K9l/y07lEZjItTzEwhEBOFfir96/r6SegQiiKTipjMIQAACEIAABCAwKAIuNHDxgd+MdUGCv/cMYy5E8NeoUME/j37mogV/HxUtuKgh+pm/D6MhggiDKj4hAAEIQAACEIAABJJJwG/6e5azm+I69Uy9H5T9JOBgvEyGCy58ASK27dOGP1gXn6EiqO4RQQRFEj8QgAAEIACB9CQwU2F/QfYumYszz9X8e9DXZJ+XNafncIk6jkAgIoiP91wYqUT3SgXzRAABkQkiAIi4gAAEIAABCEBgWBHI1WhcbBAVKLhIIZppISpY6E2gEP0sNgOD+4lmE0sHSOMU5Il0CJQYIQABCEAAAhCAAAQg0AeBP9Z+L4MR25q0cYvs/pCoeSbhp2UuKo5t39bGH4TUJyKIkMDiFgIQgAAEIJDiBFzw+Zeyv5XlDTDWDTr+ZhlZIQYILgUPRwRxnklBBJGCVy0hQQACEIAABCDQLwIuMPAv+i4y8EwL+T3vfV8064K/j2Ze8M+jAgUXLHhJCD/X37v5Z35sdr96H54HjdWwTg7PoTEqCEAAAhCAAAQgAIERQMDFy3tlLmiObZ7p9+shj/+d8n9nXB/t2naBhMcUdEMEETRR/EEAAhCAAARSn4Dfw/yZ7MZBhLpf53rFAc9aRUtfAoGIID6WhC/JA0V8lU54fKAn9XI8IogAIOICAhCAAAQgAIFeCbgq2YUF/uXcxQh+I9Jfo4IDf+9CBDcXKPgNS/8sKmbwVxc3uA9/Hy0Z4ef5sbTECNTrtI0yr4E8S3ZJj5t1evUfQK2JueUsCEAAAhCAAAQgAAEIDDmBP1MEX4mL4kVtr5J1JiE6zwZxaVw/n9X2F0PoGxFECFBxCQEIQAACEEhhAv7w1r099+96C9Pv9XnWK1/79ft7FTIXaS7q5eBt2rdadjqFx0to5yYQiAjio+rjX1OAtNeP6+qJ4y16fSqAmBBBBAARFxCAAAQgAIE0JRDNnhD/6tkRotkU/Mu1CxDisynEZl7wz6MlI6KZF1zYcL5adGmKLZSw/Qmxup4fHo16bZD5dz9/dXPhQq3MP5ste7vM56A/rVoHeY3iZ2VrZS6A6Og58Z/1+sme9z/X6639ccgxEIAABCAAAQhAAAIQSFEC/n3XbwjHto9o41tJitdLX/xnXF9+D/fyEPpHBBECVFxCAAIQgAAEUpSAPxDmAof47zke7vOyz8gekkXXkaPDyNAb/y70L7L40hk/1r73puh4Cev8BAIRQZy/m/Q9AhFE+s4dkUMAAhCAQGoT6EsEEJuW1UUCfly0RYUF0e3Y0gz+hdXFCd48I0KuLJphYaCv8f2kNsnUjO6UwnJxgosSXLwQFSj4tosXXLTg7/3Vt6PCBldX+/HRbffj71v6Mcz5OsZvdLpQwa+Hc7U9+tBFDXfL/EZwX0+9IYLoB3gOgQAEIAABCEAAAhBICwJ+Y9+/f8eXt5ukfVVJGsES9fNyXF/+G8Cz2wXdEEEETRR/EIAABCAAgdQk4PcB75LFP7zkgocvyPw7QfSBp75GcLU++JUs/qGqD2jf91Nz2ER1HgKIIM4DCBEEf0MQgAAEIACB1xPwm2d+o8xtisxTh42VuYBhTM+rv3cBQ7Skgwsa/MaWl4CgpQ6BaIYFvxnqQgMXK8QKFHw7Kmbw97EChWgmBhcp+I1LN3/vlsw2WZ39nex3ZFnn6PiEPvMfLT+QbehngIgg+gmKwyAAAQhAAAIQgAAEUp7AAkW4JS7KNm175rpklMLwrl247kLn+Oa/Hf13R5ANEUSQNPEFAQhAAAIQSF0CvZX78u82fywbSLYrL41xZ9ww/T6pP3h1KHWHT2R9EEAEcZ5LAxEEfzsQgAAEIDCSCYzX4C+U+c0y/7LnNk/mogda8gi48MAFCi4y8BuD/t4FCM2ypp73vs8/82P8vZ/j236Mixf8OH8fPS8qXDifCjp5oxx4T57t4xOyv5HFZgyJ9+Q1jr8q+2kPg4H0hAhiILQ4FgIQgAAEIAABCEAglQl4Xet1cQH674PYbHxhx1+pDnpbRCjX/uMBd44IImCguIMABCAAAQikIIE1iukRWWzZYc8A8SHZ9xKI18t2efmu2PbdHn8JuOOUISSACOI88BFBDOHVSdcQgAAEIJB0ArPV47WyS3psTtIjSM8O/ekpVwXHZlOIlnDwp5yiYgUXI7hAwY+LFTb4sbECBRcs+LG+L+inodKT8Ouj9uv0GzIX5vTV/AfQP8oeGMSgEUEMAh6nQgACEIAABCAAAQikFIFliualXiLyMoP+GyUZzX9rPtNLR55BsDXgABBBBAwUdxCAAAQgAIEUI+APSHmZrfj7g/+ifX+eYKxeVtkfqPIHAaPNHyLzBwU3JuiT04aGACKI83BHBDE0Fya9QgACEIBA8gj4l4G3yt4iuyB53YbaU1SAkOirCw/8Blxfry5scDHDcMimEOpEhOB8lHx+ReZqbq/311vzm6qfkT0eQP+IIAKAiAsIQAACEIAABCAAgZQg4GXkDvQSyeXa91SSIvx/6uev4vrysnXjQugfEUQIUHEJAQhAAAIQSCECf6FY/AGo2Obfad4g84fWEm1v1on3xJ38a23flKhDzhsSAoggzoMdEcSQXJd0CgEIQAACIRPwheT3yf5IFoTwwTMXeOpSFwecjHmNZjvwp4r8i6eXaoiWX4h9Hx2upyrzdKzRFhUiRLejJR2i27E+4s8NGSHuh4CAZ3/4jmxqH31v1X7/8fPLAGNDBBEgTFxBAAIQgAAEIAABCAwpgeye32rxpeS+rf3xaZ/DCLRITrfJJsU5v1/bN4bQISKIEKDiEgIQgAAEIJAiBPz7hN8LjP1e4/egvazzwQBifFQ+rorzs1zbvWXVCqA7XIRAABHEeaAiggjhqsMlBCAAAQgMGQGv9fqXso/IPOVpf1u7Dtwj8/8u+pfLnbIq2f6eV39yhwaBsAh4alwXI/yJrLfsD/4D54uyr8qCTqGLCCKsWcUvBCAAAQhAAAIQgMBQEHhQnbq4OLZ5GT6/qe+/98JsX5Pzj/fSgf9GjX+KM4g4EEEEQREfEIAABCAAgdQk8H2F9f640D6t7X8KKNyV8rNeFnsv0vv8QED+cRM+AUQQ52GMCCL8i5AeIAABCEAgfAK+iOwLyF4iYEw/uturY7ykwNqe1016DXpxuR9hcAgEbIYY/K9sVR8sfuLS2OIAACAASURBVK79fiM1CIV3b10gguAihAAEIAABCEAAAhAYTgT8u7OLEeLbC9pxpcxLAobRPiin/y3LjHPumQKnyQ6F0CkiiBCg4hICEIAABCCQAgRmKgbPLuVZrqJth94slnkJ46DaA3J0XYwzvz/u31sOB9UBfkIlgAjiPHgRQYR6/eEcAhCAAASSQGCe+viJ7MJz9NWpzzyV170yX3AO+wmgJAybLoYBAa+/d7usN+GOl01xdfd/hTxORBAhA8Y9BCAAAQhAAAIQgEBSCfh3axcQF/TSqwvh3ySLLVE42OD86ck/ln1dFi+AcN93yt492E76OB8RREhgcQsBCEAAAhAYYgL/qf7jS3ndpH2/Djgu/17k98tj299p4/MB94O7cAgEIoK4QrG9N5z4Il796dXCAfr3L7kbB3hOb4cjgggAIi4gAAEIQGDICPjTNt+Qee3V3lq1dnr9V19IDuPJmyEbOB2nPYHPaQRuvZW/uEf7/1CWDNU1Ioi0v5QYAAQgAAEIQAACEIBAHIHY77jxcLzk4adkLk4YbJsrB9+UvaEPR/6k5gWy3YPtqI/zEUGEBBa3EIAABCAAgSEkMEl975L52nG0Pa83fWWRHUyoLuD0dWL/ThNtfg99qswfKqSlNoFARBAf1hj9C20qNU9P8lAAASGCCAAiLiAAAQhAYEgIfFa9fqGPnv3G1t/KfixrG5Lo6BQCvRPwNHau5v7dXj72m6SflP1bEuEhgkgibLqCAAQgAAEIQAACEEgKgRL1slVWeY7eNugzzxL4U9nOAUTlPq/u+T7vr72JmqPu/Lv9Vwbge6CHIoIYKDGOhwAEIAABCKQ+gS8rxD+PC/Pt2r47pNC9xLQ/ZBjbrtXGwyH1h9vgCCCCOA9LRBDBXWx4ggAEIACB5BH4krryUgHxrUk7PGWXpyJtTl449ASBfhFwdfUdst4yjO3R/nfJXNmdzIYIIpm06QsCEIAABCAAAQhAIFkE1qgjv3mf248OT+kYF01slx2Xtct8X45sdI9V6NVLMPprf5oLLH5L1tWfgxM8BhFEguA4DQIQgAAEIJCiBPx7i5f1Ko+Jz9dxF8nCyszgpcSqZLGZJ76n7d4e4EpRbCM2rEBEEJ6O+FsphvB6xfNgADEhgggAIi4gAAEIQCCpBP5Cvf1jLz1u0j6/yeSvNAikIoGvKaiP9xLYr7TvfTK/0Zrshggi2cTpDwIQgAAEIAABCEAgWQRcfHy7zLOxJbP9TJ29R9YacqeIIEIGjHsIQAACEIBAkgncpv5+EtenixFclBBm+4WcvzWmg9N678JPf+CQlroEhq0I4gYxfyAA7oggAoCICwhAAAIQSBoBr7Xq//3LiuvxHm37l0S+mCVtKuhogAT+SMf/ey/n/Jf2+WcdA/QX1OGIIIIiiR8IQAACEIAABCAAgVQkcJOC+h+Zl8gIu3nWh6/KPGuhZ5MIuyGCCJsw/iEAAQhAAALJJfCQursmpksXI3gproaQw3in/N8Z18e7e9kXchi4HyCBQEQQf6BOvXbzUDT/8vy0LD6l919pXxDpkhFBDMWs0icEIAABCCRCYKJOelkWmw7M/fgNrffL2hJxyjkQSAKBFT3f52LTynm3XrblT5PQ/7m6QAQxxBNA9xCAAAQgAAEIQAACoROYrh6+KbsxxJ52y7eLm+8PsY9414ggkgibriAAAQhAAAIhE5gh/ztlXk432rxKwUdC7tfd58uqZWUxfXlpL3/okJa6BAIRQSzQ+C4PYIyu1PE0aMWyUbLSHvPFHK/nsljWW3q2DdrvNaJ3BBBDvAtEECFAxSUEIAABCIRC4A559ZIBse1RbXiJqGQ8ZRPKoHA67An49z4X78yMG+mPtO3inbDq+fUXLCKI/pLiOAhAAAIQgAAEIACBdCfgmXU/Kbs2wIHsly/P/vAfsrDLX8SHjQgiwInEFQQgAAEIQGCICXxe/X8uLoaV2n4hSXHF33uvVb/jh+D7TZKGOyy6CUQEkSwSY9TRrTKvdT47rtPj2n6jLIjsD7GuEUEka3bpBwIQgAAEBkPgEp3smZEyYpy4OtWfsPdXGgRSlcC/KLBPxAXnogi/plOhfAsiiFS9cogLAhCAAAQgAAEIQCAsAnPl+O0yr33tvylzBtiRCx88XbU/IemvQyVsRgQxwInjcAhAAAIQgEAKE9is2C6Iic8fkL8wifG+Q33dFdffdT3fdZIYBl0NgEBaiSCi4/JUyV+W/UncQE9q22+Ybx8AgPMdigjifIT4HAIQgAAEUoHAWgXh/1GPbS4O/E0qBEcMEOiDgN9QXSfLivm8Ru99v6fLTYWGCCIVZoEYIAABCEAAAhCAAASGioCnf/YFhvmyqTIvw+ipoKOpqOv13utxH5Btk/kCxZ6hCjauX0QQKTIRhAEBCEAAAhAYJIGFOn9TnI9Pa/ufBul3IKd7Nlt/ID+2nO+/avvjA3HCsUklkJYiiCih2JvS0X1b9Ga5rCUgjIggAgKJGwhAAAIQCI2ACwCfifN+j7b9qR0aBFKZgGcvuTQuwN/V9vdSKGhEECk0GYQCAQhAAAIQgAAEIACBARBABDEAWBwKAQhAAAIQSGECn1ds8aUwvGLAriTHfL/689LT0bZPb6YnOQa66z+BtBZB+FODT8jib577H8Pf9Z/BOY9EBBEQSNxAAAIQgEBoBH4kz++J8e6pRhfIgsyMFFrwOB6xBDy97s/iRv+otq+RdaUQFUQQKTQZhAIBCEAAAhCAAAQgAIEBEEAEMQBYHAoBCEAAAhBIYQIbFduimPhe1HvPJJvs5hUKvhHXqWep8Af0aalHIK1FEI7TBRD+FGFsq9XGNJm/DrYhghgsQc6HAAQgAIEwCYyT80Oy3JhOfqX3N4fZKb4hMEgC2TrfU9jNi/HTrveLZVsH6Tvo0xFBBE0UfxCAAAQgAAEIQAACEEgOAUQQyeFMLxCAAAQgAIEwCcyVcy+5Fds+o41/CLPTPnxP1/74sl8f1b5/G4JY6PL8BNJeBOFDfEm2LG6sf6Dtb59//Oc9AhHEeRFxAAQgAAEIDCGB31Hft8f1f6O2PTUXDQKpSsAzl3gGk9j2LW18JAUDRgSRgpNCSBCAAAQgAAEIQAACEOgHAUQQ/YDEIRCAAAQgAIEUJ/Bxxfe1uBj9waqhyoLsJThmxsRzt957xlta6hEYFiKIL4jrZ+PY3qvtNwfAGxFEABBxAQEIQAACoRHwcgKxX7KOaLtS5iUxaBBIRQIZCsoFrEtjgmvQe6/jdzgFA0YEkYKTQkgQgAAEIAABCEAAAhDoBwFEEP2AxCEQgAAEIACBFCdwn+J7Y0yMO/Tes0MMVfMH8H8vpvOTel8u4378UM1I3/0OCxHErRrfT+PGWK1tXwQabEMEMViCnA8BCEAAAmERyJfjY7LimA6+E/clLKy+8QuBRAl4ppJfx538dW3/aaIOQz4PEUTIgHEPAQhAAAIQgAAEIACBkAgggggJLG4hAAEIQAACSSLg979PyApj+vPSE16CYqhabxluVyiYF4cqIPrtk8CwEEFcqeE91ssQi7SvcZCTjwhikAA5HQIQgAAEQiNwiTw/E+f9rdq+J7QecQyBwRP4hVz4dRptbXrjWSD2D951KB4QQYSCFacQgAAEIAABCEAAAhAInQAiiNAR0wEEIAABCEAgVALXy3t82WevAuDVAIaqTVDH/iC+Z7uNtk/pzZeHKiD67ZPAsBBB9PZEoY94kqxqkJOPCGKQADkdAhCAAARCI+CK13+N8d6l92Nlp0LrEccQGBwB/5FwQJYT4+bHev/ewbkN9WxEEKHixTkEIAABCEAAAhCAAARCI4AIIjS0OIYABCAAAQgkhcBX1MufxfTUovd+/9tL6w5l26zOL4gJ4Jd6/5ahDIi+eyUwLEQQf6KhfaOX4U3UvsHWlkYEwV8OBCAAAQikKoEfKLDfjgluu97PS9VgiQsCIvDnsnhV9NXa91gK00EEkcKTQ2gQgAAEIAABCEAAAhA4BwFEEFweEIAABCAAgfQmsEHhL40ZwiN6f00KDOk/FMNHYuI4rvfjZf6QIi11CAwLEcT/iWe8wsYvNC+H0TRI1oggBgmQ0yEAAQhAIDQCm+R5YYz3n+i91ySjQSBVCWxUYItigtuj97NS/AcCIohUvZqIKy0IdHV1Vba3t/9uWgQ7qCDbdbZbdo8NyhknJ0AgOgO5OjfzrPP7mJuY3Z2atlZmLwHqnDIYAh0dHXX5+flfH4wPzoUABM5LABHEeRFxAAQgAAEIQCBlCZQpshNxP/E+o+1/SIGI36cY7oiLwx9O9IcUaalDIO1FEAvE8pWe+xWxWA9qY0oAnBFBBAARFxCAAAQgEDgBv7/vab/yYzz/ld5/KfCecAiBYAislpt1ca4+p+0vBOM+NC+IIEJDi+ORQKC1tfXizs7OtcN9rF3WqSG2RX6WZljWmeF2xTwEkhFbLjS1iHiU0Ug9ykQileDltUGdPdREvA2cj2saOiIz0C2CONNrh8YWFah0z03kMz9Yu7t0Qqd2+xH+aczsJcRh4JH3/4zYR4rOpnrmk7MvueSw9xHEP+7UV8/nHkNfn/r+RK/M/vNN9pH6m6kuKCioTHa/9AeBEUYAEcQIm3CGCwEIQAACw4rAzRqNl5mIbWu08XQKjNIf6toZF8cHtP39FIiNEM4QSGsRRLHG8ahsZS8z+lPte2cAM40IIgCIuIAABCAAgcAJuNBvf5xX/++e//ePBoFUJPBNBfXhmMB8xXCmbF8qBhsTEyKIFJ8gwkttAiNFBNGpJeAOCSEyIxKImDwEviLdruX1TO3Lil1eT615cz2Am7d4IUB/I1XGj+7zNc6MDPfmC9cuSUjOQrz/R8V79Ffv0Xvubj47Pj/d0ggfXySinoPbtdGlj2KFEx69b6fajHUT7o7rbKoesY882zo6Ok3Co8g8ZPp1l6TmOGOvob5m/UykvY0h6iEadHQWoyKW5I0nGdgQQSSDMn1AwBBBcBFAAAIQgAAE0pfAPyr0v4gJv1nvPTtES4oMqVpxVMTE8p96H3vvM0XCHNFhpK0IYq6m7Uey3gQQPqMflN0ewNQigggAIi4gAAEIQCBwAlfK42NxXpdr+6XAe8IhBAZPIEcujshGx7h6SO+vG7zr0D0ggggdMR0MZwIjQQThS89uvkzrS7TRZdrIey1GvyaCyD6zLJ9qcx7NouBxRccQHUdvT/j3tsDtIgjPBpGtcQ6FCMJj91h9LNG8AbFj8P0et/8HKTanQPT4qFwjdi6TPWMu1vB/MnoijGboiM5BrMgg9lrrHnW3CKK9vVsE4fOQbBFEVKTRm/QlKpKIilV6y9hxZvaiV6IfFZ1Vf59qspTB/SUjghgcP86GQD8JIILoJygOgwAEIAABCKQggWcU0yUxcT2u91elUJx3K5a3xcTjVQuWplB8hGKW8iIIv0fhGR/cpspmyDwFyq2yvu5J1OkzTylYH8AMI4IIACIuIAABCEAgcAIfksf/jvNaqu3TgfeEQwgMnsA1cuGih9j229pwQWuqN0QQqT5DxJfSBEaCCCIqIIgu8kYXrHM1M7meCSJanyCJT+UP9KLwhelo86IePqZova3ens3v7Xl8X3j3lqFaGBkZgy2uMdARdB8fFQ34Y0FNPWNwwUNU6OBx+w2G2OX06Nijwoioj6EovtChXAr+T7b+6ZIcJXptRWOMcvftyPX1GqYzo+i+5CSkiMxDcrJwxLKPXAM9FjuLfh35Y1v+WTTrxtmyhmgej6hcJVZKQTmMxP4iOAsCEBABRBBcBhCAAAQgAIH0JFCgsGvO+tlj9kVtfzaFhuNZKjxbRbT5zx5/AMzXqGmpQSAQEcS7NJZvBTweT2mS6C92/4L7twHFgwgiIJC4gQAEIACBQAn8P3n7qxiPx/R+fKA94AwCwRH4ulx9LMZdq96Xy9JBtIMIIrjrAE8jkMBwFEH4AnNLW7s1t7ZbU7uKYGTnWmdWtnVmZmj5WqbPO2WFWsbOV2kCa2mywrwcKyrUPZyhWFk/x3XXrviamtsiY2nt7LKs3Hxry9bie0amBBz+i1xZBVxa0N5mGR0deg6/00o1jvwcZRmI89vU1KQsBO2Rhfe8vDzLzsmJiBK8JaOIQVNzszU2t1hbZrY1Z+VYs+Ylr6d/5aiI/GMd7ZbZ2mpFmodijaG4IK9voUC8OiLEv99oBggvqdLe1WEN9c3WIi1AZ1autSujQ4dKW/i1ldkp6wGaresqt6PV8rKzdH3lWn7uGUlEiKH227WLYlra2qyuodm6snM0hlxryvBSKd0lSbxFRBCdkn20NlteZqcV6NrLz89UKQ//xOUqw7uRCWJ4zy+jSxkCiCBSZioIBAIQgAAEIDAgAlfoaM/8ENtu0MYDA/IS7sG9xejZm58It1u8D4BAICKI96nDOwbQaZiH7pXzJbKglDaIIMKcLXxDAAIQgECiBH6iE2+LOflZvY9ND5aoX86DQBgEdsnpzBjHD+r99WF0FIJPRBAhQMXlyCEwXEUQx07V2eHaRquua7KM4jLLKCiWeEBP72uB1xd/XQxQ5EKIVuUkOFZlU8aW2rQpE7tXfZOhCOjnJdYoAUTV0TqrPllnNa1ahB4tfVphvnXmStShRfjMjA6VVJBura7OspobLa+rzWZNnWhjRhW/bom6urpah9VFyjCMGzfOikeNeq1ESDLKSlQdPWoHDh+1upwSay/UnBSVRgpEdJdf6FIs+qepwTpOnbLxCmjyqAKbOXG8Ftz7mJAzFSZCn7NofP7YkHQ1tmXXHjvV2GpZ+aOtq0TjyStQZguJIdolIJCWo1jxt508ZFmNNVZekm9Txo218WX+HEnqtDYJIE7U1tn2/VXWXjDaOmUtOZ5fJPO1p10ifw7tLdZ0qtrGZrdpTnJt/PgyCSEK9QkiiNSZTSKBQFoTQASR1tNH8BCAAAQgMIIJ/LnG/uWY8ftPO//RE9TabxBoS+TEs1XE/qj8M21/NQjn+AiEQCAiCE9n/INAwhmckwadfrXsucG5OetsRBABwsQVBCAAAQgERiC+JpqLIt4TmHccQSA4AovkamOcu49q+9+C6yJUT4ggQsWL8+FOYLiKIDbvPmAb9x21V6pqrHDiNMseW24tng2iS3kTlFFB/2f5LXq6ve6U2cGdtnLudLts5RJTggKJClJj1v0O0vGaentx837bWX3KTrRlWPHU2dZRVGCtWRkScuiJfAkHsrtUWOLkccttqLFRXc32houW2NTxo5UZos1amlt1XHfBjE2bNtmx48etdPRomzt3rk2cNEnZC7rvBkWf/E905A0NEi8oE0VBQYFEC1li+HqIL2/dYete3Wknc0Zbe4nEDWXjrdWFA1py79L/Z2a1WHvDSWs6dNCm5HTa4olj7IqlCy1XGSGirb1FmSRaWjWudstVVow89ZepOVNijECaC2R8HNFyFdGxuAjCy2D4nLS2dtmvnlpre47VWlfhWMucMMnai0utUWNp7dCcSFwzSuKU5kPbLbf2qM0aV2bL50y3eVNUEdQdROtN9ETsfTVrnjwDQ35+8rJFtCq7yK4D1fbrZ9ZbW6kEQGN0PRSURbJa+Hg727ssV2VTslob7eT+rTatqMsunDrWFsyYbGUloxQ9IohALjqcQAACiCC4BiAAAQhAAALpSeB/FbZXIYi2zXrj9xhTrcWuIXtsP5R54gBaahAYNiKIw+L5DtnTAXNFBBEwUNxBAAIQgEAgBA7Ky6QYT15/7C8D8YwTCARLwMu2ePmW2OZZIfYE201o3hBBhIYWxyOBwHAVQTy4/iV7eMNOe3DTYRu78EIrnDLNGrXI3KYMEEoFYfnKhpB1+qRlHj1gtm+jvWXNSrvt5husQOu6yvifEq1NUeytOm6/fPg523zgpB3vyrPSRcutIS/far2Mhxahs1RuIaelXmqJais4fdQmdDXY7996rS2cNkFZFU7biROnralJ2S7UHnnkETukbBCTZ8ywNWvW2PwFC14bZ6J1LqMODh06ZC0SKEyYMKG71Ib4xrffPPOC/fyJF+x47jhrKdVXJC26t1mBTOU99P+jChqtq67aandttVk5bXb57Mn2vhuvtXyVkoi25poaqztRYydPNtkoZVcYUzneVNUjMOGKCyAaGxsj2UJcyFFYWBgRdURKdfS0JgkWvvGTX9hze6qsuWi0Zc9cZJ1jxluD1A1tXdmqUNJlRe1N1rJroxWerLYLJ1bYGy9ebJcsmq00EnLi11cMng7Npc9Tti68MWNcXJCc5mKO5zdvs6/98H+tdfwMy5o0x7pGVSirRbZmQ5k5mtqsUCKI7JY6O7BpvS0qz7Mbls60KxfPs4rRYyLX33BvlMMY7jPM+FKEACKIFJkIwoAABCAAAQgMkEB8Vtnv6/wPDNBHMg7/kTqJfTBxi7YXJqNj+ugXgUBEEO9VV65uGYrmqUa+IvuaTHdnAm+IIAJHikMIQAACEBgkAb8rrMcyz3qw8k+0/e+D9MvpEAiDQHzWEs8K4aXL0qUhgkiXmSLOlCQwXEUQdz++1u5dv8V+83KVjVtxmRXMmC3hgMotaME5Q/8U5WZZds1xs0O7rW3renvf9Wvsw++5xbTbsqUICFMH4U/++yL7iRMnbP/+/ZHsCWUqleACAl94j2ZR8CwNOw8csZ/88gl7cc8xO9yZZ2XLVlpDYYmd7spUxoIsy8/otEItuHdoHFa9y/Jrq+y3rr3IJo3KtiMHd9mxYzVaxM+xKZMqbO++g9aplAkLlyyxpUuX2rRp0xK+JqNj8LIiLn64//77bfv27TZ27FibOHFi5NXFEJWVlVZRUREZ088ffcZu/81TdiSn3DrHzbS8ibOtxfK14O4JEto0J3XWWXPA6nZssrkSQVw2o8JuveYyq6+rsVNiVVdbozEdttMqDVKQO8oWL7/QFq1YYsXFBRIQDDaXRTcKLxeyZcsWO3jwYOS9j8XnZpRKh0xS5oyCoiKrb22zL33rR7Zul8pIjKuwjOkLrUVZLWo1YSqQYTm6fkZntFuDhAOFxw7YZbOm2i1XLLcrls03T73RJF6n6+vMhSO1tbUSXTTpWqjRfEyxyy5bfdY1kPAE9ePE5uYOe/KFV+zz3/xva510gWVPdzFHpbWIZZtmxDOmFGssOfW1duCFJ21peY69eeUcu2n1MqtUOZVOjdWpD1ZA049Qh+wQRBBDhp6ORxYBRBAja74ZLQQgAAEIDA8CrorWD+qzfg6k6r3v3sp2lCr2MNarh8fsJncUaSOC8Dov/lxDtUyP09gm2X2yp2QqUhpaQwQRGlocQwACEIBAggSm67z4p+jfqn33JOiP0yAQFgEVl498d4tdPfoHbX8mrA5D8IsIIgSouBw5BIajCKJTIoP/eehxu3vtpm4RxMXXWN7MuXasTU/4+8JtRpYW3M1yXQSxf4c1aoH3w2++0j75e7dF7uCo0kSoz7i7gKCtrc02b95sDz/8sI3TgvLs2bNtxYoVKvGQG8k84M1zD+zcV2Xf/dnD9uzOw3awPScigmgaNc7qsiQekHqgJCfLyjKVR2HnK3Z6+0tWv2ezXbVwumU2HrdNLz4lEUStlStjwhvWXGSl4ybatJlz7JJLLomIE0pL/b5PYi06hqamJqtRdoYvfvGL9qtf/cqKJBJYvHixzZs3L+LfM06sWrVK2Rpy7Mf3P27fuudhO5RbbjkTF9jo6UuUPSFHNxF8pG2Wq1KtHSf2WcOOl21BTqutnFRmV65aaDu3b7atr260/bt22bZX99rp2hZbPH+J3fKOW+ymt9xk5eXlEW5BtGplyrj77rvtySeftD179tgSCUamT59uU6dOtcsvv9zGiVttW7t94Svfsed2H7acabOtrXKO1RWPteO66+E3PvKU0aGyMMdqn3vcCg/vsmuWzLZ3XrXKrlp2QSTEEydr5Pvga32cOHFcDGvtqqvW2Ec/+pEIq+g1EMSY+vLR0NBmDz/7vH3yX/7N2qevsJw5K6ytvNIaNR1tKheTrTGM6sqwHMVbtfZhWzYu096yerbdevnFNqmiXPOmz+K+QIQZ71D4RgQxFNTpcwQSQAQxAiedIUMAAhCAQNoTuEEj+E3cKC7S9voUHNnViumRuLjWaDvoqgUpOPS0CCkQEYTfESgaxHA9m8OZ/I+DcBTCqYggQoCKSwhAAAIQGBSBK3T243EeLtT2hkF55WQIBE/gnXJ5Z5zbS7W9NviuQvOICCI0tDgeCQSGqwjizgeftLvXb7VfbTlmYy5cY7larD7Z2WZtPZkWiqQzyK05bFkHdlrHS2vt92+83P70A++IlFbIUhqI8+cV8HIUbp4zYmB5I1xA0NzcbOvXr7e77rorcpmNGTPG5syZE8kQ4Z97mzV3rrV2ZdkvHnjaXjlwzI505VrZolUqwTDG6jpzrKNNaQUaGqyr9rh1VG2zlkPbrO3wHlswZZxNGVdsY0py5bfcKidW2kxlfSgoHmWjx4yzyZMnW0lJSSRTQ6ItmgnCxRw+lvvuuy8i6nCf9fX1kQwHnklh1qxZNnPmTGWt6LBnNm2zJ7ZIIzptseVOnm/542dZo49DC+1ZSpGQIxFES9V2O/nikzZVoc0szbfZFWOspqHWOjM7baIyZViHFt6z8mxK5RRbuGihzZ0/R8KLfIkGvL7E+WftfOP1mF999VXbunWr7ZLo4tixY6a/kYjIwsUdOcrCcaS2yX790DN2tC3HRi9dbS0Tpln9qLFWk5ljefmFys6RYfnNdVa34WkrOLLHLp03xZb6nJQWWoP819TW2XEJCw4cOKByG/kSpFRYYV6hLV6yyK56w+VJzATRag+ve1EiiP+w9pmrLWv2KmsokwhCl7WLIPLzJYLIzLYcZeCoeurXtrK8y95+8Qx7s7JVTJ4wPiIoGvjVf74ZSK3PEUGk1nwQzbAlgAhi2E4tA4MABCAAgWFM4K81ti/GjM8T/Hltv+YUiQ6I0AAAIABJREFUHHOZYjopi01i9zFtfyMFYx2JIQUighjO4BBBDOfZZWwQgAAE0pPA+xT2HXGhe5qwU+k5HKIexgS8RMsfxYyvVu/HyjwLe7o0RBDpMlPEmZIEhqMIwhfof6pF6ruf22H37Kix0oWrteg+U0vselLf18plhXrJO1VlOQd3WM7Lz9sHr73M/vg9b9OitD72Y87b/F+Tfp+nx+F5jz9zgAsdGhsb7fHHH7fvfve7kYX2DC2cjx07zpqaGiPlJVw0cN1NN9nEqdPtyWdfsJ1HT9mpjHwrXbDCmnPKrL5dC/4SIJw+VGU1e1WKtXa/ZZw+ZFn1x2zCmGK7WGUibrn5Brv44oslepiqzv2Z/fAKF3hpDx+TZzF48MEHI+Zigvz8/Eh2iIaGejt0vNaOtnRZpTJz5E+ZZ10lE6xRQoKuzkxF1yWrtYa9m6z6yd9YubIQjFFtkhKxyh1TYjMXLbBbbrnF5kpQUaHMGYWaqCxXq/RkkegWovgYg2me3cJFEHfeeadt3LjRTp48GSmN0aD49x06ZUeP1lhehTJEXH69NYyrtKaysdZYXGRjS8dZnspINB7aq3IYz1nhif22ZOo4y2+ps/ZTx+zk0aPWoOwZrZ0SfeTkKkvGhXbD9dfY7GmzbHzFBCsdm3h2joGO3MUdj65/SSKIb1nbnEssY/ZFVls0yRo6uqxd3As1l6NkuQ2nreqJe+yi8W32rkum2Y2XrLDJ4yVICZD3QGNP1vGIIJJFmn5GOAFEECP8AmD4EIAABCCQlgR+qqhvjYn8Rb1fkcIj0Y9mmxkT33/r/e+ncLwjKTREEOeZbUQQI+nPgbFCAAIQSA8C8WpYrzFWkh6hE+UII+DlyxbGjPlevX9zmjFABJFmE0a4qUVg2IogHl1ndz+71e7ZeNhKl19uOdPn2gkJC9pVqiAjO8PypPXKlwgi/+B2iSDW2Yeuv9w++ttvVyYD5RPoV0KBwWWCaG9vj2ROcLGAZ07o0MJzbm6BtbS32OHDVbZxwwa7YPlSK1Wph01bdtjBk/VWo6wJeRUzrT13lOQXCrQzw1pPnbLWY0etIKvRCqxOi9ZNdvGyRXbZ6uV26cV6Yr9iko0q8YV1FwmEJ4Lwshg+pkxl2vAsCps2bbKdO3eqz05lt2i3ffv22sZd+2zHkRormrrIssZOVq7KMdbWIeGCRBCZGn+mRBDtx/ZYw5aXbNak8XbBzGm2fP58yx1VbBOmTJKgY5UyWYy2goICy9fifGaGz4GLUfzVJy04EYQLUVzY8fzzz0fEEMePH48IOqqqj9vGzTttx55qa84vs5IFF1pbwWjrGDfeuqZNsVGjSi1L59bt2mGt21+xgppDNmtiqWU3nra8tpZIRo7ishLLLsizTI1h4fx5dsmK5VY6eowVSiySp/3Jaj5nLoL49Ne/bfXKBNE552JrHT3dmnVdtbdLpNGVaSX6e8ltrLUjT/3GLi7vsHddNMVuXHNhJBNEkLyTNeaB9oMIYqDEOB4CCRFABJEQNk6CAAQgAAEIDCmBHep9dkwE39H73xvSiM7d+S/0sZeqjrZn9eaSFI53JIWGCOI8s40IYiT9OTBWCEAAAulB4FsK8w9jQt2i97ELzekxCqIc7gTKNcAjsthVsU9p+8tpNnBEEGk2YYSbWgSGXAQRW3SxX2v0fZ1wZr8exLefPvac3b12i/3yxf1WetEbLHvmAjve1m4d2VkSQWhhVzKCglOHrMBFEK+oHMYNl9vH3tddDkPr+P1oAw78dT6rq6sjggEXD7SptIUSOyiqdtu9Z6c9pPISJeOVRCovx3btPmDVJ+ustlWAivUEfp50lZn5WvtXFoqGJstsatAieo6VFnfZhLJMe9ebb7DLJYCYO3eOZAE5kgf0R9XR+3gSGeUpCTM8u8XBgwdVSqJJIo8ae/nlDfbkixvtuW17rSNPC+gFykiar2yp2QVK5qBxtKunNmUoPX1Y/2U6YIvnz7I1q1fYzddfb/kq3VE2pszmzJ1umSpL4ZIHz7+hpfqIdbeBZ+Q49yR3RcpgHDlyVHY4IoJo0/Wze/c+e17jWP/SNqtqlKhm3CTr6pCgYex4y75gjhUUKZWI5uP0ju3WtX+7FTWdsOmTx1pBe6uyWxTa1VdfbZOmTbKi0mJpCHJsWmWlLZgxI/K+nxfeea7N+Cqmff9RNaiUyiMSQXzmG9+xkzNWWcfci61r7CyVwsiwjtYOyxTa4qwMiSA0n2sftovHddq7VksEcfkyiWvGad5iRCf9+tvtx59Vih2CCCLFJoRwhisBRBDDdWYZFwQgAAEIDFcCRRrYaVnsL+ePa/tfU3jAsd83PEx/YNHLd8T/gErhIQzb0BBBnGdqEUEM22ufgUEAAhBIWwL3KfI3xkT/m7jttB0YgQ8rAu/QaLqL0Z9pq/T2+TQbJSKINJswwk0tAkMugvAVbV/H9jXsfosP/AQ/OHZx3+9ddFfy6ezKsv99+Fm7e/1Wu29LtRUvUyaIqfOtVhkH2pUFwtfcIyKIWokgqj0ThEQQ10kE8d6BiCCiWQji4+j//Hr5CC+74OUxOqXcUBUPRdVlp+tO2+H9+63q+FHbodd1G16xXTv32rFTjWYVs7RgLhFEmwZRJ9VEQ4uyKLRacWW+KWGCVRRn2x9+8Da7QlkTJk+sECVlvuhXBgjn93quZ6h2T1F/mmdRaG5uVgmMBmW4aJcIolYiiBft1088aw8+u8FON6rcgmbAcnTvrHyiBBGeLEur6CohYSerJSI4aRfMmW6rly6yq1TOY8zYsVZRWWHzFs61nLxuEYTHlal3Wa/ds/JV+H5dQP0ZQuRa8tibmlojJUqamxs0R8pVUddgB6qP2A9/dq+9sG2fhDXZ1nKqVUdnW2bZKMvOVxydzdZae1RF0I5ZeVGuXXnVJbbyggW2UKU8vKRGUUmRZed2ix5KJIwok8gjIoBQSZTBN/8biFa08r+PvgUwsSKI2rmXWvu8S6xlVGVEjNMlUU5RRrYVZWZYdv0pOywRxEXjJYK4eKrdeNlylcNwEYRijnbV34tj8ANMqgdEEEnFTWcjlwAiiJE794wcAhCAAATSk4BnUHgmLvSrtP14Cg/nXYrtf+Pi8/IYe1I45pESGiKI88w0IoiR8qfAOCEAAQikD4FXFOrimHCpM5Y+czeSIv2GBvsnMQN2FfdYWfSx2nRhgQgiXWaKOFOSQNgiCC3tR/7xhfheF+N9ETUqguhPwoLIordWabXg3RVZAnff0ZQ27ihDIohs+5+HnrFfPCcRxLajVrx4jeVMmWf12t+qPjqzVHoio83y61QOQyKI3I0SQVy7xj5+2616ID9D69Hy2Mt69Nljicbhq7/9Cjxm/v1cmf9P1tQjGDh9ut7a1W9kgb+zw17dscM2bNli617ZaNu37bIjNY2WM2updWWNso4mrT8f1cMrDc3qXYKOCTlWkNNiozPb7APvvcUuunCxjS8rk//uTroktCgsLLKi4mIrLinu3u+Rq/ZHRmTxPapGcSFB94q2H+PWrs8zZede59ZxWj1vVDxe3qOpWQG6HqCr0xobG2z3ru328LMv2sPrNlr1idPKNpBj2UVlljlNGVRVQqJT/WRovJ3HDllHS43NnTLBls2daZcuW2YF+Xkqg1Fms5UdIic3T5EqU4F8K0mB5UtMMFYiiTzVMcnI8Guie+pem76e8UcEBpGd3ePunoHersqeuVEvXV0uhNDl2dEmYUCT1Z5utKaWDqtrbrH/+vFd9vSLrypDhwQQEnXokAhBy2q1jEzNSUaTdUr8MV6lL6659iq7/orL7cIFC6xDZSZyFbOX9Bg1apTlZEsMoS4zsyRW8euup0WjiIwlOobYkZ01yNh/tfjfQLREiM+lZ2vo/eDGxqZIJggvh1E3f421z7/YmkommJJWWEZbp5VImFEsy6yrtaq1D9jqii575yXT7aZLVtjkchdByG/0G4P/CfQZU5R39JCzRncm+LPmKsqij2Njhxzie0QQIcLFNQTOEEAEwdUAAQhAAAIQSC8Cnv3YsyDHNv1AsBMpPIwFis0zNcc2L49xTwrHPFJCSxkRxOge4v7bvjaF6COCSKHJIBQIQAACEIgQUD5ni/5307c/J/sCbCCQYgQ2Kp5FMTH9Su9vTrEY+xMOIoj+UOIYCPRBIBkiiPZI2QJfRO9lGd3XOP0Xpq/X9utB+OiiaPcidrfvrh7P7kT5AbQ4e9ejz9jdz75q975cbaNXXm15M+bbyfZOa/GF+UyJILJltVWWW6VMEJvX2oevu9Q+cdvbLScjK7Ig3VuoytcQ6c/LS+iogQYeMwM9WRc6uqxTi827le1h86vb7PnnX7KOzCxVhuiwVmUeaG5ptrqmZjtR32yHJJCozSm0sUsvt/asUmuo77D6an3dULaF7PZGy8uot7aaA9Z2fK8tnDvNZk2eaJMlDvBSGy5O6JDQYt68hbZw0WJbLIGEixNc4FBUVBQRQpxZpvYwuzMqdEgB4JaZrSwHvhh+zr+idqs5VWM7Xt1tLytzxZ59eqBGbls7W61NCoFMzfHhU822+3iD7axrNiudYKOnzrX86TOsUwKGFh/HkSprrd5vtVV7bGphhi2eUmFrli+3fbu2Wc2JYza2XDq9LGWC8DnSpZSj0iblWoy/8U032sSKiZrTvMiavF9Gr11prmJw0xi6B9C9au9CinYdJQlInIQlmuHDT+sS3jo7rXIeR08etXXPrrPqwyetsaXLHt+w2fYeqlGWiBwrU6mVnDHlplHppCbLzmhWGYkWJbSosozGWpugFB0Lpk61KeXjraG23sYr5jlzZtqqVats9KjREjlkWH5RvmXlnBHTRCUpkVwOErBoIv1dj5399uxp8TPdPBon4SKI3tOstEjQ8fCzL9knvvwfVjd3tXXMv8hax0yOOM+SWCNH5UCKMyVWEYOqtffZqsoMu/Wy2Xbz6mU2ZZyLIOQ3+vcbrVHSx0Vy1ngi8blQIy6LiosgfJwuWPH56r4Ke6zfqWLOeZUO9ENEEAMlxvEQSIgAIoiEsHESBCAAAQhAYMgI/Lt6/qOY3g/o/dQhi6Z/HfsPijqZ6kq+1v5G7/6+f6dzVIgEki6CmKvB3CBbIfOnWP1XsIp2vq75r/BDMk8Xslv2nOwJmYsSkllHBRFEiFcfriEAAQhAYMAEVAzaGuLO+n1tezYIGgRShYArtJWr+6wlx7/QtgsK0q0hgki3GSPelCIw5CKIPmmceQLcxQ7RH5ixa6yemaE3EUSXFpV/+ni3COKel6pt7GsiiHZrUX+qaqCn8bXQe+qQZR/Yanlb1tpHrpcI4j23SAShBf8YEUR0Sdn71fP+kX+6RRADzf4QO9DuLBL1p+vsaPVx26hsD8+uf8Eee+wpKxxVYrkFueqrzcpGj7G8wlHW3JFl+1SW4VRBqU1cda015ZZaTUO7NZ6qt0yJG/Ja6y3r5EGr27fRTu592aaNL7XKMSVafC+x5oZGq6s5rcoMx23ZkhW2ctVFdtFlF5l0BJZfkGfTZ063vNx8EX796nVUBJHdI4I494XbboerDtvaJ9fb/fc/aBs3b7Li0cWWKc55Bfk2vXKqqndoHLVttr1NWQ8mTLOxsxZZzvhKCT8yFedpK2iqsdbD++zY1ldsSmaLLZ9aYW+8/FJ7cd1Ttn3rZp+5SCaGxuY2a2lpUtaOHJs2fbr98cf/2ObNnaeMEYUBiSDaJX5osVoJFk6cOGxHT1Tb/qr9dv8DD9jhI6ci5Uh2Hq61mkYxyxpjEy663PInz7AGZXLI7Go1STqsREKIBglsGg/ttq6Tx2yqMlmMVfaH/bv22/hxY2zx4gV29dXX2MQJE5XNIt8mTq5Qho6oIOXM0v/rRRDdV2IkDYZbry0qgvAP/V5fts54fZaMlpZOiSBetj//p29a3ezlEkGsstbyqcpIIWmIC0eUzaNEopM8CVSqnrnXVkzKsFvWzLW3rlxmU10EEZWa9EOn0LsI4iy5SndalD5FEOcu7RHWv1QRQYRFFr8QOIsAIgguCAhAAAIQgEB6EXhS4a6JCflevX9zGgzhJcW4LCZOL49xWxrEPdxDTIoIolQUP9RjFwyS6EGd7ws9bi6SCLshggibMP4hAAEIQGAgBObo4O1xJ7xR278ZiBOOhUDIBPzHSXzKt4u0b33I/YbhHhFEGFTxOWIIJEMEcc5yGH2SPrNs2inBgSvwzxRq6D7pTHmKqKLLV2N9LTW7WwSxfqvds/molakcRv6UuVanRVZl+lc5iUzL0YJ059F9lrl3k5VIBPHhG1UO47dVDiNbC9m+uNyzvuyFN/yZ+gJZd/GNc5T26PdV0y2C2Lljpz2hODe/+qq98spme/nlLTZr9nSbMn2SjR0/2qbOmitRRLnKRzTai/uO2N6WLBt/ybVWl1+srBaKIytfcWVYkQQBHbtesVPbn7dTezbY5ctm2rRyiSlE7fTRk3Zoz0HbvHmbzZgy0+bMmmNz58lvSa5VTquwN1z/BisrGaux5b4u+mg5DC+X0V0y41ytyw4cOGAPPfiw/fzn99imzVtszsK5NqGi0iZPmmKrL1xuO6tO2lNb9tr+3DLrKJ9seZUzrDWzVHMiyUdHg43OaVc5jP12bOM6m5ufaVcvmGm/c8sb7ZUN623TxhftyJFDdvTwMas+eNT27N2vZAH5ym5xgf3VZ/7KFi1dZMWlJYGVw9i796BtUwmSgwd3W5WyU+w/uMfWPvectXRl2bjJs6zqpIQSGbqNUjbdxlx4qeVMmm4NEmXk5WVavpdaaamzxl0brGn3K9Z+eI9dUFlu4yQ6efKRJy1bF/LUqZPswgtXWeXkyTa+otwuWb3SJlVWWn5+94NJfZfD6Mki4ioWt15bND2Df9hdo6IjkvmiW7YQPauxsc0ee3aj/fVXbpcIYplEEMutsXxSJLdKZ7vX92i1UmXXKJCQpurJ++xCZYJ465pZ9vaVK2xaRATRc030o2LF2YdQDqPf/6rgQAiMDAKIIEbGPDNKCEAAAhAYPgTiMyD/g4b2mTQY3vcV4/tj4tyk97HlrNNgCMMyxFBFEP7792Oyv5Z5Deggmz9k81WZpxNRsdLQGiKI0NDiGAIQgAAEEiBwtc55JO48/0LlX6xoEEgVAv79LPYHioq3m4tifb0v3RoiiHSbMeJNKQLhiyC6k/P7cum5yymcwdLW1mKdnSo7oV+rmZlanFdKfv+Xk/uILuBG/PmT414q4DXnKvHgC75aqP7RA0/YLySCeHDnCStdIhHE5DkSQXSqPIMWmFVLIaeo2LqOH7LMPZutcPOT9kc3XWZ/9v63a125U3168Y7uJ+d94dj7zpOdKebhI/LWvcA80Obigo6OFnvh+Rft5z/7P+vq7LL6ugY7ogX+WXNn2GSJIMaUK8PApKnWlpFvz27ab0/vqLJdjfrRftGVdrqoRHW3Mi0rr9iKlEXBRRBtW1+ypj2vmB3fae+5brXNn6JF6naVZDh12g4fqLKtW7bb6OIxlp9TYM63fFKZzV88x66/8UYrjYggvGzCwFuXmPpcZWRkKmvCCXvxxQ32xFNrbf+BgzZ3/hwbP77CJijbwYI5c+25TTvsl0+/ZPuzukUQBROnW1NHgYQFntGjxcYUKM/GCYkgNq+3OflZdt3iufbh294mIcIe27tvp504dtROHj1uR6uO2R4JO7KUpWDK1Ol222/dZtNnTbeCYpeqePP58dmLq7HSV+mV6H5NpZfuqFHmjBc0jnXrn7OqA3tUeqTG2jpbItfBqPIKG1s53Z7asN+qmiVYGC9ByQUrrKtisp1WPLk5Km2R0W75bfXWtGW9dSk7R3lnvV06b5rNHDfKNqx73lpV5iRPgoicnCKV9tD1pgtrxYVLbdbMmTZp4iSrqFBWiOLi10Zy9pXmQh+PpDvDQ+8tZkDR0iY6MFqAInrFNrW022NrN9lf//P3rXGuxiARRPO4Cs2JyrHoGslU2ZhRWTmWX19vR56635ZNzLQ3qxzGrauW23SVJnnt7zn6d6hrMVLKopf22p+qPvbDooPr7PDsHi2R2fKMIzn6o8/yTCwx/7Lwc1WZJNIi+qSB/8kN/MLuOYNMEAmj40QIDIQAIoiB0OJYCEAAAhCAwNASqFD31XEhvE/bPxzasPrVu98HjS1/4c87FMmiP/D75YSDAicQmghiikL1dB+XBB7y2Q69XMbbZLojE0pDBBEKVpxCAAIQgECCBH5b5/0g7tzR2q5J0B+nQSAMAg/J6TUxjp/S+8vD6CgJPhFBJAEyXQxfAskQQUQFDP1dZq+rO6WF+mYrUBmFnJxCLRLnRZZ9fR00uv7pYohsXx1t0ycZeo04z9ZCb6a1avO/fv6w/d+6LbbuYI2VrbzCcqfNtVod2ypVQ6cOzi0qteya45Z1YJtlvvKIfexNF9mnP/A2Lca3WaYW9LPkK6oK877OXk6PfuKL0ANfke2UcKOpqcmefvJp+8kdP7ErrrjCZk2fYflaBB47eYKVjCm1rGzJEnJzbe+RWrvj/uftyZ3KBNGWbWUXrra6USqHocVpy8jTgnunFbQ0WNuOzZZ3fK9N1NeNT932Rls1b7qAaYHdF5lPn7bj1YetqzXLDu2vskcffdBmLZpiF65eZhevvNyKCos1ioGPw4l3SDTQ3t4UWcDu0Er16dONdvj4icjCdoWyBeTn+RxqIT0vzx588jn76QNP287mPMson2JlU2crC0SuLFPcO604V2KOUwfs2PaXbJqG94ZFLoK4VXOq8hetuj+l7Bcdza3WXN8owcXpiPCiSGKBymmVVlBY0F3GJNJ8ud/lK35RxKymR3fHpkPww/2Wl0+pJrquqcG2bt1pDzzykD3y6EN2quqQjRpVaDPnzbLr3/Qmm7tgkcqVlNk/fPceW39A1c8qF1jmjHnWPGaCnfD+JCDwq3VUVos1bHjaio/stivmVNqbL1poF82dZI0nTlpjY6Mdr6mx557bYC+99KJt37nFJlSOt/nz5tvKZSvtyiuvVKaI7pK6r7/S+iuCOPuvLpp7walES8u0Snzz6LOb7FN//11rm3+xZV2w0lrLxltda5M16+/P59RFNjl1NXbqmYdsaUWOvemSOXbrxctsxvgxZ2QzXjrDy1jo+IhyqZfmWiX/U/WP/bBI0yltEmIckXimS8qGQmVnKZHl5uqAmH9Z+J95kweuVqCPEEH0ipidEEhnAogg0nn2iB0CEIAABEYagas04EfjBr1S2y+kAYh3KMa74uKcru19aRD7cA4xFBGE1z25TzYxSeS8NrpfYGGkAkcEkaRJpBsIQAACEOgXgb/UUZ4GLNr8v4Hdj/PRIJAaBHxFSEXNbVRMOF/W+0+lRngDjgIRxICRcQIEzhBIhgjCl22jyRqij1hEl0p92y0zIl/wlmkvv/SCHT1y2KZMmWYVejK+dMyYyJJ2bPNjsyKPiMu7RBBd2tHUnmGHT562Hfur7c4nX7Kn9x2zfV2FVjxvqeVOmKKMAxla3O1UTyr+kD/KcutrLVelCjK3PGk3L5pot1293Corx1l5aamVFhZGltJjs0+c6T8ajY9iYOKByHg980Frq+3ctsPWr11vS5YssckqhVCQl2sFKumQk58XGdZOZVNYv22f3fvcbnu1rsuO5ZdZ3uz51qBMEPUugtBKcY5Wl/NaGy3zyB7LObHPypqO2nsvXWJrVEpixqQJVpafa1mdHdakp/k7VAvk6JFj9srLL9r4yWNtyowpNmmyxBe5eZJ89DdPx9nz0CnfntUiK7L4rVlU3M0am4+xWAzbtfJdW1tr+/bttu0qMbH78Cmrzx1jGSrzkVNWbh3K8tGueens6rCinFZrPX3Eju3Zbh0nj9qUshK7+uLVNm3GNBsrQUWhhBRZWrjvbGu3+iaXTmSofEmW5RXmxQggPD6fH7eofKXnanP4PqnR3dGhRPf7NSSxxf6D1SpRstm2bd1ijYq9pLjQKiZPtAuWLrXO7ALbU33KfvyEPq9TtpAJc629vNIaS0bbKYl1NBCJcyToyGq1tm0brPjoHls6tsiuXTDJrpg3yWZWKIOCxBo1mo+tW7fZzp07lelivxWU5FvFhAqJYebYwoULrby8PBJdVLQQ/fvxv5NuaUTkL6DnNf4adJnD66/e6N4GCUlO1DbaniMn7KmXd9rt96619jnLLWPWImspKtPfSYe1K7tHruY0T4qDrIY6q3t5nc3Ma7KLp5faGxZPt2UzJ9uMieMjEWZozFkdiqE7dUvcX2r3posg/Nrwj6M6ibamFjt+5Lj95rHHrKCoyC64YIGu2clWUqKHsWK0FP5n3tpd6UYxIYLoFTA7IZDeBBBBpPf8ET0EIAABCIwsAh/WcL8ZM2T/meH3F8OsBhAU4SVy9HKcs+u1/WBQHeAnIQKBiyAWKQxX6ngRx2Q2XwS6VvZswJ0igggYKO4gAAEIQGBQBL6hs/8kxsN2vZ83KI+cDIFgCfh3wY1xLt+p7Z8G203SvCGCSBpqOhqOBJIhgojlFp8VIrqk6wUvsiLPqOfYj++4wza/vNFWX7TGli5fZtNmT+8VfYavjvY0X8c+3thmz2/eZf/30DP21IHDtjejwDqmL7ScsRMtp0RPrqsURFO78gp0ZqhsQWEkg0L+iSrL2fmcTcmss8UTtVh92WpbMnuaTdWT7tH2epnDmX4HKoKILM8rbpcwdHksEgn4E/e+MO7ZGDJUiqNT8flT83c9/Ljdt36jbT3RYXWjJ1vLhKnWPn6CNWkczRnuQQIH+cjzrBktR63z2B7rOLTDlhTm2NULptubr1xlU8dJ0KHSC16Cw3F1aTW6rV3ZLiKr0RnWovIfuRnZlt9naYVzX/XuN75F9mh/hhbQXQCxe/dOu+++eyy/uMhmX7DQJkyZJTFBodV7bZIclTtxH4qpKKfLWhtO27FDhySEeclOHD9mpRKkXH31dbZs6YV6X2i54uNfw9T1AAAgAElEQVTL7K06J5INxEUokRIJsbMUFUF4IH5UT1qBvqYtZn+HrsEWZc/o9MwGHZ42pDPi26+vE6dr7fHnN9rPH1lnh7LHWX1JpXWVT7NGlSVpzC+yBok+vC+fyVxdz9mHd1ueRDajTh2xFaWZdtXscnvLtZfZOJU66dJ8t7c3SxggUY4EBBmZ7ZoT5R/J0kz49dAjJogWtjhTACP6F+NjcxKeViFeeND7QKN7j5yss027qu3B9ZtsnV536HZlx8x51qHyJA25Rao+I3GNlArdMht5b26yhr0qp1J70KZ11diiycV2zYoL7IZLV+nTRomRJEaxnlIk5yiH8drfU89U1dfU2rZXt9hnv/QlK1cJkHfceqtdtHy5jR+rW1Ux0xl/iZEJ4tx/k3wKgTQkgAgiDSeNkCEAAQhAYMQS+JpG/vGY0R/Q++40dqnf/EeLizVif0D5Pfx/T/3Qh3WEgYogPB3387KZ50F2Up8/2XOsK2O8xstpWa1MdykiT7S6TZYt7bEr9HrmTlHvHRzWbq+LfjzAKUMEESBMXEEAAhCAwKAJ/Fwebonx8ojex5YdGHQHOIDAIAn8ns7/dpwP/8HiP1zSsSGCSMdZI+aUITA4EUT02fJosQhfoPX3Z+4pRBdxfcAuWmhsbrYWlUpol/kCd25+fs/D+Vp+1sp/W2OLffvb37GNr2yy66670VZcvNJmzunt52s0h0SW1enJ9mMqw7C9+qSt3bLHHli3yY7oif3TpeXWVjnTOvNKtJpbYFnKOuARqkiEFrZzLb+l2QrrT1jR4W2WU7XVShuO2EUXLrZrLl1hV6xaYvlaP5dOICLNODuDRc9j6XFFMvozqWflKNACe5Y/Iu8L3j2L3v60/Ek9pb9j/xG769G19tire+1YTqllVs6xTC1S1+mJ+ZasPAkptPjdmRVZgM7Vk/v5HTXWVXPAOv5/9t4DTq6rzBI/Fbuqq3OUWqmVc7CSlWU5ZxuwCQbGJMMM/HeG2RmYvBN+u7PzZ4EZdhjAYDCYwYbBxsbYOMqWZMuycs65W+pWS51T5ao9574qudWWQXK3Qkv3ike/qnrv3u+ee6tdXd/5zmk4gOLGekyvLMIt107HwhnjUD24zKTK3y2AQNIBEZEKxJlKENl1zc7IQy4AFRgYq5Lz2QT9u+f7jq5Hdg/s3b8XGzetwxtvvmrUDWZcMxsjmHD3kAQRDjv+CG5mtbVjRBxIJ6gGQZWHjVs3Y+fePThSW4cFi5Zi4cKFmDl1MvcL1RYyO8zFeKK0FTl+vIYkAg/yC4tRzD2V41dvPdU6zjRiiRPkbib229paUFxQRKUH7o9M66mhoF6c/cJvyrhvV27cjlfe3orXN+5GrHIMUpUj4akcgYgnhLA3gC6SB0CFDpFZ3Kk4ctpPIockG3/DUZS31mBSKIn777gB06eMp+JIOdcjySuz1ARHDyVL2NC2yG4NPZ191W3OdGTNYc5djURkgm7euuPQcfxmxSas230YR7qSiHFfxSuGIlZYhghJEGnajOi96iZOonT4+NPb3gTPiQPwndyPQf4orps+DvcuW4ThlXkooBIHdyKvdP6pifzS1tZqMK6srECJiA18/2XXWtd0trdSDWM3/unrX8fwUSPxiY9/HBOqR6Mov6dQ1bm8qy7cNST51AeDwaoLN4Lt2SJgESAClgRht4FFwCJgEbAIWAQGDgJS+7+lR7hSUZCawkBpsr7oSdr4Fh9/eaAEf4XG2a8kiJ8RpAd+B1Br+Nq3eSiBQ9PN82r6NuJOHl/gcdPvuPMXfO2j59Xz777YkiD6EUzblUXAImARsAj0GYF17EGlcdn2U578QZ97tR1YBPoPAREgRITItjqeDOm/7i96T5YEcdEhtwNeSQj0jQShZCw9Fk5Xo6te3anPzzalanWFEe9nVre1tRUtLS0mSVpdXY3iYvH0nUr+eHc3Ok+exLe/+wi27dqL++67D3NYbX52EkSCAgJKdPtwvKUTO46dxNu7a7Bm3zGsPXQChWMmwVPFKn0mdruT7tNy+k6VvYdKCy7aSMSRF+tCYXc92jesRPvWtzFmzHDcd9eN+NT9d6LYz2tMjpmxmSgdBQfZETiF6np0bnYY2VS3kuqn0/NKMkvygcnzNMkFUlWgkwQOHDuFl97eht/w2FTfivjg4SiiVUFg8Eic0v0iQOgQh4Bz8flo74EuuLsbkG46jO7tGzHEncS8iWPwsbuXYOb4EQhxDn7G6s2Em1VwELHBEVPgP17jKCpoXTXjbNS0rEikjWqFj7GejQjh9Je9j5oe9CfRU6vWrMJrK19hsnsThlcNwewZc4jxJAT9uYiHHSRkpeHjunADGAuG3NxCbNqzHSvWvo3fvLgcU2fOwo033ICP3Hkn/EyQJxmjNBdSVI9oaWnCW2+t5JbLwZDhozBu5EgU5AU5j3dIEOn0mSSIrlgUp1oaUXP0AEaPGI2hg7L/CTxzLWXpEdWacB6nOjrx/adfwqvrdmJ3bRNyx0xHzvCx8A0eQaRyqczhpyaCtj7nIQyJVTAepuUK6z/qDiKydRWKSVL58J234PYb5pNsM5EKHCRLuESEeDdhQ2SYzNY4bR9x+k31Pk6MEgjva4im8dqmPfiP/3wOh0+2IlJQirJ5ixEl5hFfCDEqpIgkktTgUilJexCgUkg5Iew8ugONu9fC11aH+eOrcd9NS7F0+lgMLc/nPBIyZzFkCLWamhocOXIIh2ltMmPGdIybMJH7PA8+Knlkfzt0dLRi34E9+ObDD2MCFUI+9eCDKKcdR8CrupvLo1kSxOWxDjaKKx4BS4K44pfYTtAiYBGwCFgEriAEepMI/i/n1lMZ4nKfqkgbcizIthd4cvvlHvQVHl+/kSCuI1CywThbk1XFX/D4Do9361meP8If5i3a/JXvcetCPv/W+Xd71jssCaKfgLTdWAQsAhYBi0C/IHCcvfSsGPsXPv6rfunZdmIR6B8EZIUhS4xsE/n1Q/3T9SXpxZIgLgnsdtArBYG+kSCydfPZPyGVRH5vJYg0LQZqDh/Gxo0bsPLNlbjl9rswkwnuqspKk3xvamjArvXr8dhP/wt1DU34whe/gJnXzsTQERIg7N0cW4fahmas3VOD5dsP4iiz0CcSPrTSBsNbMRiJghK0e/MQZxI3TcUEDxPLaaomKEnt8vCaZJRWEp0oSnchUbsXkSO7kZOOYurwwVjKav3rp03EqMElyA9RCYHDUwuBR5JpXikXZOd67iQIESCy9fuajZQMskoQzUyyH6Tqwa6jddhR24gddZ1oSPnRysR0V14xPIWD4c4rNYn2BEkd6ZSbKhWsvicJwjhbkAThilO8MdIMb3MDQuE2lKTDmDVyMOaPq8YSzqU04EZuJgMdobLBiRMnsGHDBuQV5GHo8KGGEMCq90yUWbUBRZpGR1cEjS1tqKNVRR7VKKZP6fmfESomJGPElvMhieHQoUM4ePAAGriebR3tiNH2IYcYFlOpobS4EmXFgxkvDVBIQlHkWnuPOw2/l+oDLmLMflqIx6Fjx7Bh6xZjLlFaUo5JY8dh0tSpGDGy2qh0JLn+jbTMeOWVl7B7/z6E4zHcc+8HMGXCBJQXFWU2DLUWmMgX10NNWP32tZexdec2RCLtuOOm20hIEHf13YoKHd1hrNuxH3uPn8ThxnZsa+zEsTDQQdKDu2gIknlliAVJyvCQOOD2IirdCM5DHAgP/8+bSsAbpV0EVRTStXuoCnEUIwo9WDBxGJbNGItZXJfS/Fyzn5ymnw6JoKcSREYkpE+/crqiCTS2R/Hilt14c99xbD/ehk4SR2LcW66yoYgH8xAj+SBCsouzJtxfiof7zE17liDfN66OBqRI5PB1N6LMHcGIfDffJ2MwjySbWaOqzlCCqK+vx1au3bPPPo0FC+Zh/oIFqBo6kiod0hxxxtiweQNeX/Ua3uR7ftHipfjcpz6LPF8OiRIOBpdDsySIy2EVbAxXAQKWBHEVLLKdokXAImARsAhcEQiIiy47iZ5/BH+Jj5VXHihNIgCKOdsO8WT0QAn+Co2z30gQrxKgs8lxN2Wel+1FfzZ9U8WSjLNab7zE52/tp8EsCaKfgLTdWAQsAhYBi0CfEVBqQUpKPb+9/W98rA9YtlkELgcEZGfW2muP/iUf//+XQ3DvMwZLgnifwNnbLAJCoO8kCPWiSnYlNvWfwZ72mmdiLCWBfTt34rnnfo0f/PgH+NRDX8Rtt92Ja5hQl0z+USbOX3rmGbzw/OtUbnDhz//qzzHlmikoH1R+uiOnnt1pYdpgrNm2G8++vQNPv00SQ+lQeAdVIzSE8v65tFvwBNAep8qCVzL8TLsz555gdb6oDL5gPiX/I0xUd6GAyXdvuBmpljp0HjuMUFcHRub48Ac3LMWCySNQXZXH5D5Tt0xw07DjjIr3c91Filopf31b1FOXQGoJeu1A7XG89vYmvMr5bKtvQ5O7BKUTpiHIubTzjiiCVIBwKuSlEpAiPlJlEIFAmLjA7Lwryp9xFHCAdEs9uo7sQiktP+ZVD8WDd1yHsSUBlIWk5OBCR0cHdnItfvSjH6F8cDlmXzsbyxZeh+IiKXP0/E7Libz+ZCP2HDyK7du3G9LKfffcc8bU48I1RYIIrTpWrFiON954nSoAh2n7UIWJkyZi0vRJ8PoDiEZSnE2uiT9BUozQMKO5qJwQ0P6J0yajDcHcAkRIkjjWcAxH9h9DY0OLGW/x4sWYM2cOrVRyOfc0SRCNePHFF/HCKy9g575deOiLX8SNS6/HZFpumG6FD6egoZICjooF//Mb/4IVq1egqDgPX/zU53D7jfpqQti+M+8kWQgnGlvx42dexqrth7CvsQvp4WPgGzIaORXVXIsgFUa8aE/wHqonJEn+0N4wKiEkcmTXRkQXHwf3dZyCq/EoOo9swUTyM64bPwj3L6UqxuAq5OWEuD+dWPu7SQEiwXmfaOnGnuMtePiFVdh8shPewWP4XhlE8kM+2sMuWsbQloZsizDtRdzuHHh9Aapz0D6G65QUMYJzyHXHke+Ocj5tCNM+pvvodswbPQx3TJ+Aj8yfjkCO31H0YGtubsLq1avxjW98A/NpaXPzLTdh7tyFCIUCfFWMFC9++fRTePyXT3D8MO6561784Wf/0Lw33vUbxKiM9GgXAKf3wt2SIPp7R9r+LAJnRcCSIOzGsAhYBCwCFgGLwMBAYDLD3NErVLkCKPc8UJpUK/6tR7CqVQjxiA6UCVyBcfYLCWIMgdnHo/df1WLtLOGx+QIBJ2+VtTwG9epff8XK2PVIP4xrSRD9AKLtwiJgEbAIWAT6BQERAGt79fRBPn66X3q3nVgE+o7AYnaxqlc3y/h4Rd+7vmQ9WBLEJYPeDnwlINA3EoSSmfrOQH9m/n5lBCXJW5sbmRxdhSd+8QSmzZqDudfOx9L5i+FhknXPzh14/GePMbHdicFM/j/w4AOoGlbFhLjUCZymhD/F+k3av60zgsd/+wpe3HYUGxtSyBs3DSirQpc/hDiT8Qm3n4l5Wjmwql2V7T6Gm2B1fpJKA6pz93gTVCCIcWwmdpO0Lkh0kwzRjkBHI/LaTqGKBILFrHL/wA1zUVpZjNyQ31SxyzqC9fHntfxZs4gsSqfnwxc6COG6nfvws1+9gL1dMTR48pEoGw13ySCkaQ/AyGgp4mXcHJM4eUyVvmOfIfRF6mAOnslrkQri/JmkwkUXyRxUhTh5DJWpMCaVhnD7jImYPXY4SkvzqYIQxpYtW/DNb34ThaWFuHbBXHzwzntQXlbBPnpyOZ3IV7+9Fk88+Svk5ORg1owZeOD++8+Yf4q4xohXV1snnnvheWzcvBFlZcUYObIaQ4cNQyi/kOobbpIHuIbJHEOCUPxShBABhpIY8rdgn/QDYbLdwwS8Rg5Hw4h20vaChAQpTITDUfZbibvvvgOVlWVc3wRqa2uxfOVyrHhzBSoHD8Z1i67DPbfdZVQpZN2hHLqUFZpbW3C45gi+8/3/wL5DezCHyfmP3P0BLJil71zOJEG0dUew+0gd/vWxZ7CnKYpocRVitCVJcE2SoVKk+BVZIuFFPE1X0EAOSRCknyQdEoRIQW6jCGFMYMz8fNEO+Em0CXWdRLD5AEq76zBvWAUWT5+O+VSiyM+lpYn3/PbUuWzARCKJw3UNWLvrIF7duAf74wE0B8qQLh2OSG4Ooj7tLcbPPa29pJZKcf2pnuGWpQlVILTjjY2MlC2S3bTH6IQvfBKetuMo6GrFpDw/rhsxCAuvmYaRQyvhJ5RR7oWNVHj4N5IgksRl8pTJ+PwX/xCDBg02fYkA85PHfoxHfvwjxLhOH/vwx/Dfv/gn5l31LiqIFlAEFjVtdEuCOJelt9dYBAYSApYEMZBWy8ZqEbAIWAQsAlczAndz8r/uBYBUFKSmMFCarC+e7xXsJD5Wntm2S4NAv5AgJMP9z2eJ/8/43Dcv8LxkjfGLs4zxVT6nL6372iwJoq8I2vstAhYBi4BFoL8QOOM/2plO5/Ln+v4awPZjEegjAn/a67Ofckwq+23rY7+X8nZLgriU6NuxBzwCfSdBOJYGjgrE72uOqsDWrZvxayo++PPyMGnSZNxx8x1IdXdjy4Z1+M7D38HgqlGYNXcBbr79ZuQX5J/RqRL+MfYRiadQT4uCb//8V3jjMG0afENRPnUWksXlaIgkmJxWPD7zL0ErDDUv06sJqgeoyt8lMoGfP71JJEgI8LmSyGUZegFv87efRPr4AZxatRILaI3xRx+7G1OmjkRFeSF7yxpa9L1q39ALmOCt7Yjh1fU78PDjz6CjmNX5ldU01pqICC07Ioqfdh4iDyhuluXDz8S+n9IBcSa4EyR0KIHtYzJbyggiEcSZhA+5U6jwEq26A0A9v5OqO4xPLV2A2+dOx4SxtHJgYnrbtm2mUt9DBYYZs6bjkx/5CAZVVqm305gbogXHfIrr9bVv/ivmzJ6NG2+44V1KEMpTd7a3o5bqDy+8/AoOHT2E+fNno7p6OIqoLhEOk3wiCgvJAglalsjOQ9FSOwAuERWoxqF1kCIEBTxMntuQB0iGCPpz0d7azqQ6bVRWvkkCRwJf/cpXMWnyOBQXF5hY31q7Gs+9+Bx27tqFRfMW4UsPfQk5JCd4vO8QOg4dOYrlq1bhV0/9At0kJXzkEx/BsvmLMHG0VCMcEkSWrHKEdixv7TiI//v4CzjpLUThhJnoKqlAF+0vuhmgizG4SIJIg8EG/VRRECmCBA6jipIlQ3DHuYklY/DSLiSXyiODPHF07luLzp1vYhiJKncvXoKPf+h+DC7JQW5O/9pAJFNpdEVjeHPrLrzwNq0p3t6O3Anz4K6agGh+BTq45yNSOPEGjFpEWqoVVBcx6g9xLoA2HbecLFd8tElJcb8lY2EEvd1UhOhGXrID7ft3oKi1ERO41z77wTsxb9p4FLCOSuu3fetWfOffvoWtJNtUDq7E/6YCx8hRVNOgykQiEcbDD38P3/v+w/AWFOAPHvgk/uxLXz77L5CslId5E/MNakkQv+8XrX3dIjDQELAkiIG2YjZei4BFwCJgEbhaEeitoqA/fmSRoT+ABkqTYMD+XsHey8e9yR0DZT5XQpz9QoJ4gUj0tp/gtyGYmPkr/UID9SYHWNhrkP6yxLAkiAu9erZ/i4BFwCJgEThXBD7EC5/sdXEVH9efawf2OovABUbgP9n/x3uMsZfnEy7wmBe6e0uCuNAI2/6vaAT6RoJ4L32D94LMIUHs3L4Vzz/7LKK0DRg3YQI+dM99aG8+hTdXrsA3vv4NzJ67GDfecgcWL12MPBIlejYl0iM8ahpbsOVADZ54cTV2d3jRPWgivCQPJEIFNClNkSDArDSr2UWCSMuygEQIlyrQmfhNpWnbwIRv2sNzqiakaZHg5vNeHgHeFop2wt94HKdo2zEuz4s7b16ID900D+NHDmKlur7n+d22H+e6YVTbHmMca/bV46WNe/HkqvXwjpiIVOVIdORWEB8/4iRApJSopoqGDpbjs0I/zSPF2PU8iQUidfiCTgU9yQ18hSl9KmNQGSI/1oLUiYNo2bUWHyRp4O5ZU3AjrQt8VB04evQofvWrX+FkWxNKaYnxwH33oapisFFnyDZZSLS3N+OZXz+L737vB7j/wx/G9cuWYdY115wxTdlNnKhvwPp1a7Fv/37iHzckiGJaTshKJJlMUYVDKgNU0SAxIEWVAU1H66OW0DqQJpFizCmui1ckCG4XN8kS/lAuiQ8RHNl7EE//6mkcq63DH3/xv2HegmsxYpTEJ0Hyw3asWLUcT3Nfzb5mLr76x19FXlEe/LRoyLbNm7fi0Z/8DJs3r6PFSgm+/JUvY8LoMagoLuUlDglCayId1De27cHza9jnzhPoLhiM4OiJaPfnodPjR5ikAC/3l5v7S1oWSQ+JA9piaX73J0UL7iP6rnDeVE+gDYtkKLycX4D7rJDrE63dja69G+HduwV3LVmAL3zmQYypzEeBWDj92DrjSdS1deOXr63Cyl2HsaMpjNCouUiXVaPDm4c490BCpBTGnuJ+UhPxJE0CUVrEISo/uMnu8Ka88FOBIcnnkknOmASIoCeMXFcY8ROH4a0/inzalvzpA/fhptmTMZi8FPEU9u7cjf985FG89fZqFJYU4Wv/9k2MqK4mj0EKLQk88sjD+NGjj6CE6h33ffDD+OwnP3322RvPmIwlhjq2JIh+3CW2K4vAZYGAJUFcFstgg7AIWAQsAhYBi8DvRUA2EiJCZNthnkjxfyA1Mc+7ebzzhyLQXwX7AwmHyynWfiFBnOCMKnvN6p/4+O8v0kz/iON8p9dYjXz8jrnr+w/EkiDeP3b2TouARcAiYBHoXwTOxoiV+XFWYbh/R7O9WQTOH4Gen5t09+M8epIizr/HS3+HJUFc+jWwEQxgBPpGgnhn4kpRZtKU5smsQcbpK0wiUwniBA7u34tVy5dj77HDGDJ8GD7x4U+go6MZK19/Df/8T/+CZTffhrvvvQ+LFy1GKCR7zmxTmjyNDva+Zud+vPDWZqw/0oyT/nIkhkxCJFCEuKrMlXdmgtpFWX8lcV2yXpB9hEgQmWS711hJMOGuhDVVCEQuUPJatf0hVu2HOlrQ+cpvUR5vx/Txw/D5e6/D7EnVyAtmVS/ef9V+NqcbIcGgJRLHUys347WdNdh0ohO5o6YgUT4cjVQYiJEEkSIJAh7JQJBlQPKGiTXNc6lCyBrAeD3wkHwCCQayDXAsN0j0IOGk2BsBGo+gaedbWFySh9snjsZHb1mMovxcdHa0G0uM7ft2oS3cQQWFeRhbPQaDygYZKwkXk83RaBS7dm3F8leX49VXXsdDn38ICxctpK2BOJ7vtJbWLuzffwjLua5+n5evV2D8+NHGGkGqEyZMhp/ieni4DukMCULGHto5sjhJcW5JrkOSe0TTNHwCkSaCtDbh3DtPtuC5Z3+DfXv24dbrb8Gi6xZhyjVTjXpBff0xbN6yET949EcYOmg4Pv1REgsmjEVRCcWOMi4Tq1evofLFtwypY/LUifizv/gzVJSUIOCnpYUhtrjQHYvjaEs7nnt7M55ftxuNnnLEaR3hqhxKySSSbdhZlDYXXsavfzJGifN5h0LAddF0SO4RgcBLtQ7TKxUUPFxDL+cWJFsk3VSHaM1ehDe+gaVTxuITH7oLCyaNwCCSNsgXOeeWfc/1fq9ln69t7sCmo/X4+fI3sKOxC50FJPGUT0QsNIgqEFwYKlTI+SJBvM1707xxRTLIknz4fiDZw0tVCA8XkFQOrpLULWLweSJUI6FOSdcpuOuOUAB3Lz57+/W4deZ4TBuaZ95H9TXH8PpLy/H8b59DlO+pv/y7v8W48eORF8rjGrTjZ7S+efqZJzGd6iK33Hwrbr2xd93OOUNxwS6kEkp9MBg8c7NfsNFsxxaBqxYBS4K4apfeTtwiYBGwCFgEBhgCzzLeu3rE/BrPbxhgc1C4vb8b/QGf+/wAnMeVEnKfSRCSI+nUn7O9EJnPx29fJJRGcpyz+cKU8PmWPsZgSRB9BNDebhGwCFgELAL9hsDX2NNXevRWy3OnRNE2i8ClR0Dl1LK96JliuRjWaBd65pYEcaERtv1f0Qj0FwlCKVRpJGTNIt6llcDkvEnkM7t96uQJ7N2xA//59C/gzcnBQw8+xEQ2sI4qAv/49/8LS264Efd84EO4adlNyM/raYdBmwumYpuZYn3iudfx8M+fR864mbSPGIuO0GB0UGEgKrIDh8oJ5TMfzer1Ttb1s3I/xSPBBK8S7UpSyw5DaV2j968kMCvimaWWYQYC7CAUiyJwcDdyT9WihGoKn7x1HpbMGI+xw1Rb8C6Kx3ntkay6/6muKPY3tuK7P38Om44xxT58CssEqtGdXwqmlqkwEGTsRFK4ieggTqWJ1ZmDCA+ObwQz2fJjIPFDh2NMQlIBrTECrg54u04YNYjqlpNYVFmMT915E6qrShEioaOtrQ0rVq/E2o1rEY/HsXTBEtx8/c0IBAKGCKFk9U9/+hj27NzJIdP45Kc/ganTZ/D1MxU6du49hPXrN2EFSRALqdAwe/YMY6PhIrFENh1SinBR1YEpdZIcqMoh+oAhooi0ISqBGxHOLUWigIdrJG6Km8oDXs4/JhsNziiH5IO9O/bg0L4DiHdHMHvBXMxbupB2G0WIcb1qa2vw4588huZTjRg5dDjuu+8jGDuBVhcZp5Y333wTX/va/0F5eTnmzJ2NBx54gCSbXBIP9J9FZ01PtLTh12u24MWNu7ChtgVFU+cjXjzEKCd08fWY9pIIIpS18DA+oR3n8w6FQOui/8qKVEPSQ4pkAZEhuCYyLdGk/JyzP9YFb0cTorSSGE57jDnDy/HgHddhUnUV6Exyzi37nhPvoiclR1jpvfjW7oN48o0NWLXrCFqDJSiaNAct6SISIPIQ8WpvyeuCiih6TxiSDX+etpsQJlK8oPJDnMdW6W8AACAASURBVFYmXMBUisQJdwDegIgSJNckO1HsImGovRE59TWYUZWPpRMG4955ExGSTUt3GE0tLfjBw4/QemU7br3rNixavAjDhg7Djs078Jvf/gbbdm7Bg5/+NObOmYsRw0ec89wv1oWWBHGxkLbjXOUIWBLEVb4B7PQtAhYBi4BFYMAgsJ2R8o/W0+0Rnj00YKJ/J1BZX9zdI+6VPL9uAM7jSgm5zyQIsdaPnwWNIXyu7iKhJF1H/pV8xpfuGno0j7ORI84nLEuCOB+07LUWAYuARcAicCER+Bk7f6DHAGt4vuBCDmj7tgicBwKLee2qXtfrQ74+7A/kZkkQA3n1bOyXHIH+JEFI9ihLglBS9oyidkOCkJIB0NXViVP19fjWw99Gw6lTuH7J9aiuHmaS2P/xH9/BTbfehjvuvBszp89GblCc/myjGkAkjPWsbn/ilXX4rxVbMHgeC08GjUSbSVJT3p8V+kpN+/xURmCSOhGlRQEtCdIiQbAyn3r/7EyV+oxF1e8kPKiWP83n01JWYFLYy9eCtDMopxqEu/YAEod34P5FE3Hz3ElYPGNyn9csxWRzJJ7G7mMnsXzbfjy9agNqIj6UTVmESKgUnTkhtMqawUOFAlXlS/XBlPcrac24JZGgBLZhFnA+tF1wPA0kgcG5s38ZO8hawuvqgi/eipyOBuQe3IVJ/jQ+vGw+5k0aiVFDZAORwmsrV+KFl17Gpo2bSIC4EZ944OMoqyhDuLsbhw8dwo9++EPEqQgxn8SBZbfciOHVqnHIUC1ocxGl7cLylW9g06ataD1JosWieZgyZQI6OzuZV1eMJEFQjcNNmwWPCAGZ8gyRIFIidRhChIfKF1oHWUcYIQVjzeCjqkScY+iaXMpKtFGl4RgVBjauW49JM6ZgAS1Thg0dSvUJnyF0LF/+KjasXYMj+w/gXqqJXLtgAUaOG4NILIZVq1bim1//Gkkai7Bk8RIsWLQIflozmMaYuqMx7K05ge+SYLO29hTq00GUzViIaF4ZmhNeKkCQ7KA9IhIE97KWQnNK6Xl2YBwbziBBRLiX4ryGxBzZZfAqN+8LkMASTEXgInEgcPIoqqIt+LNPfhDXThqNotxzVxgRKnrPOXSFd5qe15cvr2/fj8dXbMC6ujZ05Q9G0fhr0Bz1oSuVg7jZW0ZqwxCTXNpjIpuIEEKyiTlIWvHx/eFlzAmRhtLEykXbFf4QwSaV7EYR92JBtAN5raeQ116DedVF+KN7lqCcKhMh9UVSxRM//TlWv7EaRWX5uOW22zBhwkS89PxLWMn1aGxuxF/99V9hytQpyM113uuivMjSxVHakIrLOyozfaMfnf9b15Igzh8ze4dF4H0gYEkQ7wM0e4tFwCJgEbAIWAQuAQIdHLMnG/5v+PifL0EcfR2y5/eI6ks21lb9ra+ovv/7+0yCEJ3+yFnGJ/Xf/G18sVorByrsNdh0Pt7WxwAsCaKPANrbLQIWAYuARaDfEFAyeUmP3p7k+f391rvtyCLQNwR627Uor0CdcKMOMZCbJUEM5NWzsV9yBPqLBHFudhhOpXySJINIOILvPvxdqj+sZ24/jWXLrkOQtgevvPIi7rv/Ptx4482s0i9ilf6ZNe71p5rw7794FiuOtOFgugQFY6cjXliCdibaJdXv9uawUj2IaFeMiXdWuecwESs7DKkkMKGuc6fiXdXvVCGgVYNq+XklxRSkBkG5fxIgfJEohvFh/Og+NG59C3dOK8c98yfjQzcu7fOaiQTRzur6VzfswPeefAUN7jzEiocjMHwqOjxMUlPRgulzRuVmHtpJJJu4pQZhrDuU+s5U7osEYTLvrDuQGgQ5Hz4mrH2yw/Axue1NMZHdjVwm2rt3rkdFuAnXjR+O+5fMxoLJsm9NYO06Kh+88Bqe/PmTuG7JInzmMw9i7MSxOHrkEFa99hpeevllTCCR4PNf+Awqh1YjlK8/6x0mQ5gkk5aOCP7zZ4/jyOHDWEZiQWVFMdcuYOw0ksQ4RfJGWkQNJtVlTeJlqOJzJJNUS+DTRuNCAhdeR1NBKhAUIDDZfZ9PlBZZm/AV9uWhdcUpqgv85oUXMKK6GtfOuxaTx42jxUKIifo4mpoa8MxTv8Qj3/0exo0bj9vuvAuf+PRDONncjNdXLMd3vvUNPPSph3DTTbegvKrKkDKMjANjqjvVhjU7DuHrT7+Eeh+VREaMo6noSHR5Q2gnySQluRKjGpGhgBhxE8anSYiAIz6H8b9wCCpeT4xEjjiSXGu3x89z2rGEw8jhNSGuYx7VIOL7tsFbuwd/+5mPYtk14zGkRF/TnFt7LzsM7Y52HmsPncBzWw5hTXOS1S/5SOZXIpHycYvIKEVEh8x7S/YjGfuTuCZhyEB8nTYeOSSl5FDVgmQA9hjgWuUgkoywH240AhdgT3mJMAoi7WjfshKzB/nxV5+7B2MKC1FKNRG1zeu3YP3ba2lXsh533nsPpl8zE48++ig2b9hMfowL//jP/4iJkyYa5RE1qYMk+M/Lf1r7rLJFFvfeEqfnhtb7u8qSIN4fbvYui8B5ImBJEOcJmL3cImARsAhYBCwClwABSSKe6DWuCgGfuASx9HVIWV883KsT/ZGrP6Nsu/gI9JkEUcCYz/bl9jA+f+wizUcmm2Eevf9e5bcK2N/HGCwJoo8A2tstAhYBi4BFoN8QOMCepHKUbf/Gkz/tt95tRxaBviHwGG//ZI8u9vGcOuEDvlkSxIBfQjuBS4lAf5IgnHr9d8v/ZeenPGosexFL/R/50WNY8fpKHD9ag5tuuR4Vg8qwc8c2fPi+D+G6pdfxNiVF3/kTUsXqR+tO4u++82NsaHOjo2oqfEPGIErSQ2cyxoR6DpP+OZT39yMWjhmyBfwiPWRq5ZX0ZSLelOVLTUG+GVQq8LIqXy3F6veUT1X+JA5Q3aCS18eO7kfTlrdww7h8yvxPwCdvX2auzc7zvRKyTl29g0Xva5IEoon9P71iHf7lB79EgEQOd9U4xIuGo8PYQjjKFUkmopOyX1DpvWI2dgsZNQj9zGJpxC1kiaHDhRySBbycl4tKEEru+5mIz6V1QfjADuS2Hse4UBoP3rQQt8yegjx2ffDgcaokrMej338Uo0cNpwrHTZg1dxZ27aJlwbPPoIkEgkUL5uGhz34awbxCeElEyLaO7iiON7Xhhz98BCfr6/CZj38coYCPJAdZYZA4ILUHXZwhCmgeHsaeFqmBh4frILsM7Q0P2Q9Sh5C8gbFW4by0ZMZ2QocS9SQiNNGiY8Vbb6Fq2BDMmD4d46tHGRUBQ7bgPnjql7/AN6j4oOfuuPMe/PlX/hp7DhzC8ldfwWOPPoKv/Pev4Pbb7kCoIMQkvPaDs9UO1Tdjxeb9+D+/eB7tg6qRP/1atHvy0O32c03IXFAwRimBFhHajIw/SeKJSd5z7yTVF18zE5DCCHF3pUmCkGoE+3C7fEZRgSIJtL2ggkKY37Ed3oXg8X3484/dhaXTRmFoEUk8GXCFm/bPGYoqPX5ZaKTe7zk9jpIsc7w7gTf31+GF7UexO5WHE94CdPv5vR5jdnRC1KszEiM3liAuzYHElJRUUWTpwdi9nIefd7gN+UNnxIKqGknN0yuCShwBkiJC0U60bV2JibkRfO6WmVgyfhxGVVSY/msPH8cmEh6ef/Yp3HXvXZg1Zw6+//1HUHOkBiVFJfjSn34Jo0ePMu8T531jKEmnbVJkliJih9qZvxF6gHGBTi0J4gIBa7u1CJyJgCVB2B1hEbAIWAQsAhaByx+BMxLVmXDn8+fbl3/o74pQlQ0rej07m483DsC5XAkh95kEIRD0rc4731Q4sCzk8dZFQmgsx9EX7b1bOZ9o7GMMlgTRRwDt7RYBi4BFwCLQbwh0s6eeJXxf5WMlaG2zCFwOCOxgED113H/Oxx+7HALrYwyWBNFHAO3tVzcC/UWCUPJSteFKUmaTuL2RlZBBOy9SctvPhPdjTzyD115diYPbt2PRsmsxZNggnDhRjw/efQ8WL9D3KWrvUAhUpH6gtgFf/faPsD2ai+TYeUiUD0GE6glh2mQEZZ2hc1bnm8p1yQ0wEW2kB5TANpl1p2rfRCtVBSM70O0k2ZnojqvYn9f6qBCQH3chVnMQnTvXYWF1CPfMHYPP3q4/o50e5Pn4XiQIDaXEra7pncROMLZ6Dv+Ll1fjH771EwxdeBN8wyeiyZ1PSw8mykl8UMiUQWDOmjElyFTwcCRZYMR5o0dqEHxdg2S9EExhPufI+clUwE0yQIIV+sxZw0fliBDtC9INx+BprCER4ig+fcsifGDhTAwtCKK9PYYt2w/g4W8/TMgimDhxJJU5lmHjlg148ulfYtKkSbj5hhtw7113wk8CRLZiXzi0dHbjYF0jHvnhw2hpPIEvf/7zCDHueIRqAbJQyCpZ6GKpQYgwQMUGxxNDa0FdAhIhDEdCziWGMeHwEnSqKUpVwcd+CgoKEOb8T9H24sBR2kiMGILxE8ZhaEkl7U9ySEKgsgTvfP63v8G3/uNbxo7j1ptuxf/463/A6rfW4eWXXsEzzzyNv/nrv8Fdd9+JUK7fEDWybS9JEMs37cM3f/obhEdPQ8G8ZThBlYsIlTnSOVQ1MM4dUgthdFoHMwctlAA3shWORYnINZoPVUaMxIVpIlFwMcSA4Dp6SDAIxbuQd6oGg9rq8Pk7FmHe2MGoCrnMB8nMDjW9v5dBxtnecxqtM57CjhPdeGX7YSpBkMRTMgzt+eXoziUJ4nTcRrLiNBXCQcEhRiSkxSACjTdG1hJVLGJJTs3HqROHNNeWVi4pzSOoyEiUIAnCF+tC7NAmDI03YGmlG5+4fhnmTphgem081YltW3biv372KO6661bMpa3KD3/4GMJUgxk5ciRuu+d2VA2uzOwGRUWSCQ+pQcgOw5vFOIOkVYI4vWXtiUXgSkHAkiCulJW087AIWAQsAhaBKxkBfX/4eK8JDuLjhgE46SGMubdAgJScpehs28VHoF9IEEcZ9/Besf8vPv7bizSfL3Ocf+01lqRFettjvJ9wLAni/aBm77EIWAQsAhaB/kZAxtq9iX0fP8sHxP4e1/ZnETgXBJQT02evnrmUr/Dx18/l5sv8GkuCuMwXyIZ3eSPQXySITP27IQWcLWmr5GyECgt7T7SgjeoBLiast2zeiQ1vb8CGlW+gqqoUJWUF5DC4cfNNN+KaGXROzCTEDdWA5IYEWRQ1DY34xuPP4Ii3HJ5JixEpKkeMjIE4E85+Wg5odA7jVJSL4OAWacBhCnhYtZ8iUSCtin1DJMioKpAw4GYFvKT5JaYgCw4fE99+lhK4mk5R9PMwKmLHMXNwAHdeOxGlBcXI85EMwISyqZDn/1IakecmeU+VACPcwGp6D4PRs1kihKrwZUdwijG89NZm/OCxp1G+5GZ4R09Ge04hqxdIfND4zH5L2UDxJpP8FW4kAZQ8ZwJaSgr86eZ80lJR0FyM2oVjjeGnyoRHSgQkP8QZC3tALs8D3XSorDuE8I63cMeCGbhhzlSMKikkycKDg0eO4xePP4GWhlqUFQaw7IZl2L13F1559SXMWrAQS6jMsXjhYpIkUg6+PERM6Ap3o+ZUA1ateAWuWDce/NAHkMsEeSpGBQTO28zcKCgoNJ1LmUNKCfwp0gbjcnOdpA7hNqoMWiNB6WCp+NNcGw/v9Qf9hlgiIsRJWmIUlhWhgsnzwmAROql80NIRNooGO3Ztxauvv4gd2zZj9LAR+Oi9H8b+A4dxpKYWtSdO4N4P3ofpM2YawoWXe8dj9kcKB040463dR/BfL69BbPR05M1Zgk7GGdaaMW63rDNk2CEVhKwXhYgQWbkGvayNl5FnMKoWWi9NyEhacFFFAuH8XdxzUlDI72xAWWc9pha4MH1IMaaPqkKA14uiIDUQaTY4pIDMvjKqDI5FRFZtJG0WhEYVOSQpMJj2SAKba1qwZtcRrN1fC8/0+YiUkQjhCjhqGeZmN6/0ZDg0VOMwu9QZLcn1SHuItIc7lV17+OZNkdzhcdOewpNjeBRJziMlXw/aYnjTMeSkqA5Rtwd5jfsxpOMQ7lu6CHMmTkIgJ4Tm5k7s2rYDv/7ZjzFv7gxMmzYFb6/ZSNuaAIaNHIVrZs9CYWGRmZB2jRxwcqngMqS8CIUBvs8MxnqfvZcmxoX7HWuVIC4ctrZni0APBCwJwm4Hi4BFwCJgEbAIXP4IKJes/2ZnWxdP8i7/sM8aof6wUCFjT+GAP+fjbwzQ+Qz0sPuFBCFflo/2QuIgH4uany1NuFBA6ZuYdTwkJ9KzreIDyY70tVkSRF8RtPdbBCwCFgGLQH8gwGwNtvTqaAkfv9Efnds+LAJ9RGAB71/dq48b+Pi1PvZ7OdxuSRCXwyrYGAYsAv1JgsiCcLZK7ShfbGFV+fJtB3CkodWIAXiZjT20ay9eeOpZdLacZMLUjRFjhuPaRddizDiKCUrdwHhKMCvqy0WCyeeGthY89epbaCqoRs60ZegOFSKRowp7Xsfr3UyYqnreCCMwwU5fCxOWUr4+qSxQJSKppKpYBiJJZP8cpmWBqeJnk9KBTwlrfi0SjCeQnwyjccMLKIw2YEZ1OSYOH4MK2kKguxs+Shi4qNIQ5780rTTSTNbHRY4gMcErcgLPvZmktvpmuh9RKgK0cfzNO/fj5RdXIbTkBrjHT0G8kIQOSTcwKW9EBcJhJGMCgAliZohdzNqrIl82H6kEz0WY4D9VzFOiwZFRoMIAuuPwcYq5uT6GqIw1SRDsj3QHpGv2oe6FpzBj8kjMnDIWY8vL4fYG0NDYgleXv4DaPdvh7m7DkhuWoO5YDTauX4/ZN96ImdcuwKTJM9hfN6IRzpbd5jIWqU2cbK1D66njKAv5cNv8Ochl/CJLmEnQnsMoJmhRlLXPymNkZR70vKw7pPag62WwwL6dc8HHmKluoQR9jKoeASbOvZxrFy0Z3Dlcp6C+twqhtq4VB2vJReV90Xgnmptq8exTv0CYZImJI8aA+xz5JSUYTnWCISPHIRQqRVdbDEFaqfj9zo45dKoZ247UY8Puo4iPnILcGfPgKypCmPh1UNnC56MdBEkaZptk4nOC1QbTxLTXRAzgof3NvSEyh8Y2UhciQJhNQKpBIsbb4shLtCLUeRyNa5ZjfEkIty1dwC2r17iPpahh+qQSg3Yqx5K9iF+4y2pEYfCIkvSQSKRRVJTLuzxo64pjw4E67D5QixqSjqru/ghSVWPRSGEQKZ0YbpEJmxYdDspGb0F0nRj/mfeS2A98PofWMn4qQHS3tnI/e4h/kPPhK3xPJjQnxsQdafYXTh1B4tBmdG97FTfNmYFrJkxEUWEVWnjvvm0kpvz8pxgxpAJjxow0fRRUVKJi+AgMGVLNueYahYkYx/TlpFCY78EN0yZheGkRxVzMhngHPwfFi9IsCeKiwGwHsQhYEoTdAxYBi4BFwCJgEbj8EfghQ/xMjzClNjv18g/7PSPsbWn977zyjwfwfAZy6P1CgvgsEXjkLChcDHbLgxz3x2cZ+3/yub/rh5WxJIh+ANF2YRGwCFgELAJ9RuB29vB8r15G8/GhPvdsO7AI9B2B/49d6AN9timrVsajue9dX/IeLAniki+BDWAgI9BfJIh3MFCVPxOoIhVkq9/5YicTx8c7o3hi5VpsPVSHju4UaDCAzlONOLprD1qPH2K1fwxDx4zC4JFjUFBWaQgDcWaclfT3KCHMBHBbNI4Dp1oRKRkFT/VMREJFSPmYjJWqAwkILqoGuJlhTflJSDAKCVKCUHSse0+RNECphzOVIDKxmvJ4NiWoWf2vKnl2ggCfz6NFRPTARvhaa1Hs6kZFQRny/QGjBCGShtQYkqycT0q9wC0KiBLiIiQwbsbukzuCcspMIidobxEjCaKD86lv78KR+lPInzYDrsHD0O2lxYfS2sRNvA8XyQNpVuwnk0ymmxp/qT5QHUAEA1b+ezQXMzapEBpb8zSWGUaEgkoNjmKDi3EonZ6vRH1zA5o3r8OgoBuD8/0opnqAm7h1M8lfV3sI3fW11A1qRGFJPqKpBDqp6FA+eiyKK6qQn1di+jP4SUVAChppqnoQk9FMbk8YXIpJpQVcV2FIxQgRSThfozAg9QMpPBDPJOOQDYXGNc9L1SJb7e/IajjKFlKNIMEkxbkaRImttCWyzRcgKYE4NsrOY98JbNxbxzGpFkGyRDzRjv071iN8/BhyO7opOsEEflk5iseMR2HVCPi5b+JdVFxgfF5ZjVD1oCWWwslIGse7GE/VGPhHjEPcyxi5GCmuSYJkjRT3htQ5jCqB4jPKFszoyz5C2HO9eINRuTitHCGFDqNkkN0bRMTwQqgGEetATudJdO7bhsJUN6pLQ1SIIMFFIXFcKZNok3m4L/U+kIyD9oZsRkS40ZAS1pBChZexap+To4Kalk60Rl2I+vKRO3U2CTYVfO8wLC6JUSnRWiS59sRZdiQp7TNCmzLSD1JQ0U9RKnhoS0WjZu28Gly0B46fcAQ0iKELOT7G2NaA1LE9iOxag3GDSjGIpBOXN4/7N472hjocWfsGcqh+EfISQ6qVhKqGoaB6DPILaYVBxYg0lSak6BLwp1BZ6MODty7GtBFV8JtNl1GCyAqeXKRfupYEcZGAtsNc7QhYEsTVvgPs/C0CFgGLgEVgICCgIqplPQJ9luf3DITA3yPGV/m8isOybaDPZwAvBfqFBDGMCBzm0VuZtJPPqUp18wVCaBz7VdWhvmTv3a7hE70rZt9PGJYE8X5Qs/dYBCwCFgGLQH8j8Hl2+HCPTvUtvSwIKKZtm0XgkiPQm7Etco5IOldCsySIK2EV7RwuGQL9T4KQdj6zsCII0FKCpfpmbi1MwB5sieDbv3kZq3cfYuI6wfp96k+S5OBmAr750Hbe042qsWORzi1DzJ9vbC4isSi7ijLByypx5kJVI+8tK4OrbCTSJWMRDxYwcauENMc1ygP82c2Sd6oSmL9+mcQ3le2yYlAZvKmdVxaY17FPhzSgBLYsMniDJCpYkU62gondx8R1LqX+/U01SJ48gnD9QaPAQBMF062q85XIV7e6RTlwEwbjkIWAGVFDSRGBSgIJYqLa+W6qDyRyiUBhAQqHD0c6VABCwnS3o4bgJLWDTJZ7WeVPWwIlv/msdAH005Aq+MBFtkOatzAN75AglD03wTgqFD6qJjCFz/MuBMUViXaR6FAPb+MJeNqbDOYiLAhCQebraEaysR71dUcQLC9DxbjxiPtD6Iqm0N4eZX+5VL/IcVQKqBgRcMdQXujFXTcsxjyqeBS1NZpEt3QK4iR7pEmEEEFDc1ASXUYOUjdwc0APbTOk9CCyhxB1NDucFdIyKNHvY9AJEQBEUiHZJRyJIsl7ghzfHwxyDDcO1jfh9W21eG3bMbM/3FQU8QU4565TCB8kwWbTJn4iC8JTPhj+UePgK6+CJ0glDw2ocYxqBU+CTMRTISJeOAj+0mHw5pehjUoXbq6bn0n6MM9lyeJEqGUi4EYNQUqqGUUIqUSIBKHdcXpDSKUjwzzQdQKbc9eM/bFOeDrbkGiqR7zxGJLNx82Hx8wIhuRhmt5PpmUWnvdTwsNRnGAcUpxIcL+JoCEzDUXkLx2M/KFjESsoRYR7KWwULHhkXSX4fhBRw6iO8DWRIJy3hzaWMJFsBH8a6QvGzz3tSpBQw/eFCClGgUR4c2yJafi4H3CylmoQOxBMkRxD0oaESIJBH/dEGGnuqY4j+9Elog2JHsERoxEcPZE3FsEdCMFDlQ/thxA397BiH7768TuwaNJo5CkuDXU6vgwUF+GHJUFcBJDtEBYBR1o7a9f8W57fYUGxCFgELAIWAYuAReCyQ+AIIxrRI6pv8fzLl12U5x5Q7+9Jt/LWGed+u72yHxHoFxKE4nmcx8fOEpj8y6/nwW+d+rWNZG8reYiA0but5xNz+2k0S4LoJyBtNxYBi4BFwCLQJwT+kXf/jx490EQcFX3q0d5sEeg/BER47flh/kk+vr//ur+kPVkSxCWF3w4+0BHofxKEqrZVES8JAlVviypAEgR5Aoe6YnjklY1Ye7gBjWQ0FKhqv6MDjUcPI1yzgwoCcQwbPw2uQbQvyKtEW5py/eIysMo+zgS0cqBpPpFisjqVW4FEsMJUvYt44GHyX4nytEgQiSg8hgTB6nZWnCtv7FLFO5UdUuxFogOqcjdxmlhV0S9ChJ52mVPdk2TJvLQHfLwmFG+Fp6sZiZZTJAJQBYIV8WmpXeheqRuwej5FQoJiMaIS7ISjs9o+SQKEm6QFVvWTrZCkBUGK9gLpAEkQftoPMI6c/Dwmu/2G5OEoQZC4QGwSLLVXzt3lY9RMKCtZL6cFo6iQUZdw0dIjTSJHjIlwRwlCsgAknojIIQsHJpY9UiAgkcTPmDzEJtHeyqR0jHHFiE8XuSBMSPOSfH8C4dqDaNmzE61HDiJvxAhUzJmLVF4RIqkAuiJKmOeyPypTcJKuRCdC7ijKc9O4buoozBxchIpwG7zRTsbIhLw/j3MiNozdy+p/kS1SmgPnLJUOKRKIAOHOKG9I+cMsg5LtWiNen2Y/LhIN0lpL4psQuYR9+rgP3CTJxLmuxztSWH20A6uOtKNddiJUAckJkETScQLdVFhoXr+a6hskWgwdjpI5dIciOSCdQ/vaDAkixex/jGQOF8kdbsacCtJ+xF/ANQmim4QAqT+4CG6apBntCakmGAKEUYHQAok0IPUErreJn7EbIkSGqOCWxYnoH3w6Jm6so7TgpsSCV6oP3MSuSEfm6DRKGk71CveMyDk6I26kgnBbZlRG+LyL6hQeV44hCSVpr5EToDUIrUNk9xKX+0YwH95QCbqkOcEY0rS2kAoHd6kjVmJipJqE9izfq2kzn4wKhJGY0Ny0SFKL8HOaXAuSktxS5OChdUwSO71L/Hw/uCNheDmPQKSN19HKhYQGcmdQQBJEkHslWrsDrVvWB14h0wAAIABJREFUo+MweZgkMpVOnI6y8TOQJCEl4QmQM0ICB+eZR0LT0NwUvnTrTCwYWYnizPvRAGGVIAb6f3Js/BaBsyFgSRB2X1gELAIWAYuAReDyRkBUaVYanFFkLwKEiBADtek7fH2Xn23tPCFT3rZLgEC/kSDkzyI2i75O6N2kCPGXPL7LQ6UFfWnq/1M8vslD5qVna5JJkbxIfzRLgugPFG0fFgGLgEXAItBXBGQ7JfupbJPakVSPbLMIXGoEmH1BBw/9zLa/4ck/X+rA+ml8S4LoJyBtN1cnAv1PghCO71gWKEWq1sLjcDSBn6w6gA11baAGAfKZ+Ow+2YDDTIymj+1CiEnhIZNmwT9mDuLlo3AyxgryIG0MctJUAGCSmF25mRBP8NdZ3JPLHHYuwrTYkCWEN4d2BaYS3slse43sgarj9ZBpWiaupTagRHJSmXZZaIjEwCS0U/6ekmkDvHxeVg1qqkpnJbgZN98bJ3GAchZK9OYw2cykdlwEByadlQRWVbxJ7EtwgmN6eO5RRpwBeDi2hwSIBCvvU/wpdQcvE8NJJnsjJHc4jfcq0c2kNsviqZKQiyjxSohAEBSRgLYgtGMw8hMidWROOUM+kUSMVftpjWey2yJB8AdVE7wkQShprTiMxgT7AccM5JBoQfuEhM6Z+A7xvgJPDM07N6N+/VsIHz2C/FGjUbpwMbyVQ9l/MTrjVMbwhZQ25/hUMaDeQL4rjDJPBPNHFGFasR+DqGzg01rR1iBFlY4owZAKRDCgtH7SqDqkSV4QoUFr4ZWSwGlpAq0JL1OsJBy4ON9kmEoMwttHvPnPWRsZgwgIN0kQHu6TINY2pvFGYwqNjCpN9YvcHJIgWusQ3r0BTWteRZhxBEaOxqCbbke8mFYrJDsITqk1JEmqCEudQkQZElBcVE1IkrQi/ozIBAmqHyTjJCwESMYgIcDsKSlAaJ+LdKOpyTOCa+Hl4ngkqaBrZAdiLEFEgtAr4udEuM7cR5kF9JDV4k3w4A3cHfwpLRCqo5j3jc7MznDUMfhPNIjs+8utfeQN8L3RiRhJB3mhkKMcYlRHeBlJBWni004JiCSJK9oLpBMZooHBOfs2NbYjGVKHJDhkIyOmjSYq+xWSQzSOSBBg/KRYGGuPNDGQXY0uFcnHxbWlCAdJD3yeBBy9f/gqivkeDpJE1H14A1pWr0DHgf1wjx+PqulzMWj8NYiQdBLmukUUN4kvBbTFGe6P4zPzhmF+VcElZRRbJYjMryf7wyJwYRGwJIgLi6/t3SJgEbAIWAQsAn1FQEqyB3p10p853r7G937u/wPe9JNeNxbzcev76cze0ycE+o0EoSgk0y257vdqG/jC93j8koeYL+fTWEqB+3h8gYeCfq/2Al+Qb3p/NUuC6C8kbT8WAYuARcAi0BcEXuTNt/To4Dme39WXDu29FoF+QmAW+9FnvJ7tNj7Qnr0SmiVBXAmraOdwyRC4cCQIpW+VrCY5gWcUysdRJvV/sPow1te3G1IEBQ4QOVaDhnV0UKzZBS+r6XMnzUDxrJvhHj4NJ8KOAYSXShCyrqCGgClOT3kox8/kcYpKCUruqsl+QbL8aSXOZccgpQcmdyX0YCQSeCjZnk24J1TpbkgDbAkl4pXLlpKDtCKc55UsVp8e2Q3QEsPNvllnj5TUCDQiiQduqQLwENkjnZFoMMISrLh36TFfc7Pi3sUjlSJRQWoHSnGTgCDSBdJMiDO8lEgOUdpNePN4Xy4VFJj4VyRMlqe8JHqYuHQ9DylsaCaMw8MJanQpHUgtwVgtJIkJk9JiTIie4dI9BM4x2sjISJi+RdogOYCKELmJCALxDnRsXocWrkeSFg3eskrkjpmCklnXIlZYhcYICRVGCUKqGiQ2IIr8ZAeK401YNqYSM0qDKA03I4+qBIqrW1YYUtYwsybJgOsr+46I8OLzssRICRv+Uw4+qSQ4QzXWH5y3l/gp5giT6zHOIUWbBD8VCTxM9EelQEA1CBFijlGhYjVZNauaXThF/GTBkcu5udrqEN32Fjpe/7WxsQiMHY/S2+9FpLCSdit5fE4wkjQhYoMIFhxf6+mVygfJLVJ8iHNd0lI5MCQG/uPWEDEmqxwiMgAn4TzmfFwkynjMuohfw/UmAcKbw/0qSw/tG2PNIvMSHuzXlSQpxuw//XOIOM5PrbFoEWpSFdGe00pniS7CTTYYUkfRFXyV1i/ahyn26/BKHMJInESPNAkRLoJMk5KMlIj2feYaETpEjDB7Q2+wzD7Tc1SPgIcKGXqZc5DFhd4nUvFIcg2lfiIikZuSD14G4yUGPr73RBASv4iUEBSSxBOINqJr3wZ0r1uFRN1R5M6cieLxUxAaMoa/G4q4V4LG/obMH5Ryncfmu/DZWeVYUJmLwc679JI0S4K4JLDbQa8+BCwJ4upbcztji4BFwCJgERhYCFzHcF/vFfJ0Pt42sKZxRrRL+WhFr/iloCshAdsuLgL9SoKQIetaHlKF+F1NFpK6TtLJWvQ6HiJF6NBf3ZIFKeChv0en8dCX67K3kK3r72oNfHFmpr/+gtGSIPoLSduPRcAiYBGwCPQFAX3w6/nf1+/zsYiBtlkELiYCynpV85iQOcbz5xAevQmog/icPpddCc2SIK6EVbRzuGQI9D8JIqtdrwyr0t+qcXexnMKFIyRBPPx2Ddaf6ECbCAasIo8cOYTm1SuB+oO8nvdUj6H6wJ3wj52LxjgtIZigV+W5L0cy/1RKUBaaChImgatSfSaYzTjMuHpNdb6Szay2d9gPTh7Y+ERI4UGKDI7RQEKV+KbiXdlcJtZlyyCzASbqU+ZevcTnMiSIpFGMYErXRyoC1QlSst7IYXV8lgTBpLlJIksRgElcY48gEoTGU3KfhA1ZFSgprX6VSKfZARP9UpCQTQSr5tlvjjefefUQk/yyxCA9gCSFmKvL6Vf9Sb1CmW+xBlhp7yYmRmNBfZrkt6QLxMJgAp7V+wyWYXGuIkFoPiI+sK+EbCmUbGesoVQEubSxSDbUonvLBkR2bYWP1fwpqlGkcstQvvRGpKrGosVdSNuPoImfK4NcEjgK4m0oCZ/ADWOrMLM8hJJIE/IMCSBtvjyQcoeXRAEXFSdEbBB/Iyo8mJR3M1aKLLA/YsG1MCQIroNZFpIEPHw+wPvDsRiJEEzwE/scJuQ9nFtEc6dCgZQzjoRdeJMEiNdb3Wj0FnJ+fhI02F9TLaJb3kSUJAg1P/dW3rKbkCwfgXheMeIcP8lrU8JM6yViBX+IeOGW/QUPJfNlx+Em4UVWHGZfGXUQrYOW17A3nPcviRIuEXBImNEcUiQ4pImUh/tE1hApqSxIocQjIgLJL1o5XkNfFJ4b6QZDgjAkC3XOeTpfv2jvSdrDMCgMsUW7x+wlnnv8JFIQ42RXl9mXRr2hh/6nQ3/J+LSYuLVPRV5wSBJkLjhzEOnBBM79YogQPNceIubaa2KAnCYLac+JAEJykhbRFSZZye81NjGOQocoO5pDDvJzEsgJNyC8ZyOiG1YifeIo8ubMQsGYCfAPqkZjuhzdvjzE/Tm0BOlGmTeJCQUefO6aYiyqDJovnRTp2SRNHeAvXLMkiAuHre3ZItADAUuCsNvBImARsAhYBCwClzcCn2B4P+0VYgkfq7ZhoLZqBn64V/ADXd1ioK5Fv5IgBMJEHiy1gaQ9LmbjNze4iceafh7UkiD6GVDbnUXAImARsAi8LwSk7K0PgNn29zz5p/fVk73JIvD7EVCJ8Bgek3iM4jE5c67Pebm9btcfJT0/9x3n46G/f4gBc4UlQQyYpbKBXo4I9D8JwrFnyGrtK20qIkQTfx6IJfHI+mO0w2hHGwkQASZKI4cP4cTrr7EwXqqTTLQyYRyccyO8E+chFixlIl8Jc1kjSCpfavlK3jpEBlN9z0R1kqXwSf50SAsckSoMSVbkp7L2EUz2ukhAkKR/imQGkRzSSt4acgD7YWLfEUhglTsTwno9KasLQ6rIKkIwUc2kb4p9u2WLwYRxQvYJTKCrIj8h4oES4grNWB1kquqV5TdECYec4GbyX8oSsu5wk9TgNYSECONikl/EECaN3W4SDXi4SQhIM8kd8/JPadl8KAGvMUSCUFOSmnE6cSsOqUA4ZAvV6yd1nVPC71hMmOQ4e9R4VFFwqXLfFUGpJ4pg20mcXLOS67EPro4WlI4Yjmh7FK0nO5Azez78E2bCO3wiOjmXJNfCz1hyqQJRFGujBUYzlowehGtIgqhMdcBLywQl/SOClnH5qA7gkeIF8U4xue4iWSCtNZMihJkK58DnRYrQE8q/SynBqHtISYJxphQ3cZVSg4u4JDl3L5UDEpzH0agXb5AAsaLFjVMkkKR9QQRon9F1bD+iO9YhtXaVs10KS+AdMQb5VBvxDRmJeCCELsIjOoIhAnBejgmF9oJENxifUU8QP4J7xmE2GMy9VPIwmgwiDpj10BpzJ7gVN4k03AKaj+wptDe178x6SaHEo/0hNQgNwn2VJtHA2IKQRMD5a29IKcOoMGTsTpyN6sQnywyiaFQfeIdREdEz2npSL1FM2rpGJcL0QDKGMBXRgXGbZzUPQ5rR+0uxZS6WvYfZMzxkh5ElQUidQyodJIrQ1ISXyw5DFhpcE97jpQqFy8f4uLZAgOoTfA/qPUsiTT7nG+g8iRiVIMJrlyN+dA/f3+NQPGkqCkZPRktuNTp9tE7hWnppFVKcDmOEN4IvXTsIiwZzT2kfZQ6zkBexWRLERQTbDnU1I2BJEFfz6tu5WwQsAhYBi8BAQOAvGOS/9AhUno69v3scCPPoGaP+cNE8nD/6nfbHPP59oE3kCoi330kQwkQe5S/xKL9IAOkbrQ/wWHEBxrMkiAsAqu3SImARsAhYBM4LAZWhSkWpZ/scH/zwvHqxF1sEzkRAuQ59728EqzPtTv6UvVnVeYDlZE7eab/h6d3ncf/lfqklQVzuK2Tju6wR6H8ShLKtWSKEY4TwDgkigUfXHcNmKkF0MinsYdV318EDqH9zFQIBERXiCDc1wTtrKfxT58FXMZy5YSaClaelkoLhPCjvr6J0ERKYUDbnsg2gOoTJR7PS3UP1BCX6RSAwZAQlzvndhpfEghSTuA4JwklmG11/VbqrMTEszoWeM4YExspBY3IGIg0wgKRUKdi/m8+lSGrwUNrApcS1yAFKmMuOwqhMKBgpN1D9gMl0KQu4RILQP2O3oGFkv0GrB6okJEnYUFKbegUchxYKbsZkbDZIkvDyuxlN1CTRld12iCFGkYA46lBS3q1EtkgQxrSD8YhGoMw1r5UChGJ2lAaYqOd8fOwnSAJEAckM7oajOPb6y4g31pNA4MKwCZPQWd+E43uOwjN9NvKmzUXRpNloYxhxElGk0hAiAaI43o4hqXbMH1GByaW5KE22w29UBdKIZu1ElAsnbmlZfpwml8geJGOnoAy9iByGpKGkvnAgkSBzvU+2I8SVq+rwaxyhDuj5JK0vDtMO462WNN5soR0GrUTS/iAVNagKsX87Inso1LVnO4IB4sk5h7mPZO8RGjMR6aJyhNkvtRtIsJBlBNdbRBrimI4ReZFn/FSK4HNJ7g2DpYgoGbwdDoqIKY7Ch7HyoMqDVCK0H2QbYvRFZEdhCC1GAINgiESg9RQJhyoToLoF11uEBlnEpEggMKYsIhnICkYdE0/tRqdHaZaIymAMMQyxJE0MpRyicwdjhcTH3J8REYUMEYcRGGaEQ55xSDvmzWXIRCJxOOyNrOqIzkkJoWWIJDw84lDwqQRJE7pUNiIK2E2Cjj8W5dxkUaJxiJliEuGHCg/57D+n/STCJEF0rlmO8IHt/BRTgfJrZqFs+ly0F45Fp78QEV7vJcGohLSU0TkxfGZ2JRaQBFFhdrRB+KI3S4K46JDbAa9OBCwJ4upcdztri4BFwCJgERg4CHyLoYogkG0HeDJ24IT/npEe5Sv80uF0+wbP/vwKmNdAm8IFIUEIBC3uz3nMv8CIbGL/H+Ox7wKNY0kQFwhY261FwCJgEbAInDMCo3mlPgD2bLIfeOGce7AXXs0IqNRTfzz0VnWQlcUDPERayLbFPHFKWt9/+0fe+g/v//bL7k5LgrjslsQGNJAQ6H8ShKmP5+EUVdDAgOlvxw6jhnYYj719ENtPdiPCxGpXfQ1a9+/ByW0bMaiMVfpMpNbt2AH3rPnInbUAxSPHMzebY5LRPiaLlQRWHpfK+7QyoFUBk886T1PJwROgnL7OmUR1JTqYQDbSDhlCguwOSGKg7YDH9JNGnAoIhgAhrpmq7k0xPwkFkQjzxLyOifQEz71M6ubkUKY/EWVynDYHIkFQRUIEAk+afUaVwFcMXkTZT0wEBdo2mMSyrAdke8FTH8kJXo6dFgmDkwgw3hgvbaVdRZz9kiLAFL9SvfxPQopkAJEZpIzAJHXaRdWA0/YeIm3o4BjGDsNRA3DJasLIKjiWCUaBg+MlaM8gywJvHi0ZaJfgor1IIIexkKAQZDK7NEiSRVM9Og/vRcPGtzn/dhTkhzB63EQ01ZzAwe17ESAJomTqHFSMvwatDIUaG7SISCAU7kRxogtDqFQxu6oUo/L98NEOoySQi1ziF5aiAQ+X1B+o7OBYlAhuKXY4ihhxXeNIP5im5zyGVCAhAqpJaA2Y0dfzpAU40gaZpnVJUy3hQHsS65sSWNeaoh2GlCB88BOPY1s2ofMQv4Y4Vc+cO+s/urm/9h5C0TVzkTdxKgJDh8Gdn48Er+/gOCmudZpJ/2SCaxlJIRYnbkGqcvB1kVsSJKsYJZIM3uns/jnDrIG7nfsoTZUKo9Ihwgj3iYgQutUr0RFuCJFpuPDcU9zbTP4HqZjgl2UJ95lXVisivxhFEe0l4hbX7uA6k/BDioPZrlplUh5IEBFBh0QH2cCIfCB6BLeISDl6j7RzbO5ah+wj8kPWvsMALoaKSBE8F7PBnIsUIZKEYeo4SiacjyxjRIJIcz2SUoSQHU2+YknAH+42xjdu3UcSh+xN/FybgK8QIRGTqDTSvnsDmte+ho49dFzN8aFq3nwMWrQMXUVj0RUoRJh7QnYYVXwLTCvNwT1TSmixErB2GAPpPyg2VovA+0PAkiDeH272LouARcAiYBGwCFwsBJ7kQB/qMdhKnl93sQa/gOPo+1V9z5ptT/Hkvgs4nu367AhcMBKE+ZOXhypVJdctgn1/tpPs7H/z+DaPnhWM/TmG+rIkiP5G1PZnEbAIWAQsAueLwNkS0zPYCb/ltc0icBqBEM9EdJjGQ/YVU3iM4yFiak+lhp6QfZUPlOTPNql46TPWuTR9/pL1xYheF9/Lx45B+pXRLAniylhHO4tLhED/kyA0ESW7ZX/gJOJly9DGBGpNVwzff3EtNh4+gS7mSruPH0Ln8cPoOF6DQaWl8DKpX7d3L1xjxyFn3CQUDqHbjzvAxC4T40zi6helKuQjtJZIlfDXYXkVFSV47qJ1BJPfTm5XSWgltLNqFKpml9WBktK0msgkkNMkaZikeqa+3LgBMHktqwuXbAyYwE1HTeoYAVkIMImbbm8EOpqpQMBksKr8OT83E/UuDczHIkDEmX1OiUxBWw6XKuZlTUASh1ckCBEUpDLAqnsPlStiTFB3MLnuLStGKhQydgBJkiBSnK+EAhwShNLdTmLb5P8NWUNnsjBw7CFkoeDoPqi9o+ZpLCeormHmlUPiQSIGd7Qbru5WeNpbkRPpRL6PdhtNXI/jR9BxYK9y0yguLcLgyqG0wmhGzaEaeIaOQt6IcSgaPg6djCshVYkc6m90d6IgFcagYBzXT5uISUNK2X8L+8yhwgRJF1LU4JqmmVSXTYlIEFLVcAu7jOqCHgsj/XTIEVLKcF7X8+Fw+DQJIvsW0bWyjAiSoCDLiH2nOvHm4ZNYXdOIVo7rZpLeT9JFw7ZtCJ88QbiiGFoxCOmuKGq370Fg2EjkVo9EaMQIuPPykKLaSBcT+rLYSHm47qEKpHPymexn/7TWSNOihcwXxEgykPKD1i9rT+GQaDKRGakH7QURF0Qe4Jy4TNT1yCiQkFQhgQ+qhEjrARxTqhkBHunWdrjD7fBQWcNriAwkShgSD/cSD0OmEDlGxBbzXnDUQJJSJSEBQoeLigxGQSLjdpEM8j1RVIpkQSnivly+I3mf5FIyzhwmbhMrxzBWIFKO0IsZuQ0zrwwJwtAv+C6kvYdUM5KMJymrl4DRooA/GkUOCT2uzmbETh0jDygGP98Pfn8eCUAk63S2IH7iIFp3bUQHCTfayKWTp6CYBJtI3gjEAgUkbNC2I9yFCpIgJpeF8ODN0zGnugKll+h3o4a1ShCXEHw79NWEgCVBXE2rbedqEbAIWAQsAgMRgTUMWonqbHucJx8fiBPpFfNjfPzJHs9t4PmcK2BeA20KF5QEkQVDJpSqNPw0DylDZExWzxsrfdv1No+f8PgZD5qXXvBmSRAXHGI7gEXAImARsAj8HgQ+wtelrtSziVx4yiJ3VSKgnJnsKiSr1rOt54PZ54nID3m9CKs9G7NwZ+QEZDumjMKezCH1LX0+Osjjozz0uaxnE+mi9jzjuJwvtySIy3l1bGyXPQIXhgShbDAPJknTsgtgJX07bQiONoXx9ceewqotO9Hc3o7UyaNIdTSZRHkRk9EeJmibmxppU5APT0kpcvIrSSYgCcIkffWrlSleJn5jTE7nTJiB4PT5aEOQuWT+OZvU60ytUuXAly+FgW4m0cUkYDN8CL0u21LZCcigg5YQqsbPeCuYS5gQ9gWYRGYiOJkgeYHJbh8T0v44Ha9q9yJesw/hw/s5HZIkmAhOqDqf9gcel6r6qWhA+wKpCcRJjJAVgiwc4nzeQ6KCU8VP9QiqVrjdISocUAuA80gzSV0ycxa8Q4egmziFmTJPJmkLwC6l8eD4J2SmoKS0gUG2EFIJcMJX3l1PO3YB2Yy8k0iXL4JwSJDwkJdHhYvuNnTs3oZ0zSG4qADhlrpBVytS7VwHWpEUFOWhZFA5iR9BdFM5oaWjw8TkziuGv6iC6ggcggoD3lwqD3S1IeCOobzAi4/dfQsWzphEzDpJHqE6AYkf6sNYO8hmhEoCWasG2ViIyJC1xsiSGqT4IFzj3A+6Ro3705AgdGSb7uvu7kZubi4JD37sqj2BF9dvxYsbtlONgzYfjC/ANenYtw/JaBi+4jxU0PoiFUng+OFjJuHvLyxA7ohqbguRdKjQQfJEnJNLkcDhHTMdoWFjECiropoFSSl+7sEAX+eeiXM/J6is8I5Bg9QTMpFpE2WVG0jSkMWEDCtocOJYX0huwdwqmwuexMMIxqMIcS7N2zYheuoIXPEmHlJRIXlEiiLsR/vVJ2w0Lsk01Fgwwg2E2HB7ZOOi906Q18jSI849wWUlUWgQXKPGo3jiNCTyS9DC+RscGZfCc0RDpNygfZzBnnvXKEAoTl0jywztwTDVHkhSkPqGFD5kiWE2XMb1xc/xc0niSNXtQ/uuN+DlPvNSdcRFPJNRqqvEupBH57iuE0fRdeqE2cj+sgr4K6oQy+FHZl8BXUWoGhPrRj6JHdVFQfzDn/wBls6aAn1ZdamaJUFcKuTtuFcZApYEcZUtuJ2uRcAiYBGwCAw4BGoY8bAeUet7OBVtDfTW8zOI5qLvW1V8ZtvFReCikCB6TqmMD67joS/pVaGoL8oH8SjgkTFLNd8W6Qv3Bh5HeOzgsZHHisxGuZgQWRLExUTbjmURsAhYBCwCZ0PgT/nkN3u8QLFo851tD9FmC9wVikAx5zUzc1yT+ew0IfN5SESInu1RPvjUeeKwmtcv6nXPn/Ax9c0N8UGfg/R57L3av/KFL/d48Ur8QG9JEOe5qezlFoGeCFw4EgSzo5TMNx4ATKRGSARo6ozhmTc2YV/tcYSZFN2z7i10N51CWUkhRg4dTul8P44fr8POwwfQxaTqzNkLUFI62FhHMM1rkujt3R1Ys+cAOipGwTd5EaIF5Ui4Wc0fZ5JdE2MVuSfESnUmkqVAYJqsJUy2OGCS0h5ZVLCq35WptNeNSiinmPx1+anewOxvivcGmBj3MInu6WpCdbQRg1mlX57qUg8qwjdJfLchQShR/Y6lQ5rPu1wck1YDSVbVu6iC4WYVv7LGbpI6XK5ctHUnsb+uEZsO1aJy4XXwVI9Cm5/6BSQOJEX6oEqAm8QNESGkpKHktjFJoIqAY7PhqASYbDUVHzwSINAIGWUFVfi7mZBPGUUCWlKwSr+QVfuuxjo0vvEKJhbnorqAH1XCbTi4czuajx/HpDEjUT1qBCqqBpvkdixGvNs7sXHLDtQ1ssKfShVz5szD4CFDiDMVAFjtn6YdRiLahuL8AKqHVOCaqePIA+CYvFf2CWZRFLJJpnMOGcUHqTzokM2FiA/Z57PkiKwiRM/ns9frNWGfTyuLAIkQJ1s7sY04bj5cyy8qPOiiykUrrVZqtm811h7Trr2W8RURMjdaGjuwbfNmNDY3o3BwBUZPnIjyIUNpTeJFE9UY6po7sL8tgf/H3nfAR3Wd2Z8ZzWjUewUJ1EWvoopmjDG4xSV2nGwS4zh22ibZ3fT9b7ZvNvEmm+JkUxwnLnFLHBdwxcY2vXeQQCAQQr3X6eV/vjd6MBJgJBgJSdzr37Xem3nv3vude58YzXfuORF5UxBbOA2trhDYDBa4aSUhJBlN3ULsIbR9I37aiXYopAFdCUKz7ZC1T9oLf/ivFoMSTTBEg0S4QRaSKmKY9E90diLNQwKKp53KEF1UTuDaJLYeIdfI4yMUICEiyDru6ZvUGr8iAyde1h6fDtKBRB3CyGfLi1NnmnDa6kWtJQbJs4tJiBiDFhfHo9mKCH4yGFk0fuUHI+8zikqJ2LWInYe2wMWSReZNFE9IZOGxWG+4ZY3JWhSFCrH4YDXzvrD2WqCS6hsH3sP8gnHIHZtKBw4Luru6UFdZgYM7NyMy1MS5oHUNr2/s7OKHGRPmL7sNSVQeMZHQ4nGhH+CRAAAgAElEQVTZNZuWlEgL7l5VjMKcjCveoROM3/SKBBEMFFUbCoHLIqBIEJeFSF2gEFAIKAQUAgqBa4aA/Bkj30H6Wer+It+D/+yajSh4Hcums8f7NBfF86HY3B+8KEZ+S0NOghhpkCkSxEibMTVehYBCQCEw+hB4lCF9KyAsUQDIGn1hXvcRibqHTnjQf2Z/BCpCLG0OeP8bPP7xZVDs4vtCbtAJDgd4/PpVIL+R9y4JuP8dHq+6ivaG462KBDEcZ0WNacQgMDgkCEnzSgJXvi/xb5MnvUBLnlZ1ePgNCveyh7rx3JPPor7qLKZOyMX8WfMQExWL0tJSPPXcc6ipr8eXv/wVTJgwBXEJKRoL38Ud6GdqavDfTz2FUnsEPFlzYRqfx1368VQPMPt1HYQNEMojkSwgacJf5PsafzWJqL82PNpCyIEMsWeoPrOXh9yBL5YaTCxHhEbA0N0BtFbh5rRw3JCViMUTuEdAOjrHeaDUP3eui3CBgcQJA5PF0pO+U79HwEI8JM6NwUtCRiPFJdZ+sA0/eeIZjFmyCkbu2G8UhYSIWM2SQdQQTIzJyGtdfD1ErCKYetbGJ1lnSV7zGi2rzsS0jEk28JuIsdxrIAHDFGHSjiVBHkFVgVhe5K04jpp1L2DNnSuxqng2bT4asfYvL6PkSAnWfP4BzC6ajbEZGdp9XibT25vb8fvf/x5bd+xEc2cH/uVf/gXzFiyk7Qd1NcLN6O5uRXn5Mbz2xiskTdjxpYc/jxjaVHhpj+CmwoGoYIgOhubuwQS8kB6kbSE36EVeE4UCrU+xa+gpQnYQRQixvpD3pIZRkUGqvB4fH4+4uHiYqObQTb5LG8cr/ZwpL8PBHZuxc/sm5OTk4sHPPYJI2o2EkIDidJrw29/+Fnt370RSXCQ+fv8nUFS8CO1s+2RNA3YcPIbnXnoT5vwZSClegRo22E4ihN1Ddo1MMokg56UfdNUNCa5nekVJQWKTa0Vuwe/RolmhCJFBXhZyicvhRiznJNHViQxfB+4qzsDE1EjOkY96JVxTJEK4RIGEN5DiArqWaFYYet9cHXKVth5CuB7MXMuhMu8k23RYXVi/4zDeOVCm2YQkL7gRvjSSbEQ1RZ6Rc2ohsn56ZETENabHsoXGIH67Dm3xkjjBMGXcMjUeuUYUJ3osSeR1Eawwu/hMN56E8TQVZA++h+899EncurwY5ohItLS2YtvmzfiPf/4+CvMnYfacubAytj17D6C+sQ3/+ehPMXXaDL9KBZ/bUHYYGWpGbAxVNKjsEoDyubUxVAeKBDFUSKt+rnMEFAniOl8AKnyFgEJAIaAQGNYIyAZ5sp17lft49pdhPer+De4mXra+z6ViX1zSv9vVVUFCQJEgLgOkIkEEaaWpZhQCCgGFgELgihH4E+8M9EITr7SFV9yaunG4IVDAAb3Pyq2vAyrLeLWQEPRyMw/e7jkRLWhR0hILC/ksIxYWQnwIpk2F5A1aWWMDxvDfPP7HAUUx/C9WJIjhP0dqhMMYgcEhQUiCW5K/8mvovNOiiEJ0Mu+qbUInceDxx59AXW0t5hXNQtH0mUiMS0J9fSMef+IJHD9xEvfc90nMnjUD48YxKS8tMgtbWVePH5A8cajTDPvYGQgZkwNnaByTqkwK830fSRAhFvYgGdueRLskbskcYMpYlBU4Htld72HCmGOQrfohtJ+Qne9uJpKZ7+ZtVHagekICM7ze5hpYTx/F6qw43DJ5HG6fP8kfwLkcvqg+cG89uzAI6UJUJvi2pJC1S+REDrTcvl89wEM7ghYG9NqHu/DD37+AiIkUYRyXB2tCMuxUn3DyfS89DUzUCmD6m7v9uQOfu+OpQaDt/Bc1CNmFfw5iScAzBrHbkJ35Oo/ASFaE6FqYqGwhifUEJtxBS4/qjW/i7//mDtw6fwbOlpRg8wcb0dzUhIe/8BAKJxQgJiZGU1qQMXe0duDJPzyJTZs2o7quDv/8z/+M4iWLERopRAQj7FTKqKO9wRN/5FzW1+Izn/oUEklOCBUlDDtT9ULeEIuQQMgEjh4lCF3xQX9EPup1scYIpVqGECBkfElJSUhOpnUHSREeEgwcol7Bhg7t24n33ngZx0momTFjNv72a9/Q7jFQ7UFUHF566VXs3LkNbW31+PSnP4tly28kycGDUw1t2HLwBB575q/wZRYiec4S1BD/LkMk10Wkf057lC2E2iFzKaeaHgTnQxQUNJUOWfbaghCVDk0yRCOCyD2kgLANUoIYfyzpQMmONmT7OvE3ywsxbUycRoIQTRMD159m58J2hP6iNd3Tp3QnBAhSbjS6gsaD4Ro0a/0Y0GV1Y+P+E1hHIsSbB8uRQBKEJz0XLX56BVvvUbCglQlChP3AV4QPJModJHt4aNUhYh6yvvxR9jzPokZB6xCJRxRGxPrFyDFGEJQ4ibOmBJbao4irO4xvPvBxrCyeS85IGLrb2rB9y1Z873v/DxMnTsWChSTR8PnbTmJNdU0d/ufnPycJYppmISOLV54SsTQRgoUIiFzLokgQ1xJ91fd1hIAiQVxHk61CVQgoBBQCCoERhwCZ8yDTuVcp5tm2ERfJhQPO50vyfWxguYUnb42C2EZSCIoEcZnZUiSIkbSc1VgVAgoBhcDoREAS5DcEhPZXHn98dIY6aqPKYmTyIX4B62bWFwMiDecxtwKfc/3uLwh/ywt/FXCxWIuJ3dghVrGlGOwi5A0hVgSW0cLWDoxJkSAGeyWp9kc1AsEiQVzK/6n3Lm7/VZLodjic+CV35Dc0N2PZsmWYMXky0pLTNHGDxx9/HLv37kfRgsVYUlyEqZNyNel/sYSobmzGT557FfvaDGiL53cWyeNhNcdxt74oCTCha/LCHN57NG7KFviY/DbzPzHIOL/HXWwseL0QDURlgQlsUV3wSSKWO/rHcIe96+wJNB/egVsKUnBXUT7uXyG/xgPbH/g+dem/nXXd1oP4nydfhzVuDNzp2TBkFaCdihE2UY1gftpEa4wQWgT4ixA2/Lv23bTf8MjxeZkJHst1QvaQa3mRvC2qBLJTn41F0H4ksaseIbXlaCjZg3/89O1YOb0Q297biJNlJ2CxhOKRR9ZgjFhh6EVIK52deOn5l/DBhg9QVnYc3/zmt7DsxqVIShexIybj6etg5aT9/Be/wLHSY1i1ehXbGIOYiCiqA0gymwQRJrI1JQ8mz0XVQYgMsgbkWMgJ51UF/Aqrovggr+vHohCgESn4uvyU6zs6OpCWloYMqlZERUURJ786gYPtbtq4Hn9+9vdorW/FosXL8Q/f+adez/DWrbuwbcd27Ny3GQ98+gGsvmkVk+0mnG2zY/OR0/ivP74Ia/xYxE2egzpLNOwRCfBa4vwKFrJAZdwa9n5yh3+kfpUOzRtCT9xr8iCcS1mXJLZoc0MFBBNVOihwgFhnG5Ktjcj1duLhlbMwMzMJcXJ9P0ovMRJNZ8U/DiHBWB0u7DtWh5c37cOftx1A1Jwb4KISRDNtY0gjOU+CkAminYvMjmhMiG2Ly8V1ZBLFCw5QVESE1ENMNew5b2Jv4aLCh0/eJ/kEPI4lESKNz53z9AHEdlQgz9yGR+6+GUtmTdNG5WzvwO6t2/Htf/o3TJk6jXNCly+Oc8uWLThdcRr/87NHMWXaVG1u9SIWKcOhKBLEcJgFNYbrAAFFgrgOJlmFqBBQCCgEFAIjFoHbOfK1fUafxXNRQR7pxcIAbPKnUEAgX+Lxb0Z6YCNs/IoEcZkJUySIEbai1XAVAgoBhcAoREB28xcGxPUYj782CuMcTSFNYTArWPlNvKbaEZD10QgQ9/cJVogLUz8CAEk3yToQ+4rDrKLysJu14RqC9gn2/UKf/vN4Xn4NxzQYXSsSxGCgqtq8bhAIJglC137QhAlYe+tACKT+HeV1NdU4fPAg/vinF5gbDsGahx6gJcYUpKekae4B7zExv337bioP1GD5jUtYFyMuNpab0E1otdqw6Xg5Nhyvx5bKbniSxqM7PBHtsltfss/s3EyCgCgFaLv2+ZqWUJVN+ZoxhH8UMkaDtr1elCBk/zyJEpLUlp33PiaFPTYkWOlQVFMO15nDuH9eIW6bXYAbWM9LQUi2e+DJWhmDfNNy4HQd1u4owXt7S6k4QCuEmYvRZbbwPSaOKUnhpXKBxiDQxiv7933cpS+iD6J4oUei/xQShCTaWakKoclBMDlNVwGEem0Is7exw21I6KjD5NwMFI2PQ7S7HZvffRepxH327Dm4+eYVSEhIOL/2ORdOklVOnKCqwNpX8fyfnsLSpUuxcvXNuO2uj2n9kQMBN/t6be0b2L//gGZ3MXvWbOTnkrjSbSOW1CsgzqLQIEoeQlSQZLfMiVQ5lyqkiEu9LiQIaVfmtLu7G7VUD9m9ezcKCwuxYMEC5LIvS0QEHFSKqKysxPvr38Drr7yIselpWL5iFT752Ud6Pc8VFZXYsXM7nn/xacxfOB/LlpCEM62INBMzSirr8ZtX3sNB+pXUU2HEWzAdjugkOAxUmxClBJEzkbFqmguivqHNCqtoboicgsgnCBFCZ0L0PAWy1HhvqIFzQgUSWV+oO4PQyhKktJzBN9Z8HEumTcCYWLGgvXyRWdcsV7RLqUaikXn83buoItLQYccbWw/jyXd2oC48CfbUHISMn4gOjxkOoTzI+EJo7WsUIoRfCYLMGobGdWQQ8oZ/DZEWwXCcmnKFkCN8JEJ42L5ukxFFxYpopxXRtEVp3f8B8qOcWHPbPBRPzENOmriIGdFWW4f9O3fjN7/7I4pvWIqbVlEYi+Nct3YdNm/ZjE99+hOYx3nI5jx6POyL6yKEljDDoSgSxHCYBTWG6wABRYK4DiZZhagQUAgoBBQCIxaBL3DkgaQA+XNaNos5RmxEvQdew9PA74RHo4LucJ8qRYK4zAwpEsRwX8JqfAoBhYBCYPQjICoB0QFhit2AfGhSZfggkMyhLGMV4sNq1syPGFo138vo8/6TPH+g5zXZSCxyaXsD6n4edw+fcLWR/JD1OwFjknUax3qpDdvDbPj9Ho4iQfQbKnWhQuBCBIJFgpC0qOwp9xs+aLoF2k/ZYX6+aFvhUXrkIN5atxavvL4eCSmp+Ob3vonC3EKkJErSlL9gy85i69ad+NMzT2LFqhtx9z0fw3ju+DdxFzrTtpqUzkub9uMPb+2EOzkLtrixsEYmw2GKZEKdxgPctS4qAx4mdWUEsrHdQEUCGdO5X4DaWzyTn1ReCPGGcOxUk9DucMDi6UZYXS1CG04jvO0MHlk5DzfNysekbLFElZS+FEk7D5wE4UcBqO92oqShE4/94c841GBD7OwbYI+OpbJFBKxuC3sRuwN/0Xbqy1AlBgGZO+/96hD+hLSmBEHLD/hEKsJvzWFkwj2SMYY6O2For4bjwzeRZ3Dggc/cB2dzBU4d3olN77+NlVRCuOeeT9CqYCIiIyN7euzprEdw4rVX/4JHf/BviIyKxE0334xvfU8+6kj8/mT/gf1HSEzYj927dmHx4sUomjULLjsVA5jUpuaDFq/GSekpQmqQKvMkBAi9CBFCVCD88+ePXidByHtVVVU4cuQI3n77bcyZMwd33HEHptFKIYIWHp0kSOzaug3vvbWOcb2DlStvwIqbb8XSFbJ56Xyx2WzYs2cXHvvVTxEdH43p02fg3o/dj6TEZDR32vHalkN4bddRbKtqRcSCFXDFp6GbuPbQDM6PVTMrkTXDGM7NFCMlsQZmsY1gXDLZIfyOkAQIE+ckzMRqsMPkaEHnscPwHd+LZM7Fd//2C1i+YDbGpwSQUHqN+sIT/ZmTlS3mGLJGxOFFyAziJfHhvhN46q0d2Ha6Ae18RmJnLESzLxLdRguXijwUJGKIJYbcKPcIw0ab0/PzSk8TkiA4XqF5UC3DrSl0iNKIkIdcSCKBIqKrBcbaM7Ae2oyFeQn4j+98HqnhYYjsIYKcLinF/l178P6GjVh91+249U4SaDjOPz3zJ/z1pZeI/yTccNONWLKcihUuEmdopWI2y/eqUq5OdeUyEF72bUWCuCxE6gKFQDAQUCSIYKCo2lAIKAQUAgoBhcDgIBD477T0IJu9Ugenq2vSqmxgE7lHvTzFgzXXZCTXb6eKBHGZuVckiOv34VCRKwQUAgqB4YCAkB8kuRxY5MOSfGhS5dojcCuH8ANWUXEYSKZqHK8/GzB8sTsRr7h9rKL0MBIYz+s5zpsCYviQx4G2Ldd+doIzAkWCCA6OqpXrFIFgkSAkVamn4+WXrX58XuBeAPan/4+VHsS776zDkZJTGJuZjYcefggJcQkIF3l9lvZ2O/btPYRf/uwXWFg8D7fdcQvGZ2cjlO9LMr2F9cm/voX/feLP8KZRBSBvBsILi9DujYSTZAbZce/zicqA9E4NBbGO4FZ3v0IFjS9k27sIX0riWtvZb6HTBJUJmIyXcUfx/TiqJ3jKDiOytQrpIZ342t3LsWhqLuKjI3jF1ZMgpJ9OF1UxrE68sH4Htp6sxxkmqN1JY+GISoLVQOsCJoO92q74EM2iQ8Yq6gNeEh+8suVf1CA0gHvMEEQBQhLZfNnMayJIgIjxOuBtPouWE3uR3dWMxeOS8OD9q9BYdQZHD+3Fjm0bcPPK1bjttjsRFxd3zoZCm4gA2YzDh/dh/duv41TlaUyePBVf/tLXNWz1f1rra1pQVnoS2zZtQkpyCsZnZSI1PYEJdLHAcMJFNQdRjBDCg5AatOZ71B9ECUIIDxKnqAAEqkLo18l7EVR72LNnDw4cOIC2tjZNleKmm27S1CtMVChoa23DSy/8BZs+WI/T5SX48pe/iKXLb0JG9oReT7cQLE6eLsfad17HoYP7meA34P6P3YepJEPEJqWirLoFL27Yib/uLEF37jR40rLhi0uFlfFqahAaN0NUIKRyvCTYaC9KDBpopETIejOaGT+JHpotiAlmgcvViRhjFyJsjajbvQnjSLZZNC4Zn77jJkzJy0JUuLYw+1X0Z84/UbK+qbpB2xeNJUPCSEVDO3aXVePPG3fjWDvVOJJy0J2YBSvtPaxUewgxyDom2UR7THQVEcbHcWvnmu2HE2Yf15DbAbeQIEzyjJJoRKKHhWssxtVNAsQpOEjmKM5Kwk0zc3Hn8jmINoXQ8sP/9K99ZS3nZCNaW5tx97334NbbSUrhkJ9+8mk8+8yzSKG1ym133Ib77r+fc88YuAaMRp0+1UP28VM8+oVLMC9SJIhgoqnaUghcEgFFglCLQyGgEFAIKAQUAsMXgT9waA8GDE82gc0avsMd8Mhe4x13BNz1Lo9XDrgVdcPVIDAkJAjZviFf9su2A9khGMuq6zdezeA/6l5JIgRDjlmRIAZrhlS7CgGFgEJAIdAfBEQX+3ifC+XDknxoUmVoEZBtg5ITkI3CehHlh4HMRSuv3876TVb5jDGSSyMH7zdt95efsv7DSA7oEmNXJIhROKkqpKFDIFgkiMARyy9iqTrz7PwxyQlMqh4/dgDvrl+Hzk4PrQwm4uMf/zgT44EJThOOHj6GH/3njzBpYgHtMJZh8swZVCGI0oT/O9n2k8+/jB//8gm0RyUjcspCpBbfgmYXd7lTzl8IECLp76Okvz897dYsC2Q3u1t27XM3PsL4DhP0sqMdPiZ23bRp0JLYPv4x7EECk7vWQ9uQ6m7DzIxoPHzHMkzPlz+ZpUjyWFrWlSAGwrGT+/0IuRhLF/vfeOQs3j9KG4fSSriSx8MRm44OcwwcTER7WU0kAHipKiBECFGrEOsFIXP4zKJkIX37FS8kmy18DzkLZ5I6jiSJaNpgOKtPoObgZqzIGYvbiybi3lVzUFtTi6MlR7GfFhlLFi8joWC5dp8k9c/NXMBENrc04HRFGbbv2U6SQxo+cfdnei1SN//lra2sxc4t22Cn0kI0ySL5k7O1ZLmLyhxOEh88PbYXQmgQooMQH3RChE6CkEaFpCCvi/KDFLlWEuOhJDp8+OGHKC0t1SwwlixZoqlB6KW5qRm//eXvsHf3djid7fju976HuQuKYQ4PFOvyX93Q0oS9JYfw4nPPoqLsBFYvXUHliFWYNrsIdhIdnntzM/7w9jZURHOTU2YhwjIL0EoSikMUE0g08PnNJ/xYafl68QVhPPRgMQjxw+AmqYPkGl7ndXoQGmImCYIkFmcrYtwtiOyqRsOeTZg/LgX331CMxdMLkJ4oX8VcadHJAuf1V2xcCw1Utnj6jfex+Vg1TnUT95zZsCVkoMNg4VqiHAPH6xJbElGGEOKBxCcECFlXnDcLV2loDwnCyefJZQylwgg5RCR+RJCIE9rGjWBn6QZGks0X7lmFm+dNxcSx8SThkMgg/CLWX/7fb/Deu+9h7NhU3HP3XbhphXw0A158/kU898xzxNSBO++6E4888sg5m5TzKAjjROQtBOTB/orqQuwVCeJK16O6TyEwIAQUCWJAcKmLFQIKAYWAQkAhMKQIvMPeAkkBr/O8t9TekA4n6J39mi1+MaDVozwWC2VVhg6BQSNBiNbo51hpyIjZrBd+MzC4QX6ZzcsCu9qiSBBXi6C6XyGgEFAIKASuBoFlvPmDPg3IhyX50KTK4CMgW3LF3uLjrLexyueLZwK6lS2Lzaxy3cWK2Fps7alCfpDPFaPBLiKbcZzqE7BkrP40+FMy5D0oEsSQQ646HE0IDBYJQtKWkk6XtOX5YyEh2HDk8F7aYbzGpHYcJkyYhtWrVzNhfH5fuyQ8S44cw4//+0eIiozArNkzcTstMRKTUvgLmolYtrn+/c14+s+vYXtlHTxZUzBm2ceYpI4hqSCcSVUmTJnUFQKB35bDv1NebBm8op6gVb4jfTIxD0cICRA0lGBCmFoMiHTQCqOjEdYj2zAjORL3LZmLhTNykZES3zP1QoKQNiXhLBEONDkrsYqFggEuKleUNVqx5VgN1u0sRWd0EtrC49FgjILVQuUL7r4Xa4sQJt6FoCDkB2NP8t3DRLtPI0H4zTKMJH+Iw4eMJtLrQqzHDnPbWXhqy2E/XYo1Ny7ErQumYXJBOqyMsbaxFqUnjiAvJx8T8ib0tBIQj+SfpbJ5m6OLCh1NKC0vRWREDObOLO71GHCI6GjtQMWJU2iuqyfBwYUx49OZMCfthaQGSbSLOoEQG4TwIOoPUv27/v2vC9lBqv66vCdFt8eor6/XVCA6Oztxyy23cO1MQGrqeSXW5qYW/P7XT+LM6ROIjbPg02sewMTJU5jTF8JC79LR3YUztDt55uk/Yve2rchISMWn7vsUVq2+FZ5QE179YDueWb8VB6wcw7gJiMmfjnqHBzbOF0huoF6BthY1cLRh8n9UHjFQMcHoc5FPQKqKzJnBhFATrUqcVFRwORBvdsLUWgFDXRksrdVYVTQJn7ltBTJioxBp4XVXXHTGijTgJ48Iv6fL7sT7uw/hzd1H8Nb+kwidvASe9Hx0WaI1Yo2Xa8YrBBWqP3g1BQjGo6mOiJWHUD0cNFphJfPBwQZtfPgsvEQIEGEkR9hPHUVsWw1yfZ148M6VKCaZIzmKChicO3EDcfAx+/mvHsO27VuxeMF8rLhhGWbPmKGN78NNH+Ktt99C6dFSWrKs1EgQgeQXPxT674XzqiNXDNEV3KhIEFcAmrpFITBwBBQJYuCYqTsUAgoBhYBCQCEwVAgcYUeTAzr7LY8DSQNDNY7B6uf7bPjfAxpv47H+h/9g9ana7Y1A0EkQskvyR6yPsPZfazH40/IVNvl/QWhWkSCCAKJqQiGgEFAIKASuGIFP887ApLs0JB+W5EOTKoODgHwTLiTONaxidxFgYI61PKfZdK/yds/18qJYyW9gFXUIqZWDM8Rr3uonOIIX+oyikOdC+hhtRZEgRtuMqniGFIGhJEEYmSlvszVjx44teOn5F5CbNxVzZs/HjcuX9yFBhOBUeQWe/eNTqDp7FvGJ8fjsw2uQlZWDiPAoDZ+jx8rw4fbdeGPvYZw1UcgwbxYcEelwmONhM5DKwISui4l1F6kGJu5gl5S1i8lpPwGCVawAhDHAEmKjtD9fiuC14fYOmDuatB3uyY5GLM4bSxLEAoxNi0V0pPz57CdUnPeKEAKCLt3f36nzkyAkce7zmdBIFYW9p+rw2pbDOMksc60hHF3RabBGUg3CzIQ7E+ghEgPtMWheQO4GSQNisyBqEGL5wTYkBx9CwgFT2QiTOEhaCOtshvvMISbba5BI9Yov3b0aK+bPoO0Fr2ASu8vWher6asTHxiM5PlHTmBCLB7/CBUsACcJD7FwuG+qb66lMEUo8xl8QrMPuQHtTO06dOIGGuhpYIkMRGROJcNpYiCqHgaQUoxBTSIoIJDtcigShv+5wONDU1ITjx49rqhJCfLj55puRkpKiqUPopaOjk+Sad9FGlYekpGgsoFLEmLFjLzopDmLa1t2Nd955Ewf27oaRBIfbVt2GZcuWUyXEhO1UInlz+368e6IGbVGpMFMNosscATvtIJwkQZDm4NcWMVo0voCfeGAmCcLOuSHRgTIIXipKGDln4WEkBdhtCLF2ItrdgfCOasR01yEvLhQ3zZmMW0mykZU10FV0qdUWSIfwEOvjZ6rx+ra9ePLtTfBmFcGbXgB3PJ8VriGuLBJUaHMRwjXBeSULQbPBgMdP8zBRXMtscCHCTDqEkxQmhxMxoQZY3N0w8DnpOLwL2WYXbp6chTtvmI/JOZkCnyYk4SYudjb1i988hn0H9uLeO+/EHBIgcsaJoooBx04cw87dOzhn72DypCm49977kJk5FpGRgR/r+vtMDc51igQxOLiqVhUCfRBQJAi1JBQCCgGFgEJAITB8ERA3ykBSwL/wPJA0MHxH3r+RPcTLft/nUvnSobt/t6urgoBAUEkQmRzQm6zDQc5DkSCCsDpUEwoBhYBCQCFwzRH4Nkcg5EK92HhwKdWBaz7YET6AZI5fVKyEyJlziVjECkO2hXYEvC8qEfmsQnoQOy4tXTHKy48Z35ucYMUAACAASURBVDcCYmznsdiejcbYFQlilC9mFd7gIjBYJIiL2WG43S6UnT2Oda+vxeP/9zvcfsc9uOXmW3Hj0qUkQQRaShiYyG7Dkf2H8eorr6K84jQe+OLnMGvWLIwb409qdzGBXdvYjPUHSrDhWAW2n21FdPYUhCRnwxGZTEUIM2zc5e4iVcDEBK8QCFzsXyMfhPCniZWkASN3u4cxuRtLwkS0l4oFtafga6hClL0d9904H0smZmNqWiIsFjPb0ckLuvKDLtM/0PT1+TS1kBhs/M1ccrYe63eV4M2DJThFUkbspNlwR6fAxsR7l9MF5qs5brFhIJlALAtofaEpEfCnZmHAIYSIPQEjjmHiOqS9jjYY5eja9T5SfFYsLJqOz9x5C+bPmOy3HpEkNRPdDqcDZqpmmM1UnND0DfzJfK0E2GGIBYcQF5xUMxAswyyyt6J3EWUBt8uNPbt34+DB/WhsrkVuQQ4KJhRQPYDXMwiKQGhKD6IGcTk7DCE4hIWF4ejRo2zvII4cOULLipVaFSKExWI5Z5khIxFyRRPXhBAlQs0hiIuPh4X3X6xILC6Oobm5Ce2trfBYbUhNH4NkUZag6kFzVzeO0d7jqfVbsL+mE42GGMQVToArOh7tVHhwEXAXCRBuU4TGGRDVB8EthAocISRBGPii2H6YuK4tRicivHaYutrQfrIE4y0ezM6Iw42zJmDq+DSMT47VjTWC8rCfp9gwFPpRWO12vLdrP377yhuoNibAHpeFyPFTYQsLRydtY9ocVG2w8Hs+M+dIYy9wHVDJg9QIjksIOB6NBOFy2uGigkhKONcHiTUd5UfQtW8HFuSk46sPfgIz8sZplh5ilyHNiMiKqFH86onf4OjxEjz02c8gPysbCTExjNOEjs52nDx5HL/59RO8NgQzZxbhtttWYdy4jKDgEIxGFAkiGCiqNhQCl0VAkSAuC5G6QCGgEFAIKAQUAtcEAfmjz9qn54d53pc0cE0GF6ROV7Gdt/q0Jd8hnwxS+6qZyyMQNBKEsFe2sE6/fJ9DcoUiQQwJzKoThYBCQCGgEBhkBH7K9v8uoA/5kCQfllQJHgKiuf0lViEz9EfFStQ5ng1e9yOypY0c9ZKAkYv6hd+Ee/QVRYIYfXOqIhpCBIJHgtBl64XM4Jfj71sk6X6iphwbPngfLz73Im5ZdSduWLyU1grTeyWzha8lqgKtje3468uvYP/hI1h1x62YNWMqd5ELr99f7Ex2H+Eu9w+OnMA7h0+gyUDCgDkWjvBEuKKS4QyLgksS/kbucqdagsdJpQMTTShMzMQbHeyGO/ZJjIhhwtfS2YbQ9maEW1uRFupDQXK0trN9SmYakizCQNDj020wZAT6sS7VH0jkuPgkiikHjSDOJb2lVTG4qG3pwOHyaloWHEVJqx2+9Dw0uELQ6uFOfRIOPPQg8JKoQB0IDoXKAiR5gO8ZaM9gINnDSHULExPWZq8Vps5ahHbWUXGgDlFVJ1AQF45li+dh0ZxZxE9PMMvYpXd97HrqXLf46N8ilES3KCH0uF1oN5UeL0VJyVGcpi1F2thUjMkYC1c3iQDh0YiKij1neyEkCCEKSJHjQGsMUYEQMkNXVxdKS0tx5swZWK1W3HHHHbjhhhs02wTdLqN/I730VV4hZFBtwkjiRAgx1sZDOkhzpxXv7DyALUfP4sDZNthj4mCNikE37UBMkQnwhlKpgyQIm5sKHRpLRUgQJN2QCGGm6onJ6CUJwQ4v1U/CbO2IILEmkj9nZyRgyYRxmD8pF+lxUQiTKe0Z3sWfnIFFKG2JYUsAnYVr6zTeoHLK0WYHaj0RcESNQSPH2xHCY0scHMZwTQ3CGGqBj0QWA5+LcI5LaEQgqcPCWHxOfv9JpZQYjxXRjjZEWZsQXncWc/Mycf9dqzEmIQYx4ec/psnc1dTU0LbmeRKW6vB3X/0KsjMyEEliCpGBj6QZsTj5wx+fQU11AxLik7Bmzd8gPz/3PAFHQg8GKAOD8NzVigRxhcCp2xQCA0NAkSAGhpe6WiGgEFAIKAQUAkOFQBY7Ot2nM7EifmOoBjAE/UxjHwf79LOU55uGoG/VhR+BoJEgHmNjfzuMUJWx/CoI41F2GEEAUTWhEFAIKAQUAleMwIu8876Au+VDknxYUuXqEShiE0+wygfSy5VOXvA660uswuAVRY7rtUi6QOxYogMA+CGPvzdKAVEkiFE6sSqsoUEgeCQISaqLMoL8Crq4MoKH2fJmJoGPnSzDbqoFTCmciYLsPIwfm8Ld44EEAppY8FqP24BtO/fhOK0xcvPzkJ89jkoQKeeA8TIDL/L8xxtbsPVUNV7etANHzjZSWSEMkROmwZQ+Di4m3m0e6iO4SBpwmRASyRrGNLFbErpdCKVtBCkTsJ08Ant5CQpTk7Fi7gzcsnQOsuMjEScKEFoSVmKTIslu8YmQVLPEqR+LesLlSRBMt7Mlt6a1IM36k99UFWDzEsveykYcqO1ASbsLu06cQWW7DZFjxsEXHQ0nlQ/kHzdDSCTvoGUAT6g1QEJACNuTxLsVIY4WtFUcQqyzGYUxJizMSMEcWhTMmpSHmKhIWM7ZR4gqhvSuj1tPw8t4Lh+HPgmi7CBKCOKi0MNnQBdxbWxp5C7/E7A77LBb7agsr8TYMRkoLCzUyA0yv4FF1CFEycFMxYFoxiqkiNraWhw4cABtbW2aRcIMWilMnTqVSgFipyDEi/6Ps1dnfU6kb022gIoHBoN/XKKy4aLCRku3DVsOleONrYex9eBRNJhCEZKTh4Sx+TBSqcNK65UOEmyop+HHkhMZ6nOD0JOo0sVl1oTO+tPw1Z9Fss+OFUWTsWJGPhbkZyKJhIEwgiZhyGxIND0aHB813Mu+dzESRAdJHrWdXdh5ugb7ucaOVrehrNWDztA4xOZORLvdAKuXiiDRiSQL+ZUsYsKpokEbFI9YX7j5rDi7YObz66o9icKEcCyZNB4TkuKQlxqPnLQERMg6JHlFL2dpZfPee+/hzXffpViJD//yz99D7vhxiAgL1axcDMStq92B9R98gGNHj8NK0slDD30WBQV5/qWpP3LBAOWyqF38AkWCuELg1G0KgYEhoEgQA8NLXa0QUAgoBBQCCoGhQmAuO9rZpzN5bfdQDWAI+kliH419+vkUz58fgr5VF34EgkKCkO0yJ1gvt3tS/F1kB6tISEsyQf+z86Mmo7/X9W1DfKo/CMIsKxJEEEBUTSgEFAIKAYXAFSOwmXcuCrhb/n375BW3pm4MREBsLYRxfKHmtv8q2ej4Cqt8MH2HVawwVAEmE4QjfYC4h+cvj1JwFAlilE6sCmtoEAgOCUISx4HKArpdRO8YNNKCx4nm1mZUc4d4SkI6EuPiERsV3iehrRMLQnD6bC3qmlsQExvH62ORHCsCh9LXecWJJibZy5ta8QKTrbtKy9HAxKo1fiycSWPhS82A25IItyEabicVFLjtPoRJVSPHYbRR/aG7GfHWBhirTiKipQYLJk/CjQtmYcnc6YhmGGYtp+vXa/AXIT4EEiL0uCXmyyflhQQhahBy9bmmvXIfKxPIVSQ9VLTZcKLFhte37saek9VUtUikoVEyvPG0MoggQcBEDHzhVLEgQYPdm3xeWEiA8HU2wNVYAWcj1R8SzFg1qwDzsjIwkcSRjGTaFBjP9doTj8TVv3FfajUKl0GIEEKA0PPfEqPVbkVjYyOaWlpQVV2N3dt3Ip5KCnm5JGPQDiE8PBxidyGKDzoBQic1CEGiubkZlZWVOHbsGDIzM5kYL8DkyZM1GwwhSQxOkTnWyRkyLtp38PRYZQO2HjqJNzdsRll7F7riEmGIT0dI3BgYuc46OB+2EFpjEEuji5YknI8YM7UO7E1wt1ehq6YMsVROKIgNx11LF2DBxBxMGJNM6xI/+vrqklVw8SdnYNFerD1ZsXZaY5ykXcjRqjrsK6/CB4cqcabLgIjxtPmISiFhKIFEmyiSHogDJzWCzBZRszBQ+cHZVgMjlUXCuhpIsOlAceE43Ll4NnJof5ESGYYoKpUEri4Zcdnx43j+2Wexads2RMRG44eP/heVSMYjjEQXWSMGPkvWLgd2kBC1nevjFNUqvvjwQ5g2bQpVQ+gsF/jIDQyCoF2tSBBBg1I1pBD4KAQUCUKtD4WAQkAhoBBQCAxPBET1YV2foWXx/MzwHO4VjUr+DBPLj0AfxW/y/CdX1Jq66UoQCAoJ4lvs+dFL9N7F10XK+xlWIUqMtKJIECNtxtR4FQIKAYXA6EKgnOHkBIT0vzz+xugKcUiikVwQt/6hrE9vv+D5V/u8VsHz37GKSkTDkIxuZHWyhsP9Y58hy7bZsyMrjH6PVpEg+g2VulAhcCECwSFByD52SR7rqgIXJwNoO+7lSiaJPcwuSwLcaDBqO+F77+o/r0rg4HUOJm/dRgPCeGGExhyQ/s6L/fsVIRx4c9sm7Dh6lEnrOhxpcKApLAHmCVNhSs4jZyAVVqpB0BCj504fTPY2WJikjqw7gjRbC/IjTLh50XzMnlKAnMx0jdLgFxvoq5IQeB6I6eVJEGKFoZdzTVMZQSuSHObbNrcPLbTuePq19Vi39QBOd9IwIzUT5sxsuNLGMeEeSZUCC5PUEQih8oDR1o0IVzvsNSfRduIAor2tWD4rB1+8fzUK4uOQTMUBo1FUDmR+9DT7lSk/9F1BPVOqvawLM0iMMtdCZqhrbEJJ2TG8/vqrcNudGJMyRlODEDKDkCFE+UEUIGw2GyIiImC321FXV4fjTKALCaKFJIo777wTixcvRkJCgmaDIetmcErvefUJOYVT0+nw4mxzJ9a9vQE7y07hRFs36miBgeRMJBbMpD1GEqyhkdo3ZyZeH+YjgcDMeemsgqf5FFw1pVROCNXUH+5YsAAF6WlIZKwaZhdZXVcb28VmVl6TOREiRFVrKw7SXuSpVz/EzpONcMdnIWpiEYxjctBE9RUhfoDPqIFrK9Ji5LeBTrRXHoObcYS1ncVMKrfcvmg27r1pERJ6nkv9+Q18Ao4cOoTf/vKX2LVvH5LHpOHn//dzjBs7DibDeaUYa7dVU/t4a/16bNu1C1/70pewYN48pKYID7anXP6xulrILnm/IkEMGrSqYYVAIAKKBKHWg0JAIaAQUAgoBIYnAp/jsOS718BCSULtT5/RVE4xmOyAgNR3+0M7u0EhQbzNMd98kXE38zXZvXpsaGMKam+KBBFUOFVjCgGFgEJAITBABOSDX6BSgRAPfzzANq73y+UziiSyk1nzWYWgqRdRsxKVKvnGXGwuft3zs7eO9vWOYO/4xW7sywEvCVEkIJsw6sBSJIhRN6UqoKFEIDgkCH0Hva7OcIkktWRi9d/efba865u+5c7exhh+3QV5X1L4Fn3fPJO5kCS1SBBQat/tcaGMSfOz9fWop33Cm7vKsK/BilqqKITlz4EhIQud1hD4DLQfYCehHIjF1gpz82kYSjfjxuwk3DlvGgqyMjEmMQHxkUxSm0Xe4PxodL0LGWMw0vBOJ204rA4mzGlDYOY/cyI7QSaBmx3ZWXcfLcMH+49h7Y5jaCTxwcmku7lwCmzmKNjdJg4vEuFMbIc5rPA2nIaz+jh8jeW4cXYOVswuwPIZE5ASRmsQiUPUGbpscNgcGjkhjPYSYVRjEEJBsGwl9HWr63jIeXd3NxUhGlBaehSHDx7C2TNnNUuLvLw8TeFBrDH0KgoP7e3tvLYUJSUlWnNigTFr1ixkZ2cjjLEEEiAkDqkhmqVE4KoZ6Ezp2glGjZxjtXZyPmhVYfGrEThZO0jgOFpWjnIqKZymGsTLG/eh1mVBAskDzoQM2CLiKKVphIkWGuEkQUSHuOA4cxghLScxLtqNRYUZWFSQhQnpqfB1daO5th6Vp08jJT0dk6dPR2xsrKaMEYxy8cfMyydHNEjol0XCSTWfkc0HyvHhvpPYsLccodMXISR/Bjq4tmT9+QRXXhtFJYgweztaju5AVHcNcqK8uG3uNCyZNgHT87O07VLyLEi7gc+Fh8/jgX178dNHfwIX1+ikaVPx+S98HqnJqVSXCCBBWK3aXL+6bh3Wv/8+PveZz2ApCS8TJ04MBhRX3YYiQVw1hKoBhUB/EFAkiP6gpK5RCCgEFAIKAYXA0CPwHXYp9rp6ke9rB0uWb+ijO9/jFh4WBwxAqTwP7WwEhQRRzzGfN089H8AqHop89EguigQxkmdPjV0hoBBQCIxsBBI4fCEUBpa/4clzIzusIRu9qBOIGtXdAT3+K4//rc8I7uP5LtaKIRvZyO5IsJoTEMLrPL59ZIf0kaNXJIhRPLkqtMFHIDgkCBmnpEFF0UBSp+eTnL0ikOysXCL5amE0BBR5Wd7WtST0t+R1nSAhLZ+7jeoBlBAgm4GJYyZq/VQJvivcCJ8Tv/nre3h59zFsb+xG5JybEDJ2EtrbDPCGmGAwGUmCcCGc6g/m+hOwbl+Lr99WjO9//n5tt7zP7oLP5oYhKhQGEgj0xLuMQ8YTqKdwJTOkK2J0dlrR1NiGpLg4qiAwwR9q8Ksp9CT03fy578RZ/Ocf1uJggw0tUcmIm7MQ9rBodIkSASIQQwJArMeO9tI98NQeR7y7Cd//6v0kQBQikbHIWI09cg1NtbXooAqAkA4S09IQl5ioJd6DTYIInDNZCfpqeOGFF/Diiy9iOpP+QmwQewshPXANamMQIkBDQwO20T5BiBBZWVn49re/jUgSNi5WREHCQ9sGUZPwz5GugSAz1bMeLmswoWkksDo1+wuHw8UxVHM+ohEfT24mx6Xh4xeFQDcParpt+Id//zV2VbQiduJsYEw+HDHJaCPaEmsEn4U4Xt2670NENJ+kvUoe7lwwA8X52fB1t6H0wCFs37QNm5n0n15UhPsffBDjx48Pms2HP5pArRRBT/Dw27jo67ix24d3Nh/A9/7zMbhn3gDzjCVw0uLDxcdJyCWCa4zXAUtLLRq3v43x4Q4snpyBL9xxIyZljjn3LF7suXA6u7F75w788D9+iBmzi7Bk+XLMnj1bU/8QNQ+9iPLHyZMn8ZeXX8arr7+Oe26/HTetWIEFVMwYDkWRIIbDLKgxXAcIKBLEdTDJKkSFgEJAIaAQGJEIyCa/QLVjUUzIHZGRfPSg/8y37w24ZBOPl47COIdrSFdNgpCvUeRv4L7fRO3ha4FfkA9XAC43LkWCuBxC6n2FgEJAIaAQGCwEprDhw30av4HnHw5Wh6OkXcljfY1VvvDqm9no5GuiBiEETlUGjoBsI+1gtQTc+q887kssGXjLw/cORYIYvnOjRjYCEAgeCeL8bvpL6iRcgRKE0BskySq1FwmCSVpmas8pQZzbiy4vuz147u2teGVXKd4pb0B00Q2wjJ8MqyMUTkMoPFR3MHKnvsXaAEtDGSyHNuCBxdOwZvVSVFRUoOzocZwtr8CUmVMwedoUTJwi/9z7e+i74/1KpthHFQsnlQX27z+Eta+/iRAm8FOTkzBhQj5yc7KQSrWAcCb+3Xz9SEUdfvXSh9hV1YnqkBhEzJynqQ50eTV6AxPubkQ5u+A7fQjmhnIkulrw/S/ei2njU9BaU4X21ha0NjWhkQoZ7Y0tzIN7kUxbibkLF6KQJATjIJAgApUgAtUBXmai+5VXXtF2+QsBQtQgxAZDiAyi5mCxWKga0Uhc9uMM7RqEBPEl2iOEU7HiYuVCJQh9DcrPy6iSnGvwvIpJKwkiJ8rK8PraN7k+QpFBYkJGTiZycrOROU54m0Y4WOutdnz3509j26kWmMZOQEjWBDhjSYLw0N6FShLhBg8SQr3oPrgdpqoSFKYYsZBWGHlxkTh1ZB8cVOQwh9DOhPFOISFkXnGxRg4YbCUIXYZF9CDkv/ZuD9ZvP4Dv/Pi3cExYDONEEmxIgnAyRrGYMXNOYgxOWDob0LjrfUyOdmLVtAx86sbFyKGlhy7mcrHnoqq2Egf278W6l1/F3PnFWLBwkTaffdU8hMjSRlWK4yeO42T5CRTkFpAQkoUxY8ZcyaMV9HsUCSLokKoGFQIXQ0CRINS6UAgoBBQCCgGFwPBE4GkO6zMBQ9vB4+HBVg4uXj9jc18PaFKsr8WyWZWhQeCqSRAxHGf7Rcb6r3xtNHwhrkgQQ7MQVS8KAYWAQkAhcCECN/Gl9X1ensDz4wqsSyIgHyKfZA2UGQu82MGTT7G+rDC8IgSKeNfuPnfexvM3rqi1kXGTIkGMjHlSoxymCASPBDFYAYqIv64xYTjH7JfkqdvFne3MdRuNIVoS3Uhyg4EWGT6nD69t3I1Xd5birwcrEFu0BBHZU5jcDYfVRyKEWFyEumHurkVEYxkSjm/BHVOysILqCaJCsPH9jTi07xBuu3Ul7rjrY7jlYx8LanCSvLe2W7Fu3Zv4waOPotvajQzaIiwrXoTFi+eTeDGZSg10MTKH4mRNC55+aze2MOF+yhWG0JlzYY1IpPUCOW8+F8K8dkTZOxBRU4IwWmIkOprxvTV3YUxsKA4c2KWRCSpJ7KgsL4ezy4E4KhxMLizA7XfdhTkkQkgfuvJE/4PUFRfkjkAbio9uYR0tD6QK+SE/P1+zuNBVIHR1ACFBHD16VCNDiDrCAw88oCXOL190RQfRaxDqRR+pkUs2INfLCjPjbGUFtmzehEf/66ew0QNjfEEupi+YjuIlxZg3dy7CzRHwGc1odjjx/cdfwubyJrhps2LKnQhXHEkQLo6B6zLC4EUSnTScJDx4yg4g2lqJ/IRwTR1iz6YNnOuxmL9gMZYtXUriywSkc+6vuvSofWjtBFqDBE7VOaUM/xNltbnw3s4D+OYvnoAteyF8efPQHUsSRIi5BxFQaYRkIVszGvd8iDkJHtw9MwO3U6VhXLI4mPXMPX/06obvlJ4oQemxozh25AgWzCvGzJlzNKJHoJ1JbwWSQNObwDXV//V11RhepAFFghgMVFWbCoELEFAkCLUoFAIKAYWAQkAhMDwReJvDEgtjvazlQXD/OB4ecX+bw/hRwFBsPOZfdKoMEQJXTYKQHYGSUOhb1vCFp4YoiMHsRpEgBhNd1bZCQCGgEFAIfBQCD/DNJ/tcIORDUTNQ5UIEPs+XhF17cV1rQDzXvst6RoF3xQj8Le98rM/dzKSh4YpbHP43KhLE8J8jNcJhjMDwJ0F4mGCVfeu0seB/kt6WUltdi8rTlRr5IYZ2EokpybQTiECoyQxRWnhtA0kQO/wkiPiiRYjMKoTdY0I3d+u72EpIuAERzlaEN56EYfdbmJceiekZSdiwYSMqSRzwul0onj8Ht9x6K+68N1AZ8+onU8bnsDmw8cNNePx3T6C1o5VqCG5EmsNRNG8WZhTNwKTpk5Gako66NgeefH0rNp5oxCl3GGLnFKM7Ih7tHgPz7S7EmansYKRlQWUJPKeOwFBVjofuWYmIEAe2bt2Aiqoq2Lq7EUXVgfFJGZiQk4eiOdNRMHkS0sZmkC9wJSQIXZ9DtAD0Gbk8LkKAWLt2LcZRVUGUICZNmgSxQxBCi1iEyFyKHcbhw4dRV1enKQd8/vOfv6QSRO8edb0QGVsvzZDLDEw37zCiqb4R+/bsx2M/+w0qa2rhCw1BdGo05nEdLCdhISevAPFJqSTTmPCPv3oWWyuaYUgvgG9cLuzR8SRBeBBKAkIUSTbJ1OF0lOyF7dAOOE7spXEuCSjhJkSRm1G8qBg3rliJXMaXSFWOS9l9XB7RgCuEBCH2MGILQhzPFV0cQ14I4QlVNzTKQogBdocd7+/ch2/+5Hew5S+Ct2ABOqPHwEGih58WQhKEgWurqx6NO9/FnEQD7i7Kxe2L5mAccaC3jB9qdtmrG77U1t6KxqYG1NRVYVxGFsamZWj2GjLPQgIS0ktvEoT0KK3otia69kv/19eA8OrnxYoE0U+g1GUKgatDQJEgrg4/dbdCQCGgEFAIKAQGC4F9bHhmQONP8Fi+2x1t5dMM6Jk+QYkFdutoC3SYxnPVJAiJq4k1sU+An73IxA5TDD5yWIoEMRJnTY1ZIaAQUAiMDgT+H8P4z4BQxIYgdnSEFtQoRMf6Fx/xQfkE3/sq6ztB7fX6bOw5hv3JgNBP8ljsRUZzUSSI0Ty7KrZBR2B4kSD03fyy+1vfAS47xCVBKu6ORi1NKrXs6DHs371PIwJEx8YhdewYJCbGICoqkuIGFmygCsRbe0/ilcNnkDxrIaLG56OLO/XtJA+4mIj1Gb2IsLdSPeEUnHvWY1KcCfnJ0VSC2MWefVQhGIMJublYtHgxVt5yS695kESuXnoncvs3XXK/JP4PHzyMt19/G62dLWhsaET92XrNfiG7IBu5E3KZJM9Dt8uEP7+3G7sq21CDKCTNW0wSRLSmOuBmQjsmhNYLPivMFSWwHjsIe3kJbrthPsJMDhw6tBP1LS1UUgjHBCovzMydjBmTpmBm0RSEx0QhhDj5U90D3W0vCWqZF5mTnoR7P8QhhATx2muvITMzE1OnTsV0WkFYrVY4HA64XFQc6LHD2Ldvn0aCyMnJwSOPPNJPEoSuJCBzIGPq6wZ6qbk5f193ezdOlp3Cn198GaVlJ1Hf3IROdwcKOB/z58xBDhU0UseMQ2h4HP77D6/gQH0XwnKmwJ2RDVt0LDo4p0KCiOC8xDpscB4/CNuRPbCV7oPF50RKcizmzZqClatWYskNyxBNmw+xnOitozDQueiJS6xhdBIECQbnisyLhCjF1EOU0I5NcLps+GDHXnzr0d/COmERPCRBtEdRCUJIEAbaYfi8JG+IHQZJENvfwZwkE+6ZQxWRJbORmZTCdtmP35VFeybPddPTndPtRJetE+GhEQgjwUcEKoTso5MgAlUhes+Ovr70tanbm1whNv17LC96lSJBXAV46laFQP8RUCSI/mOlrlQIKAQUAgoBhcBQIlDFzsYGdPjfPP7HoRzAEPUl1tbv9+lLPDGPDlH/13s3QSFBiFS3SHYHlu/w5NFRgK4iQYyCSVQhKAQUF6LHTQAAIABJREFUAgqBEYrALznurwSM/RiPJ47QWAZr2GJ/8RrrpIt0IN+Xywdo+eJLtmKqcvUIVLCJ8QHNCJNZiK+juSgSxGieXRXboCMwvEgQQnaQfxokMazvZpfXpPiJEXqytay0BHt3bkM5bR462tqp/kBCQDRJAilpSM/MQnWnG3urW/DG0TMYO2MxYjLz0c6d+j6zkclfJxqr+X1O9WmE1p6GpaUKRbnpmDspB45uG9LHpCKfJISE6GikUvY/fWzg9z6Sa/ane0W54EpJEEKEaGslsaG6Bk63Fd3tXWiva0dNSz3O1J1FWUUZUtPHwWiJxRFaYTR7w2i9kI746UWwhUehUzbz0wbE1twA69nTMJaXwl1N3ltrLeZOyUZ+VhpS0+J5vwVJyYwnfwJSqFaQGBuL+MQ4hDAJbtQS8IGEk/4uN5kFmRfZpd+TmBZI5GXJv18iVy0EiFdffVWzwhAlCLGCEAKEqEHIzzgqeogShFiStLW1abYZa9as6ScJQlcS0NdKfxUEzt/ndrrR2dlFC5GzqCYhpbaGyX+uDaezi8l7B2qb6mEOj0VsUjbW7zyOJkMkkqbNgTc7F67ERNipwuDm/a7GerhOn4CnohzhLQ0YFxaKSbnjMGViLqZNzUMuj9PSUzQChJ8IoK9qAa6/5I0+cyXEHJ2co7XZU3TWkAZLwDVkJDjtTmykHcZ3fvY42nPnwZk3F10xY+AJJfnA4IHB7UC00QdLdxtJEB9gHkkQ987JxS3FM5CRzD02XvbTswR6dcOuNF0OEjN8Hhe7ZZwGk/AuOET/8yzPzaWfncD1pWPjJ0ENdVEkiKFGXPV3nSKgSBDX6cSrsBUCCgGFgEJg2CNg5wiFOa+Xf+DBT4f9qAc+wELeIt/pBxaxAelrgT3wltUd/UEgKCSIv2dP/9untzd5fmt/RjDMr1EkiGE+QWp4CgGFgEJgFCPwMmO7KyA+YY3eOIrjvZLQxJpBLBr6lhK+IHYie66kUXXPRREQU/GaPu98mee/HuV4KRLEKJ9gFd7gIjBUJIjAJKlEJOleXTzAn4aX5KheJdmpJ9h7Z9T1lOjZM6dx7OhBHDtWitqqs2hvatKS6WGRMUhKHw+bJQqn2m3YdLwS6dOXIDojH50kP0h61mnrQp2QIOqqEUbSQRST3DfOnYpbls5DXFQUMsdnICs3q0d74kL8dfuGCyX9Lz9XvbUu9GSvFy6bE/Y2K0rKT2DP4f3YvGMzzBExVK4wo/RkI5ymSJgSUxGVWwhHNF83h3J8PhIn6tB06hQMFScQ2tGEaJMTi2ZNwNxZkzCNlhqRJBYkJachk5YEZibHA4wSLj/YgVxBEoSWh+e0GaRehAghBAghQhQWFmpWGEKGEPID16BW4+PjNRLE5s2bSUbo1EgQDzzwAJUswgYykqBc29bcSXuMFjQ1VaGhvgpVNWdwpOQQ2rtdJNLEY3dJFbpMsUicNAOmiRPhFRIEk/6OhnrYaqtgrT4DY309UgjK3IICLFswG/PmTKXFRxrtLywkBAQ+EbqZhKz5KyRBXEHUji4nPtx5CN997Am0Zc+BK38OuuPT4THL5LlJgrBzPYXAYu0iCWIj5iWG4N7ZOX4SRIqow166BHJiKP6grQ0hQVxsXXz00C+iOnIFsV7pLYoEcaXIqfsUAgNCQJEgBgSXulghoBBQCCgEFAJDgkAce+lrByG2Ec8OSe9D20kUu+trbf0gX3tyaIdx3fYWFBJEGuE7zRr47YGweLJZ60Y4tIoEMcInUA1fIaAQUAiMYAR2cOzzAsZ/Pey6H+h00Wwc77IuCbjxjzwWYoR1oI2p6z8SgXv47kt9rhDvvgOjHDdFghjlE6zCG1wEhooEoacyJRpd5yFQPt+gKUBIMlgSwbr6w4WyAnrq2G6zoquzHV1d7ehoaUIzE85io3CmqhZt3U60ek2obqW9wekqRE8vRmhmHhwkQbibGuHu6oAjNASx3KEfy75MTTX41Opl+Nwn7uDufBOVB8IQHhlxSY0EkfOX8tG72S8+b9oOeVb/vnYdlRB4PV54Ob5Oq532GB1obKU9RmsnDpeU4y8vvY26pg4aE5gQkpAIb0oqvFR0MLS3w0XygMvpgKmuFolGD/LSE/HwA/di7uypiImJhs9kRijVIKJoiWGU3feDtZwIiVfcFhiSCExoIhN9ytq1ayFVbC4mkjggZAibzUaVBY+miBBOewixwdi5cydaaOMh1z344IP9VIIIbmAuqkI4HULOoEoFq6y3Vq6dk6cqsP/ocax9bwfONNsQmpSJqJn8p5Zkk47mZniqKmCwdsKUEI/I7m5kEvtFU6bgphvmYu6cyYxFCBBGrh2dziNrSWZFV+UYOrUDa7sTG3YcwrdJgujOmw9vIUkQtLlwcV36vFxTYodB5oKfBLEBc+KNuGdWLm5fTDuM1L5uq73xD9Rv6RF/0AgQAydB9KYNBXeWL9+aIkFcHiN1hUIgCAgoEkQQQFRNKAQUAgoBhYBCIMgIiLVuWZ82R7M6glhcRwfEKxbYPwgypqq5iyMQFBKENC1KEKIIEVge58kjIxx5RYIY4ROohq8QUAgoBEYwApUce2bA+H/E4++O4HgGa+jyTbkQRsawijLBU4PV0XXe7o8Z/zcCMOjmsTC39TzjaIVHkSBG68yquIYEgaEkQUjKX4qkeSXlq5/707/6ryr9nct4K2gt+RPJDiaoO1pasW//PpwsP4PaxjaU1jag7Ew1yo+dgmlcIUKS0nilF57mVir9exCRNQ6JiQmIJRvBW30Ka+5Yia989hMXYO5jH6QncMxMXAeBQnAhCUKnREjXfisQr4aGG9W1zdix5yCe+MMLKD1Wjua2LoBKFUhKAkiCQHcnLBGRiIiMgpckiJRQIyaPH4tvfv1hFM2aqqHTG+PBXVLCDRGnkEuRINatWwep48eP10gQYoch6h1CghBrEVF8EBLErl270NjYqJEgPve5z10TEkRfpHwMzk3VijOVldhz4AD+8Pxa7Cs5jS6nERFUtTBwDrpJkqDPCiwk2CROIgnF5UYGFTuKCvOxeuVCzJs3NaBZnQSh66Fc3O6htxnMwOZPN/oIMC3p1YCdljEbth/EN372e9gKFsA7cQ464hPhohWGz+cCTTEQQ8sVi5BySIKYmxSCe4pycVvx5UkQAxvp8L1akSCG79yokY0qBBQJYlRNpwpGIaAQUAgoBEYJAsWMY0ufWEbzRiuxwxBbDL2IsvHXRslcDvcwgkaCiGSkshNQvLn1In9xi6zHSE5GKBLEcF/CanwKAYWAQmB0IiDfKYuqknxHrJe/48HPR2e4/Y7q67zyVdYzfe6QD5LCqFX2F/2GcsAXbuUdCwPuul7sWRQJYsBLRd2gEDiPwFCRIALF/y+mRmA4Z47Rd3Y+SrvAn0D2MokuFhXNzU1obetER4cdb27bho079mDP7gPwGiwwmC3whYXAR1ZAWEwixhbNQ2xcNMI9drgqj+HTq5fjkU/de8HS8JBGIIQEk6gwBMFM4kI7DHlFj9F/7L/Gh1YqWRw6WobnXnwF27bvQTlJHRr5IZJ/2ofRmjXUgOS0MUhLSUfn2VOI45b7CWPS8LUvP4BZtMLQ0+t6UIOmAtHTgWaHwXqpHf99SRBChBAbDJfLBVHXiImJQT0VPbZv3z78SBA9wVmtVtQ3NOLnv34a736wBacqaHuRTI4nFR+8NiqouqyITkpE1tyFiHF6kUQmQl56Em5ZtQTFJA+cL/rs9DaF6bsAXT0vXKiJcvnfYrrOiHxQvZi+hNfhwwc7DuLrj/4WtgkL4J5QhOaoOLhph2Ew+vwkCK8BltY2jQQxP92Me4tJ6JhLO4ykj7bDuPzoRsYVigQxMuZJjXLEI6BIECN+ClUACgGFgEJAITAKERD7Z7GBDixjedLXhne0hL6RgQSqGP+Z5xfukhgt0Q6vOIJGgpCwhKkjkxko6yHGqN9hlaRN3+9JhhcUFx+NIkGMhFlSY1QIKAQUAqMPgVSG1NdS6j6+9pfRF2q/IxISyE9Zy3s+OI7WD8b9BmQIL2Q2DG2sgdZn/8XzfxrCMVyrrhQJ4lohr/odFQgMFQkiGGCJ0oDkoumcwES77HPX98nTWMLj01QEamvrUF1dj9c/3IQdh0tQXtMEQ0gYjCRBeCnt7/UZYLZEIDE1E+ExkTAbmICvP4X7VizB5+67iyIL8cxny69UfxEVCCFChJCcIFoQfg2L4BRJ/DPJqllBiLWGlKamBpI5mmkH0YaKyiqUUMli1+5DOFlNggcz4jFUR3BxfDavhyoK3YgODUW8nNdWgXoQyE5Lxlce+RssmDMTcSQV9CqXkwYITliXbEWsMF577TVkZ2efs8MQAoQQIYTEIiSIpqYm7Nmzh/NYi6ysLDz88MOXVIK4GH6DHAK6aHFRzTX2v7/4Pd7fuB1na+thJAlFlCAoMQJvZxv5KaFIyS9AuMOLVEsY5k0pxC0rF2P+vOn9Hp6+unWKjG6WIetF4pb1IuvmYkXu0adajuVe/5X6O3JshNvqw/u0w/jGT36PrsIiuCfOQmdcGpxkXPhkzQsxxWNAeFs7SRDrMS/NjI8vLMSt80mCSP5oO4x+BzrML1QkiGE+QWp4owUBRYIYLTOp4lAIKAQUAgqB0YTAFxjMbwICkj8m5A9lnac9mmKVWOT7/I8HBCV59GWjLchhGk9QSRAS41LW11i5haRXEWmTX7DK7s2RtJAVCWKYrlw1LIWAQkAhMMoREGLhvj4xLuK57Ma/HstXGPQvAwI/0vNhsfl6BOMaxNzrA2NP/7fx5xvXYCxD3aUiQQw14qq/UYXASCJBiNUCRR9g5hZ1o1GsI85baLjdBhw5cgQHDx7E/v0H8MG2XShvbIc7MQ3hrCERsaA7Adz8n6fbhhBaTRgiSY6IpMZDVwM+tnQ+HrjndkyngkJ8/Pk/lUWRwV9cPXYYgQJQV7cUxAZCSABmBiR2EFIOHtyDQ4cO4igVILbt2o1jZafh7PYiJCUb0QVTkbOoGN0kPjR0dKDp1Cm466oR0lgLb1srItlEeloivvjQ/VixtBgFJBv0KvJXvoQjIQy2LMRFoHn11VfxyiuvIC8vT7PCyM/PP6cEISSISCpctLa2avNYSduJcePG4Ytf/OIlSRByj2Ao+F2KEHB1M3Th3bUNDThy7Dh+ThLEjr1H0eU10m5lPO1WaFESHgbXmTPwtbUgJNwMg92F8Ukp+OQdq7H6xoVU5whUV/3okYmKg0xXoIqDTJkQIGTNyHoxkdRzsSJTLPfK9foV/unu/Y613Y33tx/G937xNFryp8AzaRZ86bmwkczhdFHsjP3E+UIQybXWuP1tzEky4e65hbhjidhhMN7roCgSxHUwySrE4YCAIkEMh1lQY1AIKAQUAgoBhUBvBL7P038PeKmFx6OZCS3fact323qRvPMktSiGBIGgkyBk1NNY/8oaaI2hR2Plwf6e2sqfHT21P9GG8iKx3ehPEYnm3f258DLXKBJEEEBUTSgEFAIKAYXAgBG4lXe83ueuHJ6fHnBLI/+GTzKEZ1n7plT+l699Y+SHNyIi+HuOUvDWi2Q6UlibRsTor26QigRxdfipu69zBEYSCUIIEKIEIXwBUYJwuxyoowLCmTNnUX66ChXl5Wior0NXVwdquxyocRpxlvoI0eMLSYQYy3st6LbZYe/shIdqC0YfRRFdHXBXlGD6+BQsmjkJ48dnIIvJ96zMTCQnxSE6OhoWJrdJv+j5Zy54ShB2u51j7UJbW5umYiGJ/9NnTqKq6iwa61tgiSJxw2fC6YpGtIbGwTcmB2OLF6LTHI6GLjsc7e1ASxOMTfXwNNAqo7kGYdYWLF86GzcUF2HJvCJNXSE8PIJEARPMRgtCjEyr67ICQ7z2RQVCqpAfhASRm5sLh8OhqUBIERJEA0kGe/fu1X6KYsRDDz10SRKEECBEGUEIAbqSRjBD0lUXOkgCkPGUlZWhsroWZ+sa8fa7W1HVakfomGxE5JHckJwMW4gJzsZmODknjm5+R1hbg3i3C7Mn5uFjNxVj+cJZSEmk0khEKIyhNFfh9QaDTMaFa0qUHGTFnVdxkBeoNCFKEKIewpg/Sgni4qu1txKEvcOLD3aSBPHYU2jPnw5n4UzY+Jy4OCavhyPwuBBj8CGiS+ww3sH8JNphFBVg9fzpyEjl95/m4D0LwZy3YLalSBDBRFO1pRC4JAKKBKEWh0JAIaAQUAgoBIYfArJh/qsBwzrG44nDb5hBG9H1RvoIGnBBaGhQSBAyLlmwm1ivFYX/m+z7J0EASJEgggCiakIhoBBQCCgEBozAI7zjtwF3yTfLEazcOnddFfFLW896XjvcH768dger47pC49oFK151gWb2x3k+4doNZ0h7ViSIIYVbdTbaEBhJJAghQOjFwOSszWbD3u2b8N6G9/H2exvR1tiIqIgwKg2MQ9LE6Wi2JGLTGSviJs1BzLgJCDXHoaWzC+0kSThd3TB1NMBXXYb2HRsQ6WhFYoRRUxWYPX06VixbiulMXmdkjkVsUuCGl+BJKAgBQpLrpaWl2LlzJzZs2IAuRxeT3F5EmCLwqQceQs7EmXh70x4crO9CnTkKcUVFaDNFocVlREREJCyiCtDRRgWCUnQf3I6u/ZuZjw9F8dwp+MRtN5PUMZ7nybw2giSDOGIQ7ocweGH0+5FYt24dpAaSIKxWq0ZkENxljNXV1di4cSO6aTsh1332s59FWFig09P57uS+8+sh+AHpqgtCTjlw4ABefvlllFechd1rQnVDl6bOkT5/OdfXdHgTU9Ao1h4urkuqcrRxPnyHKRh2it8VWttx782Lcf+tyzGNayouJQahMaGMOYJEBvn4dKG6SKBP6bnI2L4Ws0ihyBT2WKj0nYCL3qtd1Nv91NlNr9RdR0mCeAKd+UVw5M1AI9eIwRhJ8oXsb3EhKsSJMFsTSRAbsCjRjE/OzseN0ydhDBVHEBE8VZR+L6IhvlCRIIYYcNXd9YqAIkFcrzOv4lYIKAQUAgqB4YzA8xzc/QEDFCeBxcN5wFc5tot9zz+a7T+uEq6g3h50EoQYg/6AVTxdLq6fGNTxX7Kxb/GdHwehK0WCCAKIqgmFgEJAIaAQGDAC/8w7/i3grtEuC3YxgETXeRtrQp835YPxzayiLqXK0CDALcAYE9DVkzx+cGi6vua9KBLENZ8CNYCRjMBIIkEIzpLG1Xe5O7q7sPGD9fjgw43YuWs/crIykZGeipSkeDgik1Da4cNrJY2In74YkZkTYfOEwep2wuVxMsnrgoU2GIbq42jZ/hbyokIwIT2BqhJnEGmxICczA7OmTsCs2TMxc+7coE6xJLKJOyoqKjTVAyFBnKK1RU1NDTIZg5AWwsxhWL5iJSIT0/H8+i3YWdmMKoQjdtY8dEXEo91LC4gQEgcISJTDBlSVwn5sLxxl+zE7Pw2FGQkYmxSlqSTExsZi7NixmDhxGtLSxg6acsLlQNJJEDk5OSgsLNRsMcTaQcgGUoQEIYoY27Zt09QxRClizZo1l1SCuFx/V/u+EDHEXkXq4cOHceLECZgsEUgem41dxyphjUjFmKJlMI7Lgz02ES0iniByJZwPU3sT2vdtgfXwLqDuLOZNHo+FMwowLj0JGdnpyMjJRE5OHqKiEjgfwqG9VJHV7scHHgOPWI1G+EiAEHLEBaIegqVUv1zKR0Lg7Pbgw50H8Z2fPY62HJIgCmaji9YxHoTB4DOybS+iTW5YuhvQuOUtkiBC8ck5E3Dj3Ol+EoRSgrjaJabuVwgoBPwIKBKEWgkKAYWAQkAhoBAYfgjI5rabAob1Ko/vGn7DDNqI7mRLr/RpLYPn8n2rKoOLQFBJEJkc69usw8HLRJEgBnfhqNYVAgoBhYBCYHAR+A2bF0KhXo7wYOrgdjmsWhdSJb/ZR1+D60N8TdQhqNGtyhAhkM9+yvr09TDPfz9E/V/rbhQJ4lrPgOp/RCMw0kgQkg4W8wRJ7zpJgnj3vbewY/sOWhWcwurVK1CQl0MVhf/P3ncAxlWdWZ+pGvUuy5Kr3C0X3HDFgDFgCJ0lBBIghCVls9mUP9lsdpNNNrvZf5P9k02yyUKySQghgQQCBFOMAYPB3ZZx7022bPVeR5r2n/NGD4+FwU2WVe41D715c9+93z33PpX5zj3Hg0M1bXjncA2eKDqKzJmLETe0EFWk5oWYG+bboCMBZf4r4Ty+FzXrX8TCglws5C79tWvWopxqBM5QENMmjSMRYRE+cuut1hx/8A77c1sCSvpLxULJ9WXLlmHfvn2Q5YLsIBYuXIixY8daygiyjGhmMvoXS1dg9aEyFAfjkDZ1LtpSstHk9CFAIJKdLqRHQvCW7UWgeAcix/fjjjmTkeMLo6xkH6qoNOH1ejFixAhcccUitllIZYV465osMnqy2CQIqVPYJAgRQkQckCWGbYexadMmVFHVQ2SJT33qUz1KglA8OkTOqKiosOw71q1bZxEgFN+YCZMw8bJZeG7Vu6gMJyJ38gK0ZuejKTEV9ZaiQ5BUlTCyeVa26Q3UFq2E88gBjMyOw/DByRRPiGDkqOEovKwQs0iuyRs8gu1mWdYWp1d2CLAlESFUPDwTfSdanNYVPguxC5PrVrYZ0NyyzVMlP7oqQQTw1vot+OqPfoHaETMRGHc5Ankj0EELljCbkRZEskckiApUvb00SoKgwsg1V8xAnuwwzkCy6Mm1dbH6MkoQFwtZ065B4BQEDAnCLAiDgEHAIGAQMAj0PgQ2M6TpMWHpM0Z91thfy1wOTBv9YssMvqC8nykXGYFuI0EkMdD1PAovcsBn27whQZwtUqaeQcAgYBAwCPRGBF5kUDfFBLac50t6Y6AXISblnp7l0ZUBXMpr+sWl5CL0aZr8YAT0R8gvu7wtYsTBAQKaIUEMkIk2w7w4CPQ1EoTSuCJC6AdRMEA1hZLDqCivQFN9M60fhiKNqgcuJmfXbDuIZVuP4E9bjyPt8sXwjixEHQ2rArzRQSJEIjO8voZyuE7sRdu21/ExEgfuv+5KlJWVo7GuFgGSFDIy0piwLsD4idE9BOpX6Wjtvld6+XyLkuxK+leUleHA3r2opupBiMSIlJQU5OXlIT093UqKp/DrifpGPPbyCqwlCaIk4EXa5MvREp+BhkgcwhyIzC2SqW7hrS4mAWIv4iqP4EsfvQETh5Mo0VRtEToOHzqE3bt3k/yQjJycfNpMjMfcuZeTiKAfFT1XbBKEFB5sEkR7e7uFhTDpDSQIETJk0bFlyxasWbPGwk2KEMnJyZg3bx5GjR2P+LQM/PzJl7C3ug3JBYVozSAJIj6FJAjaqbjctJBwIN0VQt32tQge2okhjiDmTRyBgkEp2LV9I2oaqkiVCCItKwtz5lyBRdfcgEwqSfjiTmf7oRVnkxecXH9OiwSh9WevQ4ctFiFOC61UrMPJexx2LXuObR0VvXaRRHSSBNEwZi6CE+chMGg4/B1c5+1B+NhBSicJopwkiPmDfLhn7mRcM2sK8nJIgpDaRD8vhgTRzyfYDK+3IGBIEL1lJkwcBgGDgEHAIGAQOInAEZ6OiAHkBzz/ej8GqIBjO9RlfDfwtUQFTLm4CHQbCeInjPPvLm6s59T637O2PrS+0GLsMC4UQXO/QcAgYBAwCJwPAl0ZsY+xkU+dT0N98B4RGfXLb2yhs7TlDbelD46nr4f8ew7g4zGDKON5rDVGXx/fmeI3JIgzIWTeNwh8CAJ9jQRhD0XpXO7ZZ0I4wISwgzvitSc+WpRQf/61NXh+3R48v6McqbMXwVMwEQ3c3R4QfYK54Xh3BN76MrhK9wJ73sHnlyzA3993p3V/R2sb/Ex8S3HC6/NZCXAV5Zp1rSsJwjYd+HDzgfdPQoffD39Tk5XU9tCCQ/3EqgHo+v6SEyRBLEfRkQqUh+KQOXk2Wn0kQYS9tEVwwRMMwNvWClftcTjLDyO5vhTf+8J9mDdtHIKRACpJgti4fj2efuZpHDlynHlrH6ZNuxz33P1XVIaYZ7FJTq9A0P2PzdKlS6FDShdSuZAdhggHIkGI9OEj1lJfkEXIpVKCkE1JXV0dXnrpJbz88stWbLm5uZhIIsztt9+GfKpYNLT68Z0fP4atRyuRPHIcOkiCaE1IRh0XZbw7Hom0iUihjUT9zo1wlB1BIVUTbpk3ExPys7F8+fPYvHUjDh49hDa2vfjaG/DA/Q8hf1A+EuMTPwD06GrXZMkOQ+tCa9CmIJBjQYYO33+PFaFmbKpErNqH2lBlFTfaSYJ4c91WfI1KEI0TFiBcuAAd2cPgbwshTCZEPG9N9nTAQyWI8lUvYW5uPD42dxKunT4J+dmyw+h85vi88aGLKkP0M3UIQ4Lo/u8DpkWDwGkQMCQIsywMAgYBg4BBwCDQ+xBoZEjRP4Sj5R94fL/3hdltEemPseYurX2Srx/vth5MQx+EQLeQIGSDIRbLyU+G3t+d/iIu5iFSQQ0PGouesehBsLUZz1i5S4VlfP32ud50mvqGBNENIJomDAIGAYOAQeCcEVCiOTfmru/x/Jvn3Erfu0FSYJIHk0pybHmAL37X94bTLyI+xlHodz27/IEnn+gXIzu7QRgSxNnhZGoZBE6LQF8lQeiP0BATw2Eme11dSBBhJmSfeukdPL9+P149WI+kqfPgGT4OzSQNhNzM7DJX6wr74WmsgLucbkIxJAgXk8SRYBihoNrWZncSDTqTvbYKha7HGgvY++3PlQQRlg0EbRfUnkgA6ieWkKDre44U42dPP4Pdx2vQ4k1HwZxFiKQPRivtMFraOhBobEawrgYdVIBwVJYg1V+Pb5IEMX/aBHioCNDW2oLyinLsO7gXO3ftR21NA1JT07F44ZWYNmUK3HFuCgaca+Tn9zA999xz0DFhwgQUFhZaZAiRIFRkzyHCQRnVMXbs2HHJSBBSphARo6ioCHup0qFYc3JykJaWRqWRfPiSklCiDUV6AAAgAElEQVTf0oF/+o+f4XB1CwoXXI2UYcMQTklFjSwkuMbiOJfxjjAOr38b9ft3YWhSAm69ei7mTZ2A4yeOouR4McorSxFivVEFYzB18jQk+BLoYPFBH9fYJjAurjuXtV50qIjiwK6iJIgIA5AFhksr0tZLidUssckUutOBpsYAVqzbhq//5FdoGjcPoQlz0Jady2bccHZEOA6qQThb4WwuQ82GNzAr3YU7Z4zBzQtmY1huTqfdhrpiX5w76NmyLDj6TzEkiP4zl2YkvRoBQ4Lo1dNjgjMIGAQMAgaBAYiA/jBpt/5oOFk+zdP/7edYiAQRy0yX8kXXTYD9HIJLMrxuIUGcbsemPZo6nujDY31grg/R+1oxJIi+NmMmXoOAQcAg0PcR0GfOFNV+bxOeRvS3PH7e94d2xhGsYw39chJbfsoXXzzjnabCxUBgNBs90KXhgfCHSeyQDQniYqws0+aAQaAvkyBIV+A8RUkQ7k6+v/KxgVAEv3r2dbyw8QDWlAWQPHkOPMNGoZHJ/ggTzQ7aFTjDHXCRBOEs47fQPavwuSXz8bX7bqe9RNBqL5pe7lqiSWSpSWhHvl2U9rWS0eexaqRaoUNFBIhTlCACQezYvx8/euw3OF7XBm/WUExb9BF4svLQ5vSivqEFrXUNaKuuRtOJA2grLYa7sQZf+8L9uGLmFKRRXUIlEArAH/Rj776DKCutQAeJF5NpiVEwbATcvotPgghzUkQueOaZZ/D8889TiWIappCAIRJEG21HVEQAUT2bBHHs2DEMI7ng4YcfthQy3Eqw90BRnNXEU/03UaVj1qxZlj1JlPYSRGt7AOUkkvzL93+K+oATSz56L/IKhsBDG5Y68gAkxqBIdWxZuQLFW99FiiOCW6+9EouvmG2NoKmpHk3NDVyLbiQmJCEtMfUMIxOhQcoOajWq/yA9B0WkK4pZh4frSIoiHipqfFixqRClFc1Yvnor/vXRJ9BWeAWVIKgykpbJZ8MLN1lGHtBmhSQIR2s56jetxKS4AG4cn497blyMUUPzToo+kMxDNg+D4Wel52KRcVLg4vwenh5YD4YE0QMgmy4MAoAhQZhVYBAwCBgEDAIGgd6FwCCGU94lpL/ia1kj9+ciIQHZYtjlhzz5an8ecC8ZW7eQIKS6cDqf8t28fh2PE71ksOcThiFBnA9q5h6DgEHAIGAQuBAEhvDmki4N3M7Xf7mQRvvIvfmMU1Jg13TGu55fF/LQp/Om9DwCD7HLX3XpdixfdyVG9HxkPdejIUH0HNamp36IQF8lQdh2GNEfPyQ1dJIgmKNGU1sEP/rds3ipaD8O+uORNWMh3MMKUNneirDbBafXAx+VByJ15YiUSAliLR5eMhtfue9mpDO1HJU6Ot2O9qj+RPgUM4LoohAB4nxJEFJAEPlBqhOxJIgGkhyKtmzFjx75b7TTxmLo+ClY9JHb4WGiupEEifr6RnS0+NHR1ILakoMo3r4Vx/ftxpe+8CAWLZyLYYP02ZVEAsLW0dTUTOWFNgRIgkhPTUNyYpJFCLnYdhi2usIf//hHy2Li2muvtYgQBQUFVvJeFhQhJtKltlBTU4ONGzdaSgxZWVn4/Oc/j/z8fCRRgaEnik3YEDnDwokECKlURCkHEZRWVmLHnv3431/+FvGpmXjwb7+AvMGZiE9KBJfde+tAa2HNynewo2gzQq0NuOnaa7D4SrmGSTSBJi48gpxzj8sN3wcqQNgjfj9bwFaCUD8nqJ5RUVVFMkUiMjMykGaRNj64RFcxsHFXCV5+azN+9cQLcMy/Ae5pC6g2QsVbCUqEgnyi2hAfH4YzUI/q9SswrK0WC3LT8PmP34GJo4dbwg9WibA1Wq/AQRKEwzbpOIvZsgNRO71UQMKQIM5iHk0Vg8CFI2BIEBeOoWnBIGAQMAgYBAwC3YnABDam3HFsWcQXb3VnJ72wLSkfz42JS/bD9/XCOPtbSN1CghDJoas3tDYPTOOxs48jZkgQfXwCTfgGAYOAQaAPInA5Y97QJW5t79vYB8dyPiHrM/e/4/HPPPSLykBKuJ8PXhfzHlmQxP5CLpuWrr/zXcz+e0PbhgTRG2bBxNBnEeirJIio3H/UoILOFVQ6IDuxrIq79JtR0xDEn9/ehKJjtajyZiFt4nQ4Bw1GVXsLgpTrd3q88Pni4aRqAsqPAPs249pJebhz4RSMTktGXnoaMtNSrLwsN/FHrQacynDbRgR6x3q38zj99EvhQcl9JdZVpGYg2ws7oa5rkYjDqqMiEoSdhG9ubqZtAq0hdu3B6yteR0J6JkaOn4SZs+fDRUJAczCElpYWhAMkOHQE0Vh+AnuoOrCjaBOuunI25s6egelTpyAxMR5x3ji4mWwX2UHti3ThYhwuvlbR8DSWDyVEyG2BFYNMjmtcrA2XCCWW9cL7S0jqDyQ3tNHuor6uDocOHcK6dessi4kFCxZg3LhxGDx4sEWAENlAh0gQGve+ffvw1ltvWXGKMDF16lRLFSIhIcHCUDj1ZJFlR2Njo6UQUU4SxPHycmzduBV5Q4fhzk/ci8zUJK4n2nl0CWrrlu3Yvm0Hymh/MW5UASZNmoTBublISUmBj4oNqv9BmiP19Q0oKTmOjIxM4pLCsce/j6wifBTbOpJG9lIxpJDWHWNHj8bQoUPfs2s5xQyD89bWEUJDWzuqSIhZufUw3n53P1Zt2AvnrKvgnDBdtAeSIEh8CAeoMtFGVQkt/RY07ypCCpVGxoTacM9HFmEWrT2GDskhmYj0I5doQVrDJ9kMWvKdAieWQ0bnUjsFoVAH165sZ9zsj+vIyXm1n6qenN8P68uQIHrLTJg4+jkChgTRzyfYDM8gYBAwCBgE+hwC8xnx6i5RT+Xr7X1uJOcWsDY33hpzy+s8l4iAKRcXgW4hQci/pat39yu89pGLG3uPtG5IED0Cs+nEIGAQMAgYBGIQuI3nz3dBZChfHx9gKGlbpvzSTLl0CBxl18Niun+K5/deunAuSc+GBHFJYDed9hcE+i4JQklXpZHdaKH9RUWrH88sW4miHYdRXuFHky8FLUnZaEuneFNmNoIJ3KkfDiEgIgB3qztpJ5EQakV8UyVwZC8Sm0uR52nFlVPH4urpkzFn8oRoStfqhgwAj7bHa9aVgI+SFs5kgiFyg99PpQYm+kUckK2DbB9sawW1EImcavOg+kq2Hz58GFu2M4FeUYX0lHQMzhuCbCo7xMfTojTehxDbUftOB8kMzDKHWltwiInwzZs2oeJECUYVDMctt99M8kAesrMykexLtpLotv2Gg/c6OskZzKVb9h6yxvggUoOGHAlE0ORvssgJbv6LT46n/YLG8/7i55irSH4oO34cx44cwc6dO62x5+TkYBDHkUHFAqk7iPygmEQO0Xhs0shrr72G3bt3W9hdf/31mD9/vkWE0D1RZYaeKydOnLBiWbNmDfxUrhg8OA8j8oajYPQojJ44Fh6RQRh/1NTkZJGqxZHDxdi0aQOOlpTAQQLHkiVLMJE2IIOys636H0Sj2b59F55++jnMmTOb5ImJJDbkkfxxKuFEBAjZdvzud7/DKsZ21z334KorrsDkwkJLH8W2abEjChPnsjraopRUomj/YazZdwQHa/3wJ2QjkDcGHRl5NP71wsXAXFQOcfBVhA9AJOKHp6EKoV1b4NqzHROH5dLaYw5uWnI1stM9SPE5SJ04dTScVhJuOp8SLvHT8VbayVzytwepiEHVCS8VMWjj0dtEIQwJoueeM9PTgEbAkCAG9PSbwRsEDAIGAYNAL0TgZsa0tEtcA+Fz719wzLIYtotIHyJ/mHJxEbhgEoQ+leg4TYz/yGv/9+LG3iOtGxJEj8BsOjEIGAQMAgaBGAT+huc/j3mtj3llwNxfLSHEgn2TR5NZBb0KAfnUya8utnyWL/RL+0AqhgQxkGbbjLXbEehrJIio9oOSx8zKk9TATe3YV16NdUw2v7XtIA6caOBOdw9cWYMRSR+EQHIW2plc7WACOqREOxsIU30BTibxIx1IaG+Et7oMkapieJtKMW5QMuaMHY4FE8ehcEQeMkiecEoqwcX+pAZhpZbDTM4HqMRAew2+53Z7LYJDVOXhZJF6wObNm1FVXQWXx4X5c+ciJzuH9USkiNp4kF1h3dDmb0NdQx2OHi1BaWkpqqoq0NDcwuRxHAqGDkdGajq5DyQ/cABhkgkiPLh3Hg4pW9DSwsmMczUtEUSeKCHpwON1YXgBFQEiQRIPsjBl0hTkZOUgiRYYVhFBg0n0iooKnDhRTtWGACZOnoj0DNv+4dSl1uEPoIn2HJu3bEZHoAMFtBfJHzYYqekp71uT1XW1KK0ox+HiY6imckJTfT1CJDOIAJGXl4c4qiDoEClCpAdLWYIEDZErVHR9165dOMJxVPL+IUOGWKoRUlCYMoVqHVQ76IkiAob6F6YHDx605kf4Dc0fijEFYzAodxBSTjN+OzbdLyKE1C/2UwmjhqQQWXsUjBiBkSR0ZJMIIRxOV9auXY+f/OQR1i3A5ZfPwEduvu595A+tL+H0+OOPY/2GDfjMF75gkSDGjxlj0XS0umzNjNqGZhwtr8XWY5XYXVqLg1VNONzchnqnD56sIWhP4HPiSeYHR97oenJSpYFqEKSlSAIEvkg7Qkf3I3RoD3J9HkwdkY/ZE0Yh2dmMUbmpmD5+FBJITvF0sh2Ki0tQXl5pKXuMGjWCc5hnqXjEWq/s2bsf+4hrSnoGhgzNJ8llqLVzpzc5YxgSRE88aaYPgwAMCcIsAoOAQcAgYBAwCPQuBD7JcB7rEhLZ+GjtXWF2ezTfZYvfimm1nOeDu70X02BXBC6YBKEGT6cEIQ/p3/QDvA0Joh9MohmCQcAgYBDoYwj8G+P9pwHyS9F4jlPMV9ksKMG+rI/NVX8O91Mc3K+7DFDzta8/D/o0YzMkiAE24Wa43YtAXyNBiAChVLm17z4URkWNH0tpTfCrN95BR0ouwmn5cKblwe+KR7vLiwAJB61MsHdop75UGEJMDasRnnpo7eALtiMl6EdCRz3czRVoOXEAg5gAnpabg4duW4SJw/NYtXOPv+Ok+kQT7QRKSopJhgjRqiAZI0eO7FR5ODk/Jdz9/1//9V/YtXcXElLi8c2v/wPJCFNZz+ZNniRBVFYzOX1gN1atWkcixDG2yUTz1BkYPWocUuJphUCCQCRAwgD3ygep/mApNygy+nWEGJeHCWbb6sLNRPSJE8dQtHk91q5dg7SMNNx7/724fPrlGJbfKR5E4oEUJ9atX4/Vq1ajvqEeDz30kGVTkZqa+r5F1sAkesmxMjzyyCNopxrCR266CbNmTmXy+v0OTFv27MCmrVuwc8tOS+khOzMTV8yZg3TaXaiILBKbDLcVIGybC5EhVEfjkTLGli1bLIsMxXv//ffjlltu6d6H4ANaa2pqwnric+DAAej8miXXYPiw4Yj3xMNLSxXZgXyYNYdthyK8mmRvwvUgm48EzqdwnjlzJtLT00/b+9tvr8b3v/8j1FXVYfblM/HvP/gXJCQmnFK3jqQKkWxeeOEF7GeMX/jKVzBj2jTkklxhl6jhCbDj4HG8sno7lu3ch0PNtEPJGAo3iSVIzUDIRZJQyIdA2GuRIEBlh4gnjEBQKh2cK1IpPB6uvGATvB2NyNFzU0MFleNH0F66H1dMHYUv/vVHkUuSShKJOirLlr2KDSRmHD9egttuuw1XXXWVZWcSSxR68umn8OxfnsfEwhlYuHAhrrhiriFB9MjKNp0YBHodAoYE0eumxARkEDAIGAQMAgMcga9w/D+MwUD55egv+v27fJ7D+1nMEPUBgFjrthRk/x79pRtdt5AgaHSKEV3G8Bm+/uWlG1e39WxIEN0GpWnIIGAQMAgYBM4SAZEIH4yp+y7PZ5zlvX2t2ssM+MaYoP/Ac0mD9Xf2b1+Yp8cZ5P0xgQ5UhrIhQfSF1Wpi7LUI9CUShLgL+vRBh6Wl4O/AO+8ewF82bsNzW3YjaTwJBrmjEE7K5Q8pL9otnkSQBAhxH/g/B5kPUoFQkRgElSQ8PBKZ+k0MtcHbXo+2siNw11Ygl7vgP3vzNZg/uQDDs5M758+OwGUpBGzbtgllZdVUKEjHtddei8REbY45WY4ePYrvfe972LN/D1IzU/Hdb30bUydPZeJc6g8hEhmo6sBApOhwpPgIVryzAnv27LcsF0aOGonxY8cjf1AevIw5QjJBiOSAMEcesY5ocjraBq+S+OB08gp38ctWoLKyDDt2bMbSl19GO5Ubrlx0JW696Varf0tBgv9qa2tQVLSRSfSlKKZqw6c/9zlMv+wy5DE53pWoUFpazvZ24w9/+AMtKRLxyU8+SOLHCNpapLMu4bSz7RzZa2+twCqSLyoqq5GTmYVRJIjIAiKeyX/b7kIkCB0iOtjXNAbbskOqAXqtr++++65FhJAlxV133WWRINJIqNB7F6uIuCAbjD/96U+W8sWoMaNw5VVXEhvaUrynr3D2vYsMojXz9ttvW+obmiOtmSG0OfF5+XmiFjQxFHFCmKxftxGP/PyXKD54hGSYyfjBj76HRFqBWGB3lrraOmzasAnvrHoHFdUV+MzffBbjxo5DckJU7UOr1T5WFu3FL//8FrY1daCaig/eXJIgaEviSErlSqQiRzu1VYJUSiFxKEzCQ8hNDYiI1FaIMS1bJPDg8YbhdYeRRAURx4mjaD+wC/49m3DF5KH44ufvxXium2wporDf5559FrI00bw9/PDDuOOOOyy1FM1ZkCSKuvo6PPnHJ7Hs1eVYfN1NWEgFixnT+WzwXt1vK75oHLaaxdmj3X01jRJE92FpWjIIfAgChgRhlodBwCBgEDAIGAR6FwKxP5sVWSmP/N4V4kWJ5i62+nSXlnP4uuqi9GYatRHoFhLEc2zt9i6Y/gdff6Mf4GxIEP1gEs0QDAIGAYNAH0PgVcZ7fUzML/Fcfmn9rSzhgLoqP2zgtbk8ulpf97ex94XxHGOQ8uSzyx95ck9fCLybYzQkiG4G1DQ3sBDoSyQIKUBEDROiidHmxmb8z9Ov4eVt+7G1rgVZc6+AO28MCRBpPDzoYDIZAXL2lCsXCSJA8oFb7Ae+lhuFbBj444x6EZY1RnzYD09LPZoP70Pw6EE8cNU83Dx7AhZeZn+rPfmj7+jRYqxYsYxEiN3czZ+FL37xi+/b1S8SxPe//30cOnoI2bnZ+MZXv4GJ4ye+RxiQ1UCAI/Lw344dO/D7P/0ebW1tyGZyejaTwulMesc5SAxoZbC03VBCW2GTGsAhuKNDiFmuVqJaChdUKWhvb6EVQwX++OyfcZC2EhkZGfgcSQ5XLbzK6k8kiKamBuzfLzuF39PmYgfupxLEvNmzMbagwFK1iN21v3//fqpUrMLq1Wtob1CAL3/5y3w/jslx6lGwz1gSxFNPPYUVK99CfHIKZpBUMXnChPdIFUryyyZCbSshLnKAkv520XX1LTUIvS9VCtlRbN++3epfigEiD8gSQ0SCi1XqaeEh0sUPfvADjBw90lLSGDtyLFI4JmF3rkXjbiV5QDiuXbvWGtOdd95J64rxyEjOgC2BoHrCZNu72/DMk8+QFLOHqhFj8N3vfotqIiTjxBA/6mpIgli7CTuovOEPtOGBB+6l3cZQzkXUYkXPitaIjudXFOFf/ud5tA8dh+BgqoFQLSJIa4+QCBjqvI21A5wHrp2AM2ipi1hOLSE+PDq07hJod8HD0dDAj0FLEDmyFx1FK3D5mAw89Ok7MIdzMpyqH7rtz888g+eff56KEMvwta99jaSZT1pzKfsPf7sfew/txdK/LMXmTVtw36c+hdmzZmEEbU9UhK7Wte0xJ4uMS1UMCeJSIW/6HWAIGBLEAJtwM1yDgEHAIGAQ6PUI/A8j/FxMlDt4PqXXR33hAS5kE293aWYyX++88KZNCx+CQLeQIB5mB11VHzby2ux+AL0hQfSDSTRDMAgYBAwCfQyBbV1++ftfvpY6Qn8q+sR7C49JMYPSZ9L6hXB1fxpoHx1L4Wl+Ce8vKl/nOiWGBHGuiJn6BoEYBPoSCSJWCWL33kN4e+27eH3jdhzgDvamfNpRjJxAOwxaYSCZfpBOBEkcABUd4JR2BJkPYSZ8I2qF10kukJ2GiBAiD7gjQXhpjeELNMFVVwlPTRXGxjkwe2gGrpw0BIUFuchKj+6wV6mpqWaSfAdeemkZWppbcd/H78PosaORmZX5Xp1jtLX4z+//JxwkXsyYPQPXXXMdBueetBSVgkOIShQ1VZXYum0LXl72MjIzczBMyglTCi2qA2iB4SJJgNXEg+BOfaklUPXBVoIQOYLvWzvoHWE4XayoofJfR6gD23buxGGSIKqqqrB48fVMNs/GCCbK3SQvtDMZXVtbTSWIv5BgsBo5g4dg8TXXYPGiRe8jQcjG4bHf/AZNTIDPmTsX/4eJbXXkILnEVoJobWlBOdUTpACw78B+jJs0ESNpHzEok/YMjDtMrG3rCyk+2GoTil+HXusQEcB+X4SIFrYrFYWDBw9a2GYy0T5p0iQMHz4cWVlZF+V53rp1q0W60NfpM6fjjjvvQEZaBuK8UkM9vyJyQ21trUWEOHTokDVOKUGMGzPOIsnEJ8S/pwRRUV6BPTv34M8klIRpS3HfJ+/D2MJCzlF0/bSTUHG0+Cjn7kXUUlUhe1AW7rnnbgwenNsZnIskCAdaAkFsOVyKpWt34cnXt8AzbhqQOwIBqkV0+LwIal64hpwBzkeYC8dJVQgX54OWMFKCcFIZQsYrIcbukDoHSRJennua6uCuLkXg4AYMiWvB7AmDcOu8WZhWMBw5VETZvHEj18Fy/P7J3+Pqq67GTR+5CfOumEc1iFTamtSQHPECli9/g3YZ5fjmt7+NmTNmEN+oXYrK6ZUgbF0LsZhOKmKc32yc3V2GBHF2OJlaBoELRMCQIC4QQHO7QcAgYBAwCBgEuhkBbbK6O6ZNEQOu6uY+emNz4xjU3i6BLebrFb0x2H4UU7eQILi1AEd5nPzUJooQ/wLG1j4OliFB9PEJNOEbBAwCBoE+iEA1Yz6Z5QD+ha+/0wfH8WEhf4Fv/rRLBVlhfKKfjbOvDqerP5/GUcBDFmgDrRgSxECbcTPebkWgt5AgYhUNPmyfva2G8McX3sCPf/VHHKclALibPv3q69GakAW/O5U7yBOtXeSyiogW7YlXqwk8FZsguuOd+v+d59y7riQ8SRAJ1JBIp0JDGu0Q6rcXYbizA1eMHoy7rr0M40cOItFA2hFMQvP9RhICfvnLX2Lv7n1YfOU1mLtgLsZOGGt1paT+MVpM/Pg/f4zR40bj9rtutxL2seoFSoKLFLBz5xYm2zdjc9FmFBZexvrjMHhoLhPd7QjS8kNKCwo7xCR1pFN2QSQIKTqESeQIMkmu3fI0M2BsAeufw0O9iIQEBJmwPnrsGNavX0+VgJEonFCIBVR78HFHvq30sHLlG3j99VdpXbALN910MxUFHrDilB2FYpQqg9QdvvOd72DUsGGscxO++NWvnrIONd4q2jxs27SJ6hjb0NbehquuvQopCcnknTBhzbhDrKO2YotIDnYfOlcRWUAqECJC6Fw2GopVKhlr1qyBFDamTp2KWVQPmBCjMnG+D4b6jy2akxdffNFSMRhEVY4rr7ySBBJ99tU9pYHr5giJKc/SMkIWKrM5H5MnTya5I8MilcSWf//mN7GHKiEzSDxZfMMSTJw8xcKliWSKHVTHePTXv0YC25g+fTpuu+02DMrRr6fC2IsODqumpQ2/f3Mzlm87indLGpEyaTacOcPQIv0T2l4ESJyx8OY/l6XhwJUkBwxnVJHC6fXC5fVQUKUVkZA0MDxI4DwlkDQU39GEYNUekiH2I6n2MB644UpcM30SJpCoUVdejnXr1uC/H/1vJPuScPmsy/HXn/trZJDkU3L0OB792Y+w8u3V8LPNRx55xIrfnv/3o2zPj/30i6d78axQYvs3JIjuWfOmFYPAGRAwJAizRAwCBgGDgEHAINC7EHiN4VwbE9LzPL+jd4V4UaIRK5sfMJxS7uWrpy5Kb6ZRG4FuIUGose/x+McuuL7ZuZhP6k/2PeANCaLvzZmJ2CBgEDAI9GUEtAWwjUdsjqa/7cBP5/j284jdXqkxT+AhUqUplx6B5QzhupgwxFTW/AzEYkgQA3HWzZi7DYHeQoKQVoNSnVI0OBMJQj+QfvvCa/h/v3sWzmxakw4dhcjwMWj0JKLdmUzyQ4plHRE1kGDLLrXI5LJk/ZWQj8gSQ1/Zo5QhmPDVVwePOFcAydwBn0SVhPZDe5DaXI0CXwifvm0OZk8cjjQSCxSrkvkh2jo88cQfsGolBZKCYdx5+2247vrFiE9NwuFDR7Bx/UZL8n/O/Dn4+AMft+wAvEwq20VJfSkDvPryiyQQlJOkkI88KgOkpqVyQ36ESWcpWXCXPkERkSAYcaGDcTtITnDxojNEUgTrRBgvU97EjqoWbLyDO/kjbidcsk5wuFFZVYMdtHbYt/sAkmmBcNcdt9FOYtR7KgobN64nCeI1vPLKq0zIz8Hdd99tkQtSUlIs4sHq1aupePESlr3yCj76V3+F65cswRUkBsSWiopSkkF2YtWKN5nMz8ZQkiUGDc6Ch0oCEcYdYtwh4t2VcGATMWwlCLVpnyvZr8O+R0nynVS20HGCihNX0DLkuuuorsGku2wWzreoPxEfFIssK2SDsYlkjpKSEosAIdWJYRxPdxURaKRssXz5cuzeuxvNrc24/+P3YvKkqVwj+hXsZHnxz3/mOlqHE5VluI1qFAuuuJJ1MlDPdbNt23b85rHfYeplU3D99VGLkIQ4rfEOrvl4HCitwOqd+7C06AAOtVLNIWsk2lLy4fdloN3lQ8DVQbpEiHhTBcJS9eDq4XzpWSA9B2ESJKJzoGXItUi1CHplwEOcvFSKiKOFTFzzCSQ2lSC5sQS5rhZcMWEkHr7jVjj8tFpPuMgAACAASURBVLzYSYsXKkEcPXwEQ/Py8PVvfBW5+cNQWlaJ3/ziERS9uxlhruXv/Ou/c+yT4eskwbwfZ31n0FNnK0EYEkR3rUXTjkGglyBgSBC9ZCJMGAYBg4BBwCBgEOhEYBO/zoxB4zc8f2gAoKMPDvRxQ+wfl1/i658MgLFfyiF2GwkikaOQfPeoLqP5D77+xqUc4QX2bUgQFwigud0gYBAwCBgEzgmBkax9uMsdN/P1S+fUSu+u/EOGJ6WB2PJdvvh27w57wEQXz5HW8NBXu/yYJ18eMAicOlBDghigE2+G3T0I9BQJ4tS99idjtwkPUm5QHe1F/zASRJDJ2CbmQn+1bAX+35+XIWfqHISzh6LBnYAm3i0tByC1swMlTbkr3s3krhK86sTaQR67i7yzTidtQnnYeO1yZ6LaWVECR1kxfHUl+PJd83Ht9LEYkZ1tNaNY1cqzz/yFRIcXsZ7WCZ996CGqKNyHtLxsrF61FstfXm4l7K+74Tp88q8fsBQNXLShUFJZpa6uDsW0NHjy8cctAsY9H7sHCZYlQghNTbUkOjA17YoqA0RkSUCKg8XClC2Bk71zaA55ZDB2L01AqKlg7egPcAwhZ7QTjycBjVQDKCZp4MnHn0RzQyMefPA+zJ8/D6NIhFBR0n8l7S4eZxxK9t9ww4248cYbLWuF+voGPProo3jzzTdpXXAc36Z1weLF11iWFLFl965t2LBuNV6nesKS625k+wtIKGiMOo4oJivKcysiJUiNQqQBJeOTk5MtYkJRURH+THLAVVddhXvvvRcTJ0603jvfIhKEVA/UV3V1Nckgr+AY1TNErPjEJz6BoUOHnkXTZ9YyiRWcaGlpplLCOjy39Dm8+c6b+Odv/CMWXbmImJ/a116un7feegNPPPUEPnbPx2grcTPjGWXZm2zZsh1PPvUMr91AK4y/isZINROyczjx8Xh72x78bvlKrDxQifbMERg+5xqUtXnQGI5DwB2PoMPPNSVyQedTJ2KQW4tHailcXLqsr/JiEaGGBAj4o+tKj5TXHUFKoB6p/iokN5fiWNEKzKZtzE//6WtIp3pE5fESvPrqq1wTr8JNQsW//uu3MaxgNCqr6/E7KljsP7QP8cmJ+OwXvoyxtATxqQ+t7/ehLWylbqFYrd47j7OYlgusYpQgLhBAc7tB4OwQMCSIs8PJ1DIIGAQMAgYBg0BPIaDPvfX5t11+wJOv91Tnl7ifE+w/LyaGf+P5ty5xTP29+24jQQgosXdW8hAhIrY8xhf64LyhD6JpSBB9cNJMyAYBg4BBoA8jMJ+xc8vnKWUGX73bh8cUG7rMpPXLbmyCXb8AyhetpZ+Msa8PYwkHsKzLIG7g61f7+sDOM35DgjhP4MxtBgEh0FMkCHsft5QKVJTSVCrTFv+PKjdEX38YCaKdygcnWoN4ZvNO/HbdFkQGj4A/MQMtzgRqIXgpyBDHHK7IBuyJRADuZ7esLhxUf3CFXXzl5KEodHQqRbhVR4lfqQEEEceEbSLvTGhqQKDkIPyHtuNTiybiplkTMLdw/Hv70XX38pdfw4svvISXly7F3zz8MB566EFkkgTx1ptv4/XX3kRLSwuuvuZK3Hqb+JJUcCCpQaGpVFRUkYCwDy8xER6vhPvHPkECBPfmM4kdZvLZSYKDw0FUWL+DY5C9QYgkijCT1RGSAij4QDUIjo1x+9ieSBAy6wjQCiNIWwU5T3i9cehgnXrG8fzTz6OqvJLkgYW4+uqFmFA4wUorK/G/nRYWv/rFL+Bva8f48YX43OceRkHBSIsE8fOfP4p33lll1fvud79r3Z+YqB5Plg1rV2P92jXYsnkzliy+DnNp8dBKhYMwxyDMA+JsRKfCsroQ8UCHNU8sUmLoem7bZIgMoXukBNHY2Ij9+/dbJIjLLrvMsuaYMmXKBZEg1I8dT1lZGV544QXU1NQgIyMDd955p6XQceZik2liV/Wpd4kEoTkR10BzLELHi6+8iFdefwUPP/QZzL18DoYMPrWvYpIxlr/2Kn74X9/HXXfdhdtuvR1TJl6Gw4ePYlPRVix/4x3cctN1uPuuW6KdaR1b6iYuvLppGx596U1sqw2hjSSIjMLLUR/00PDFjQ4qhIhHE7GeET1x1gvr0Lpzso0gnwW+ENPGUktxUo3EFeR8SVxFahBuB3wkQcT7a+BrLkd50SpcPjQL3//SZzEkJQ7B5kbs2bMff3rqD8SzAv/nK1/G6LFj0dDQhP+ljUybvxUjCwpw0623IXdwHhwivcR8TziJnr4z2GoQWrGGBHHm9WhqGAT6FAKGBNGnpssEaxAwCBgEDAIDAAHliVNixqlN9NpMPxDKVg5yasxAH+X55wbCwC/hGLuVBKFxXM/jWR5diRBVvPYIj2d47LyEAz7Xrg0J4lwRM/UNAgYBg4BB4EIQuIs3P92lgcF8XX4hjfaie2MTynZYD/Lkt70oxoEeyn8RAMmx2cXPE23JbR2gwBgSxACdeDPs7kHgYpMg7PRlJ93ASnJGtQuiqUybFGHXix2VUrOxhAiJHjT6O7ChuBKvFZfj9bJaNCVnoNWdhLZIPOt6mcym6gATvW5JOjCpKuUIZZ6dJE94IlRTIDlAR9Q4Qgle7XKX7QS/hiStEKDcfxgJrghSeZ//6H7U7dyIu2cMw22zxuPGueI9RuMXkePdDZux/JXlVFF4AnfceivVHD6KsYVj8cYbK6me8A5yBuVg4cK5POYjRDkEdm2RIBTWQVpmrKJixIF9u5GTlYlbbrgZfj+JA8EAyQuMn/2LFKH4/CQJtMtOgjv1w0xcy7DAzdciQegg7cOyw1CGuoOEgQDRCGgzP+s7O4kTq95ajaNHjiGZNhfXXX8Nps+aDhdxCnHsx6hI8Th354uUER+fhG//8zcwZuwYVFXX4mc/exS7du22rDy+8qW/w6yZM3hfdG4sFYVgCK9TPWELFRqkcLCAlhqTqc7gb2u1bBTkPtLRSYKQyIDIDCIeiPggcoNNdtC5im1NoetSgZAiQ+w9FRUVxPcNy/5h3rx5GDduHEkZXT/eOPfnQ1YYxcXFeO655yxCxpgxYyy1iaysWHcwtXu61dqVBNF19UYJIDYJwsk1ZlmNUD3jrdUrce3iGzBx/EQMYl+60+6hkmohr73xGv7t375jWXPcuOQGLFpwNba8uxOr127Cjr0Hue6W4KN3fsS6x1qbXA9NHMvSte/il6++g9K4QWjPLoBnyFi08BmgxglJMlJzEFFI550kiJALDr7h4oRJmSTkCCLsFuNBzwWfIa4wN58vLXwXlVXctFzxBJrg7WiAt7UGdds3YVKqD5+/7VrMKhiEnKQ4qp004XdP/Bb79u3BrbfcismTJ/ExC+KRRx9BOkkmc+bOxcwZM5CSlmYRcmwKyalEKHtkqmHXsr9znPs8n8sdRgniXNAydQ0C542AIUGcN3TmRoOAQcAgYBAwCHQ7AvqVnNJyp/wp/mm+/t9u76l3NvgGw7omJrQ/81y5AFMuHgLdToJQqFKE+COPrtYY9jCqebKDRwmPps6jnl8bedgahKcbsh6Qs9WhXMW6a7sBN0OC6AYQTRMGAYOAQcAgcNYIfJE1ZT1gF+VAtB3yw34+nnXjl7iiEunFPJJi4jjE8/E8NE5TegcCuxnGhJhQXuf5db0jtEsShSFBXBLYTaf9BYGeIEHYP0Ck8qBPU1S8PGJVH1Qn1i6hMy17yicvHfxJe7SyDj97YRnW1wdQkpqHYMYgJtiTqXYQxwSqkusuBLib3SESBJO7EWWdmX3WhnZPkOQHJn7DVGOg3kJnBPwiIoR61w56Eg60N95DJYY07n4PlB1F075tuGNSLm6ZPgq3XD7Zit9OUjfW1GIDk9E/+tHPkJCUgGkzp+Gee+/BypWrsfLt1Zg9fzYWzJuF6VMKtZneKiEOTmGtWrUGjz32W0xjYnjiuDEYOWIoOqjE4KBkQrzICSRAkGJgJaA7OKYOIhbimBzcge9kYw42IjUIN9+TxkU0eU7VBe7cD0gRgv15HB7u2PfC6/Ohmtjt2XsAr69cietvZDJ98dUYnJNpqVNUVVXjtVffoOLDatTW1jDp/m3kDxuOw8XH8T+P/MJq+5prrsGVs2cgPy+XRIxowrqdpJSahhY8/eSTKCk+jIVXzGObuUiOT7DUDhSR5jXABiy1D8YkawupO+iwFRhEeIi9znVpkSNEfrAVIoIis/AevScihGwqRo0aZalA2ASKC3kuy8vLSfbYZSlBSF1iyZIlyKb9iUgYpxbbniHWAsNeEUJKK1vodEnls4ptiSGFD5E9KqiQUF5djvxBQziONHjYl+4UVmI4tnOs6zduxE9+/t9I4HuXTZqEj3/0bry67C28/sYqkmMi+MQ9t1MJ4mbrFzX13O73Y9PuA3hx3bt4YRPJK5MWIJQ7Bm3xmWjlM2DNCjtxiJVhnfNFiM8MDzffCJMIIexdfBZCzjbONU1YuNAcfLYcJBhp8XMVWoQeL5+TuHA74oOt6CjZh7TmKoz3BvDZ2xZh/pRxCHQEsPTFl7FxYxG8nMv5JD1kZaTj57/4OcYXUl2FxKFRw4cjKSHBil0R2c/+ScxtFQhbK+ZMejEXsgq6zHQkUkYbm1g53O5r3LRkEDAI2AgYEoRZCwYBg4BBwCBgEOg9COQwlIou4ch7TxvrB0JR3vzumIG+zfOrBsLAL+EYu4UEUcAB/KLLIJTgUOOXqvwzO9YvuhdaDAniQhE09xsEDAIGAYPAuSDwfVb++5gbjvP8bMyiz6WPS1X3/7Ljf+jS+UN8/ZtLFZDp930IDOEVkVRjy1f54ocDGCtDghjAk2+GfuEI9BQJQrvTlRAtZvK6qbEJDp47tBPdUmVwWPYNIgdEZF3BBLFTB4cXtctgUjbsINHBgWNVDXh06Ss46EpDYMwMRDJyEYlL5vvkI4rHoPaY1A3xfiVyre33UvO3SBBsySJBqD8SDCT/b6VzozxG3hFVhZBBANURkvm2s74KkRNHMXeQE7PzkzCbcv9u9qEYI6zDlDCVHA7g17/+PapqqzEobxA+evfd2L51J7Zt3YF5V87HlMkTUTA831JqkCqC7AcCZHTs3L4Tb65YgZuuv54kiNFMtpMU0M53mdiOE0GAZAamodlDkKQGkjt4aAe/kzFKScBFBQYX2QhuJqdVRzjK6kNjCyrJzqvUgYDXSSKEx8ed/z7s2XcQjzz2a0ycNp2EjZkkNGQhzuNGa3MLrQsOYN26DSg5fhyf/syD3J2faZEgXnzhL8giGeCW229HfkYqEuNpO8I4NHaRIKq423/Fq68i1NGOBz91HxLYV6idNIxIQI4kVlY7JDKEVCG6kB0+iAQhBQgVJqCte1RPJAiRHWzCg76KIKG6drtn+0Sovn2PyBdqv7a2FqWlpThw4AAWLFiA6zkv1rro7N9K/ovAwfUT5YbGkiBiez4dhef0kYWk3BHsQHlpORqaWtEa4JxKqYGgtQk4/nfwyCG8vOwV1DC2QenpuP3mm/HWW+tIjtiKBCoofOTGxSSoXGEphIhl0drqx7qd+7Bu31FsKW9ExrwbEB48Bg1US+ngxFmRi5FDAoM1Bq41ESBkd0F0iTPXHhequBERJ9U8HBSaspgZYu9EFRiilA/W5yUf11qi1mrlUeDYHjj2F+HhW6/GgsvGW89v0eYt2LZlG0qOHsX0qVORS3WU5/7yZ0yYMhmLiXFORhbiqTJioSriC0k5Sb445OWSTJOURGWWWBLE+8klZzvn51PPKEGcD2rmHoPAOSNgSBDnDJm5wSBgEDAIGAQMAhcNgbFseV+X1qWM8OZF67F3NfwzhvP5mJB28XxS7wqx30XTLSQIeZjIy6Q3FUOC6E2zYWIxCBgEDAIGgbNF4AlW/ERM5Y08n322N/fyel9gfN/ikd0ZZzG/6pdfbkM1pZcg8NeMo6sEnbYl9yUrs+6G0pAguhtR096AQqAnSBBKYbYyWV5Z04AXl7+Gnbv3oq66Hu54EhfccUzKcvc5M67SMgjSCsLl1o5/yvHzPosIwYRsMEhiA6X4W9sj2FtWDX/eWLgL5yJIOwxXfCqtGpLQTCuJCBOocUyc+ttbEAzzx5eIFkz8OmXDYCWxldglqUK73EliCJNwwFS61bcS9VJdsCqzYx+/JNMiIz3QjqS6/fDVHoOrtgxJjJWaE4ypzSIC1FM5Ycf2rWjzt8GXEI987mxvqKpHU10j8kcMR05ONlJTkzlOpraZQHc5XVR8aENmahrGjhyJcQUFyM5I45hFamAk9P0Is18ZXDA9zR6o6mARRRQ3c9GsJ4qDj+QHt7WDP1onSpeIjk1JbuFOPQlrOOEOJpZJFikmweF3TEDXtHUgRIWIuNQE+BiTm/2K0HCitIJkgHoMHz3cslWorqhFVVkJUjMyMbpwCuLYlWXnwTg09jCJGG1UHmiuq8eIoUNw//33s5849hew5lIJbS8PokXlAx1RCwwV+1wEhK7XdU2qD7Lg0Hs6REaIJUHs37+fxI09VLGoOuX+s3mAbVKFSBQiNohgIcWHnJwcTJ8+HRNp5zFixIj34gzKW0Q2EG5i7rNNXT6sp072xxmC0Sw100Lk2ReexQ6qN1Q1tHPGZGfipmIDceJ/Wst11WWoPHQIkdY2FIwcgdKKOlTVNyORJIj84cOQNzQPLh/v45y1tgZQUd+CWocXTSk5SJp2NUI5I0iC8PJZov2IbDlk/SIZERIYJEvi4nWtN1GCgrKNkeqD5tpN/REXtSM0HLbNhyqKiVRJGJyD8fk4nylcS8HSowjs3wx/0XKMzU/D4IxEizvR1FiHmspyVJAEkZKaing+IyeOHUMmsR46sgApVMBw8v6QiCmMJTnRR3JODm658UYUjqbShx7c9wgnZ4fr2ayBs6ljSBBng5KpYxC4YAQMCeKCITQNGAQMAgYBg4BBoNsQuJwtbejSmjwh3+22Hnp3Q99heN+OCVGqGLm9O+Q+H123kCCmEIZtvQwKLaTvdkNMRgmiG0A0TRgEDAIGAYPAWSOwgjUXxdR+nud3nPXdvb+iTLWVaP9a58/pX/b+kAdUhM9wtJKhs8sJnkiJ5IO2ow4EcAwJYiDMshnjRUOgJ0gQSpu2UBngBIkPjz7+e6zfvAO1ddxd7mWy3BVHyX19lRIEE/lSN3DREsJFyoAsEywVB+6MD8nqwkOygget2q8+YiJ8Ey5HID4FTh93i1N9oLmdu9aZ0I+jtH57oJVJVZEgyGYgCUCOFy5teleaVzv/mQAOR3hRygRhtcvd79rb7qSigna1MxYX304hYSGTbbQf3gJ/8W60HD2AJCXn2Wg43GapOwQ72tBQX4n2hgaE2/xwxak9Ehg8cUinNYSX1hAOEQFkYcFwXMouUzVh6rixuPnaa5ksTkNiHEkgkXaLWOBQ0j+gNDgT7p16GFbSWZYSDCpEUBRfHHfmu0SCID6W1QQPfdVm/YgGy3HE0VLDSV8Mig0gwZdI64VaLF+3BpsOHMFhzkeIiX8P44nTQcJBa1Mzmuob2Eg72ltb4G9phYOxJaRnInlQvkXQUC8RxiBLExcT4xHGmpediSmFE3DDddcixcdd/aGApdDgIckgTnNAQkqE2XdbfUFfRWywSQg26cG+rgWveRLpQfX0voqIEbpHX7du3YqioiKLBCESg22bYSs3qI7asEvs9dj+9X6AY8jMzMSECRNwyy23WFYbiYn6lYgEntZWNDY2opmkAyXws3OzmbTnzGh9XuCTqXE1NTfjqeeexoatu1Bc1oD69jBaOK/tQlikGc6nh+uyhnYj/qoKJBBHPzkMIXc8kgfnwUtigZuKGWIciKMg2xi/rF/SsuEeUgDP2JkIpA9GC61RXFEpEmLKebRIEFJKCVtqIlFFETFfRXDQOcfnICnJyStavyRORGjPYdmYODkvVBgJW7FxfTh9iFSVInBoO9q2vI5EWmjEM+Zoi1QyaapH/WE6rDF2p5fPssOFRNpiJGdkkEjB2MmmkPpEONCB1OQEjBw2GJ/+xMcwZ9IEZGihXaJiSBCXCHjT7UBDwJAgBtqMm/EaBAwCBgGDQG9GQHa7y7sEOIqvD/fmoLsxNm0Q/GlMe5LP018kA/lz126E97RNGRLEGRA2JIiLvQRN+wYBg4BBwCAQi0Dszx1d/zmPv+2HEHF7rrWp1KhA9J7JVS6hkkdGTEiyKpFlyUAuhgQxkGffjP2CEegJEoR+kLQxeV7OBPt//M9jWLd1H5O0XviZ6A0wMQt3Ar/KGCBKSoCDRgAiI9CmQZl/hxK6ogeQBBFxehFmwjdu6Bj4Rk5CwJvIRCyT7kx2dzDBGpJdgZK0SvBKAsES/2dRDp2BeLR7XXYUMpegYoLuCwWZzLWsMdgLuwmTOCAyhoqPGehEttd6cBcCJYcQriiBl8lgD+u4uUueugtsgxYWjLnlUDHaTpRGGRfpafCQAJE1eCiTxVSwYPLYzfE4OT4n7/eRpDBjwjjctmgRcpLi+Fp2D1FlCSeT/szKW7vooyQI6U50KmXQJCEsDwIl+GUPQQKEqBLCWOl+/aBo06jF4KCiRkKQd3bC6vR4UUerhF1HSvD69t3YfLQcbQ4moGVrwPbiOfhQSyPaa6vQVnoCwdYmixDiyafKQEY2XFTd8FAJQVMklQfdGacEOmOdNXUipk0aj3GjhiOdSgle4tNK1QIXk+cetg3WdxJrERVEWLBJDcJY1053Xe9pfixbk5ii+fUw1t27d2Pnzp1oJolARAm72MoRIlCorl3Up8gOulfXbUKGfT2X9gtSgLjuuuuQweS8Taqorq7GcSpoFBcXIyszC1OmToGHa9DNdjRfF1KERXNLC1Zu3IDNuw9i55EKFNc2oaqNChtqnc+HCAgertUWkgzaqcrh5BEhYcGVmonUsYVwJKdwvl1oa/dbMh0Orw8BPiuu9Gz48kYglDsaAc5dhxQ4tK4tqKIWKlyQXCckFVEtxS27CxatJZFuLFZFiKSHCNduPNcf5zBE1Q/h53BzTfKr9UsimRBOPkPu5lpEyg+j49BmeP01XBct1ppUP6HGWrTv3UsSRSucJAm5svOQnJuDBBKAmmkBE+b3Amsd8zlJTfJhZH4OPn/PbVhQOAbZhgRxIUvM3GsQ6AsIGBJEX5glE6NBwCBgEDAIDBQEPsqB/qnLYDP5unaAAPAxjvOpLmPV57B1A2T8l2KY/ZYE8R2i+S/dgKghQXQDiKYJg4BBwCBgEDhrBOpZMzWmtuwj/u2s7zYVDQLnj8B83rq6y+365bzrHyfn30PfvNOQIPrmvJmoewkCPUGCUM61mccJJuB/+vQKrN9fjvqwj/nYqKS+1CAi3G0eoRUF06FMv5JcQCJBmLvFHZTml4S/Eq1hJn61Ax1UGnCmZZFoMAgBEiCkIsEMu9WWksOsZO1yF5HCyXbDYRIqlEhXW52S/yHtd6eaAikTVIyIs+6RM4BHKgpM/IeoEkGtCEvpwcrBVpbBUVcNV3MDCRBM5stAg7vkRbSQeoTH3c5d8EfQdvAgmo4fQ5hS/95RYzB49BiEmJRuCag+k8XKOVM9IcnRgenDc3HjjMnIJEsh3qXxd8DFJLVTahhUUmCq2EoMK2GtSCyVB2eHNTyLFiBChbgeJHBEpErAuNS+SBBSi4CHlhnsy9NJIggRp2Ymu0sbg3jj4AlsOFGLmiCx5y58NxUvfMKjtR6B6lLU7t6JjvpqYshYJ05C3JARcGfk0JKDcTBZHqGSgJfyEkmMM4NYzZkyDpML8jA40U3SSIixyw5D8yj7D6lxCP+TpAYRDzQnIiOIrGAl1qXQwesiBtjkBZssoffsazrXIQWIyspKcA2fQqrQPTpslQn7UeuqPtH1eioVFfLz8zFlyhQk0VLFLrW1tSihfcP61avRQRJANuc24nUjPTsLI4cXID2digas76OSRqzyhDVFPDRvIgOcTjVChI12xr+PJIvdJ6qxvbQemw5XoqSxHX6qK8guxiI2cE02lxVTjWQvwnu3kYTghS93KLJmLEA4JQPtVGXo6JDdCuuS7BIIca0lpsCTnoXWhBR0cA2GpaBhqZ9I/IELXYuFz43ad3JOLc6QhCE0D5Is4TWHlET0PIowRCKTg+vJwl8kEt4X4mE9c1RqcbS1wNnMZ6TuONdRHddyO+c2zjL2QGMV2vftgv/4EYqMtCFuwhSkjhyBRFrFNFK6ImTJnOhZjCCVyiMjM5Lw+RvmYv6oPD4fl+6bpVGCuHTYm54HFAKGBDGgptsM1iBgEDAIGAR6OQIPM75YVWD9SaM/iTt3F/Ty6C88vMVs4vUuzYzj6/0X3rRp4QMQ6BYSRD4b/+duhJj6mNbf8hdS3uDNOi60GBLEhSJo7jcIGAQMAgaBs0VAusjK48QW7cLXbvy+WvSL7D/y+BWP4311EAMk7thkv4asdEUOj4HCxv6gaTYkiAHyAJhhXhwEeoIEocjFICxmsvMPG8qw/oQfxwNemVrwqovpcu5C9/D/JALoH6kMVsI1EJBygI8JeiaCyTcIMsnPHD4/gqHqA/8cbWNCVveGLckEvZHA74ysy13plqg/CRAeTwcCVFgIUyUCHr5vpaP1OY7VYJQwoetMGkvAwbKjEBGCSV/FEmGSX4oLqUyqx/PwsB0P64sGEaB0Pxi3k/YdlknHieNo37ULJStXomNQHuKmTsfw6ZPhSElHKxPFQY7HweQzKRxICzRgSroHi0akIy3YSDsB7rBXeK1UqJBaAUfoodaCaqswvR0du4fWFmEljRWsZCuYlCZpQqoEIkPooylrJ78S3Hyb6fBO+kT0uhLrza4MvFMTxIbaAI61ktDAa7I08EiJoq0WoapjOLZ+NdrKj7HNILLmLEDK+CnwkQjRyDEEiRlrM9HdgLSQH6OI/8zReRib6UOavxauDibDZe3B61E3CitwxkxyCeMW4cEmO+hch5cEgnhZOggC2k+IGKFku5Qb9MD+0wAAIABJREFUVGyyhK0MYSs66N6uShHn+6So7Tjag0gFQu3aRUoTpSQpPP/kk9hJC44qKkO0kQBTMGEiFt9wC8aPG4dhQ4YgiySKriSITgESS3fhdLl8y6KD7zURl2P+MHY0hPDyu0exr8qPgBYErV1EXtB4G47QjmX3JgTeXU1lBh8SC8Yhb+HNCKUNgl+WEiILkbwgzouenYiLBCOOoyHop0pKVCnDHpYFK9UcLLsYq4iEEH0spAwhpRGpkbi4jlxUFQnQXsbLNRJHwpJiUdwWEUcNkoCh+Q10cN3SgiZVqiYkRMhpIyEhFQmOdrgay6mmsh21G1aRzHECiQuuRkZhIZLzh/DJAdq5boMiQjCmNKqkjPBG8NlZQzB3cArSTjqanO/Unvd9hgRx3tCZGw0C54KAIUGcC1qmrkHAIGAQMAgYBC4uArJH/kFMF/ocPPnidtmrWr+M0WzpEpE2pa3tVVH2r2C6hQTRvyA5dTSGBNGfZ9eMzSBgEDAI9C4ExjKcfV1CWsLXXb3SelfUHx7NA3z7tzz0sfdfePyQx4a+NIABFKtYx2NixvsWzxcNoPF/0FANCcIsAoPABSDQ3SQI5VG5x59JX1pEWGYRIjlEtSOLKXv/+LpqrCsPokyEBUtnQQoOyrmKBEElCCoPOJnkdzDJGiJxwOmIg4vS/tqlftLcIsRcf/RfxMOkr/K3JANQIoInUnWQ3YFsKtimo9VKvFsJW1ppwMXKys6S3BBVJ5BqBDmO1m52Rsu6Tg93xcfRqoP/pCLBBiAWJPOyEphgOz7exhGKWOHwk3/RThJDAL7SYwju2oHjb7wWJUFcNhNDZs5AMDGViWiO00XiQEhkAwcGRVoxjbpSi/LikBWpR4KLFiAejj1AkgAH6iNRQmFqN74GTtEMK1Rl00OWUgUJIGJrCGGeu6QyQXKCU4oZ4kKwToCHdvFHdSQ6SRCueLT6cvFmZRDrasMoCdGKRKYbBNFDTOJba+CsLEZp0Rr4y0vYdghZs+chnrYLkdwRTNYTFybbXdKp6GhCeqgNBcR5XkEOJqZ7kdZaS4WIFt7XbpFJlFtXUj7GrcJSaLBVHerq6ixFBx0fpNyguvY9tpqD5tRWkLCtLWItNs70SFgKFYzDVo2wlgf7ERkjOTnZSvLbhA3LsqKpCcW0cyg+dAhHqQpRSsuQhLRUjKF9Rn7+MAxjMn/k0KFwU5kkKysLhYXjLVKHi4QCa313HqeLS9MsIsBhulkU1YewtOg49la2wU/1hhBJGRERFcIB+E8cRvuedxFYvQLetGQkjp2AtHk3oD0lB60iCkXNVCy8ZS8R4XqL0L7E72/iCqCig5trimsiTIKR9biIvEAMrOD4zFk36kGhMoi10Dj3TtaXGkRIyiS87uUzJFz0XFjPhkgQHLNFcpGyB3uK53pQHQfrezzJluqJt6EC/v1FaNz4NlrLjsMzlySISVTcGDYMDVLD0Crlcy4SRzq7Hh0fwWemZWP+oARkn2kyL+L7hgRxEcE1TRsETiJgSBBmNRgEDAIGAYOAQaD3ICC143+KCUcb5ob2nvAueiRD2ENJl15u5eulF73ngduBIUGcYe4NCWLgPhxm5AYBg4BBoKcRuIodKvEcW6bwxY6eDqQb+9vKtqbGtCeG72AeXRUvurFL09R5IDCZ92zvct+X+Pon59FWf7vFkCD624ya8fQoAt1NgpBGpowkZIfAlLx11sJrIkEcIwniF++QBFEWQZUn1SJHKMcfLbKWkFoDT4M8V5aWCWmpOljEAatdHrqubewkHcBLwkACE72yUGhTz9Ed6dI/iO7kJ42BigvRPfjKyHeeqh/uWo9mfJUBFsVBiWa+Zt8uEivcPjfvlt5EVABRrbkULG+TRkNYO+WtWNtIjuhAKhUaEkuPIrJzC0pXvIpAzmB4L5uFvJlz0eJLRlWHtsWzHypOkO+A4VSQmJkSwjXM8OZ5RIJotUgXajKOJIME/gtxB39QahPs0yIUdEoJWO4g7J6iEVbYUlxQHRcJEB5VYiOKvFX3WvOgWYjql/rdibRHyMPy0nasqXHghCeLihrKgcvCglt8aGfgqziCqm3r0FFZSjJDBFkzZ8I5chxas4ZxLj1sJ4qz1C/SQ60YEWjB1QWZmGqRIBqQGFEt2oN0IiyigdQDRDoQcUFFZAOd7969G1uprrBly5b36iQmJlrnltqFhs169n2x1/WeyAyxyhLRST5zEeFB94ngENuPlCASqL6gfmSzoXP1LUuP7LQ0NJC0cZBEiN3796OmifomHE4CSS75g4dg6oQJ8HGuJ/Drxz52p0WGUHtnKjYJYh+ZEGtITFlaVIrdla1o9fIporWF+DlS9EB1GUJ7dyDA9eXLSUP8hEJ4Z12L5sQMa146dUyEihDmgugkOdDixEUWkTuea5rjOkkWkYoDG7efOalFWOdaYNF1BBEdiJFK1JwlqpARotVFkGs/lgQRlZlgG1SNsNQkqOIidZZkXotvKEdgzzq0vvsO2itOUDpkIVInT0XS8BGoEtYiKLlZn0s2kySkMckOfHZqKhbm+KxfSq3Saetiz/uZcO2O9w0JojtQNG0YBM6IgCFBnBEiU8EgYBAwCBgEDAI9hsB/s6e/jeltJ8/1meRAKfoDjvT0U0pfV4Hu7XNnSBBnmCFDgujtS9jEZxAwCBgE+g8C93Iof+gyHJqSo6aPDvFaxv1al9iVVFdy3ZTehcC3GM53u4RUwNdHeleYlyQaQ4K4JLCbTvsLAt1NgjipBMEd5JYShBQVTipB/GZNNdaUdqAkEkeZ/3gqHEingIlTERMog//ernQBLKKBdoeTBEFFfouOIMKDSBAO2lVQmd9SR5ChgJXY5e53Gmsw2S6LhM7rDik5xMgosB8aOsDLnfXc699JcUiMti2ygGWrIaUFWk6IeKAd8rKnYNJeSeAoCYK0AifrdSaJaRCADCevHtyJjm0bUbt+LUKpmfCMn0QCweUI5eRbRAi/EssRL3wkK2SGGjEjKYglg5wkQTQj0U3LDtqBKA/tZMce2no4LEWMkEXfoOmHFVdUCSIqYiElCAcVL7RbXwoVTr7hsuw9XIwxQhJEAIk+Rs33O9qYsObO/w6SIOo86XizrB1rq0MoDiWj1U21ASawlbJOa6xE/PH9OLHqDfiryrnJn8oG06Yx4U6+5IiJqGGSuoWgh4mxhwSI9GAzSRBNmD88E9Oy45FPVYw4JsGdJHAw3c4oNBGSJqAqBQkLIi2IdCAShEgR69atQ1FREXbs2GHZUEg9QQSFWIUGLQXdZys+6H4RFGJJFfbzGFUgiNbteq46tvqDlB7sfuzrNjFCxAe7L7VlqUawvQySIIIcRw2JEO+SuFFyvAQtzY3M3cchJTEJuWmZGEJlg7nz5+HBB+9HZmY2eQHnSoKgHcaW49hT2YJWYhz20KqEc5NCjkDDob1o3laE8NqVcCf44BszHunX3YmW9Gw0cC1EOSOcfyowuDyJRJ52GFooJDJIb0WPU5hrwXqGtF64mGRXEpLMirxgdFEL0BFVdoien/xOJwqEmwycENdlhMQfBxUerEYt5YioEoTacEkJwrLL0MqlRQqft6TmKjiObEX9hrfQdPQwUDgdyZOmIWnMOLR540EjFlpiSNKFzwZJSGNTHPjC9FQsGORDuuZNYTBuzWmsksjF/j5sSBAXG2HTvkHAQsCQIMxCMAgYBAwCBgGDQO9B4AmG8omYcNbwfEHvCa9HImliL0kxPX2d57EWIT0SxADqxJAgzjDZhgQxgJ4GM1SDgEHAIHCJEfgq+1fC1S7tPJGBtaWy3QfLMsYsOw+76BPwcTwO9cGx9PeQN3OA02MGKX+62Nf9ffwfNj5DghjIs2/GfsEIdDcJIhrQ+38s1jGbeoRKEE+sq8Tq434cVsLTk2JZRARka0FSgy3WEJt45RtWYpT+DiQEqGll/5nUJVnBGedCMERZfr2hLCn5DjRasHbuB7h73dJwcItEYWV6+SKqhyCDjgRLK8HqmdcSrK9hJoIT4pnMlfVAO3/Ea2c723H4/fAqOc9krzgVInVYzSlmNu3j3ZlUP2inekLL5jVo27Mb4fhkuIcVIG3W5fAUjEUkKx/1rTL/iEM82RtJrdWYlhjAjYPdJEG0IMnDzSbuDnbHdHVAZAspLVDlgGQLN/txyL5DSWnCEeSXoFQptNteth+d2gzKZVtyD4w7wNDaiE1Gss+yw2hsbORlHzpcCaii8sWqcj/WVwdwqM2LloRkhJn4TyAG6fUViD+yByVvvAJ/bTVcVK9IHT+eCesZiJ80ExXtETSxxwBx9ZDskB5oxvBgPWYPzcRlOUkoiCORpMOPCA8pW6iICqM0uSAT+UBqBErsi2jw+uuvY9OmTThw4ADGs580Eg30fmzRa92nebXJDa2trRaRQkoLet+2zIg9l8qDivqy27TPY60zbDUJfVUfIkHYJA27b70nhQrZoDRzbWzatBGHDlANorzcUg3xsY9kKhlMnDIRixYvwv0PPIBUEmHcJJicqdhKEPvJU1lXF8KyLcXYV9mMVlrBwBOPeI4xiyoOJVs2oWbzeji3F1nkEi/XV+4tH4N/cB6avMSBKiYRPSu0xnDHp5AzwJXu17NFUoOeG+HRqSaideK2zGhklMH7rLXMSFRH7CJHdO1bShGd6h0iAblIgAnw+ZN9jdsdxdeaWZKVAlQekd0GBSwYC58vEjC4gpFOO42Ulmo4jm5H7cZVqD98EJERo5FUSBLE+MlwpNPOg/Wa/bLk8CDTGyVBfHFmGubm+pDE0Cz9CZIvNKeWModsPHqgGBJED4BsujAIGBKEWQMGAYOAQcAgYBDoTQjI9uHmmIBe5vlNvSnAHohFG85GxPSjzx3/vgf6HahdGBLEGWbekCAG6qNhxm0QMAgYBHoegR+yy6/EdKtfirQbvy+WQgYtG4+YPX54hq8/2hcH089jHs7xaa3FztW3+bqrMkQ/h+EDh2dIEAN15s24uwWBi0eCsBOkCtOFBiZKj4oEsfo4Npb6UcFEbYgS+EEmWQMupvGZ4I/YZIbY73adBAY3VRSkLGF9KyQZwc9kaFuISVcfqQKWYkT0rQgtLcJBpohJklDC2lKS0E51SUaQueBkytdNAoSbe89tJQjRIqhTYKWElRiOkFhgqUBQOcHF3edx7EdJWHeE72tjvaXGEFWLUC5WdhiJ7Y2of2c5GopWIdjSaI3ZzeRu5vyFSB47GZ6cYajn+EOMx+vg7vhgI6bKDoMkiBxnIwkILXzPzyQy7Q/CXhIhPIgjPh6OTbvundx1T20D4hR1CrGcO/iek9i5SJRwaoc8k84MncOkgoD8M6RiIE0IKgEo6e+hQkSAFgW1SMEakiA21wZxIhiPljjOg9eNOGIaV0ULjKP70bBrC5xtJBrE+dBAwoVrGJPWl1HVIjUdwXjaRciGItCOtFAbhoSbLBLEhLQ4pHc0wRcJWzjaViKaHOEuNQWRCdqoSiHFBxENXn75ZYsA0U5iwfz585Gbmws/SSexxVaFEBHCJk+ovggQOvS+rdjwYedq01Z4sFYlJ0/1pS5gt+3z+d6zwFCbNlkiSOZJdXUd9h44iHepWnH8eDGqqZTRWF+DPJIQJowZg3nTp1EJYgRGjhqFcRMnEjupWpw5WW+TII5SWGFbUwgvrd+PfRUk1cRx8xHn0UvcUojhkY3rUbtnO5KbqtDa1oKAj8QVElMSJxbCRwUKayxcd9TZIEklnkQYkYGcaOeaEyGCD5jkQqKECIu/QzIDZ0lECBGAwlJjkTSEiEfy4BDRxsHnRs8XiQeWMolIRxbefGK02Cy1FD5r7cKK5BZ3GEmUFInQKsOhZ4ckpwSuEwetYurWLkdH1QkE21vRzviSR09E6sQpcOUNQYhjDapfPqPpXNMjEx14YGYmLs+NR7ZilSgF45aShUPrXTH1QDEkiB4A2XRhEDAkCLMGDAIGAYOAQcAg0JsQeIfBXBET0JM8/3hvCrAHYtnIPmbF9PMYzz/VA/0O1C4MCeIMM29IEAP10TDjNggYBAwCPY/AH9nl3THd9mVJsF+f5he4uby2vudhNT2eAYEv8v0fd6lDXXJsN8hZCBgShFkIBoELQODikCCU1hUJopOZwJR4E0kIJf4AfvP6XhSVNKKOyXipKSiR30FVgZCl3MBktEU+iLK+lJi2nDJIhPAwQepgQjiiHercHd/KxGszk6yu5ITobnVLAUFWC9zZrt3v8bzGBCyz+/zK5KqSuVRZcHFXugtUeXBw2z2T9YowyMRvRB3rkAoB5fgRF00ExzGQRMo/uFtb4PTT5oHJd4dPdhhRRQM3LTw8JCl4/Y2oeWsZGrZtgCeZNh+MwcFEb/rl85BGEkT8oOFooIVDIExiBdUgskjCmJrlwaKRSch2kDgQZlKbFhJuqglILSIYICmBGLmZ8A3yupNWGQ5mgkPEQiQIxR1QjtpFUwMeTu7Od5MZERXE4Jid0d3y7e3NrM/3WMfjJT7c5d+AVLx9rB6bKlpRFSaWJIwEOR4343NUHEfk+GFEaiuQQFJKHBUODhWfQCB9EFKmzoIvP5/CoEmWxoOH9VPDHch3tWPBaBIBMhLgaawF4YGXfdtzKDqEpcBhxeqCVBxEghDhYOnSpSgtLcX/Z+874KO6zuzPFI167wWBkCiiid67AVNs7BjbseM4cRKneuM4ye5mSzb/3fy2Zr3ZrPNLNn0dxzUYF9wNGDDVVAFCQkioIaHepdGMpv3P90YDw1igAQ1CgnudG703c9993z33Dhq979xzoqKisHbtWmQymd/d3a2taJl/j22FnIsFhhAnRAnAQ1yQ1+XYu72QFwYqHtUHSejLPErfovQQGxuLxESxsdC0By4Wq7UXRUWl2LP/AD7aw+eCLqqIMNFv6elC9uhszKFlyIY1KxFD9YeQMJIX5PqrxaERESS77zY66eJxRbcFJxo78f6BYpQ0mGELi9K6MHJ8IRYrymkb0lFVhoQIHckXrei0chYSUpA0YxYSSLqQYueatfLzRu0SjQjhCIrgMUkrYj+jyUDIB8Vt/iLHQqwRwop8+mRNa6oPXGM6ITYIKUFWlBAOhO3DdQ6SXtyfzr4qrCAhKFhITJDPgY5305uh6+3ierQjlDgEkUxjrShFzYevkwjjQFBYKCxdVoSlZiIqeyKCSRrRRUbz/lSg4KKO4ZofE2bAQ4tHY05GNFK1gfVNhYQ08PQONP1+v69IEH5DpRoqBAaDgLLDGAx66lqFgEJAIaAQUAgEFgF51jjVq8tf8viJwN5i2Pf2LiNc5xXlWzzeOOyjHrkB3rIkCKHuawqlgyyKBDFIANXlCgGFgEJAIeA3Ar5s2JGqnJDIEVexiv23p+znwSK/kVANhxKBnbzZcq8bVvA4aygDGOb3UiSIYT5BKrzhjcCNIUFIgtVTZfx6dDOxWt1pwdMvfIA9pyvQwnyqnr+FnEx42phw1XaVSzKWfyFKvlV2mttF3YCJeEmn6yQxqwvlJnVaV9AmICg5Dab0MegNoooBE7/iFgGqGWgC/0KEMJDgIB3p6VolrAHJnJIsITvZdSRCUDaBr5MsIYl2aecUpQjZBa9tkWdbsdBwIoy70mPFUaOuErYLFTBXlVPhgcYRvJckz6U/IUGEMPnbfeY0HLXVSEpMQGdXD9p7bDClpiM8IxPBiSno4rmdEhOkIyCWmeP5Ocm4b/FEJBptCCXBQRQbdELo4K59F5PBvDXPJTnNXfoi/SBh8X0hQjA0t1MIcXMRq2BRX5BktGz0N4RSKYI4MLFvpPqDjhg6SVYQJQgnSRBdtDfdcrgAHxVVotFKS5E+vPVUaHA01QCttYgk+yMyNIQ7+40oP1cOW2gswnPy4IqMhINEBIFb2tN0AZnhRty7ZBZmZ2cgiEQR0SKQeZN8tY1zaOO4ZG6FAOEmZrhVHORYlCBqamo0AsK6desuI0EIuUFUIcSeQkgJQlTQiDEaDnrU1tZSkaFaI014SBFilyAEB+nb+9hDlJDXPW2lnfQjRAhRp0hOTkZOTg7mzp2rkTK8i9z77NlSFJeWovx8NcaNHYPoyAjNOiWSdiLxcbFUhEihaoOMkSP3hwQhdhOMwcGYWjjOoyWVeP+TEzjCealpt6CX6ghGWcJiB9LWifaKc3C0NyE2KgRdnR3oZkyIjUdkFlU6uMak9FINRFwlHHRr05O4Ykrh67Hp/JxEwizrm0QUrXDdGvgZ0VQgRN1BCEOiHiLEoj4Skp0qEqAaiUYm0j5DVOjQCwlCZraPIMG51XOtGXhtCEkhaK9D7wU+ojG3QE/yTjBJS3oSRRz159F56qC2NoJIftGR4OPi11B9aAwi8ibBFRGJXrkFyT8xxC8rOgTffGAFFuZmIl6YPe5pv8S/uGx2btyJIkHcOGxVzwoBLwQUCUItB4WAQkAhoBBQCAwfBCoZivuPC3f5V9a/Hz7hDUkkz/Euj3rd6QCPFw7JnW/Pm9xyJAjxr/42axmrfNEdbFEkiMEiqK5XCCgEFAIKAX8RKGXDbK/G/8Pjp/y9eBi1+9u+L7HeId3Pky3DKEYVihuBeNY6Vo+Lt7wmtix/qQC6iIAiQajFoBAYBAI3hgTx6YDMzPfWtJvx7795BbuPFaHZzP3qwSJtT+sJJm0l2SvFLtYLkoRlNt9OZoOB7wsZQAgKTh0JENzV3kNrjPDsXETnzYbFFA4riQVWZlB1JrIqxD5CbAGEOMCOXJLE1RK4LLKjXZNREKaF+Er0WQP0kSCEaOHZvS9S/jpaIISTYBCtt8FZdRq9FUWwlJ/hrnU3CUIsEjRShYM2FrYOWOvruOvdgrGZo9BJwkNjezcsTHKHJiQiPCmJCX07x+S2G5AU+7zc0bh/zSwkhwchnAQFye9LilrPRDa37msYuIQEwd32cp2LahqigiA/hQTh4BjExsDFGiLOBBdJECEcmpsEERISrJEgbLYeEg9os0FrkDarHi/vOYRt+WfQzLy1EFAMomzAxHqvkCC6m5CSTuWHmChNvaH8TDF1K0IQkjqOyhuRJJtQqUKS0iQ8hLPvlPBgPLB6CRZMnUAyCPtjXzpahZg49l5i3EsstbERfw85QRQdhITw7rvvXiRBrF69GhkZGRohQYqQFYQwIaoRQoIQUoMQT4QIISoSRUVFOHnyJBobG92EFCEU8BoPucGX+CB9ekgQQnzwWGDI66JOkZqaiilTpmD9+vUaIcJbDUL6P0/yQ1NLC8y9VkyZOBEJcXGfXuhCbJDBiqLCQEoQbEsKi6ZE0sL7f3z4JF5+cxvKahvRZKY6RRBJKFQ3gZWEiMYWzk0DjCQWxMVHoJsYdXGt9ZIwEJycilCSbEyCEW9tsZHUYafiSHw6QrImIDRrMqwR8WgXjxcqhLg/aH0kCCEbCUlFGEli+sI1beBC0nNeHVRO0dQZRH2F80m5BwLIKvYy8rVELDaII01ONPJHqLUdzuozaM/fiSBnF/VMxJgjCK7uTtha6mCtKqbAip6klggSISLR2WpGV3cvIiZNgCEuhuuc9yEpJ4ZrIysxCk89tgkL88Yjih/hy4tHiWIQ//D5eakiQfgJlGqmEBgcAooEMTj81NUKAYWAQkAhoBAIJALt7MybEf4Dnv8kkDcYAX39lDF+1ytOyQeMGwFxj9QQh5QEEU2U5LkLn2xc9rD9auB5rvG04V/JfDLldoeUpwLy8F5+5rDewZrW1/Bf+POHAZgVRYIIAIiqC4WAQkAhoBDwCwHRZ5bfcZ7yNzz4D7+uHD6N5PfzOdbRXiGJKsRYVreetCrDCYHHGIx4z3mXpTzZM5yCvMmxKBLETZ4AdfuRjcBQkiAukATx82dfxcEThWg190DvpM0DrSY05QftN5CQFmh7oZETmOwWCwhRQOBOc7G06OUucTOTpK2U3jflTEbUrPlwJqTCzERrN+X1jaFRmhKEnbvqDWKHIVYSwhbQbiC/5cRbw3MsiV+NbaG9rqcShFH+BJbktSSxmQw2ih1GbzdCSAow1JyEqakcoR31JF2QMMC4XEwCG0hE6O3pQEMN1RJaWxDOPieMH89+QtBu7kV1QwPCmSxPZHLfwWvImdCUHCTlPDkrDasWTMGoVO6GDwuRvLT2epCMmfYWQkCQv6otxMih+YSIqoNb5UB27VvYmYtkD03wgtcaZaisdvEZ4VgMJIDoSaJwUfnCZmOyOSKEqgxOVNa24F0qQRworkQXxQSCmODWcxd/Gy0wuuvOkxHQhjFM8kcnxgqjAcXHC9DBsRhj4pGcORZhUdEaRGRZaPYiokKxbuF8zJ08EbHR4bxE8OSOfyFsSK6cEHu4ARK/kA+E2CDjeOuttzQ7jAhabCxZsgRpaWka8UGKh8zgUX8Q4oIQIaSIUkNBQQEOHz6MiooK7RohiEif0l7a+h7LdUKM8LwufQnRQe4j18fExGDcuHG4++67MXbsWO3cU6S/TiqZ2OxuW5JIxitEjk8VD+FG1tVAJAjGKUoSNrsVnSQD7N5/FM9vfget3WZ02hwwcy0FBRFDaw96GuvR29pOYglJJ+lxJGLY0Up1iKa6WhjjEhBJm5KEmFhiYIKF5IXqNjMsYXEwpo9D7Mz5sCeOQouLq0tIOJobhpBs5DMgRBshBInag5AdZJ31uj+XnDwn1xIRoz2MvM554WcWtE/RPpPSFz9PNGOBicemzho4Sw6ha/driCdRIzoynF+aTbCSXGNubkBndTniSayJj08kaSIY1TV1qKqrhzGBahaMPzqVj4p6HIgJC0bWqHh863ObMGfKeIR8CuY+FYoh+KdXkSCGAGR1C4WAe4Oc5/mwyE9vUKAoBBQCCgGFgEJAIXBTEJA/JDXRP6+7f4PHv74p0dy8m4ryxT973b6Nx/zjWJUbhMANI0HI85W1rPeyLmEVcoK3LPYNGs/FbhUJ4kYjrPpXCCgEFAIKgUAiIF92Wnw6FGms5wN5kyHoaxMdcMiBAAAgAElEQVTv8arPfUYimWMIoBoWt3iDUdzjFUlD33c2RVi5BIoiQQyLpaqCGKkIDBUJwsp/tVqo/vDergM4W3GeZAYrE++sTLEK70Cj4UliVU6ErHDRsuISCcLG5G5zmxX7T9egmzL/ITPmwpGYATOl9bssTHrTPkBHlQRnD/s1SYJW8r2U+heyA4tedv+LUoScSLJaSAbyP9kVTxKEnklfl+xGl7dIggiTBHlrAxzc3Z5qrUFWsAW5CaGaRYNDyBVCNGBuuKHhAvbu2UXyggPpiUmYOXMGQsOj0NrehY8PfEJyRggys8ZoCf6QYFpV9IkFiF2AydmNubOnIjUtmXEx6U0/ECNjM4rNAIkOYhdiFVULjsvFBLUknMUSw8XYrdIRd/IbScSQfLYQIKQKyUJ29RuNsj9B1Ab4Il+y9ZrR0tqKc1U1aOzVacoAVl5HfQhYOlqRf+I4uprrEUEIZsxfgITkBF7pQNGJIpScK0NNcyPyiPmYsdlIjJe9DlS2ILnCQhWDGOKWmZyEadNytRy5zGEw8XMyPqLOF2iEILn2PjsLDwnizTff1GwtoqOjsXjxYk2NQfCVIuQEITZ4VBvc0+YmQohaRFNTE7FvQCvHJK97kyCE7OBWzRClEfexFLlWSBDSt/extJE+JK5Ro0Zh+vTpmDRp0sWPtcaLcbtXuNerb9FIIbLIJHD//zVob29FS0sjCRVhOFdejb0Hj3NO7LDyhhoVhLE2kwBRmH8Ihl4XkmJjMXV6LpHXo66+CccPHoCOViKJmaMxZcIERIZHkqSjQ2VLN6pJFqrXR8AwKQ/dceloFh6vpt7AICVenXjSMGjhAjlFMYWqDfwMUL+DnwU716CsOZJWJI5QzgOfh7qoeiIWLNqLJEgIlhQqQRBJGa66MwivK0LKhdPIHp2C1PgYmnIY0dnejrrq8zibfxwTJ+RgUu4k+eTg4JGjOHDkCIJIaBmfl4dpc+ZAz38owkOCkJwUjTsXL0B2Zlo/eLsJQUNRFAliKFBW91AIKBKEWgMKAYWAQkAhoBAYJgj09+z7Icb2yjCJb6jC+Bpv5E38kL9+5I9rIYioEngEbggJ4m7GKRLeN9NPWpEgAr9YVI8KAYWAQkAhcOMQmMyuC3y6F4Wjj27cLW9IzzvZ63KvnuUZu3i9SXJdleGFgKiONLJ6q4/8judfHV5h3vRoFAnipk+BCmAkIzBUJAgRN7AzydzY3kkCRC93wDupQCBS+n0b5rVMq9eJZJ25610rWsJWFAR0OF/Xgn/7w7soMYRBN3kaeiKTYDZFcte8WGGYaAlBdQZaYzhEJYGMACN9IuxMcGvWB8xey7GWiNfsCmidwNSukefkGWhJXRvJA3rZ1c7zuKgg2KpL0HZsDxamm7BmyihsWjqrLymvBaslxU+fKcIzv/k1EmPjMCtvGpYtW45YJnbrLtThF7/9P1h6LRg/IRt33nkn0lNStbxzJxPqe/d+jJef+x0efeizyJs+lbEa4ehhkp4xhjCzLJYWQhxwBbntMGRXvqhVCFnCLnlssfRg4GwlRgbuMWiPZdw75XU6QZdWFyYDQqgCUUzlhJKSsyivuYAlq1Zj2qw5xELoEi7UX6jFH194GT3mLoxm4nntunVIS00hF8WOwuIyfLh9G95+Zyvu5OvLqNiwYPYcrW+zpQcNzc1478130NPZhUceeZDQkrxB+4hQkiBEgULIBiEhobRqYGJfCC4swcHyDAnYunUr6urqEEe1jJUrV2okiI6OjosfKY/yhVhpSJGke2dnJ44ePapZVuTk5CCWxACPooNHacK9lNxsBJn7Kx172kkbiaO0tFRTl1i2bBnuuecSB7GPu6H116/AgwxLRCquUaSgrKwMZ88WU3kiGxGRURo3R9anh1NBHgPyC07iuWd/i9iIGOTlTsHGDetgCgtDedV5vPzii9oayaJyxYY1q0lOSaDaB1Df5cSh8np8dLYaNbFJqAuJcZMgDKEMUmwvJFaSIEhSkWMjiUQ6XTDnS1aOSyPiaJYZIkYiYyKpyKGjAgoVWkQNwyVECg5WegsmGSeIBJvOs4cw1mjGprxszMlJR1ZCNAk2Os1CpKCwEG9veROrV63AunVr5JOD519+Gc+/8mdEUgli3br1+Oz99/O+vDeJPybaw8RERZI0JLYpF5dD34Gyw/BFRJ0rBEY4AkoJYoRPoApfIaAQUAgoBG4ZBMZwJOU+o5GN9B/cMiP0byD3sZmvZXQqXxO7YlUCj0DASRD/zRiHg3/5vzIOkRUZbFF2GINFUF2vEFAIKAQUAv4gsJqNPvRpmMvzM/5cPEzaiOLTW6xC3vA8Un6Wx18aJvGpMC5H4EGe+rKthcj6tgLqMgQUCUItCIXAIBAYKhKEhKhtHu/7Keeyl9tbZ9OfYdS3dOIPbx/CznO1OC3yEmMnwxKbjO4g4YsFUxGBu9OpCqGTrDVJAi4TdQjEg0J+8TGBLrv9nSRfwCBKEW6ihZbwlcDo2yB0AgOPQ9kmnnn63vNFaDu+B3dNTsE9c3OxaeWCy8KsqqrGx/v24xd/+C0WzpuDDSQ6zJw5izvyI1BbU4Nf/OrXKK8oo9JBJB577MuYzF3wEWHhovqP/Qf24+UXnkN21ijkjMvGuNwJcPWS1EAVCtIcNEUHp2YFIjHLMUkQTslIU+1C6Bua9AM7IpnDIPYPbC+2HlqSW0eyBIkDMl49k8pCsPhk315UVpYjmAn01SQzzJw9WxtLQ30t8vPz8ftn/4SU5FSsWL6cqgwLkcTktIuxXGhoxj5e+x5JEBEkd8yeNQsP3HcfiQ0hGpmlrasLf37pzzhXco5KEFOZ0M9CAkkN9t4e2n+QjMK50Cw8RIWD1WNDIfd+++23LypBCAlC1DJE5cGj/uAhP3hUIeQaUYDYvXs3srOzMW/ePIwZMwZhHNNgSzPJHEVFRXj99dc1csWKFSuQmZnpX9+iAiFryJOfH0ARQsYnihfHjx/HEaohiAqGWHAIoUOKdCe1w9KLXSTL/OQ//xnTJk3BiiXLucbWUWkkXLMReeONN3DmzBmqhujwtS99CeMYd3BYBDrJb9h9+hxeOXASBXYD6sPjYY1PRy8tMZxieyGWKbSb0e4iLjG0p9DrTPys6DULGrGkEVuTIGnGz5GsNa5I2Pi50KhJ2kfHRVqFE2GOXoT0dqH77BHkxZvw5MblmJQai5TIMO0zfvDQIRw4+AlOnzyNe++5m3YjbqX7d99/H69RCeQ8lUBWrVqFLz/2GCK5pkw+UhtCCRE9ESmihCIEiqEqSgliqJBW97nNEVAkiNt8AajhKwQUAgoBhcCwQSCPkeT7RLOQ5weGTYRDE4jYEO/2udVUnvtujhyaaG79uwSUBPFt4vXMMMHs3xjH3wUgFkWCCACIqguFgEJAIaAQGBCBL7DFH31aiVl0+4BXDr8G4xjSV1i/zirkjiPDL0QVERHwtcKQrbHJrG6dcFU8CCgShFoLCoFBIDDUJAjfUK81nWmmykNxvRV/fGsnfvf2dkTdsR62zGx0aiQI1l5mbc02zcpCGBY93L0uO9vlPkKFcGtLSEJV2/6uJea17e/aVn+3jYSJid5w7niPcTCJX12M7pLDeGhWNjbMnoSV82ZcNoQPPtiBN7a+jdfffh1f+8oX8JXHvoDUlFEIMgWTXFCHF174I3Z/vAtNjU347nf/GgsXLqLaQZoWRzUtAo4fO4Zd+7YhPDIc9216kBvuSVyw2WHpMZP0IIQHiYnxSawkNmhh83VJBnNfvqZ2ofkRcAwGkjiCNE0IGTv1HYiBna/bSEQQ4sGuXduootCGJUy459HuIXP0aG0s+z7Zh7ffexubN2/GmpXr8I3HnyDBIBPhEcRTs5NwoqqiHMepkPA6SQspVGt48sknEU9LDCEfCBHio48+wkFaf5w7V6Xt6p8zZxbq66s1AoYocAixIZgJbrGbkGOPJcW7776LGpJFpB9RXxArCiFN2GROWMTGQsgCQhqQNlyvWvLfQ4JYsGABcnNzERERMYhPgftSscSorq7Gy1QosNKuZTTxWbt2raY4MWDxKJl4FplMw1UWt8yHkDl27dqljeXBBx/E1KlTkZCQ4I7FPets0473Pnwff/+Pf4XP3H03Nm38DObOW4QIKmt00AZEFDH+9Kc/4dSJE/h/f/d3mL9wIZLTM7T1tePEGfxhx0EcrO9Ee3wawqfOQkdPEKw2Wl9okhV9JAjtjlRAEQsVVgfXn4skCHGG0VxlqBbBFYRergMh5hg5h/Kazt7DT5wNkbTIiOrtRm/5aSwcFYUfProWcSYjQvrUO371q19h+/btSKJVzH33fQarV8tXT0BUMA5xTb1ANYu8mTPx5ccfR4qsKa4T7yIkCLm//JT1rUgQA65G1UAhMNIQUCSIkTZjKl6FgEJAIaAQuFURWMaB7fIZ3EjbABiIuelPDXo5O/YlRgTiXqoPIGAkiHSiWcwafpNRreX9X2b9X9aSAMSiSBABAFF1oRBQCCgEFAIDIvC3bCEqRp7SzYPBP3Ef8LY3tIF8J5BxqDL8EJCtoPKdya0X7i7PsirVjk/PlSJBDL/1qyIaQQgMJQkiELBQKAF1/M31uy3v42cvbkXcstVwjhmHrvAYLbnrcppos0FFCCbNteQp1R4MIvnPY+ol0FJComAyNcjBcyZ1hfygJWvdGWvqSCDE1YswWzdCW2uhqy2Fob4EX1+/BGtmTsKkMWmXDeO1N97hbva38MH2D/DkX3ydRIgvIT4mjsn7ILS1tmD3zh14c+sbOHz0GL7whS9xx/tqzJjhJlI0NTfh7LmzePHVF7Vk/6MPPUrCAJPQjN3MxL+O6g9upQwmqzVrC0bnos2FqD1QFcJF/wuHjvvzWYM5Bj1JEE67XONWgnBSfUHPfru6u1FD4sDpk0cRbNJj48YNVDgY3ac6oMdHe3eT3PAGXt/yBu7dcB+e+ovvIj09iYSFS7+CWhubUVZSiv/55S/ZpwFf/OKjmDRp0kWCwIFPPsGefQewf/9h3LXhLixatBBtzQ0kO1C9gjH00hJEjsW2QggAJpMk4t1KEEKCEHKEKEEICUIICB4LCyFLyLmQIER5opaqAeXl5VoCfSYT50uXLtVi8NhrDHaNiSXGm1QnkPtERkbis5/9LDIyMvzv1iN1IhIIVyBByGrs5JyIAkTh6dOoq6/Hvffei4njx1NBxP24xiMsUVVZi20fbSPuT+NztE259+57qBwyHiFBJnS1t+P0qVP47e9+R1WRg/irp76HZSuWI2fieK2PncdP448f7MXeqiZ0UQUicdYC1PeGocsZzP5JetAWF1UW5ENB0oyOa1/WkF5sYviZkddNOhIj+J6Fag9iZ+Kk4oSJc6h32aGzmRHptCDa1ok4Syuo4YFFWQn44qqZCJV570Ptpz99Gnv37MHSxcuxfOUKTJ8xXXtHlDdOF5zGz376M6Rx3u8jESRvyiTEx7nVMDzFowQhP2l2o0gQ/q9G1VIhMFIQUCSIkTJTKk6FgEJAIaAQuNURED9A2ZDlXeQPYHk+eTuVlH7GLBYZr99OIAzhWANGgvgpg/6uH4F3sY3sapW9C/LXp/z0LvKeW4vQTahwP70YuPwVm/yZtWrgptfUQpEgrgku1VghoBBQCCgErhMBUVISRSVPOcuDCdfZl7pMITAQAqLS8SufRmt4vm2gC2/D9xUJ4jacdDXkwCEw0kgQdv4l2kZOwG9ffR9P/+kNJMxeCD2Twt1xKWgnOcKpC6diQALMZrO2s1+S7tyyTsBkb7woI7ixE/cEScxbRXFAEs/MCLt1IIAQhxmhPc3QVRbC1FCBGB7/7eMPY/mMXMTK1niv8sprb5EE8ba2m/8733kCX3v8MUSzcyOT9xbGUFFSgj8+/zw202JBJP83btyI9evXaz20UZWhqu48fv3732tb/79MEoSBiX4J0SzKDkw609SCZ/Q2sItFgZtE4ORufG7K5zHfcVq5Q9+KGI6B7gVUWbD3qUEYtH7CYmLQ1NKiJdxbG2qQnhKPz33ufkTR1kKIGvLn/HaSILa8/Sa2btmKB+55AH/51PeRmBhNYsGlP/WtZiua65rxDz/+MZpamziG1bjjjjs02wgpx5mM30MliPfe2071hHVYsmgRbBy/gbgK+UGIHA6HVPecCKFBihAORH1BSBCiupCeno52JveljccKQ0gTQoIQ4oTYdhQXF2skCVEUkBikiF1GIEpjYyN27NihWUzIPb/yla9oihB+F48ihBZU/1fJamzgnLz00kvaWMUCRNbGaI49qG8cnm6KCktot7IHW7a+TOLJF7COVhgxJPzo9QZ0d3SgpLAQv+H62fnxHjz+xcex+s7VyJslKrbAnqMFeOHdXfi4tBaWuFRkzFuMSsSgRdNvoKYCiRRSNNUNsaAQVgSVNmRqjEYScaioYtKFIcgQrq1Hh15UR9wPgPQkRQgJIoZkoThLM5LMtVg6bjQW56Rh4bgkTQHEM/ynn/43HCcJ6MuPfh1T8qZSqcKtrCGKIOdKz+HH//BjKqeEYPnqVVQRWUXSyeVEIyE/eBelBOH3alQNFQIjBQFFghgpM6XiVAgoBBQCCoFbHYH+VJBFcrHnVh+4z/jkTx6rz2tf5fnvbjMchmq4ASFByKTVs4psd3/lfb4oD9r3sjZ7NfgfHj/pc8FneS5kBk+RD4GQJcayLmJ9hHVKPzcR1QcZTEuAkVMkiAADqrpTCCgEFAIKgX4ReJWvbvJ6ZxePV4wgrFYyVonZQ2QcQaHflqGKxJp40HlKHQ9kK6q2h1mVyxBQJAi1IBQCg0BgaEkQksyUf8YkPSpb5f0p3lvruTudyW+r04A9J87hjb0ncaq1HRdMkehKyIAzIp7MACaIXREkO1DCn21FCYLZbE1VwWDgbned3JdpVZcFdidVFCQEjSjhTq2G8JUQK5PwbTWw5O9Bht6MuUzsPrZxDaaPy0LIxbDde/Wff/E1JqkPwcXr7964DiuWL0EYE8qS/BcrinZaFry2ZQteffVVTeVg7bp1uJ/qAlIsJGG0d3Zgx8e7UVlZxfyyAVljxyIxJQ2m0HCSHpj8J3HA6exl0pmJZw5Fs5HwKEEYRM1ClCAcVIJwW2QIQcJlE5zZjqQBl1GP8xeqceDAAURFhFJtIAfrVt9BEgjVANh/V1cXtmhKFjuhJz7r16yj7cJGTQXCKBYcfcVhc6C7s1sbx+nTp5jA7sb93Lk/a84cjVDRQGuHYia09x0kFlSpiIuNRw7HEkVyhpEJcRuT5aIsIGQFITd4SBCiBCH2FmJnIYQGIQR0dnZeJEAIaULaCiFB7CPEVqGiokJru5i2HlOm9PfowZ911X8bIc9I/6ep0FBVVUVbkGxMnDgR2UL2ELUNIXVoSflrW8feq7iaKhP5pwvw51f/jMSERKxZtQYzxAqDVhAexGXcYv3x3HMvYS9JEE2tNfj6176BO0mCCA4KplqDHr1UyGglJpu3vI533v0Q4bSEWb9hPe67/z6EhIeihkSL4+fKsTO/BAVN3dy+FQp7xmRYo1IpA8aVLh8NWfdcU+74+AIVIIxGB9cCP2tcSzo715E9CDYD15ImRsL3GFeYkzYYLit0TbQyaa9GbHcNHrpjKZZNzcH4ZJKA2K+Za0sILs899yyqz5/HE998EuMnjEdsvFvpQcgt9XX1eOX5V6juUQkj1+sDDz2ASZNzERMTef2TGMArSbapJUHnclZGAPtXXSkEFAIaAooEoRaCQkAhoBBQCCgEhgcCsvlPNgF6ivDq/d0EPzxGELgoOtmVtwL0D3j+k8B1r3ryQiAgJIg72aEQHforT/FFITv0V2RbxXafN7byXGRRrlTk2dFDfX0m+jR6i+cbAzy9igQRYEBVdwoBhYBCQCHQLwIH+Kr8UvaUF3kgxL+RUCSZLkn1GtbnWcWSqnIkBH6bxjiK465gdaugu8vPWP1R9LodIVMkiNtx1tWYA4bA0JMg5DmKR3PBn2FIeyEciGqBpGrdx3UdThRUt+E3b7+DI02daIlNQ/jo8dBTBcJuCRbDC+52ZyKW/+8SNwmSIERdQOwmpI+eng44mZyXHfDuHesukgycCKMVhqm7CfqGclgPb8OMlHDcv245Vs+dgTEp7h3sUpy0A3DYe/Dss6+gqLgc85iQnz5jCrLGjNJsAOQfcFErkPLRhx9SZWELOrhzf8nyFfj8lx6DsU/pQJL7ZUwQHzh0CFu3bsWsWbMwKXcKUlLlV4Hcw6rt1BdVCE+C3Mg7COHBJmNjslp7g2M0kAgh1hN2qkFIaz2VHDp7OlFeVY7Dhw9r9hUzpk3DXNpxmKhoYbV2oamxFs8/v5l2CsewZsMGLKaCQ95ksUD9dHEwaV144gR2UinhtS2v4ktf+zpWUMEgg+QOIQe0tLWhgCoNH+3cQzuJRtpbrEBqYhLCTEZYLF0kQDAqJtyleOwr3n33XYgFhRApli1bhpSUFE3FQ8OY2MjYo6OjtZ9FRUWafYbYKPzgBz/A9OnTkZSU1G+sg32xoKBAU8+QJP5k4rF02XIER4RrVhBB2oKR1eW9jq8uASHqD3auL73dgeMnT+IjEl/e2/4eZs+aja8+9lWM4rgjRJ6krwgBopuWGX/zNz/EwYMHMGHCKHz960+Q/LG6r8UlmYkdH+3Gm6+/jfff+gB3rd+A7zz1HcQmxcIQHkzri17sPnwa70s9eQ6RkxfBlZyNTkMkzJQTsXPejFThsJN04RApEVm8VE7RUfUhiGvJ0UMbGdn3FRbtXtRCyKGCQzR/JpJIZDlfDFNrFeJ7G/D1hzZhyfRJSOAw5ElpI+d1/4H9eP+D9zVCx19+/y8xJmsMhVc8Dq06dHd14+jBo9jx4XYcPXYUX6DyxvyF86i+IW6uN78oEsTNnwMVwW2BgCJB3BbTrAapEFAIKAQUAiMAgb9njP/sFWcTj31zvCNgGAEJUZ6bZ3r19B88/puA9Kw68UUgICSIf2KvP+oH2z/xNZE4uVIRE1Cxv/D2o5Y/geNYLQPMlTy1EeLFJJ92Iu/8mwDOsyJBBBBM1ZVCQCGgEFAIXBEB3y8/T7OlWD2NhPIcg3zUK1DqatO6+XL1p5EwjtslRmEX/7vPYOfw/MjtAsA1jlORIK4RMNVcIeCNwNCTIDyCRP4qQUh7qZJk9lwbBDN/k11oNWPzxwfxYVEZDpMIETl2GoLjMqmAEEcDiSBYqfpgNeioyOCAy0mSg7aLXygYTu5q52skRlCXgIl5IUnYmKC2ItzcBWdTFXTN5VgQb8Sy8elYPj0Xo5ITERXK7K7wMNi+k1YW5yvL8fyzL6Gmph6bHn4YeTOnIiMzXcsVS4paSBCyo7+qtBQnSHJ49eWXmQTOxkOPPIrRE8cjKi5Ga9POHfMnaCex9Z13aHHQjXiqKMybN5eWFHEIFcUGqkG42I9LPDAcJECIbQH/Z6O3h0usPrh7H1THEKULIXoY9cHosfSiqb2F6gzFPO7RyAITx41DVmYmkhMT2Za49Pagq6MJRz45hqqKC8ijqsPorCwk8P3+ipAgikmC2P7+e3jhhT/i4Uc+jzvuXItJM2axPxIdqEzQTOWLt959H58cPspkdxim5uZiCpUUoqMjNFKDJMOleEgQQmqoqanREuNiCeFRghDrC1GNEPKDkAEaGho0EoRcJ4oaogIhYwrzIg4E8pMtRIuzZ8/ijTfe0NRDcklMWbRiCdLS02gPIeuIhAbthp517FYGcZ97cxjdUcm7Zs7D+epKFFBlorTsHKIio5A7IRfTp01HJMehWbf0FYvFoili/Pznv6AiRTmWLJnLugzjx0/su8clEkRpeRmVPj7Bn37zImbkTccjn38Io8eNQVhUOGwkNlTV0w6l5Dx2FZQhv8mOBkMUDKlZsIfHwmoM5mdJ7DCob0FSkEaEENsLVj3Xpot0Bpc8DtKR1sD501MBIoYEoJD2OgTRKia6pxVTkkKxMi8DeeNyMIprNkKcNdhNCQkxz734HEkfxxEXF4cf/fBHSMvMgJHkHJOmp0GSEgkVJYVnSBJ6HR9+8B5JEF/CshXLibfvY6RAzq7/fSkShP9YqZYKgUEgoEgQgwBPXaoQUAgoBBQCCoEAIiDPIuWZpKeU80AcAG7HcoyDnuE18N/y+Gu3IxBDMOaAkCDeYKC+6g2yGUEW8PkBBiEWGWJz4V1EWeJDPwYv9P1PWL1p/GKHIR7qwiIKRFEkiECgqPpQCCgEFAIKgashIE+ahfznLQH2fZ7/dATAJlZYogBxaXsh8C7PN4yA2G/XEE9y4FO9Bl/K43G3Kxh+jFuRIPwASTVRCFwJgaEnQXgiuZTEHXh2JIUsf77KT7nOrbXQbbHhoxNn8RpVDLYcPoGw0dMQmpqDkNhRMAsRgBL+Vio/yC53J0kQWiFxQEgQxjBTX66XaV4D07E2qg+Y2xHc3ARXUyXCLA345vpFWDV1HCal9ZECJMctYbB9fUMtjpPY8OcX/sxkdTee+M5TmDR9MpJSLykTSNJfJP9dTH7XlZfjh1QvMDHpvHHjJsxbuxIpmbJvwF1Kzp3D+x99hIN7DsBBosBy2mpMmDAOySRfyE2lH7H4gJ3KFSRBuBiDXUgQTEjraIfhdNJMgyQIkymY9hERaKYqw5lzZ5Cfn68pKdyzcSOySB6Ij7nkkOnk9baedjTXN8JCVkn66DEIll36VACQIohJFcSlCgminDYOu7a9jxdJgtjIPpfSyiFvwTIY+q6R64TM8T5tK8qYnJ8xdRqWLFig2UpI8ag8CJlBCCCifiFqC7QcwNq1a5Genq4pZogFhpAghAAh9hSVlZWabYbYYCxdulRTjvCoSgy8fq6vRS1tK5555hne/zyiY+LxWZILJk+ZjKjoKG0FetN4SHfpWxyiLOJ+x3uFy7gbGhtog5GPqvOVxNKBDWs2IHPU6IvWIN5RCgmigySILa9tQU93J9avX60RRKIiOXcPFVQAACAASURBVH8u3p3YiAWLlG5LN0pKS/DMv/8vkuITsHrNCsygcklcAm0n2IQrBBUN7SRCVOPZDw7idCvtLLJzoUvOgiU4Es1UY9BzPij9QJKKSIpw1oUIwfnmguDr/ApJixU9yUQmEnKS9ezxwlnYzh7F5LgIrJ0zEZ+/Z7GGidA4NDEJdnPs2DH85Kc/QXV9NXJow/JPP/wnJKSlMHwdzTjcn+EeEmfqaDvyJm1W3nrjdTz4yINYumIlpk6d6QWHt8qGL7LXN7f+XqVIEP4ipdopBAaFgCJBDAo+dbFCQCGgEFAIKAQChsAv2dM3vXo7wePpAet9ZHUkDgnilOApW3hw/8gawoiJNiAkiKMcrvdfkTL691jX+wGDJHh85Zd/zNf+nx/XSpM1rB/4tP1vnn/Pz+sHaqZIEAMhpN5XCCgEFAIKgcEiIBmIBp9OPsfzlwbb8RBc/yTv4Wt79Rm+JgRJVYYfAmJufsonrH/kuah6qdI/AooEoVaGQmAQCAw9CUKSxVLciXb/ikcFwmOHITvt9bAy0VpUWYc39h3Gczs+Rk9EAozxYxCTNhHW4Gh0B4WijYQBHXfY63S8n3a5qCc44dR2ozsR7LQjlLvfHe0N6G2ogr2sBEnGXkweFYtv3r0Cs3JGIyYsxB2mJwxeU1N9Hvv37sUH739AG4og/PUP/h7pYzIQEtHXVpozyS9ECNgsaKypwn/9+7/DTKWHmdPnYPUDm5CZk3Nx+HVUOjhJpYND+w+ijsoI0dGRmDFjGsaOHc1kv56KEkJ6YABOqhBQmUDPBLhTT/UK5tv13MFvtTo1EoSQB+x2PapqqnHs1DGNRDCW6g733X03okkcCKbCgqe4nCRP0OvA2mNhUp5WIBHRJDMwjS1KEywetD3aBk6SSZrPl6Mo/xj2fbwL8xYuxMS8GUgZO5FxXKIEHCfx4gitDQrPFsHIWNOSUjB79mxN7UGUMYS8IEoPcvwOCROiBCEkiNWrV2sqDz1UB5A2XVTIOE+rkFNUyWhvb8eYMWM0y4y8vDxNNUFTxLiBpZWqFtu2bUNhYRFaWttpizEV02fPpOJHnkZwkBFLdePkWRxiVOKmQXiTIE5QQUNIAWUVZQjnGhmbNQZLFq2gmkVyv2QOG7HpoQrG3r27qNhhweIF8xARHk0SDedPFEE48U5ipN3bYcf5iko8858/J5mlBxNzJ+DeB+5FJtcjBToYmREdFjuVUzrxi80fYm9JHTrD4mCkfYwtNgWdTs45LUucVAfp6aX6A0k1boYQ8TWICgTfJwEijASISIcVET0t/Jycgv3scTy0cjHunJ+H+TOyNf0LjwqKiJOcpO3HMz9/Bl09XST0TMAT33yCxIx4WcJaS9FhcZLw00zbjKMHDyL/6BHMXjIfuVOmcq69uZ+CreffDV9kb+ACcH+Ga7k2RT1NFYWAQuDGIaBIEDcOW9WzQkAhoBBQCCgErgUBcQ74vNcFskF+ybV0cAu1/TPH8oDXeHbxeMUtNL7hNJSAkCBkB6jvH27i7/Kvfoz0q2zja1+xla/5KktcrSshXKz1atDFY/FTafXj/gM1USSIgRBS7ysEFAIKAYXAYBEQ1utxn06W8nzPYDseguvzeY88r/vU9f0OFpN1VYYPApI1S2UVsoO3dYlEKApaZ4dPqMMuEkWCGHZTogIaSQgMPQlCpBQ8ag7XipRc60mG6qnwoENTWxd255/G63s/wQU6LXTpmWgPTkBPUAy6QmPQGcXd8CFh0FEVQudk2pXKCU5maG1ULgjmHvkwuwWhPZ1wkABhqz2H0OZaTE6Nw5KZE7Fp6VxkpQoPsk8PgfYZ2iGTwfW1TNwePYb848eYwA/Dlx//BqLjoi+XB/AMz9GL9uZ6bHnlZbQ3tSI1KR1LN2xAGpP6ntJJskJtYyPOFBSgoqwMzVSkSE9PphJEgkYQCA2NpBVEuKaOoOO4dSRY6INJKDAymawjIYQkiN5eh7aTv7m5HfVNjahvqUdcbCwmMQG9guoJRi+igvu+HoUNj96De3f+xbD70Pa86iKhw9LWiIbqKlRQeSBr3HgkpmdSeSNBi8FTREGhorICJRUlJHTUwmq2ksyRrSlSyFhExcFN1rDjvffe0xQe5FzsMDJp1yGWGW1UshByRGFhIZqamhAZGUk7iCWYPn06Ro8efa0L57raCxmjpKREq5WVVSQrhCCNJI2JUyeSvJCCSNp9mIi/Z1V6lDMECY1qQvWRXioddHAsH3+8G0cOHSEpxoFx48diBokUubnTiEW0RpaRdkJYEfUHIYCEkjASSQuJkhI+7uB6y6WViYFrmIvXrdDANkKCkHvL/Zrr6vHSsy+ivKycFiqh+OJXvoCcCWMRZBLSgJGfGj0sVJ948d2PsetUOUqoBtEVm4yeqCT0hibCFR4KG4klXeyQdBuqjXBtsH8dCT46shZEzSTM3IHo7hb+bEREey3iLc344oY1WDBtIjKSufY5Dq2IQgXrudJzeHXzq+zPhayxWVi3bh0iOfce4xCNMMGxdJJscoFqEEL+SckahWQqXsTHJ2tduTEV4wzRs5Ci6Uxc13xez0WKBHE9qKlrFALXjIAiQVwzZOoChYBCQCGgEFAI3BAE3mSvG716vp2VhP+XOHzDCwtR7fV+vn5DJuA27TQgJAixoODTn8uKkBiEzDBQWcwGvkkesdAQEoO/RQgQQoTwLl/niS+5wt/+vNspEsT1oKauUQgoBBQCCoFrQUCUk97xuUC2b567lk5uQtsFvOd+n/sKAVKIkKoMDQKiDC3bGeVpvhBS5afYhHmfy+uX9Mkvj0tsxeTLoCpXRkCRINTqUAgMAoGhJ0F4pO2vZxe/J80sA6aaAxUcem12NLTTMqGxDaVNHThWXIE9h06isYfqCAmjYZq5FD36MNiYzDUG06qAu+YlEW1jkjaYu9pDLbTAaKTVKQkQYZ31WETlh6V5EzF/Wi7SaCcQHiJJVyFeiJIEY5ZDJoh7rBYm59vR1dZEFwEDRmfnIIjqEv3mZ10kXXA3/4XqCtpP9CKEChXxtH0IjYi4OHM2JoOtTP530gqiibYJNTWVVEA4gfr6OsSSyJCbOxVZWePoVGGE1WIl6cGCkFAmqXWiNsEksc7Ea+pRUHBGUy6IjovBouWLMH7sWGTyXokJQlTwTR574ymheIwv3GH52mFoyhY23runG+budoRRmSA4NAL6IBJMvPoWKwexf+gyd6GSygelJWdRXEx8w8I1pYccKmDE0JZDSBCitCB2GKIMceedd2okCCEfHKLVyPHjxzUSxOLFi7U6ZcoUJsfj2Y+3w9cgFv8Al4pShahRSBWLjsrKWpwlyaDqQg3uuWeTprgQEmG8qAEhhAQPxSdUVqjVjqbaehw9tB8nj+WjvaWN4xClg0kYNWY0iR3RmqKF2Iw01dfjzJkzOErFiAiui/Ekriyl6kVXVycnwolIvqYRTbRJ4f/12WF46CuWLjNKOff5R4+jhvFtemgTxuSQBBFKJQfOq9AIHFwn1fVNyC+twc78MhzieGqsegQlZsORkgFLdBw6pGsDVUX0PNBUO4xc7qRFkMjhKj8DU0URUqiUsnR6Nu5eNQ+5yUlIjo5AaDC/7gg5Q4pYozC+zvZOVJVVQW/SI5LKJsnJyZoqi5AgPHoOOrGMoeJFD9eLlesmhGQMU3AICT9uRRX5uDkYvUGrn16jN272+z4DSgniRkOs+lcICAKKBKHWgUJAIaAQUAgoBIYHAjsZxnKvUF7m8cPDI7Qhj+JfeMe/87prNY8v+VkOeTi39A0DQoLgX8649ITFjdcy1o/9gC6BbRr7aSdbYpr8uF6aSAJAZMS9H/C/z/N1fl5/tWaKBBEAEFUXCgGFgEJAIXBVBB7nu7/1aSFP4HuGOW5/YHxf8opRnpWPZy0d5nGPpPDke1KWVz3I491eA0jhce0gBiR2Jj8fxPW3w6WKBHE7zLIa4w1DYGhJEIMbhlhLaIl4/tfV0cokawsSmVg1MRHf6zTgfEsHjheexa79n+BA4XnU6KJgyFsKe0wG7GHcqR6k16wDhAThpNR/sLULIe11MFTkY4zBjGkJYVgyNRczx2cjOyOFCgXV6OxsoxOABQkJqYiOjEdkaJTGh9A0FGRDPtPeBhIRPIlfzwglRiki+S872eU/3p0kDEku842+RDGDcdsOeJEIzCQPNDRcwIEDB1FUVKgl4bOzx2PcOFEgSNJsJCzcmW8Kou2CJk7h0qxBTp0swu5d+2Bnn5OnTsJd927AWJIKYqnAENjiUZC4XDni8nu47SHq6mpRWlpK1Yx8KlS0aCSOSZMmaWQHSfaLHYZYXggJYv369VqiXJQhtm/frl0n7e+mlcdSKlmkpqZqpIFAFI9ViVhqyLFgKseiwtBfEYWN8vIq5J88jfyCQsxbvBwZJJiERIXAQcsPO691cDLsnEfpIYLnLRfqcOFcKc6dPgEb5zCeqg9Lly1CcgotMDgOsduwUAFCak1FBSqohnCeY09JSdEUL8Qe5GrFY8ChUVuo8mAhGaiYBJiKqgrMWzQfSakpJP4ICcJT3LSW8/Wt+ORUBQ4Wl+NUTQvOtRtgG00LmdRMdJlCSIIg4UBH5QViYhQ7GY7dWlUOY3kBYhvOYX5OGtYun4t1a5cjkkvXJMwMWcdSpch6ZnWKhQuJIAaqURiC3LgKTUKiuKjn4M3D6YcX5c9KC8R6uFIfSgniRqKr+lYIXERAkSDUYlAIKAQUAgoBhcDwQOAIw5jlFYo8C//a8AhtyKP4Pu/4tNddJQcwNGz8IR/qTb9hQEgQQlaI9xnKbJ4f9XN4QmAQ0oN3kb/It/t5vTSTtnd4tRdihqhTePRMr6Gry5oqEsT1IqeuUwgoBBQCCgF/EfgHNvyxV+O2vt9h/l5/M9pJxkPssMK9br6Nx2tuRjC3wD3le9QU1kl9P3P7fvp+P5IvyH/lNV556m9l7T+rcnVgJFeQwVp/C+B3I4egSBA3El3V9y2PwEgiQYhygJ0kBvmvpOg0ykgQWLx8OZO9GVSFoEICVSHazT1obGvHz156FzuKatASnIKIGYtgTBuLLtpF2Jw2zQ7DwOS6ydyCoIZy6E7vx0NzJ+Dx9UsRT4uDqBAqOlCV4b33tqK4tAidtMuYP38JlQhmIDuLDkV9rhjahnxtj717Z743kUFiFCKEkf/JT/exAXqPpYa0l6SxMCmEEOGVfJeEfG8vbRSoPlBK2wmxjHA4nCQIpGDOnDmaEoKoBzipBhEcbCAxgASQumbs/fggdm3fhfsffhiLl1IFgnYIYjMRJP0HtPhqRPTXuTt9bWUS3ELlio6OLuzatQt79+6lNQbtIGbMwASqHWzevJnkAlo40CZDyA4yNlGBkHbBTOA/+OCDVMHI1QgQQpQQokIgihBqbFQgEJKFkCBEvUIIFnLPfkcjViAcR3tHN5pItikh3u0knujDI2m9QisJxuYKDdIS/CbGGM1+Cw7sxYXiAqRFhNAyYhJmTJ5IBYxodJD8UMUxn6DqQx0tUNppg1FJEkQ4LTAmTJyojddTrzZWD0FAEDEIOYhECHO3maQKi2Y5YqIyie4yvCQ6zkevHR3ddjR29GDniXP4z5e2wTJ6Glxjp8AaK19r7FynvbRPIXGH69XZ0Ymek4eQ0F6JqZF2fGPTWszIHU97k1iIAISRiiweiw4tXq5fWdMuIZhoKiWkAundKiSfWjnyghi0ySD6Wab+rLRArIcr9aFIEDcSXdW3QuAiAooEoRaDQkAhoBBQCCgEhgcCYsUrarae8l88+MvhEdqQRyGbCmVzoXcZCRsihxyoANwwICSIKgbiK9VxLV7mohixxGcw8oDfmwkz0Fh/wQbf8mkku1FLBrpwgPcVCWKQAKrLFQIKAYWAQmBABH7FFmLj5CmneSAJ8eFc5Heu/O71Lg/yZPNwDnqYxfZZxnM3q3wZy/Yzti1sd79P2ws8T/Xzeu9mH/BELMVUuToCigShVohCYBAIjCQShJADhAhhpSXDnl078fHO7VixZjVyJ05CEpUaTExg65h8tTHx+vRLb+ONg4U43WRH9Nw7EDQmF+1WF/OtVJNgPtZk0iGovR7GC2ehP70P31q7AN9/ZCPsZivamptQU1mOt95+jbvqy9inDmtWrcOcuQuRO2mahrb3Lvz+0vIOcv2F+CBKEO72IudPEoSW7e0rGgmCCWM9eXKaGgRf93as4NvnzpXhhRdfRFt7G9Uo4rDijjsQRsKAnSQNZvGZhGavVCAoKa+mcsRhHD50FE99/7tYtGQRbTQi+240ULT+LaCr9SJDEVLIJVELSdFr3iGsbh7g66+/rtWsrCzMnTsXU6dOxSuvvIIKEgCEBHHvvfdqRISdO3dqNhhCfHjiiSeQmJiovR/IwnVPlY9OTY1B7DfkvqKyERcXd9XbSH7fTEuTP723C2eoqKCPSYQ1IgG9okYSROsIXh3M/4s06HF2/250lhdjelYaPrNyARbm5aK1pQVnaXuRT6uPQ4cOoo3kEEolaEoUQgpZTlLPmDGZHHuKNu6rlU8jPBBCMoMyJ/JTD6tdh22HC/Htp/8P5swZ0OfMhiM5E3aXneQFi8bLEd0NHddex8GPME7fhpXZMfjagxuQQ1sTsWEx0DqDVAe47E44SGLopH1HffUFRNDqI5LKF5GRkVcnrrh5Gd7LRNNQcUfYv7vMQKMM5PuKBBFINFVfCoErIqBIEGpxKAQUAgoBhYBCYHggIEq2omjrKf/Ig38aHqENeRQbecc3fe4qG9Vkw6EqgUUgICSIQ4xpjk9cn+H5G37G+hu2+6pP2xd4/nk/r5dm/8zq60F+J1/78Br66K+pIkEMEkB1uUJAIaAQUAgMiMBWtpBkuKeMBEWFYwx2hlfMogolX9ZElUCVTyOQzJd8FRd+x9e+co1gCe7e0nFyuShvzezrR+TT5I8KqXI/+fIsiltCVvWVmHuUrz1/jfe/HZsrEsTtOOtqzAFDYCSRIDTbApIGejp7sPnVzXj+5ecwd9E8LJw3Hwumz0FUfDytMUK1nf3PbT+I1w8VYsfpGoRPXwbD6Eloo1qE6DHIznSTyY6gpvMIqi6C8ewRfHP9Qjz50F1o4Q7/osICHDl8AAcPfswEeTdSmJBet2o9SRDzMX7SZA17SSVL7lY2r/cn9eOxwBBFCCFCiCKEFA8pQjsR1oAnCSzKEBc9Avqmlzvky8oq8PKrr1KBoAUJiXFYtW6dZlHQQ5WIUBI+5FgUDUpLq3Cq8AxKSSh48slvYuas6V7WDgNF699y8mzaF56GrykFQ9CGI24VbmcPae0pbmaHhwQxbtw4zJw5U1M7eJVjq6ys1EgOmzZt0sgIYoXR1NSkkSW++MUvauoQgVKA8ETUTfWFuro65Ofno76+Hunp6RopQ1QqrlZkjN09FvzoVy/iUDlJNCmZcKWOhTUsDh0igMD3g6k0Es55by04zjVWg1m0j3hw5WzMm5iJQqo/HKTSxYFDn/Deh8l/CUFGRg4JEBOxaNFCrFq1ilhQpcTEuR1AwePTCA80j54rhGZAOpArCDsOn8a3/uPXMKfPgiFnHpCWAwuVHXod7q+L4VyTpq4WNO35AHOjHbhv1hhsXDkfGSlC0HCvCLfli4EecRaU0zbj4McHMCotE1mZWdocXnUc/QwiMKt1ICz8e1+RIPzDSbVSCAwSAUWCGCSA6nKFgEJAIaAQUAgECIFu9uNt+SCWED8NUN8jrZvFDHiPT9B5PD850gYyAuINCAlCdn367koUQsK/+gmAr/+JXHatu2D/hdf8nc/9HuL5K37GcKVmigQxSADV5QoBhYBCQCEwIALeSWxp/CyryGIN1yLERyFAepef8OQHwzXgmxTXIt73Xta7WEezJrCavWIRAoQQIfwtQnA4zir9ehfZNixiz6II0X6Fznbx9WVe70m7NJ94/I3jdmunSBC324yr8QYUgeFOgvDdFe6kLUSvpRfbdmzD5jc2w2KzICkuAZOyJ2IW1QXGjBmD6IhIvLL7MN48VowPz9YhNm8ZjKNyUW83UAUiCCajHhEhDiaoKZhYfhI9xz7EHRMzsHbudLQ2tKLm/HnU1FRxF3sId+QnMZE7FpMmTMLo0WOQmJJycS+95G+FAHElgwYhQogihBhm6DQdiH52tns258us+jZgNricJIiXNv8ZHZ3tiE9KwEoqQQQJCaKrC6Hcqh9kNFBFwI6zZ8tJgihG2flqfOc73yLJYDo79Gg3eEwFrhbtwMvKE6pQGnyJH6KQIAQBUQ9wkyA+Xd58801I9dhh+JIg7rnnHo0EIbYZLVRMkHZCggi0CoREZjab0dDQgB07duAEiRBiTZJDckYm149IEcTExCCBeCckJGj316wySEowcIBd1l58/2fPYl9ZPYIyKBSVNg69kQnodlHng0olwbRcieSv/Y7CfDhrziE9VIeF49MxPikClSVFqKm9gFaqK0REhXI9pSN9VA4y09KRkyNkiAkahtfq+iFrzaM84qQqQ1NLEy5cuMC1XKOpp+h1eoSYQpAzPguJSSQLkWSh42dh95FCfO+nv0f3qLlwZc9Db1ImSRD80sI1JTGEU+lBSBDN+7dhcYIeD88Zi1WLZyI5Lgo2qmnY0Yum1hYSWapR11aHMiqonMo/jWm5eZg7YzYWLVjgYzEysM6DR+HCI4xyPX5iA69m/1ooEoR/OKlWCoFBIqBIEIMEUF2uEFAIKAQUAgqBACAgX7uF5+9dZGP8tTwXDUAYw6YLsUOWHLh3WcGTXcMmwlsnkICQIHy9zAWea5FYlt2vsgvWu8gHIopVHvj7U37NRr47HL/I157z5+KrtFEkiEECqC5XCCgEFAIKgQER8JUDExKhr7rRgJ0MYYNneK9ve91P8hYTWcXb7XYvovjwBdYv92HijYd833nb6wXZ7lvgA5hgWclayCpfhuVnMWs5a911giv2YGdYvdNGYmXyF9fZ3+12mSJB3G4zrsYbUASGOwlCGGSSFBXlASEbiMqDlIKiAmzfvV1TEqhmAjY6LBqPPfYYli1ejLGZmXiVJIi3T5Zhx4VWpE5fjqC0iagkzU1nMCIs2IhE7m8xNlfBWnIEtTueR7y9G6kRETC3mZnctSE8PIwJ+IexdOlijB8viWk9k8ZMcjMzTCMKrXjUEK6Q89csMKTIznYH/4n3jOGyCfTeCS9veHfG98rLy/HSyy+jw9yNONojLFu4kBYYQbBaLFp/ocEGxuVEUVEp8k8Vo5RYfO9738asWSIG5dFu8CfagZfV1ZQH+qZF6+RKJIi33noLW7du1Ygq06dP/5QSxDqqXAjZYP/+/WhsbNRIEF/+8pdvCAnCaqXtSVsbNm/ejPfeeQdnTp1CQnIyklLJP+Siyx6XjakzpmLatGmaLUU41SiiWcVypdNmx5P/9Xt8XNaIoNG5mnqCIyYJNpHBILnCRGJODDtpLTyKjuJ82OvOI0lnR5yuF12tNYiKDCPhIgcPfO4B5OZN530zYCJoouqhF2uUq2B4pVkSAoSN/4ndit1ix6kzp7Bv7z7s27VPI3wYdUbER8Xh3gfvwvSZUxEdHa2t4P3Hi/Gjn/8JnWMWwJY9B20ch9VpEE6IpuoRprfD2NmMtiO7sSLRgEdJgli6IA+xESEwU42EnxYUnCnEh9s+RFFpESqrz1NZoxXLFy7DhjXr8Fmqe4h9y6Xi+4n+9Ig860xaSjENvDRvWAtFgrhh0KqOFQLeCCgShFoPCgGFgEJAIaAQuPkIxDKEFp8wArGJ/eaP7PoikOfHvs95N/G1166vO3XVVRAICAliDW8gpAfvIiSGLNZqP+CfwDbycN63bOAL7/pxvTT5hHWuT1vZfenrq+JndxebKRLEtSKm2isEFAIKAYXAtSAg4tQWVu+NaJKcliT1cC3yvPgeViEf3sG6i3XlcA12iOJaxfs8wSrfXXxVvD0hCGHzG17xSL5NVECE7HCQVdQ1hPRAA++Alv9gb3/t06PYZ4iqhCoDI6BIEANjpFooBK6IwHAnQQiBwKO44HZZ4BllBxq40738fCVOnz6Nc+fOoa62DinJKbSICIa1y4KCyjqc7bajLCQGabNXIGzMVLTrwmC1kcLQa0ZYTxuc5ac0EkRn1XFMTkvC/MlTMColDWEhody9bsKMGXlUfxhFNQB5HuTRexBtB7eigrxyJQKEN+BC4pDarxLEAGuzvJxKEC9RCaKLShAJ8Vi5bJlGFOhhYjuIHQZTCYK+BiguLcOJAtphlFX5kCDkzlL8jfbGfViEBCF19OjR/ZIgNmzYQIUCE/bs2XPDSRCijmAhkaSwsBAlJSVoojVGaGg4sQ1GCwkY3cRXNDziEuLQY+lBe3s7EuPikJKRiejUDPz89e0oaqfiQ84U6EdNgCsyETbOg62pDvYL5EpWlKCnrgKO9nqE66xYOJlKJROyqcbgRER4KOJp3TIlbwoSZc1GRGmzcyVFkYFmRD4jTk1vRKg2PObY6jmGSq6F8pJyzS6lubmZ6ibViIoNg8Go49htGD02B/Vddrz44WHopvFr0sT5aA6LgdVFdRGXk+vVhmgGFdLVifpDOzE92Iy1Y6MwLSsZHfz8nSo6A0OYidvFbJptTFRMFEJC2T+/ZmVmjsG47HHIo+WJrNdL5VOf6H6H59EwkTeVEsRAK0C9rxAY8QgoEsSIn0I1AIWAQkAhoBC4BRDI5Bhk05d3Wc+T926BsV3PEOSPGPEI9P6TX56z//Z6OlPXXBWBgJAgQniLRtYIn1u9yvMHWX33n/hGJH+PCwtItgt4l9/z5HE/JlA8yGWHpNsI9VIR2eeP/bj+ak0UCWKQAKrLFQIKAYWAQuCqCMjvsPM+Le7j+esjBLdxjFN+/9+uCXXxcPsxq0iWDVTErkLme6DvRQP1cy3vy3cj6rEj1euiIzwWSxNV/ENAkSD8w0m1Ugj0i8DNIkFcTQDhqlMlW9SZ1HWJZvXO5QAAIABJREFUVj/tCaSUlJVg3yf7cPLoSZw4cgL5h/PR6zLCHp8CTJiKlAV3IHr8dOgikmgr0YbuJv5zX1MBy8l9sJ7jr0eTDWsWL8Tn7roLK6kkkcSd/5d+FUjSVvYPeBK5sj9djocmNesmQWxBR0eLRsZYtWqVZslgpjKE5JaDdNy1z/BKKypwsqAIpaUVXiSI4bXoByJBbNy4UUuY7969+4aTIC7/Vd/3XItT293RSVJNMQ4dOoJjx0+iu7cbZ86ewZkzZ5BCK5SJ02Zgwqz5+ODkOTQZwpE4OQ/GTKpBhMfDZrbBXFmEzoIjaN+7Ey5LJ4kVemRkxOELD2zCAxvvor1Kgkawue7i9cFx9YUtq1NIEG6lEbfuiKxRu9UJe49b0bbwbCG27dyGo0cPkDhUSIWRaiwkoSYsaRSOVXUgctFGmKYsQpMpHBYqnggJQmczI14fhAhzDyoP7ECmtRYzI3qRGc7+Ck7h3Z17EJsch3ETxmL27DzcQauWqZOnIi0hFXYqWwgtQ2Lyhyh03Xjc4AuVEsQNBlh1rxBwI6BIEGolKAQUAgoBhYBC4OYjMIUhnPIJQ56p7rv5od20CDp450ivu/8Nj2UjmyqBRSAgJAgJ6UXWh/uJTXayfo/Vo+p5pfC38Q3ZReldZGdsHutA8tq/ZJtv9tOx+G/Lg//BFEWCGAx66lqFgEJAIaAQGAgBSUaLAoB3WcATUQZQZfgiIKSHf2GVubpakUyBEDLfYRUrDLG2GMoihJotPjeU70y/GsogRvi9FAlihE+gCv/mInAzSRDyD7CUa1JIECUIEiEc/OlkFUJAK3fpV1XXoKzkLI4c/AS7tu1AXXsv2pxG9ITHImb2UsRMmY3ojCw01NeiubyEf8GegKO6BK4OKgBEGfHwZzbiq5/7HLJppRFB2wN3ktyza13SuJ7ssxwPZt/+tc23ZochShAdbVQPiMOKFSvcShA9PbROoBKEMCGYDS8tK0MBk9tlZRX4zne+jZkzxQ5jeJXhRYIQhQyZX7eqh1aEX9Pbi/a2VlRWVaGiogrNrc04cfIEjh8/rlmxmKjaYIqNx5nzzbDFpSF5/lKYI5PhMEXBSOJNV9FhdJ/Nh/X8OepGcc4iTZg/Zxoe+sw9uHPlCtqshGpr9rqLJ2yGTMEGjZ4jK1IoB0KAEDUIdwmCk4dOu1sJpKm5CWUVZThyZD8OHz7En8cQFhGHXmMUqq1BCJnJdTVpNnpjqfoaEgJDkBEmowsRVtphNLWg9uh+mKpPI66zCvEhDnR3d6ChvY0EiImYMTMPCxbMRu74XKQlpyI8NAROknOuRS3luvG4wRcqEsQNBlh1rxBwI6BIEGolKAQUAgoBhYBC4OYjsJAh+BIeJPd78uaHdtMikI39Y7zu/hMe/+CmRXPr3jhgJIhFxGjvFXCShfwj1rdYPXqZvk1F+vvn/Vx/jK+JtPSVfLBFKeI3rL4bAMSGY1QA5k2RIAIAoupCIaAQUAgoBK6IwGf4jq/fl0iE+apDDAcIvbM0wyGemxmD2EtcjZ0r8ycEUSEbVNzEQLfz3mJZ4ik9PKAhOdpuYkwj7daKBDHSZkzFO6wQuJkkCPcedbdc4LXuFhc7AwdtMYQQ4HLp0dvrQH19DY4fPYzt772HoqomVNQyedvUjmAmd6MnzUDyxImoPX8ejdwVr2OiOog79YONDkREm/DVL3wOf/H44whjf0ZhF2ikB1F9kPSyROiO1r23feiKmwTxEkkQHYijHcPy5cs1ywixcpASHBxMMoSeChClmjWItH/yySdp5aFIEFefJXnsIfMrc/tpUkJ3dzfa2tq4pupx6uRJqkIcR0tLCxpJuGmgWkRNbTuQkIGE+UvQrIuATR+G0KAwdJ3eD0v1WehdVE7tbEZaVCjuvvMObLp7AxbNl2c77uL/evfWTOFVwnHoC5scH+3QoK1QaefWhHD37taF8BT5rFitVpw8eYwkiIPYu3cvqvgZudBmRZMrDLoJ02HMnoygpHQYo6IRHMHxBBtg6uyGq6YOzQXHYC07BV19KaLDaBMSH4GktGTk5c3CrFkzMXfuTMRFxfGaYC0O3RVwHbpPTmDupEgQgcFR9aIQGAABRYJQS0QhoBBQCCgEFAI3H4E7GcL7PmFk8bzi5od20yIQi2SxK/aU3/Hgqzctmlv3xgEjQQhEO1iv5gkuqgxChPghq+/D9zi+JjLR8letbxFCg+y2fIW1lVX+6p7F+l3Wz11hbp7n648GYN4UCSIAIKouFAIKAYWAQuCKCHyL74hqkqfI02WxmZLnzsOtPMOAxrKKP5koG3jyS8MtzqGIh2LNmhWXaJp7z91mnvyadRfrUNpe9DfmCXxRvsd450L+wPOvDAVAt9A9FAniFppMNZShR+BmkiC8tRX8Twq7MXJSDUJ25gsBwEUlBKfTRXWEbjQ1NqCGRIcDJ4rx8aHj+GgnN7OEJ8CUkI7QjAyY21vQS2uJYGaTU+MikRgZTMuANjx0zwZ85ZGHNGUFw0UShDuhLLL+jr5fGUavxPJQzJY3CSI+Pl6zHDDSBsRsNms/hRAhOAgJ4tSpU7RyOIennnqKiWn5c3x4leGlBCGrz0MYuEQW8CBmo+UKPxua4kZLYyOaGhpgJZGgqbUVFTU1eGvHPpReaIEtOBpWqik49eEkzwTD1noeOkcHwuLC4OxuRXJ4MO5ctgT3rVuDRXNna1/M5G7+a0F4vsr16aV4kSAoPNE3Agf79IzF80mSu1z6VMnnRWpLSxMaGuo1cseJ06U4dLIYu46dRndMMpzRSdAbQqBPSIQ+hsoWDguCOrpIfGhGd2khksP0yBmVgLG09xg/bgxVIMYhPi4RCYkJSEyMh9EUAiNVLmjQwjt7FFOG1xq81mgUCeJaEVPtFQLXhYAiQVwXbOoihYBCQCGgEFAIBBSBB9jbn316TOB5c0DvMrI683VHkE2Sm0bWEEZEtAElQUzikMVnOnSAocfwfW5t+FQRRYeBmC6dbCNEiYGMLgPlJ6NIECNiHasgFQIKAYXAiEXgnxn533tFL8pHqcNwNPK7V8iKQlqUIsf/wCpJ9Vu9iGRbNuuffAbqUYOQlMHLrDKXZ4YRGD9jLN/xiUfsV+S7mir+I6BIEP5jpVoqBD6FwM0iQfg/FZKsluoW/b9YrvCytdeKrq4uvLNzD979cDfefmc77A4T9GFRMCQlwdFFW097L0KZuB2TnozU6DD0NNUySb0Kjz20iU4AwZ+yK/DssZd7e6w7rpW04f94L2/pTYJISEi4SIIQpQJRwXArYbhQUlLCXf4nNRLE9773PUWCuBbAr7CWPF04qKBgIxmii+obNbW1KCouxp+2vo+jBaVUi+iFKYbqCSGxbj0GZzf0JgdCYkmz6WpGbJAOcyfn4o6FczFnxjSER0chjGoJISSwiIqHEFn0uk+TMC6F7+Hc9umlCNdBeBGyEC8yKTwKENJGSEH8xLDquEilXqmcLDyLD3fvx+9f2oIGhwE9jN/ZSYWRpBQgNhro6YCBJAh9SyvsNZWYmpuDpSsWYebUbEyfNhmTJsnjJXfx/oxcj7LLtUzXULZVJIihRFvd6zZGQJEgbuPJV0NXCCgEFAIKgWGDgGzIEqUD7yLPmnuHTYRDH4g8S/6s121383j50Idxy98xoCQIQesRVkkSXOnP4Ua+l3QFWOX1s6z8i3hQRWw5lgyqh0sXKxJEgIBU3SgEFAIKAYVAvwj8H199zOsdsYEaftsrgfsZl6gceJcv8uS5W3heJWsg6lVi6SU2EvI03tumJILnT7P+N2vxMMNBDOdFSSvWK65PeHxJK3uYBTyMw1EkiGE8OSq04Y/A8CdBSIJXUqw+qVWht0l1530vlgv1F3Cq8BReYGJ33ycncKGhB/r4JAQzsRuemoquC3XoaWyGwWhAeJAeEUYngrnj/ZFNG/HVxx5BbGwk1RUut7zw5Mgl/yz1svzzDZ5iXyUIjx2GKBTomOGWRLr8PHPmjKYEIe0VCeIaJ6VfYsGlPrppgdFUV4dT+fk4fuIEjp8qwMmqWtSTL2ALiUP69KUITxnD5aiH3dqBnrYGdNRWwNFai6CeVsQH2ZGanIjsnLFYtGQBRqekISk6Dmmj0xAVEUVLlv7ENj3397iV9pGA+iVsXN5GCBB0i9EIEORYXLG0tXdi76FjePqX/4fK9h609vTC2tIGVxS/moRH8nEnVSC6SRrqbIerrRWzZ0zBnXeuxMI50zBxfA7S09Mv9u0JS17woStd42QMr+aKBDG85kNFc8sioEgQt+zUqoEpBBQCCgGFwAhC4CnGKs9PPUX8FwfaTD+Chnddof6SV33T68pTPJ52XT2pi66GQMBJEHKzz7MKq6e/v7YP8vUFV4loIBLFQNPJv6I1H5VzAzX0831FgvATKNVMIaAQUAgoBK4LgQ941RqvK9/m8d3X1dONvWirT1zdPOdWPnTd2NvetN6TeWex1lrlFcHrPL7vpkV0bTcWZS1R2PIutzpp5doQ8r+1IkH4j5VqqRD4FAK3CglC1BDM5m4UninA9l3b8Oob7+D0OYo3RYxCSFY2wkdlMlGdgo7qenRW1zFBLcndFhgs7QjX23H/vevwpUcfxNisdERHRWg79C+lc90pXjfvQj+sSBBihyGlmOoEBQUFigRxPZ/xfkgQ8pKD9hcWkk1qKitRXFiIo598gmP5J3CyuARtTgMc0SkIHj0Zo+avQXjmOPTqDLCbO2FuqEZL8Sk46s/B0VAGW10515MOyWkpWLVqGRVIMpASl4AJU3ORkZqOhKh43k2vkVmkBgUZNJuX6y0eEoSwEQxcxr6kBIfDSZKEg+Nz4eDRE/iX//4VylvNaLE4YO02Qx9LW4zoGLjsZn6LbCYBohGOpgZMHjcWSxbNxfzpk6kKMRFjx46lfYZeq0FB8nkZjMHN9Y72xl6nSBA3Fl/Vu0KgDwFFglBLQSGgEFAIKAQUAjcfAVET/rFXGFfbLH/zox2aCHzVoWt424yhufVtdZcbQoIQBKew/op1kQ+cklB4dACIv8f3/+s6poF/RWvyIZJAClRRJIhAIan6UQgoBBQCCoH+EBCWp/zO9JRf8+AbwwwqUWoSVQHvrat/5PljwyzOQIWznB29wJrWT4f38DUhhAz3IpYX3ooi4rEnX6SFaa3KtSGgSBDXhpdqrRC4DIHhT4Lwzw5DEtbnz5fjwME92PrWFhwqLEWNhYnZtKmImTAVEZljYIiLg7mtG101jbAUV8FVXQY0VcHo6MKSxTNx78bVWLpwBjIzqBoRLmJCHpkJt9i/O5KgId3p7qsEsWrVKo2g8f/Zew/wuI7zavhsR29EIUGQBEiCBexiFyVKpCrVXGXL3ZbtxIkTx3bKlzxJ7Hz/5zTHcWI7rrEdV0mW5CJZktUlUhJJsffeSYBE7wts/8+ZxaVWEB2KIsoCnKFGuHf33pl3zswllvueOcexw1CyXGM/duyYIUFYO4y38IBfYIlJf6SHNhjnTp/Gpo0b8dK6dTh96hRO1tXjVGMrIt5MZFVMR8lV1yO7ZgncYych6M1AIhhEor0JiYaTiJ7cjp6j29C2fxe8rigKi3IxrboKebk5yM3JxZyFCzCvZg5mVk03a83t9hoyQW5uJtVI/hcJh4sM0bHDiJP9oNpPLAWhUISWMb3o6Yli/ebt+Jevfwdnelzo8mYjnpGLrMpqBMaVI5roRqKlFvHao3xe9qAow4tJFWWYM2E8Vi5dCqmS+DJ9yMjKYMx6XoSayugxxLAkiLfwPNlbLAKXjoAlQVw6ZvYOi4BFwCJgEbAIDDQCqd+tqW1tYp860J2MsPb+nPFKYdgpym9nj7AxjIRwB40E4Qz+Bh78IesdrJI3+b+s//AmkHk7rxGJQjsx30w5xYvuZt30Zi6+hGssCeISwLKXWgQsAhYBi8AlI9DEO7RFzylv9vfkJXd0GTf0lyxTU6tZX7iMNtP11k8zsK+xnnfCTgn0RR5LTUGfOdK5iIAqa7DUog/Vf5nOQadxbJYEkcaTY0NLfwTSnwRxYQzjUe5m742isbkR9U31aGisR339WRIhjpEQcJDy/kGcCgdwxjcOxXMWI3vSVFoXZCHEe8KtnYgdOwvP2RNwnTuKIHfsz546DisW12Da5DJMGF+KsaVlyM8voz3GGNYCBiEdCBUlePtZFAziNPcnQdxwww2GBBFksl0/PR4P4vG4UYBwSBCf/exnsXBh+jl3/fa3v4XqpEmTMH/+fMycORMPP/wwTlJpITMzE3fddRdJAD6sXbsWjY2NRmng3nvvNe8NZhEHwlidSPmBuDY0NKCprQVNrS1orKvDyeMnuK5q6RCRix4ug/qOXuw7cRahvDIUX7USsYmzESoYj26SIFyRKC0wOpHZ2YDowfVIHN+GQGsdJpQWYkJFKcYU5iAUCSEY6kUWiRATx01A5diJaG/vJjkhahQgxo4tQXFxIQoK8lA2tgy5ebkk3iT/JNUWFK2j7+Acv1E5QivWsW8JdnejubUVzcS1/lwj6uoauX4ycPRUHR587Bl05oxFrHgiP/GWw10+Ae7iIlIawvB11cN19ihat2zAWOqITh9fgnLO0eTyclRVVSEU62F82RhfUY7iMQUkeoxBQVGZUbQYDcWSIEbDLNoxjAAELAliBEySDdEiYBGwCFgERj0CyvUqT+yU7TyQov+VXD7OwctRIbVk8CR0JYMyCGMfdBKEE7MYLFezUjMU2vX6ZkoxL/pr1o+xFv2eG47zdck9K2Ehv+6BLpYEMdCI2vYsAhYBi4BFwEFAH2zE8kz9JvcPeP7faQbRNsazICUmqUJMYnWyNGkW7lsKR9/u/yvrX1zgbo3zH1lFUHGyVG+pkyG66WH2866UvhT/NNaBsgobomGkTTeWBJE2U2EDGYkIjFQSRDQYpVJ/FzZt24T1m9Zj0/ZXDfxKIM+aPR0dLj/2tUbxu8OtTFRfi8xJfC1O1YR4Au5IHBnBCHI6m+E5R8WIbS9gQlYc1aXZaGk+hjEF2Zg+ZSqT9Asxe/Z8zJpVkzK1+kgQ6Tsf/B3vqSSIIipZaPe9LDB6e5PCQYFAwCScpQCxd+9eQ4b4zGc+gwULUj8WpMfKTFcShH4Ja0ajxLTx3Dm88sor2LVvF46fPIYo7TCKx5RiavVMXLtqFQpKxqGxsxdf//mvsK85iByqjLQWTUNHVim64TfElMxYGHndbYjtfgH59fuxaFIBVq9YhMXzZiHgjeNM/RnsO3II26jC0EtChY9/9u8/QvJFEyKRCKZPn8ZajZqaaqy4bgUmT5lM6o23jwThRCsuqD4aKXIdv1E5wjGn0Oyfrq3Ftl27sI2WHju378K+fYcwgRYxbn8Ojjd0IjBjCTKmkTgzbgo6MgJUhdBdCeS5uhHoqMPpl5/HwtI83DxrCtVTmtBAVQypj9TWnSBZKJukllm46qqrMHf+Asycu+iy7DzSY7Umo7AkiHSaDRvLKEbAkiBG8eTaoVkELAIWAYvAiEHgPkb6vpRo1/H4uhET/eAEKsvlX/ZrWqIADYPT3RXb6pCRIC4HYf2rexHrTFYtApEdHDKFSAqDWSwJYjDRtW1bBCwCFoErGwF+04sj/SC4nedPpBEssxjLnn7xiBDwd2kU4+WGwr2H+B/W1A/jTpvyqPsw65OX28kQ3V/Zt6ZSlSwe4WtS2LLlrSFgSRBvDTd7l0XAIDDSSBBMSjJRHMexg0exe8tOnDp1HM3tLehl4rmgqMDsSJ86tQoHGlrx8rEG/HpnHYoXXYeMSTPQIt4AlRO8Lg8yIzFkdTeRBHEYjduex/JKEgzmVFFN4hh3y9eis60NxfkVqKiYjCnVUzGO9gDjyseibFwZvO4EPG6RIfRX+eDueO+vBLGKiXipJfQwOS/VAJEgVI4cOWKUIJSY/rM/+zOTkE63ks4kCDEoW1tacJQ4PvPkk2jraIUv4EFhXgHGjS3HxIlVmDVvHnIKitDc1YO/+/qPsOlMEzKm1qC9ZDo6SYLoJJnBzbWVlYijMNKD+M4XUFR/ANdUj8VdN16Na5fO44qJUWGiCafO1uLwgcMIdgYRD8dxmCSI5uZWY8ERjkaRl5+LKVMm4LY7byMZogY+N21YjLqCSBCKVgQInTvHbxTIaqDqw3GqbLRRLeXUmdM4wrWBhAvB7h40NbRg/PjxIBcIr+w6At/0q+GpXozuwgp0BHwIGo5FHPm+EDK661G77hksLc3F266agYqAHz1UyjjFtk+cOEEViyaSi0QWKUQFcZpeswAi7JSUlPD5qTDrVYolIoiMNIUIS4JIt79FbDyjFAFLghilE2uHZRGwCFgELAIjCoHHGK2+83aKzu8cUSMY+GBXscnn+zU7g+cHB76rK7rFEUGCGM4ZsiSI4UTf9m0RsAhYBEY3AtdyeGK+phZtrdyRRsOWjYI8ylKLSIkH0ijGywlFSlO/YdVc9C+v8AVZbZ29nA6G+N7/YH+yL0kt1/Nk7RDHMZq6sySI0TSbdixDjsBII0HEYnFaQUTwxG8fx4M/+xmy/QHMmTcXK29YjYlTJiK/MN8kXH/zyiY8svkAHjUkiJUITJiBRmo7uTMy4fP64OeOe39nHdz1BxHauwH33rwYf3z3GnR3t+CZZ57AQ7+4H6213Uwz+5FfXIxrrlmBZVcvw5JrliKLSV2/x7EfGDoSRDHjuPHGG834ZIeh5LKq7DBEgtjFnf76+fnPf97aYVzCk+QoJhynusG2HTvwJC07qiorcM21V2PG9NnIIxHCSeLHXW60Bnvw51/9AV452Qjf1JkIl9cgmDsWbSRBIOpCJhss9iYQ3/4iCmv3k2BTgnfdtBTXLZ9jokpwvmKsUZId5G4R48/647Xo6uwmKSGCp557DmcbzpFIkIN3vvOdmEfyheY5SSBI1XdIHeQb1+EWjuWJp57EwT3bcbbuDHp7enH72+/G3LnzUUgrDtm8HDxRi2/85GGEJyxBZMJ8nPUXoicrG9EMjsVHtRTWQHcDGtc9icVFGXjn4llYs2g+ykk4CkfCOHmiDhs2vownHn8IJ04eoaUISESSksV0o0Yi0k52drYh62RlZY04hQhLgriEB8leahF46whYEsRbx87eaRGwCFgELAIWgYFCQN9LrkxpTMoQHxioxkdoO8oBSH05tSznycYROp50DduSIC4yM5YEka5L18ZlEbAIWARGPgLv5RAe6DeMdJK9kljxKdZxKTFu4LHsrUZDGcNBvMCazBq8vjzEUylAJPXAR0bJZZinWfNTwt3F43kjI/y0jdKSINJ2amxgIwGBkUaCiNPOopcqDi8+/wKefPS3KC8pxuw5c7Fo+TIUjCmAPzMDMapF/GLtq3jk1X343c7TKFq0Cv4JM9FCEkScyWS3zw1fLAJfZwNJEEcQ2f8yPnXrcvz5B+5CItKLrZvX45mnn0Tj6TY0N7WjvasLxaXjsIR9vOee96AoPwtZmf4hmd7+ShCrV682CXGRIJSYlzWGysGDB7F7926jBGFJEG9tampJPDhy5DB2vLoFlZUTcdWihSgtHcsEvtzRkoW0BZIgevHZ//gxXj7ZBN/k6egtq0ZPHu0w3Lwu6kGAagtF5BCEtzyPfJIgVk4tw7tvWozrl87u0w6RmoNqUkkkTmJPd1sHVVkiRgVi/eZX0dzajILcXCxevJgqFLStoOrHm1VRiMViVGdox/MvvICHfvlLtDaeQ25WAJMnV2LVLXdg6vQaZGZkIIN18+4D+MJ//hCRiUuRqFyIttwSdHO8IS9JPp4ICT8kCwUb0bbhOSwuDODtC2fi7csXYFLpGEO+aWvrpA3LLqxb9zROnz5BNYsWrs0o12UmysvHm/jHjBlDJZVxmDFjxogjQlgSxFt7luxdFoFLRMCSIC4RMHu5RcAiYBGwCFgEBgGB7Wxzfkq73+Xxpwahn5HUZCWDPd4v4DU8HylqxCMFa0uCuMhMWRLESFnKNk6LgEXAIjDyEPgcQ/5qStgyXtY34frmOh3KbQzi8X6B/BHPv5MOwQ1ADMrsiOxwV7+2/p3nf5VG8/Bmh/p5XqjYU4uIHD99sw3Y6y6IgCVB2IVhEbgMBEYcCYJj1S/jndu2YevGjZg6aRKmVlejato0g0KUBIgQ6/0vbsajm/bjud2nULDwBpIgatBGEkSYeee4JwG/SySIFpIgjpMEsQ5/dOsy/J8Pvg3ZbOPMyWPYx8RuY10bjhw+hj2796CusR3zrlpkCAbl5flUB8i8DNTf3K2y/hAJ4oEHHkBHR4dJJq9cudIQH3p7kxxAJbKVIN+3b5+xw5A9wec+97nXKUG82eT5m4vq0q/SOFQee+wxyBJjEuds/vz5Jin+8MMP09LkFDIzM3HXXXcZgsfatWvRSCuHqqoq3Hvvvea93zcGp+3UqN547evVExIkKaQqKjjXt3a2orGpHo0nz1LNYAIqp04932zfEGg+kSCZJoTPfON+rDvZDN+kqQiWVKKX5IGIL4sL0A9/woMCkiC6Nj2D3Np9uGHmONx94yKsWjSTuiJUI3HJwkKVFxlbi9eKCAxHTh0xdicFWQWQ+kdOTs4lgc5nGidpVfHb3z6K+35+n1EuuWr+HNx++y2Yu3AZiseNR7gPgRc37sCf/eN/ITppKbzVSxEpLkcHbSuCRnEiggwvn5OeZgS3rMWiogDumj8N71o+D5NKCs/PyblztThwYLeZM61XKZKcoMIEh0JLjyl8XsoxaxYVJNasMTYZssUYKcWSIEbKTNk4RzgClgQxwifQhm8RsAhYBCwCowKBoxzF5JSR6Ls2ffd6JRdtYmvrB8D7eX7/lQzKIIzdkiAuAqolQQzCqrNNWgQsAhYBi4BB4Musf5mChXbxT0wjbKRSIbUKp+g77XLW5jSK8XJDUb7gF6xvZ1XGQFYS/3W5jQ7D/drueYS1MqVv2XjoXPNmy1tHwJIg3jp29k6LAHefh5dxR7dUhEZCDEkjAAAgAElEQVREUWpWTMSG+nrUnz2Lgrw8yvoX0gaj0MRf3x7EgboW/OzJ57DuSB1OeYqQO2Mh/KWVCIU86JUVgSeOjEwXvN38dVl/ApF9m/DuRdPxyTUrUVWcB1ekBx2tLejpCqGtuR2N9Y1obOnCGKoCLF2+nP1J2n/wE7nNzc1MLh/AE088YYgOFRUVhtygpL2S5FKCcEgQR48e5Y78vUYJ4u677zYkA+EiwoSuG84SCoVQz/l6gcoE69evN+SH2bNnG4WDX//611QQOH2eBKHxbNiwwRAjSkpKjB2EVARyqYpwoSI1AiX9I1QHicUStF7IIJGi/9w4q0YtuHmdy1hRhMM9xqbBUdPoDfci2BNET0cXiQe559eU7hIJQkn9pq5eHKxvwz//4klsa+w2JIhIySSEM8egN+aF25MBv9uLrEQMkQMbkdNwEPNKM3DnstlYfdUMlOdnIOAVCeM1JYjUcRl1hc42E1/AGzC4OPG92TnUvW1tTYYYs3PnTj4jBRhPVQYpQZSUjYMvkI3unhhOd3Tj2e378JWf/hquyQvhrZyH7qxCRPw+Clq4OF4qQfhjCITa0LH1ZdSQ97NqWgXuWjgDMyvKMCZPlCHQQqYLLS2NVIDoMQoUIkOcPVvPeg7nzp3j3EQMoeUjH/kIlTVKLQnizU6kvc4icOUgYEkQV85c25FaBCwCFgGLQPoi0MDQSlLC+wKP9Tv6Si76h5v2YKT+g/rTPP/WlQzKIIzdkiAuAqolQQzCqrNNWgQsAhYBi4BB4OesYng6Jd2sJv6FgX2MtbQvwIf58+5ROHciQohlK9KHlCFGYtE60npKLX/Hk38ciYNJs5gtCSLNJsSGM7IQSEcSRIK70LXDXzUaiVJ2P8Fktd8QAVL39OsbCZVolAlnJn5DvPYQCRBr957Bw7TL2NPWg1j1ImROmAJffinJDT708tqYiySIPA88vS1INJ5C9MAeXDNhDO5aMANXVZViQnEBd+FnGfKAm6oBiXAC7R1BROMu+Pg689JMTA/sPDuKBkoYqyqRLSKASBCbN282hIbJkyejmqoXSpTLDkOqCUriK84zZ87g8OHDEBlCRInp06dj/Pjx5r4sxnwpdgqXOzKNRTGK/CBlgy7aiSi27du3G6WAOXPmmHFI2eLRRx81sSvZf+eddxqyw44dO8w4lPxfTtKJ1ATKysrMNf3HIZykktHR3s3+oqiYMBbZWa/ZV7y2XvjdFckjgJeJ+h50dXYSww6UkmhRUFiQMuTX7kgqRpCpyPno7Q2jNxTHsaYubD7RiPs37MDhngR8E6cgXliBsC8fPb0k1mRkwef1wEdihvvsPmS3HsV4Vw9WzpyI62ZVoaa8EGNyM5HB9eyUVDWLS1HtuNCzoDYTiTjXUJDkBI2xhzjL0iPTPE+9vSF0doXR0hbGtvoWvHjwJH65cRd8VbPhrqhGhysLLpIgXD4RRUSC4LMX6UTXri2YQAeyq8pysWrGBD4n5ZhaXspx+OC9AMlGBJ5Dhw7hueeeM/Mr8sOnPvUpS4K43IfL3m8RGJ0IWBLE6JxXOyqLgEXAImARGFkISGowkBKy1JH/c2QNYVCibWGryR0XyfK3rP80KD1duY1aEsRF5t6SIK7ch8OO3CJgEbAIDDYCz7ODVSmd/IrH7xrsTi+xfWkp38oqW4UfsI5kX7IxjF9kh8+wHrhEHNL5cmVR5K03LyVIirJjEmtTOgc+QmKzJIgRMlE2zPREIB1JEKQpIMJd6EbW/9gZdHHH+ty5Ndzln21IEJIF0l+sznaM+sZWHDlRh33HT2PfuRbsa+1FsycTzYECNNOmIJFTBLc/B544f2W6RKRQD9zFz6Sur7cDrhPHUBLuxCR/BFNIjlg6vQrL585GKckQWf4AEiRhhMNR3ueCm1L+yvkOtLiCSAMiDCj5L0uLuro6Qx4QkUBFKhAiNTjWELrekEKY2NZ9wkqJ57NUx5BKhIrID4sXLzYkgoKCgt9rKTHQK1PxtLa2GiUCKQG0tLSYsSjBrzkUmUMqDyJvyCKjtrbWjOuWW27B2LFjzThEANF9IjnIDkKqEUuXLqUNSZ4hfzhFtiBSvzh04AiaG5px6x23YPy4MgotUGmB7UtvQfF4qGxAHwrOuxvPPPM89u/ZhyiJJDfdchOuWnRVCgRaYVFWYesx6g8Hjp7Atj0HcLYliBNcW0c7Q6hFDrrzxsA1djw6ExlcSZmIukkgoHqDl+vEF+ErveeQ0VULfytJAK4gKrM9mE/iwLXzp2PR7OrzfTpzqBcuxSrCjM1E+vqtSSJBxOMhg10kkqBaiKxbkuohW3bsxr5jtTjR3IsjwThOR71o8GYjVlyFWP5YhLneo3z2pALhomKFh1h4wkEEaB2T096A/M5GjCWpY+64YqyYUY1Fc6eijM9J/6J5aWtrMwSI7u5uM7+yxHCILAO95garPWuHMVjI2nYtAq9DwJIg7IKwCFgELAIWAYvA8CIghnbyH56vlY/z8IfDG1Za9N7fJuQrjCpVNTotghzhQVgSxEUm0JIgRvgKt+FbBCwCFoE0RuAQY3vtW2rgGzxXgt6WgUeARtp4hvVq1nrWG1j3Dnw3w9Libez18X49f53nfzYs0Yy+Ti0JYvTNqR3RECIwlCQIRyFACXsl9zO4O10JbTcT1Kk74KNMvAZ7u9HU3IRtr+5Ea1M73vHOu1BcPMaQIKRHqcSvmwSAMJUd9h0+hXWb9mDdrgM41NqN5oxclMxdhnjpRNRFXQgnfIgnvPAyqa0ks8sV4474Vvi4yz2DaWRfYwOidScQrz+OMZT+X8UE9dtXrcC86ZMwpiDXEC6SmgBGoyLlXK+99u7lTJvUH5SklmXE1q1bDQlAqgjaQV9ZWYlJkyYZVQddI6xEINBPYakqwoPaEPlAthhKPot4cOONNxplCBEhRJpwiqO0oTYuRX3gzYxRKhUicsjGQ+PQuWLXOBxVB9leKFGua0T4UPw33HCDuUYED1kqnDx5EgcPHjRKDyJHvOMd78CECRNeZ42hMe7YsRPr163HiSPH8enPfpp2G9XwyL+CaysmNRGSAQy5gJiJ3vDvX/0q1lIpJJPr4g//+A+w5nZxSZPzm7SpiPHIzfvctKYI4fmXN+ORZ9fiZFsE9REqSfizkFs9D97yCYjm56Oti+tJBJuMPN7H9UXSjEgQud4g/OEW9NYdQezcMWSSQDCdc/rem5bj3TdfTYIN12MfkUWqC1pLqQSPi2GtSJN0DelbpBaNQ05beidJGOkJhdHa0YmfP/gbrNt5AMd6XGjyFyJaPAH51bMQCpSSAEHLkUwfwr1UPYmE4A3QOiQahou1KJPjqj+D0LGDiJw9hurcDFxXPRV333Y1ZkwZjww/rUDOPycXi3zkvG9JECNnrmykIxoBS4IY0dNng7cIWAQsAhaBUYBAMcfQ2G8cUhqW4vCVXrYQgIUpIHyfx5+80kEZ4PFbEsRFALUkiAFecbY5i4BFwCJgETiPQCePclLw+Bsey4LCloFFQN/Q/4ZVZAGnnOXBatbRoAixluNYmTI2ZTpErjk5sDBesa1ZEsQVO/V24AOBwFCSIJTc1q7w+vp6k+CumlBtkvzZ+YHXJeK5j51qAE3Yuu1VbF6/Bb3BMD79mT9F+fhyk6Z2bAC0w/90cwde2rEfj63djH21rWhlItdTNQ3esirEqQLR4w4gHFNCm+ntaLyPQMBUtZdJYk+Maeco/KFeeLva4GmrR/T0EczIz8J1MyfjHavmY3J5sUkwJ5PMcV7NhDqPXqMTSI8i1SL0rc2KcGlqasKPf/xjbNmyxVhBLFq0CDU1NSgqKjI76EV8cJQhRGjQuTBQkl8kAhEbRJLQDnyREESGkOrC/PnzsXLlytepDOgeXZ8khTjGIm8t9v53SdlBY/jpT39q4hNxQbYWxcXFVCXIMGoQGp9IGyJBSC1Cag8ibEjxQmMUQUIEB6lB7N6925wvW7bMjKWqqup8l52dXSSN7MTTTzyJPSRD/NVf/xWuWrgAWTm0xOizT3FUM2SHIeLA5//yL/E8SRDVk6fgDz/5Cdxy80197YlSoNXF5D9XRkcwgu37TuO3T6/FY8+/gu6iSmBsFQIVlVxf4xHOykYHMXQl3GyaH2U8GQjFuHpjJEHQOiXDF4YvEYSrsw2+rnNcX3WInT6N2xbPxvtuuhqzy/ORT9JBkpCSJEG43a+pXFxsNhzKhmbvtfWou95IgminVcip9i4SQL6NdfuPo2ciiSLlMyjsWoEIFVNC7jwqWVAxgoQkunkwjhiJQ2HiRSRIGsryxuGnvYantQmRhtPI6WjBeNKR7rltJZbNnYzKcfkkFPUnY1xsBOn/viVBpP8c2QhHBQKWBDEqptEOwiJgEbAIWARGMAL6B9axfvGLKf7UCB7TQIX+LBvSRj2n/JIH7x6oxm07BgFLgrjIQrAkCPukWAQsAhYBi8BgIJDPRtv6NfwRnv9kMDq7xDaVUD/OevoS70vHy/Xd/Y9YZeeRWqTwrA+VIkeM5LKUwW/sNwCtIa0lWwYGAUuCGBgcbStXKAJDSYJQQlwEiD179mD9+vVYtvAazKqZhfFVY41VgYqjq3Dq1An8+tcPYte2nQj4MvE3X/gCJtASwSlK8wbDEWw+fBK/27Qbj23YgVZkITamAoHJNQhnjEGMhIiEN4MkAaoB0BZAyXDd5/EkmIQnCcAdRdwVN6SGQCwEX7AdoRNHUEz5/+kkZrxjBW0LqsdjYukYs59eZgqkHNBWg1YUUoQwKgp65/X78PsvJSX1RU6QooHICiID9C/CRcn+Bx980BAYpk+fbogD06ZNQyAQOE92EHlBxSFBaEyqIheoCGMVqSsIZ70nYoHaEuFEZAPdq+sGiwQhAoQULURwGDduHK666ipjZaG+1a9wk+KBjnWNxi7VCylBlJeXG+UIXaPYRZTYtWuXIUpITWLOnDkGmzFjOCdso6enFwdohfHbXz9CNYiX8IlPfALLVizDhMkT3oCxCBPnztXji1/6/7CT2KxevRrve/e7cfXSJbzWMVrRbV6m910429qJB3+3Eb9b+ype3XcUnmmLkTllFrImTkGCRI4gY2yXognx9Lo8xNWPHiqTkGvDFviHJBuvi6QZzllGpBWejrNoP7gf88cV4sY5U3DDzPGYXJqPguwMjjfK+ppyw6X+dZTUKHFUSpyxyNLDizDjOdHagS0nz+K7P3oQO+pJypi7CFnjaziOMnT2amVn8Vnwk/gA+H1u+LyyWQkhwTGILOQjEcLPcfhJRkFnk1GFyGiqw/W0w1g+eyKWzBiPcTlUyAgkSRwDo49yqSgM/PWWBDHwmNoWLQIXQMCSIOyysAhYBCwCFgGLwPAiIPveHf1CkFLvhuENKy16f4hRpJIeZJ2dSopIiyBHeBCWBHGRCbQkiBG+wm34FgGLgEUgTRGYybj29YtNWwXFAB3Oou+Vj7BW9n0YVUL9flapVozE8mUG3d9LTd/e/wGrJMZGenmEA7grZRAa21zWPSN9YGkUvyVBpNFk2FBGHgJDSYJQQlv2Bk899RTuu+8+vG3N283u/6XXLmWyVbSCJJ1Av+j279+Lr33tK6g9eQYTxk96AwlCqf62YA9+tW4znti2Hy8dO4NCWhS4iqvQGRiDiDuXlQQIJpYTEV7NRLDHQ8UJrwsJJpzj4S5DgpCIg9lJz5343ngIucFu+JvrEWg5i+l5MdyysBrvu/VaQ4LwMkIPa4xWB7JMSKooXJwE4Vg7iJQgW4tVq1a9YaE4BAjZWCjZf/PNN6OgoMAk+g15w6gFJKsUIBwig95Tcawu9L6KCAYiX+zfv98oQ4h8ITWImTNnGsKEc91g2GHcf//9eOaZZ4xChdQsFixYYEgN6leEDsWlMaikkiCuv/56Q5qQKoaxr2DRmtH1Usk4dOiQUcQQhtdee63BR+12dXXj8UceZ30Ms2fPxorrVmDl6lQBpiTc+/cfxG9+8xief+kF+DL8+NjHPobFjK2yopzvOsYSSVOHEOvhukb8wzfuw9bj9eim1UXO7GWIlU1CMDMXUeIcYd9REiDcGg/ZA14vrSRouRIjRYb0GMYmUw0pRcgeowMZYc4D7Va8VFIo7G7B7YtrsGrOZCyeUsF7ea1bmLx5JYjURST1FKmUqD+uSr6ltkhuoEpFE5frur2Hcf+Lr2BfSzdaM7iuKmci4ivkGLJo5eGF35PFeAPoFQzxMO8m2YeqEDFXhM8JFS0kD8HnyBWKIMtD+xXGH2g+B297LWrKcnDzopm4ZkYlJpQUmrA0e5evj/KGx2TIX7AkiCGH3HZ4ZSJgSRBX5rzbUVsELAIWAYtA+iBwDUN5qV84c3huv7sEvkccUu0vtvE81R4jfWZx5EZiSRAXmTtLghi5i9tGbhGwCFgE0hkBWTE81y/AWTzvT4wY6jFcxw5f7Nfpn/P8q0MdyAD092ds4z8v0M7f87UvDUD7w93EbAawizVVZ/y3PE8lRQx3jKOhf0uCGA2zaMcwbAgMJQlCSXGpHDz5uyfxwx/8EDetugk33nQjVt+ymiSIZMpU/w/SBmH71i34ylf+BTnZOVi6ZBnu+eCHUFJadh6nc63t2HeqDo+s345NdS04Fvchp2oW4nnj0Y48kgCoNMBUbJyJXJ7AFWeymqQI+QYwfc08L9UGPLTHYLbW0AgSMXhY83joa6Ud6rkTyGk9jhWTi/G+1YswY1I5CnIyEY+EcYAEjVCoB5VVk1CQPwaZGanOWa9NpYgGIilIyWDjxo0mkS87hzvvvPP8RXpf9hHbt2/Hs88+i/z8fGNhsWTJEkNU4PyY6pRU+wqHHKH3dJxKaBDJQASK48ePG8xPnTpl7CTmzZtn2ndIBgO18ERU6OzsRENDA60mnjdkF5EVZs2aZewwpIKhPlNJECJubN269TxJQ9YfIjbI+sIhSYjMIfKEiBEidEgRQlYaIpJoHFKEUNnw0gY89cTTqDt7FouWLeR6eS/nJZPJ+9dIBa9u3IRvfO3baO5swdRpU/CpT30K48vHIY/zKqMMl1L/MRe6eyM40dCMLYeP4/uPrcfpsAfe8VXwV05HT3Yh2kh0MMYZshEhycbDNeGmDYYpVB6RtkgsRmUHkRp4TYL2GN54NzJojVHgDiF25hhcdSdQUxjAmnlT8balc1BcmI0MEkQupiry++ZLKhAOCcLTR4II0gKjuasHO0404UVaYDy15yCCY8YiXDQOCdbeCBUv+NxEaRnjoxUG9TnAWwwJwp2gggXnJ+6JIsZq7Db0HlVVMr3UjYhwPLT56Dl9AGO9vVhYUYh3XncV5leNR56PeHHclgQxUE+XbcciMOoRsCSIUT/FdoAWAYuARcAikOYIyJ748X4xTuL5qTSPeyjC6795T8rMk4ei4yuoD0uCuMhkWxLEFfQ02KFaBCwCFoEhRED2DD/u118Bz9uHMIYLdfUDvnhvyhv6Slqaz+eGOa5L7f7tvEE+aq+3sQa+ydf+5FIbS9Prf8G43tMvNrGrX0nTeEdqWJYEMVJnzsadFggMJQlCSX0ly1/d8Coe+OkDmDplKhYsWoDrbrwO7j4ShECpZdJ+w8sv47vf+y5uuGk13nn3uzCpsprJ8MzzmL2y6wB+TRWIzcdr0ZJTDHf1XDTEM9HlzUeMVhiJHhIf+MebmVQUSJAEEY36mcTl60rwkgDh9XH3vTa4632KRbiYrFbiNicapCJEE8JHtmBcuBnzxmTg43ffgurKsWhlAv2H3/shWpqbcec77kTN9FkYVzrugnMpYoKIH7/61a/wy1/+0lg5SI1BigdO0fuPP/64SfCL7CCSgkgDIgw4VhcOCUKkASkh6B4pJIgoIOKDis517JAbhLUIBLpe1hgvvviisZyQEsSaNWvO22cM1CJsbW3FkSNHsG7dOtOkyAmyrRBhQXE4Nhgag8al2BWryA16zxmbfqaSPtSWyBx6XWPcsGEDTp48acgVIooIU7NmTtZi66Zt+OZ3v4vqmqn408//EcaXjkdO1msElZfXvYJ/++d/QyHVChYuWYgPfehDyMyhFQWJMj6jn+BCMBTDyYYOPPnKZjy5aQcaM4oRKqlAoqwC3QGSMXhdd5R6C5kk1Ah7YaxFFI8Z8kYgI9eog/T29sDNsbs9PkR6qDLiCsPv5vvRHhRwfWV1NKN508u4fmoZPrrmGsydOglF+bkcSSpv8s3PjkgQyZK0xFA7dS0d2HWiDg88txl7GrvRnV+M2LiJCOUVopNxxSMkaCR8SPhohRHTPEnrRIopfDZoE6NnBX7SQ8gjiXFsojV4ZJlBApCfc5EVZw21wt9+Br6mo/jo21bhRpI6ZuRm0t1GaI78YpUgRv4c2hGMCAQsCWJETJMN0iJgEbAIWARGMQL3cGxSGU4tRTxpHcVjfrND+xte+E8pF8s6Oyl/Z8tAIWBJEBdB0pIgBmqp2XYsAhYBi4BFIBWBv+LJv6a8EORx9jBDJMNvkR3yU+J4gse3D3Ncl9r9fN4gmbX+W2fls6YP3n3bKS+12bS6XioQO1lTSR5reX59WkU5OoKxJIjRMY92FMOEwFCSIJwh7ty+E7/55W9MIr6mZiZuu+NWeGR/wES3yqvr1+NFqgnINuO9778b97z/HuTkFDI5y8Qt35cuwq+e34jv/foZNFPGP1JeCdfkWagnyYHpZW6mz4E7yiQsiQAudxxuSvmL3hDpNSYFTOQy0cskr0uJXlZZa7hoG+DiX9lqP4c9FNC+IHJsJ7KajpEI0YK//sS7sbCmCj2hTvzLl/4Fh48cxnWrr8ONq27E7JrZfdYYr0/7KmnfTLKE7CEeffRRvPe97zU2Dkrgq+j9Lqpe/OxnPzNqEFOnTjUkBREIRA5w7C9SCQSpy8QhQOi1VHsL5xq9JmUJqTOsJ6ZSahDB4j3veY8hRDhqCwOx9E6fPm3ULJ588kkzDpETZG0hwobIASqOUoVDghC5QcVRtHAIEsLFKXpNVddmZ2dj7dq1kHWI2haWS5cuNe93tXfh0MHD+Mcvfxl5Rbl43wffjQWzFqC0qJgEmDhjCOOltS/jP77yH1hAAsQ1112DG25YBW9AiX+tDuknuNBG5YQth2rxqxc34JntB+CfvgCJcVUI55fQdyyOIBdIJMGVkpNjCAOJHhICtHal2sGx+qmq4KJSRCjKdSeSCgkSsYisLkiEYPUlQihyJ5Dd3Y6Tzz6OxWXZeD8VFG5aMoekDX3P+FaLotHq1U9j8II9J89yDPvw0LpdOBPLQM60OegtKEEwkE0yB58BLnyiS7WHgFGEiMWT2g1eL9UtGGM8EqJCC9uihUyUEhGy6xCpIxHmWEiQCCTiVLYg2aP5JMInduMDt12NW0iCWFScA9//ogThKKRoPTg2Lm911IN9nyVBDDbCtn2LgEHAkiDsQrAIWAQsAhYBi8DwIiC7B9k+pBb9Y00b76708ikC8O0UEPSPLmEzGr67Tpe5tSSIi8yEJUGky1K1cVgELAIWgdGFwNc4nM+kDOkwj6cN8xDfxf4f7hfD+3nen607zGH+r92P5buvsk7sd9ULPF/DGkrn4C8htgupQMhiReO0ZWARsCSIgcXTtnaFITAcJIh9e/fhd7/7HaQeUD1lCj7w3vfQRYA8vz41iIcefNAQIGTj8KEPv5/kgXdTUYDEBiZh9S1MB+v3fvk0vvw/j6J4Lu04J0xBZ2EZVSDyqOrAdkiA8HqzyG+Icxd+B3xm1z6l/4NM3nI3v8fHpDUT7TEmrWVboLSx1+M1RAyl36m1gLxYEN764/DUHUBW4xH8/cffjesWTEOGJ4EvfvGLWL9hPa0UxuPDH/6wsWaQ4kL/hG4wGDS2EA8//DBeeukl/M3f/I1J2hcVJZPdIkDU19fjf/7nfwzp4dZbb0VxcbGxjHBIEM5ylGqCkseyldD7WVkkf3AMes1RgNCxSAcqjtKCrhXOikPWGIWFhXjf+95nYtB7A1X27dtnVBo0r9dddx2uvvpqE4PiSY1Jryluh9ig/kXy0GsOKcIhQegajVvv6z2RQ1555RXs2LHDEGikqrFixQrzXoxJ+VoqXvz717+O7p5OLFw0D7fddBuqxk80Sfvm5nYSKF7Gt7/9bbzrnvdi1Y2rSdao5Jy/xlUUCaK+tQOPv7oHj67fgVeOnUX+VdciVjwJPf5cEgci/MPVwuS9j+QSg3c7BcKkCCECj8gQvcSfShGUIDEqESJHUHKE15BEwOqj+kguL8/s7kDDK89gRkYca2ZX4oO3LMPUitfsXi59XvQdnNE0YRUJwod1uw7jZyQLvXDgHDpzx6F0/tVoJkmjk8+CiESkCxnlE2qIsMo+xiFBeM1wIpEgwxdRSB4yHBsJES7i5eUfN0kenmgE+T4+U221iNIW4x3XzMaNNROxvDwf2cSEuisXLCK9OEomA23Lcum4/e93WBLEQCNq27MIXBABS4KwC8MiYBGwCFgELALDi4Bslr+SEkI6bAQcXkRe6/1CKhlSgpAihC0Dg4AlQVwER0uCGJiFZluxCFgELAIWgdcjILKBSAdOSYdd/P1j0odSfWPeNUImT0oWIgHow01qOcaTpaxNI2QcFwuzhhfsZk1VgZAFhqwwbBl4BCwJYuAxtS1eQQgMBwlCdgabNm1iQnsdigoL8FHaEhTTUsLt9aOtrQM/v//n2LJ1KyonTKJ1w01MqC9lQt3PXLMbnb0hbDp2Gr9Yuw0PvbIbhbOuQrxsEjqzitDryUbCFeBueypGMNEao8dFPBFmDpp2Ctrx3suktJeJfxIelKCOxyJ8n6lf2Rm4RCaQJoAbflobZMbCtMVoRfz0PkQObcEf3LwctyyqwbzqCUbtQAn/AwcO4JprrjGKBHPnzn0DqaCxsRGPPPII9u7da4gAH//4xzFjxgxzneI7deoUtm3bhq0caw6VBW655RaT0FdyXUliJf91LOKAY2+hdmQxoetSyQIiQobZuAIAACAASURBVDj2GSIPOKoLuk73tDNZr5hlRyKSghQnysvLL3ulOwQGkROkBHH27FksXrzYtK++VBzFCkfZQvE5xw7xQe04yhSpx2Ye+Z6S5VKvkGLG4cOHDaaLFi0y1iKlpaUGj9a2Vvz6sUexc/dOtLY04fZb1mDJgkWonFiJV17aiA2vbMLmzVvwgY9+ECtXXUtCSN7riCtB2pEcravHAyQOvHzoLA51u5A9bzlCuaXoTPjJbZBSiHDmEvLTPkPrheQLj4fj4TgjeiPMK6QU4c9APMr343zHJ9sSkiBEN5CFBOcqKxpG/MQB5DWfoKFsOz77/juxqGYK8jLfKjHFIUEIcZEZPFi3+xh+vnYH1tV2oCW7DLlT56KbJIhekhgYJkkKoj9ESYiII+HO5LNDqwt9eJGVBckPMT4DhlDhogIEyQ/UhuC8RY1qhsxDfFybGfFeZASbEWitQwXpSSunluLjt69AAdesPvRdqDhrWetiINVILnsxX6ABS4IYDFRtmxaBNyBgSRB2UVgELAIWAYuARWB4EfgHdv/FlBCkQnxhz8fhjXM4er+FnT7Zr+PJPD8+HMGM0j4tCeIiE2tJEKN05dthWQQsAhaBYUZgPftfnhLDfTz+wDDGlMe+9SH0NUN0YLhjulQ4ZH8h1Yo7Um6Uv5w+7By61MbS+HqrAjG0k2NJEEOLt+1tlCEwHCSIlpYWHD16FN/97n8xoRzBvffei+nTZzORnYUjR07ipw/8DGdqz+DeD92L+fNmM1lfalBX0rS+tR0/fPIlPHe4Fns6YvBPmolIQTmCvnyzm93jzkAW2wkG23nOJG6WzyRsPX054ijPmFJPzmKCSWDaZSiBHo+HqSYQYgskTMjKIB5FSX4CoZN70bTxOdxWPR7vWDoH96xZCWKGLVu24OtUHZCywsKFC3HPPfeYJH1qkZLFl770JdO+lBFuuukmlJUld/uLwCAChEgSSvBPnjzZkBN6aK/gKDyIvCASgEgPspTQuRQgHBKBo6ig+xWTY4mRqqigY6km6L7f/OY3OHbsGCorK3HjjTdi3rx5l72aFYNUK2T3cejQIUyaNMnYYUi1QcQL9e8oTogUoTgVi4gNGpOOL6QGoDFr7GpbxVGOkOLGuXPn8IMf/MAQSoRpTU2NscoIhUPYd3gfHv7Vw7jvvvuw5oYbcMdtd5Jccge++43vYtuWHUYh5KOf/ACWrVh8fk05IDTQLmTH0RP44W+fw4H2BNpzK+CbuQidVIFoJYFG6zNBRYQo7S0oK0JrCBIBGL9i1Xik/CHlB9lgJMkn5Nr0iaV6RYLgGotwPH6u41xatBRzhXZufwHBnc/h/33mE7h56XxMLE51PLuU6XFIEOJfJtf3+v21eHD9YaxrD6PWXwhXMUW4OAaOREIoLEEe9xp9Cy9VVNyeTKMQkQxcJjFGI4XPiFe3kdQRQrTP2sTPMWaSTOQKdiObWBQnOmnv8Vssm5iHr/+/z6CEaiupH1hTR+KsU+eZvpRRDvW1lgQx1Ijb/q5QBCwJ4gqdeDtsi4BFwCJgEUgbBL7KSD6XEk06qCGnCzhLGIgUjVML5SixLV0CHAVxWBLERSbRkiBGwSq3Q7AIWAQsAmmIwAnGNCklLsmC/eUwxvlR9v0//fq/k+ePDWNMb6VraTSLXawqzW5ZYDz7VhpK03usCsTQT4wlQQw95rbHUYTAUJIglFJVkjXERH8niRDf+u9v4UzdaSxasAA3rr6FqhCl2LxtN37605+goakRn/7sn2PhgtmoGFtiENe9Jxpb8B/3P4ZX67twNqsYvnFTEcsqoZdSJvep03YgIc0HJmxd2t2uXfh8iclnV4yKCnHtdCfhgTvZY/wjyX+3dvMb2wISIlwyBND9tNPgb6tAIIzwyYMIbt2IGyaX4Z1LZuIjt12NMK/fvX8/yRoPoJHKAVUTJ+HTf/IntJgoIAkjuQ+/vaMbe/YfwFf+7SsorxiPO+66i2OZiwIqX8SYKO9mMvnltWvx8x/9CEupaDCLygmVEyYgTKJARPEwyawxxGVHoFOqVYgE4qgkOLYSwkUEAb3u7Kx3kszO9SIZ5OXl4cUXXyTJ5IghJdx8881GsUEJfEep4a0sa5EUpHjx0EMPGZUGKTOUlJQY4oVIDorT2e2vuERscJQtdC6ygM41Bkf9wonDsflQO7pPbSrepqYmPP7446iurjbkEhFI/CQj9DB539zajIdoP/LNb34bM6qnYM1NN+P9d78f3/zGd3D8RC1mzptPdZHrMbOG60bYseqDiY7PNLVh494j+M6Dj6ApoxSeyQvQReJAly8bwTgtIKgwovUVp7oDTT2SShCMW8oIaiVu5kfsApJopBrBqaO+CCUXOHdcgyJByKLFQ6UIqSRQuwQ9B7Ygdmgz/uGP7sHqBTMwNifQZ0qRjCm1JHt5reh5EvUhaYAhDROuAf0/7kIbSRsbD5/D47tOYEu3B3XefPTmkExEkpAhScjlgv3H+OSIBOGmEgSoEhGXJQ2JKojwI5pHNh5EiOPUIfVJDFlIcbiFAQPM4JgzIz3I7GlF/aYXMGdMAH/5kbdhzvgxGJcvw41kUYzOeDSGpPFGsuh1vaa5cObk91lpvB6RwT+zJIjBx9j2YBEgApYEYZeBRcAiYBGwCFgEhheB/2b3n0gJYSuPFw1vSGnTu6yxD/aL5gaeP582EY78QCwJ4iJzaEkQI3+R2xFYBCwCFoF0Q0DfxfawpmoSyx9NzNjhKk+x45tTOpeCwlhWs2lvBJZ7GbO2Kn5vBMb+v4Xc37JE165mlQ2ILYODgCVBDA6uttUrBIHBJEEo8ZladK59/fol62PC+ps//B62bN9iftl+jKoPEydMxnPrNuCBn9+H1s4OfPaLX8DiebNQUVJkkqi698C5RnzpO7/ALloVhCbOgK9kEuJM8EajzNKK4EAyQCTaAx8VA9w+pVWjPA+S6MCEO7Ik4q8UtUn8mgQ9g4mSlOEmAYJcAVM83OHuoYVBhDvlI6fo2LRnN64uL8DbFk7Bx9csQZzNHqVSxe9IKtj4wsvI8WXi85//PCoqypCd6edOf5I1zpzDq1Qe+O/vfx9z5s/H+z/0QVRNGIvM7EyEmAjvYJ/PP/00fvStb+HD730vFsyeJb4GVQaihiTBbH9frjpO0YEIcrJzDGGgo6PDKCeIDBDhtQmRJPqKxqP3RCZwCARSJ9DrIkHs3r3bkCDq6+tx6623YsWKFcaG461YEjhEC8UjexMpL0jh40O0NhFZQaSM/iUZH3Fl3E58UrfQsbH3YPLdWIDwRo3BIW90dXWZc6lAiFzQzj530HpjfEUFZs+ejQkTJsKdlYletqN7f/WrR/Hv//41+AnoqhXX4JMf/Ci+9V/fQ1uwF7fd/R4sml9NdRHpMCQ/iCRXCXC4rhXrtu3HN3/6C8QrZqJo8Q04yzXT5clClCoJ5iLZW3B+GS6xj5n5UkNuNzVEGF80SmIBiQLni7vv4lgviTjUKuGNLi4gL9VG8hPdiJ4+CG/dIfzFB27FypqJGJdN1YW+m41YQ0rR66nkAUf7wVhYsIo4oGcrxLaPt4Sw8dg5vHiwllJb+TjrzkeHT6JiSWsYmq6YUcf1fDhIuNiDBhbq5Zg4f1zXDLYPHYElO5moiS8RIo2INZ9jDlAhAu1NaD+wFVWBGN61bC5u5bMyc2KSvKSiNd1L7GJc+y4eZ3GduoUNi9BS/BqbINaciD6hdzWjyVlNng11sSSIoUbc9neFImBJEFfoxNthWwQsAhYBi0DaINBf0VbfYeq7TFsA/aOmoR8Q7+b5Ly04A4aAJUFcBEpLghiwtWYbsghYBCwCFoE+BC70AecevqcPhcNRFE8da196xoTwXdZPDUcwl9jnFF7Pb9NRe4n3jcTLpa0tibTUb+lf4fk1I3EwIyhmS4IYQZNlQ00/BAaTBKE0uFKoTuJWSd1OViU6XUx+f/9nD2DdCy/i3NFD+PPPfR41M+fgBZIgXt66DbEMPz7yJ5/E9InjUZCZYRKl+mVy5Fwz/vk7v8L+Hqo5VM6Au6iCHeRQqp878rVdXX3SyiKh5K2UIMhyiEeZWNepJ8CcrofHfI1/XLzGw13uXnkDkATB7e0mWhfbcRkSRAjx1kZ4qFYxrqcJ11aW4UO3rERxEd+Ld5MIUYvfPfgoThw4jJnVk3HTquuxeNECZJAIseHV7Xhx3UYcpv3E0qsX4463rUFmTjbbpR0Hk8BSLTiwaxc2PP0Uls6aiUmlVE9g33H6J0hdQMnomFuEACaBo7TzSFGCUMrY5ZIyBEcRj51XV9BrCaoM6HXtvRdRQdVRiJBqg2xInib5QjYSq1evJhmg3CTmL7WoXREWRFBoaGjAT37yE2NT8YEPfOANtiDOtR7OhdcrhQTFmFSvkIWGiBpZTKZX0UpDthY9JEMoZhEeRJwwxIi+cei1KM8bSbhoo92Gi7gsWrIc2WUliHLNaM1t3b4fTzy5FiePH0JF8RisWrocv/jJz8gSyMI9f/RZTJ8xFsWlXDO8Vh+sVPWLe19dO17cfhT3/eIxxMqrUTD/WrQxHd/t8iNES4jkb3dJKFBFxDABqGwR4RqKUMlCCiSUDzFj5WKT0ohhC3i5BkVq4Zo0Vhm80UNLDfEJssJBBNrrkdNVj3nj87GiZhyuX0BCR99k9KeRJGk+yefJoSbomTLPE2u2mXWgozeCnYeb8PKOI3hpz3GEpsxHZ8E4dEjtQeuJ8bmJocg+ohhEuOZEi+Aq45pLkiOMJoMhKSgKnTtgcV4knBLl2iLZIovzFEhE4SfxqOf0YY6lCVP9UXz0bSuwfF71+WUVDEVxsrkHLW2tRhVj1pQK5PK5Vg8O2cNR5dAYRYySuUyAfdPshUeieKR+DD7f9KAeWBLEoMJrG7cIOAhYEoRdCxYBi4BFwCJgERheBJ5g91LqdcqjPHjb8IaUNr3rnydkfb/uu95P8vz7aRPhyA/EkiAuMoeWBDHyF7kdgUXAImARSDcE5jKgnf2Cuo7n64Yp0D9lv1/v1/f1PF87TPG82W5zeOEGVhmgi0Qy2qXCZOshSbTUMpzr5s3O00i/zpIgRvoM2viHFYHBIEE4ChB9qVSTuFUqtYdJ4LM9EXRyl3mExIRHHn8WLz7zLHatfRaf+fQfY/asOdi8ZSdOdFNev3ws1tx9B8pyc+HnDvIQk99KhdY2teI79z+PYxE/EhOnIp7LXzFK7rIzn5e73Hmd1BFi3HlvEtGSdyCJQDYGZpd7jMfns8tRpn2jNNJQalhXJ9PiCSaqE0y+R9xRuCNB+IJtcB3bh5mU97/r6uWorPCiIJ+EAyaAH/35w9jw1HNorTuBu9/5DtxxxxrkFeXhmafX0n5iA3JLx+LqlUtZl6CbwESUD1dlGN1NDWg7dhjlWV4UMs7MBIkNJDEkmHyOM9aoi2QO/vHThkFEANkwSB1BRAcJLWhoIkHoPR/JFQmOkbAmFS2oUuBYZ4hQIMUFEQxOnTqF+++/39hIXHPNNZhE4oFUJfoX3eOoPVxogcqeQu3LqqKzsxMP04JCChO33367IUE4lhdJqw0aKZBo4ibJxCufESa01bbID2vXrkNraxutRIpwzZKlxkqjvScIL/F34vZwQDpWG0a9Q/PIuo+WJLVnz2HptTcgc+xY9AaojkFyRX1LEEeO12PrhnWItrWgIi8HL7+4FvllFbjnT/8aZRNykZ2fJH54uFa8jMXP5XGgIYgN++vwzFMbECupQs70BdQCyaQ0mIcEnKS1iiHKuJi2d/LxERI7IlQOMYIcVLXgG1peES3IAF/0ssoXQ5POeROFwcOGvFwAfqqB5JE8UBDrRqy1HldNKcTbV8/gWJOIm+fIoVWqe4lKaIVq/ZjekioKhqLA93JEwOBhG0kQ23fXYePWQ9i6/xRylq1CrGwCOri+zNVxxs/14PVq5ft1yDZFgiDGoiSoA8WtazVWhwRBwolhfxhFjGSEIhBlkHSTyXuiLeeA+lNwnzmEj999A65ZONMEprlr53O/93QbztafI4QhXE3rjzG52SRfyGQjaRti1EE0FzzL5HiqSCYq8sV4LnG2ZKxDXSwJYqgRt/1doQhYEsQVOvF22BYBi4BFwCKQNgi8zEhWpERDBjk+lDbRDX8g2suh77idIrts2WbbMjAIWBLERXC0JIiBWWi2FYuARcAiYBF4DYHbePh4P0Cm8vzoMIG0nv0uT+lbqhATWd+oNT1MAV6gW31t/wDre/re01fmf8f6r+kT4oBGchNbe7pfi2JS3z6gvdjGLoSAJUHYdWERuAwEBosE4eRJHSF7bZ1oIfnhhX1ncay+E929UdSeO4Oje7Zi77qnMGNcOQpyctHcySvLK5FfXYPqhfOYMKU6QiiOABP42l/fwcT5rlMNaPZmIVRYhpAvnzlmER1IBKCcv6T2o7GQydUmuKtd8vtgG2b/vBQWlMhVxpjXU5OAKWvu5O9L8nKfPt+jQgHtCmK8Jh6gEgHf89FOI9BQh2LueK8sykdBoRu52azcSX9g6xYc2bQR9dtfRdXUKkybMxMVEyqwj2SOQ3uPYOy8JRzHfEyaORXtzDZ3kwXRy8x1Dre6j6V1QBV3zZczWZ6nOEJSfUjmmEPMysc9UnGgjUeMcTEmCQqISOA2qhBSVKCdAYcn8oNRfyB5IqH3SIxQclmEEJEVVJxjKTfUUsGirKzMEA5kXZEkKrxWHKsKh+jgvOMoSuj1UIgYC08WERrOnDljSA2lpaWGqKEi4oWPliRSfxCBQZlzWSBIsaO3N4SmpiaSIF4x9hjVU6sxf9ZcFBYVoisU5Bh4rVFO4BhU+/pRDC4SIUSCkBJERzcJE4WlOB104Ug7rR0C2YaKEGH7pw/tRevB3eg9tAc9mTkonjEPC25+O/PpTLN7krFHqMaQICkgM+BBG5debXuYCh8diGaVwFs0nlt+qAKh6/SRy3AY+ggCUg5R4dpzkQghEgRpMYZIkCRBiPTAO3U9VS5A1QRjMWGukUgJLUBoJ5EZCSOT61VKCmXZLlSNIUFCS5ThGXID15i5QeubbYlDQm7OeW6EUI0RDxFy3Gwnzp9htt3cFEQDa30H18ikavRm5aKbdhyGvSBZFKOsIVKBCClcM1RSMSGLACGpB1URIbQgHRKEnqO4HizGpMUopImdDGYCfNbcoXb4gy3I6mjEzAmlGFso+w0SRPwB9JIwc7qpGWEufj/X6Dg+RxlUWzFzoHaotOHmupBqSyafs1LGcefcCZhRkkn6g2ZA2hBWCSK56GyxCIw6BCwJYtRNqR2QRcAiYBGwCIwwBLQRUBsCnfJtHvzxCBvDYIZ7mo1TgvJ8+Sce/e1gdniFtW1JEBeZcEuCuMKeCDtci4BFwCIwBAh8gn38d79+ZE+srWjDUbSV7r2s72Odxiq2qVin6Vz+gsEpOZ1ahN8s1uPpHPhbiE3pCSleLE25V9mBhazb30J79pZLQ8CSIC4NL3u1ReB1CAwWCSK5uztZ9LOb9Swl8e9bdww7TrSinbvVfb4oWs8cxqGXn0Gijq5JPUx25hZgzKKVKJyziLv7y9Hbk0C4J44cWUlI3YBS+j1+L4IB2hQEctDryqQiARPATJ7SZIACCHEm30PwZjKxy8RshIlfJXkNCULJfpNUZqo6RhUI7s436XUltKUUwfuNTYOICMr9UqHB7ZNSQATZnd0I9HZz53s3PBnKo7tQyER6d30tWphoP7uOYkfuCHLG5GNiVRWajp5Ey9lWjL/uVpTMnImc8jK0haPoDLvQG3FjDMkPc0sCuL4yH+M8vciN0gKCu+VlqyCxim4mvJVrliOBV0lvQ+TQbnnZGIj0IDUIqUOYlLp5PUmCUPZcNAAOVclxk6zWkJkc77OZyGRS3rGoEFHhQiWpOJG0vEgtet0hQRhVhr4qSw2nj2RcsupIKj+o6lgKHVoNPl8A3d1dVI44h82bd7ANP2pqalBVUYkc2WFEaXzCNkSCkCJEVHMiswbaaRiLD7YSk1UGYyEaONUZxqbabmyq60UoIw+BzAByOT+dZ0/g3JaXcOa5R1G8aDlKF1yNsXOvRivtK4IxtcK1xTmNU5kgK4tWECTRhFwBdLqyEHXnkFzAn0zxk0ZgdEIMVcQsExOBmY+E7FP6nFT0smMgofUv2weGjngWjSpom0G2B19N4s0Zo40GseC6DZC0IiUFESE8vZ1JEgQbiqh9nfDYrFeuB8OPYDNau+o9ynmN8w2RH2Ich5axiDBukmbiJDhE+Hx0Zxegh2smRJLE+WKEKfoMNvR8aNFpWCJtkPhgSDXiHIgMwZbMOoqJLEGVFF2vmGTXkgiLNpQ0q3D1ICMudYteji0EDzF2k7zgJgkiSjJPe3cbvGQnZXC+vVwPfMl0KfUJEVu0DmLEI5fP20R/An+wehoWT8ynLYYwUzCOsc4Fl+ygvGiVIAYFVtuoRaA/ApYEYdeERcAiYBGwCFgEhhcBfU9bmRLCl3n8f4Y3pLTqfRejmZMS0bd4/Om0inBkB2NJEBeZP0uCGNkL3EZvEbAIWATSEYEvMKj/mxJYK4+L0iTQJYyjkTWdiQSrGd9TrP237H2Mr/0oTXAcyDDezcYe6tfgfTz/wEB2Ytv6vQhYEoRdHBaBy0BgsEgQqQQIpTA7WM+QBPGjdWew7XQn2pkE9fkSTFSfxOlXX0LiyGFeRJXJMWNQunINcucuQW9GNkkMTPAqQatfKkyia9d5jL4AQSZNO7Vz3OtnsplqA9HkLnxZDsguwiXbAg/tJJgxjvL+uLLDxj+C6Wdt5meyN87EsknMS1lAVgVM8nq9GUm3gDCTv1nyH1AynlYSstsgUUH2GBJm0H5/H5POASatI2eOo2H9WsRb66hGEUEurRl6mruYYHeh+LqbkDNlKnwcVxsJHREmhV20IciNtGF+kQdrqvJQGu/kORPgYVoLZHHHOxPfQao8GPcEFsXrYnJYKhdevqeEtEgFIiDIIiNG4od5XaYeIi30va9rsrLE4YRRaRBRQTUQCBhChOrvs7xw1CH6v2+UGPqqoxSRJDt4ja2G2le7ikPnMWIsyw71mSCOcSkH+DJNPC0tjVSlaOB7mZg4cSKyfX54pPqgOelTmZAihExLxAAIBETAoJUKyQS97CM7Ow9uEmEOtfRgfX0EG5riXBMZbN+DPEoz9DacRPP2l1D3wqMoJAmiaP4KFM26Fg0hrh2REqRAIHIBWQx+P2kOVCOIkAQRpcpImPYQIao8JKkGStYTe/40+hF9/xM9QBYqEpUwvIU+hYakEgQ1FmhR4mHcFD0hOYevcPxqSeoWHhIVYlTAEHkggw0ERDyI9VD1RCoYukxaHl6SB0g0kI0ICT1cusaNI2CaIpYihBD3qCE8kFQR4DrnXXo9w59BZYUkSaSD74WlFNGnfmH4G6xRPT8iBkmlQgopOhYeRh1FA9JDxzhIrhFZRs+Zh5hEtRbZtidAgghVUkROkoWFyxsmEYJrmPMX53p2c11mIIv8D617IUjSBy1rfGSGuGijIusX6n0YEgSjJoeHlBISLIpIrpiSGcdHV0zE4opcjDEzoGBer1hyGX/tvelbLQniTUNlL7QIXA4ClgRxOejZey0CFgGLgEXAInD5CDSxiTEpzfw9j790+c2OmhbWciQrU0ZzP4/fP2pGN/wDsSSIi8yBJUEM/yK1EVgELAIWgdGGgGS/PpUyqL08nj3aBjlI45nAdreylvRr/xs8/8wg9TmczSonspt1RkoQyn3UsB4ZzsCuoL4tCeIKmmw71IFHYDBIEKlRJkXzgXbWE5T//++XznLXfhBtfMPP3fqRlno0792ByE4K57S1wT++AgUrboJvxnze4xPVgOr9bhIZIvAzIc5UOtUZXOhhQrhLiVcm2j1UQ/AqkSsTCCZR41JNkGeAqpdGBnLEUOZaHhm81uzfZzZZCXUljJMkCG3Zp5aEO4sJZlIcmKAG7SqSlgDsl0QKH5O7Lu5SV1I3ZpgSPTQGZeK3rRE9+3chcuogYi11JGAwwc0kuju3BGNWXA9P+UTEMnLRFWUS350JD5UQ8nqbsbAAuKsyF6WxdipBUGUiyjHKqoHKCT0kYbj6FB/I1jAWFyJBiPjgKC04thMiISix7ig3iKSgYyWuZXehItKBjkVMUBu9TEKLTKBjld9HhrjQinPsMtR+aiwOEUIkCMUk4oOuMXGw3zhJADGSOzJpTdHR0Y5z505TDaIFhYXFmDVrFiI9JAE4yhOMy5At2I74KErSZ2cHSIohCYLtq2Zl5XD+c3GoPYaXGuN4iV/dtbtFpKDdSKIXPWcOomPXK2h99Vlkz12I3DkrkDdnNVoSGbSGEEYcv6gGnF8P10lcihNUR4h7MjWrfe4VjhKGyyT6xX+Q/UiCMh2GcMCEvfgDet0IivBVrUSREqR44XJ5aR0iJQWtR74qOwuRaFhl1eLhQYBj9VJRIREjeYQqJlqjxsKFfUiFQvd5SeqQY4UIMQEROEhESEgNwitMkjwGL9eONCsSwj4jYIgWirGb+IvI4BMJyBGx4D1hkWgUEOfEPAOGEEESBNe5EYTQk8I2VDXPUikRScEoirAtD/uQioaIEyI8uPm8uD2sjIvGJAaPDK55zZ9R8iBRxysCiJ5bMkOSShD8O4AEkAQvlqKEh896Kcc6LTOGjywfi6Xjc97wgXLg/xb8/S1aEsRQom37uoIRsCSIK3jy7dAtAhYBi4BFIC0QkGSc+NlO+SwPvpYWkaVHEI8wjLtSQnmSx2vSI7RREYUlQVxkGi0JYlSsczsIi4BFwCKQVgg8ymjuTInoaR7fklYRpmcw0lV+gXVFv/DW83wVK13QR12RR943+43KeucN7TRbEsTQ4m17G2UIDAUJQnnXNtZjJEF8c30D1tf2oJl516xM2k1ISaH2BLo2rANamRCvroF71mJEKqbyniQJAky8Snbfx2Srj2QAqQ2EmBjuwYVWLgAAIABJREFU4bteQ4JgKtXYOvB6yjRESWIwlgVMyII7040bhrLOlPJn1tmQGqQAoB32Sf8CvaZMNlUlYiRBKAHNRDLcdHEy7TAh39NrlAC8TPxGSFaImZ39YRkOIIu74XOD7eg5tBPdh3YhdPIUYkWl8E+twdglKxDJKUZHjLEFctkVlR4Y1ph4G5YWJPD28iyMI90jN9FtCBYiD0SZUA7TKsETyGDiWHFTJYLJY/d5Cwyl2ZMWF0ZVQJYRUgZQzIqRCWq9rnMRHfRT14oAodeV0HZUIGSN4Sg6XMrSdogW+qn+HRKGY4MhUoXzmpLybvYZk0IA+8/Lyyf5oQ4HDuzGoUMnUFU1BXfeeSc6OzpMXE7R/RpLb2/IkFWyskhO0JjYVoDvKUkf4uSejmZjXQPwfH0cbVRxcBPHjFArOvdtRs/ezYge3Ab3lBnImLUM2VfdgmjOGERIUIgaewotAeHDY2blpYEQcZFMQMKMiAOQNYeRNfFwrpnsFzFA5AStMZFpuKQcmoTWh5L/ulzWLHGuRRFyDClHHAMqnxgeAteNSDQJrSszDqlIsH+OSxGYRkXKYR+y2zDWE6ISqQOuXTcJOh4RKPjHR7uLEFVQQppjP+/j+yJcCDszR33KEG6uex/JNYaR1BewkI4bv5U+Hw+jpMJjriW3lFrM80d0+OyI/MAVaLAwa0ftcz15SRJKkJARo70NoTcWGVqLiQCfJSo9uDs5d3yuEnq2zKNHNRWO0xsnQcRER1ILcXERey/71nNcSvLSTJIg7l1eimXjsywJ4lIeTHutRWBkImBJECNz3mzUFgGLgEXAIjA6EBD5IcU3zwzq46w/HB3DG5BR/IitfCSlpY08Xj4gLdtGhMAbSBCThwAXJTFyBrmfZrZ/YgD6sCSIAQDRNmERsAhYBCwCr0NgM88WpbzyYx5/dBgwknJCGatktvYMQ/+X2uVXecPn+t1Ux/OFrOcutbERcH0+YzzEWpoSa5DH1awaty1Dg4AlQQwNzraXUYrAYJMgHNhamNs9TBLEtze2YP3ZIBpiTGpncGd4qBPR+lPoWvcsXM1NKJw5D97ZyxAeX02iBHegG2F+pV+j8DJ56lOylwndCF8O0SLAIyKAErdGQUBkCVkmMPFsCA4iMvB1Xmey0FRnSCrqaws6U8C6Ru9pi72xA+D7EWZylYA2mWImwM39TLcr8cy+vEyeh40VAXeu8z0Pvy/KYh3DHfGxI/sQ3LMNLdu3IVZcBn/NPJQvuxbh7GK0RWgd4MtiQln2HS5e34rlJEG8qzwTYxNt/Mc37QO4Gz4UCZEEQYUKqlK4mWSWGoQ7FjIECBN5n9VFkmQgIoSS3UkVCBEQ9DOVlOCQHUQcSVWLEF1CSXIfE/G6x7k/1erizRyrLyk+iFih6rTlzHvynEoGSnfzOMbEuK7fvXsn1q593hAc5s+/Cu96191GrSIUIo59ahCK17HX0Nh0rDYUu08qEXw/xJZPhDKwtsGN50mEaKMdhpuqGpkdtWjdsQGx2iMIBFs4kySflE9HYMkt8I2bCFd2PskUUiyQcoOUNJJxkk+TtN8w8g6yh+A6MSQIN/xaK/pP9hNcZ+ZV2VT0DVarJt7nieHiGkzITsMwcHgtk/yyaHGJgGOUD6iKkXRvSRIPnKoFqr65Bt0kUcgSI9m91mEfg0G2KAzUx7Z9IAmCUhAiQbhlOaJxGDOOlHbNXBuXFTajTqVUwbHrUJIPVF4wF5iHQwQhkVYkgiK1C1ltSL2BZBcRhXisORJBxE07DN2W4PWxMFHzi8DBYylL8D3zHAVFRNJzl1x/oNKFiA40NzEkiDjXfIT3CBspULg5JyWMf1pGBJ9cXmJIENLlPW9F4iysIfpplSCGCGjbzZWOgCVBXOkrwI7fImARsAhYBIYTAX3clh1GankPT/rb/g5njMPd938wAKljOOUgD1IVgYc7vpHe/xtIEObfwKOgDFRCyZIgRsFisEOwCFgELAJphoAS2ONSYvonHv/tEMeob6Jlp+CQH2W58BXWnwxxHG+2u3fwwl+yJrM0yaJv4a9nlRLEaCz/ykH9Vb+B6Uu8L4zGwabxmCwJIo0nx4aW/ggMFQmiibnQQ8E4vr+5Devrg2TGRZHFPScuJqiDdUcRfuEpuBobkUPiQO6SG4HKOSBXAlFmifWLRSx9nxL8St7yT5i72qOS8JcCRJ8CgtD2cAe/l1vSpdYgawCTPRWfQQlZr7btK2sr7wDt/NevKaWw+1KsSlgbEoRaUsJZe+V1HZO2Hsr/SweAmWOjVcBks3b1u1w9CMSDKIgEkXnmJKJ79+D0yy8gnFsA//Q5KF+5GtHCcrTHM9BDsoV2xPs9fl7fRBJEDO+ZwJ3u0TbkMk3vY3tBthMVaYBjiMniwoyd5AHtrlfym50mLSi4m96oCoj/QXIGTxwLjNRV5ygyGAJBH1HB4MSEuVsKErTFkMqECA/awe8oS0hBIvU41QJD96s955qsrCxjr6H7FYeudYpRBeB4Mqn6keBchsNxk0R/4okncP/9P6cNxnRcf/0q3H772038Im300BbDQNxHgtCxE7tiFiFE7frZb8yfiQPNMbzY6MbaFp9RD/H2NCO75TCatmygakIXispL0LzjEHq8+XAtvxF5U2bCN2YsZ9ZL6glXEwkKPoKvPkRASRZnDM7XL1TS4DVJjIU9FUOkz8A4tDadFeOhqoJxleCy8dBWw8O5Nm0JB74YUdy0gfGx9lDhI8Z5TDIUOJkiCag745whggMx1goVu8KsY+IiWw1e65U9C0kSukYkiLDWBvGIk9TAUSQD0liMQsprI5JChUrEUZaQWoqOaduRHDMtQvgceKVeoVsN2UPkBz0DIjL4DVlFj4o3g8Qe8/glySHmeRJ7QoCIDCLlCK57kYxcfP60ZoxiC1VY1FeSciHKBlUxeK+LxCLOHorY12RfL/6wjwRB1xgSjZLNDnWxJIihRtz2d4UiYEkQV+jE22FbBCwCFgGLQFogUMkojveLRFYPsnywJYnAF1n/IQUM0u/NpkVbBgYBS4K4CI6WBDEwC822YhGwCFgELAJJBPRtL7d+mm98nfInPOhveTDYeElWqz954C/42r8Pdsdvof1JvGcba1G/ez/Pc7FlR2Op4qD2sSbN1pOlnnUaa8doHHAaj8mSINJ4cmxo6Y/A4JAglBE1WgOsyuCCJADgZA+VIDY0YUMj7TCYLPa7woi01KH12F5E16+Fu6UZGdUzUHL1rQhMWYAGqifEmTjXL2SzB71PuCHmcyHIXeldsrhg4tSQGrQTXiQFJnNdTDwbVQJlZnUjk8UmDpEmzNZ7JZ4dlQfF2deDEr8R/rXed42UHtxM5tIggcoDJCZQwcHNjLToFQme+5hA9vAaX7wXmbTDiB7ch549u9ByYC+tLzLhnzSZJIib4Rk3Cb3+HBIchArT1iRq5EdasDQvjndWZKIk0YnMBBPLCVoHMCFvrDlcGX0qBcYQgUNMjtGlMfAaEQsM14Ava/jmdcadYEKamgznrTKcFejYVzjnHilDyDYjhUAizBwbBR07VheOMoNUHy50LOKDCBEiBKQSINSXSAPJHL/UFjifxK+9vQWPPPIofvrTn2Phwjm44YYbcccd76BIAAkJVNyIMkkudQYtH/WZXEOyoZD6RXLQIlL4aeWRIAnicCvwUosbL7d7SGrwIVx/HOEjm9F9ZA/ycrNQOXcOTmzdh9aOMOIlE1C2aAWyJ06lkggJBGzeuKGIWEFCQoT4ybJDFhBSrXCsRBxcjG4EAfdwfhhN8lhLSGQURcr1oGUZk5IDCQRusQWk5qG5k2IClQ7cJCq4vSJc0BYjuUoRIKHAfPAUEYXrVUQE/TF9cL4jHhIHpF5i1i6tOaQCwfUoUk6MPxWzK4M2HWw7wmciqQoiqKiaEhWWjEEEFZ4LR60RQ1iQEoQULvi6GYTWPGP3xEg2YRx6+kT2EKHI5eZ4+Hwl7TBkBaL1kCTiqJjnhWoVbsbqocKD7nZTqSIeYdsSiaCCi1cWGTyOhki2oDSFl2SmIFVUpKChZ0n9FvLeykAYH19ShiXl2RAJQh+2LAnCeXrtT4vAqEPAkiBG3ZTaAf3/7H0HfJzVne2ZPqNRb5ZkNXfLXZa7MTa2MSWUhEACLC0hIW2TbNqWvOzbvN2XLXm7m7Kb7KYDyRJa6IFgA8a94d7lIslNvUvTyzv/OxozHgzY1kgayffyu2i+b77v3v89946n/M89RyOgEdAIaASGEQLTGeu+uHiv4fGmYTSGgQ5VlJp/FNOJfDGj1KAuCULgPSSI6K9JCWp/yJqRnawPJqB3TYJIAIi6CY2ARkAjoBE4j0AxH52Ow+MOHj8/yBj9mP19OaZPef8XssGZQY7jw7qTD33ywVgsL2LLyzy4nXWkKFjF4/A0T9wVd/JhHmvPvA9bMYl/XpMgEo+pbvEqQmBgSBDyliV72CV5HUldevhu0OQL4gfrz2FrkweuFHIO/Z3oPncS9ft2Irx3B4xd3MdfXobixTcjffJc7upPUcSGKCtRbS6XbfHc8d7Gs82SdRbqohAh1I586UtICrGiRNJ7dDe7PBS7ATZExQWVvY5sjGdhLyHu2ifxImKHIeoAjF5IDmzRyuvFiiOyO58714UYIVXtyudvIJ0taN6+Ee37diPc06N29VtpiVF07Y1wjhkPY0YWeglJkEQLGVGGvwNz0oBbCkmCsLDtYDd32HfCkeLgjns7SQXSOi0TVGr9XTsAQZWiFEo0gLwDlb+O7NMXmgCTyvxP4hPoZee9FEmIC0lByAoRUoFczIQ0H4uKgzwvBIYrKdG2o3Ya0k9skT6FuOAnflarnTHY0NJSjxdeeAlPPPE0rTCmYOXK63HbbR+Hq9OFIFUNLFTs8FMZQBEh+kYvBAozzxuYIA/SHkTUCKy0C4HFgVqXBVs6jdjaLQYLFrQe3YuzW7lxqf0sSspKMXPpCuw7dAz1NWfhb2jD2OtvR+bUWXBZrAhR3UEIDwGqNIiagp+4+EXlgvYNfhINYhUxBKOQWKzImpF1IsjLn6igiIq1b1IEe4+sM04QH5vZrkmRa6jIQS2RIEk4cquMUEgYmSkWWMVGgioYssaEACFFHgsOveB6JXGoT6wBDuJKGguXMckERqp6cCx+SwB+Mgz8Mg7OQ4hjCHMtuXhNiAQGC0kj6vx54ktMrDL/8jqSoEQYQpQmVA9ihxEZ4vkPdO+KY1ww15HXi7wuekkakqYiShUBkiCCJIBIK3aznYouZjXXdlpmOJxWdPp7GZ/MOy/hSymTj8sdQdw/pwhzClIh3mOipxHLTr6StXol92gliCtBTd+jEbhsBDQJ4rIh0zdoBDQCGgGNgEYgYQgsYkvxhIeZPBdPjEhYh8OwoQcYszgbxBYnD8QSWZf+I6BJEB+CoSZB9H+R6RY0AhoBjYBG4F0E5vHhtjhA5M04/txAYia/855ljZXWepvH1w1kp1fYtsT6t301st2Xm31ZZ7O2XWGbyX6bqHTIF4TYLNteHgsRJKqjnexjGEnxaRLESJpNPZZBRyDxJAj5ZzCet0/VBl8Ypzs9+NGfdmHTyQa0h/xIsTAd3HwWDfveIf3wJK0xukkWyEDWtAVwjJkKvy2TfAST+sdWksIh2fHOv0FnJnzpefCy+mUHPHfaW9Rudu5X5858IUFI+tXYZ3PBPezvJnBl97sksplMp1dCZDe8FNkJHxR/C+45l8dUBZCkro32A3afG+HOBqCnk4ltD/xBqkiEJdnLnesW2bUfhLW3G+2HD8B9uhYZdivcXh88tA7InDQDqaVlsOZko4PJaF9A9vYbkcMoFxZl4s6ppcil9L+DSfEQd8QHZVs9E/5GYwq8jFFoECohLklkUVWQd11x9JB8uBxQuUBUItR5pQQhSWsek3ggJIgowUGS3zZaYIiSQ2trK7p6u5SaglLPeA9p5NKWoVLb6JMBSE1lsppzJ/U80UJCUs9TeSBIvJioFyJDd3cnSRAv4vHHf4s5c2bj+utXUQniNri6XfD7hGDCcTJ+pbqgEva0BVEEgoiYhyhLSN9ms1VMGlDX4cfaula8faqNKgQWdNUeRsue9YC3G/klJRg/bwHq6hrReq4JHlqu5E+phLNkHPzONKX8oOgfXEcBghiwcP5z8hBKySAnxkmCQgRwpZ4gHcvaESmDUB8JQj75CDFHLXt5TtaV2EPQnoL3Ghm3n7EKPUXUHZSVibB5zLSDoZICJRFoSdKrCEAmzonJ1UNCTJ9+iohIUI1B8PCb/BQ0kXvlk4asdyHTcK7FrYUkDlGfEPJLgH2HRC2D5Aczx2BOzaa4SSb8JB/4SO5ROhoch6KXxChBGEVVQsbItSy3qyGIGoSySiHZQuZaxi/sG6USIs+RQMIAlJaFWJdQEcXsboex4xwsfM2YqOqhvGPE1kW9pMSAhGQQGQTJLka+bg0kJXmoqCLPS58SWAbxLXOa8NXbF2Lh+EJwFhRxSMY72EWTIAYbcd3fVYqAJkFcpROvh60R0AhoBDQCSYHADYwi3vpiDM/VJkV0yRHErQzjpbhQZBOl/HavS/8ReA8JQqks9r/dIW9BK0EM+RToADQCGgGNgEbgIgiIesELcedLeRyvDjGQ4NEMHWviOvg8j382kJ32s+3lvP8JVlEtXsy6s5/tJevt8hlsC6uQZWLLCh68laxBj/C4NAlihE+wHt7AIpB4EoSklOUrqySJ5W/kcYcrjJNNPfjJ86ux8eBRNHZ1IZO7wINtjWihEoTZ10OBBpIAmOw3F42DpWgs7NmjmO9l4phff62KcmAgMcAMtzUT5uKJsJdPoS2GFUYqAjgcsmufSXRaKYj6vkWpSERE9HnmvKJCZJs7M63CcDB4+bxUlqjKhDlFbXk3iLKEJQx7wIeU3h4EG04g2HoWgc5W9tPLYYlFBu8jb8JEooSVO/h7zlKsiWSIcSWF6OjuRVMHN4YwEZ1SmA9Hfo4iQYg1gYnJ5Fz2f834Unxy4UzkWQNIs1BlgiF1uTkGJokdvE9IEJJipo4AggGxOIgQM/hHWSBESQ5BjpnCAIoYERV0kOS1PC/kh2gV1Yfe3l4cPXoU9VRj6OjsQNAjlh5iS3BeEuOSFpyQAkQZQf4K6SEvLw+lpaWYPHnyBW3JNVELjYgqhJE8Eg/tMIQE8TiuuWaxssNYtWqVUneQ5+SeqIpFVFkiqjghfclzUo0kmfhoB1Hb3IE1+4/j9f3HmMCnvUL9CXQf26XiyCwuxqip09DV6qJYRzu6OG5HejZsmXkw5xbCQ7KKXxQ+HClK/SFgS4Vp9BgY8gphyMhDmOuBvBVaVxB0wUhl6mWxRFRHInxImRT+ERUMpdbAAz622+0KGxmXKUy1hpDYhpBQIzYqlDbIoPqD0duDQBvJGSdJAmpthIVqIFbeSzOOd1UmpA+uxYgyiPQvfUu/fX3LWZJyBKuw2FuQXGGy58DK+K25RTCMngiPJQ2d7j5cST5Qeh2iisJYhD4hCiJilSF2JCaOIao0ImvDyDGotuUkLSy4iLmGeQeJFfKaU4odMie97TA18zVQexAOElBMfE2IUoWZNh0GvlhUG6wm4p0ia5OYeklaChMHNRYVlAGp7KI03Yb//Zm7sGTmePUKjox58LUgNAnikv450BdpBPqLgCZB9BdBfb9GQCOgEdAIaASuHIE7eeszcbfn8rj1ypsccXeKPciGuFGJjciBETfSoRnQe0gQ1epbKoUS+xGPfFsWSZMP+hZJDU8cZBXZk2Os3PaiKn/xUd9AU/uqJIZm9bVX+AEx/Y7PxbJlZJfo9n6MIXqrVoJIAIi6CY2ARkAjoBE4j8AX+egnMXjIz9qSRblQ33lgAfs5m/9sTBeyj66INdk/gAoLdi7rYFuHDOxsXNj6p3n4q7gOX+TxRwczCN3XBQhoEoReEBqBfiCQeBKEvG1KjSaLIyQIr9+I1p4AXty6G0fONKLH48ex6gM4U30IzdVHcM2cmcjPzkBNTQ281jQ4C0owcVYVhQ6M8HkDcFhTmTAFmntc2HGgBr3ZpbBWzEUoNRcGm51KCNwBzwQrqQKg44SiDkR8C6xMqzLRqmgQUZWKyM51lQAWawxJcMtTajs6k9Wyy13ywwE3HAEP0v0eFNK+IjfsQqaJSXMSFcJhHyhsoAQl2hqbcXDXDnSeO40smxmrVi6Hze5AU1snNu/chw6vG/asdEypmous3HzmkS1IZTK9LN2B6aMyUZBqIwmC+9y5C1+SwkKC8DNhHrJKPBImlREksS577vty7AKvSkob5LnIeUXe4GUyFEMMCUIIBAaSA6SeO3cOb7/9Niy0IkjPSEdmWqYiJlxpETWJjo4ONFNhITs7G7fffrsiKETtNaTPaJF+uN5QXV2NLZs2Yc+uXbj9jtsxu6oSxSQr9Pb2kWBINogqTMj9UcUJeRw9L22lpaXDbKUdRnMrDpxtxZ6aBhw5ehANxw/B3VCDWdNnoWRyBdLGjEHQTSWSY8fxzro1CBDf3OJSVC5bTrIAVUyZ0Be7jQZaNJxu68bZ9h6Yx1TAMWE6egJM1oviAYkDQZJdwkKCkMXBOVHyCyQJiDKDWu4CvlhKyAzwsZBdBFk/LTHMXIeiBhHiXAVJWBBKQwrtK1JJqEl3d2EU12Am15vT3wO7kCDYlyg/mESJQrpTKhCi9KEOIr/kSByqB5l/WnVQiUHUFUR34kwrx9EdpGWMA6kV8xDKLEQPbSgCcp0obYiiCu9X4+HrwEhFDFnLQoQIK6UUrhm15JTOAyESDPhKYvwiR2Hga0VULgwkAykuBtuydjXDSAIKqvegqnw0SnMy+ZokqYnrmBByTVOjhQweM/sy83UdUiocxMMuahcyNnkp0qKFRIuCNBvuvK4Sk0vzRQNG/RuiSRBX+irV92kEkh4BTYJI+inSAWoENAIaAY3ACEbgYr9zivWx/BatSwSBaaz748C4lsfxxAiN15Uh8B4SxJU18+5dksh5jPUTF2lIiA/Psj7J+gbr5Uo6y67I+1nFIyX9Iu3/iOe+zqrUFxNUNAkiQUDqZjQCGgGNgEZAIRD7I4wcN7IWDCI2krE5x5oX0+cf+fiWQYzhw7oSa+YKVrGAuJpKFgd7NG5uhBwjH4aFpKrL0CCgSRBDg7vudYQgkHgShAAjX/dk97b8ExndxW3hrn0jdtWeQVOXm8lOA55/4Vns2r4VbWfP4vOfvh/jx5ZhM5PjLZ29yMgvwMpbb2Wi1QQvd5M7HOlgHhs1Dc14/OlXcM6eD8uMJdzNX4aQnbv4mdyN+BqwMF8qPYdUgpg71Pl/IUKIIkSEKyD/Z5F3XEkCi2y/ZGD7rjeZuMudSV2jpwt27tTPCLpRlWHG1CwrxufYEeAOd7HDMDv4hbk3iGMHq/HMM0/A1d6EsaML8OCDD6CwsBANTc34r188isPHq2FJseK+Rz6LSVOmw2FPozKAj+1T/YK750tycpFOqwqlJMC+fUwud3uZhLbRBECS3TwvG/CFqyBKD7LZX0Ymw5Xkslwjt0rSWi6X8waeFBUCISMIeUBUEURl4dixY3jppZcwdtxYpdpQUlyino+qNVzOshayQ09PD06dOoUNGzbASkWOL33pS+qvkB2kXYkh1h5Drt/EOT5BIoSLaiD3PHAPxowbo653cZ5lZA6H4zzxQeKOkiDkcVQRQq7Pz89HJokX5zo70dTtRV1DB15++TnUVh+kwoILH7/tDkycWQkLrzNzFVTv3YsXH/81mpoaUVRejk985jPIzC+CleoPAtrRcy3YebQGm7fshHVyJTLnLUOzywgvFQ/CdhtVEtyKBBCWyZCJEIKHqENE152spwDHIGtRnFWo0KHIEmEL54WVyhVyfYBzHwr0khbhQravG8UBF+aXFKPcaUGmwY0UTqYhFFDr1UyMo1YXqlFh+Eh/MtGK7BMtXC/cJyNr18vX1p7qGuw43oi99W5kzFxKg7Vy9HDBuknqCQoRQdRFeIfwKdTrgLEaqMJi4estxIUk1UwCRIjjDIm1B+ck0rW8TniDjItjtTACUlaUlYap9TSsJEGknj6MO5bMR+WEsYofIRAZTPL6C4ixiVq/BplqgUYEIPgClb9ieeIPmGGjZUoWVWJmlGcjL0N+vup7UWsliMt5eeprNQLDCQFNghhOs6Vj1QhoBDQCGoGRhsBXOaAfxgxKyA9CgtDlXQRG8yEl7y4ot/HoZQ1SQhBIKAlCfv8RNYYbLxKakB/+gjURPiayW/U/WO+4SD+P8pywi979vt4/nDQJon/46bs1AhoBjYBG4EIEfs3DT8Wc2sXHVYMIkrxHvxbX30M8FgJjspR/ZSDyIfl7rH/PmkhyY7KM8WJx/CdPfinuCUnA/2UyB30VxKZJEFfBJOshDhwCA0OCkK96USKEStWzMunKLGorlRzcPrFICOOx/3kCu3btRoDJ+YfvvxulJUV4gyoF1ceZSM3IxP2feQjZqZm0ppDbqSbBZk82NOF7v/w9TobTYK5YiFD6aASs6SRB0C5DNqlHeA8qeSu71SX5zVQvIxBKRKjPoEMSsjxnpvoCmQUB7laPfDuVpLZcz1383LXOVmHsaAIaTuOGcXlYyjp//CgYmTA2kjRBAQE01Xdgx7adePQ3P2dSPhsL5s/Gx267HTmSnKfqwo/+4yfYum0bx+zGF7/+FSxatATFhSW0AvDj7KmTOLxvF6aOn4ScjCw6bDAzLDvxqUoQorqFP+gjN8On7ANk07+R/zOIMgCPw6LuoOwl5Jw6pc6FqCgg9gVyUggDMj6pQkhoaGjASdou7Nu3D4uvXYw5c+cg3ZnO8b6rsHA5K03aFXsNaffZZ59Fd3c3Hn74YdhI6JC+5a8QGKRGCQxy/aFDh9DEe4KcoxXXr0D+qHy4SSzxeklSEWECxh9Vp4iOQeISFYgomUPGUVRURALFOJho89Ht9uJE7Wn85tFfo6O1GeMuhU5AAAAgAElEQVTKSkmC+CgmTJoEA1U5aPCAOq6rTa+vwfp1b5GUYsODn/s8yidOQmYOeafE7yhJFBsPnsDvX3wdhuJJyJ61mEoKKXCbnFTloNoIiQmikhAQNQeloiBKHKICIQtUMvvyR+ZQKq1LeI1ZLCZ8gr+olVgR4D0h2rAYDL1IDbqQSouVUd1NuO+6+ZhdnIs8qjKYhZAjNhEMShQ9pF15rF5HwhaQh/KHh0rARB0KGUHio90IT56gRciWw2ex/lAjXMVT0ZU2Cu20jhHSQ1DIDXyxkGLD+0TNQsQluHY4PiNVS8x2WsxYaN1BlQ+lDiFXCeFCSChk3YhlTVhiJBaWoBd2jjmFGPQcO4AifyeuG52GlbMrUFFScF6wwkCyUWREwnzgHMvtfYtNvWb7SBAh4mXimG18bWZRDcJhjdq0RK1HLmeF9v9abYfRfwx1CxqBS0BAkyAuASR9iUZAI6AR0AhoBAYIge+wXXkvjhZRIRY7DF3eRYCemcohIbY8yIPHNUgJQSChJIh/Y0iixBBb5Cu0+Iz/IiHhXtjIX/Pwny7S7jd47t8T1J8mQSQISN2MRkAjoBHQCCgE/sR6QwwWwuoUdudgFbFaELJgtAgDV5Qo2gcrgA/p5/o+jKLa2Wt5LCpQiSBRJskQLxqGeL0JISbWNL2Bx5NYu5I58KsgNk2CuAomWQ9x4BAYGBJENF5J0fYliFUCl/+EMgHq5S7+LqoA/OrRJ1B9ohajRxfjjttvJHEgE2vWrsXGTRthspjwF9/8KsaMLoHDQvUFZkm5P15ZH/zz757Dvh4m4PMnwussgMeUSYIE1SCYqaXKPpO6/IorCV2R3WeG1cBjY9/O9khEYkbgp+hCxAZBuAdhXquK7LyXHfhBD3K4XT3UeAou2ivcMbMMt8wcgxuqJqg3gqiv5MH9x7H2rXV4/PHfYP4183HzrTdh8fz5SE9NRUN9PR5/7DGsXr0atXW1eODhB3DDDTdizuy58AZCOHD4AN5863WUjS7DqNwCZKRngJwHJe9gdHI8tEcI0IpDkSDkNJPqor4gSWghBwhZ4LzZRB/pIUo4EMKAqEDI9eo6Pr+XSgi1tbVUXHDh5ttuxoJFC5ROhiS5r7SIukR7ezvH/7hShFi1ahVycnKQQmKCEBYkBqkm2jRI4tzj8aKeuPT2uhTRYRJJCqnESmw15LqodUcsCSIav4xNVCZk7axbtw7lVHOYXVWFYv7tpsLEwQMH8LOf/bfqd/mKlbhx5UqUl5YqkoCswmYSaKr3HcLzf3gK7R2tuP5GzsXiRRgzfgLxMeJkuwsbDtbgp//zPLpSOIaxM9HrLIHLkg4vVRxk3iMkiCDXGskMQjYRdoAoxdIGQ8goYZE4kEmkSoKNhBUL13zQw2uNdl5PcohYWpjcHHs3MjzdsJw6jCyqJ/zlQx/D0iljUWT/IMfSC2dJfsiJCCoIoUFIEBF+hJdrudkdxPp9dXhpSzXq7IVoduSgy5GBoLLLIOlBvTbMXMdcG1xXPrISxKYDVD6xkQRhspJ0pEgQJNGQmGCU1xRtXIK0i5F5Cgs7whyEjeoYqVRKSeNabdqzDVOcBvz5TYswZ8JolOVlqJhiV5fMQ5+WhFrTyV40CSLZZ0jHN0IQ0CSIETKRehgaAY2ARkAjMCwR+BdGHbu5q5bHY4blSAY2aA+bj1XIEEEBcT7Qpf8IJIwEIQ1tYo3/rjnQjJV4WXGBhPqhSka7rv/4QJMgEgCibkIjoBHQCGgEziMgHl9ibxAtP+MDIQsORhHFJkmsZ8d0NtgkjA8aZz6fFAuMeHuQP+e5nwwGQEPUh/x+/zar+L3Flnt4IBZiugwtApoEMbT4696HOQIDS4KQdGc0BS07wMXPgW909Q04cPAgnnzyOSZTLbjn7vswdcYEXhvA5o1b8funfo+Onnb8zbe/hRnTpiGXO/UlxSskiDaXB2sPn8CGug680xxEtzMHnYY0dAa5W9/uZBv8J9vnBazSN1URmHQ32ZjUZfLXKEl2npXd6GKMYTLbmNy1RkgQJCXI7n1YSDSgXr+dyew0VysCZ4/DVXMIt0wrxm1Vk3D74ir1hTqa2F3zymqs/uPrWLf+bdz94L24695PYtSoUbAySe6mMsKJo0fxwgsv4E9/eg1lE8px0y0fwSfuvpeJZyuqTx7H2xvewtkzVAPILcSq5Tdz930IXtpzeJlkNptpM8Ax+JiMtnAnvdUkqg80IBAo+T9lYSFVZCCE6NCnoCBEAqlyjZAghBQg9bnnnkNNTQ0mTpyIVTeswqzKWYoA0R8ShMQg1hSvvPIK9uzZowgXVSQmjB8/XlllRCwxmHinqoWQBOTY7Y4oPgjRIar6IOejBAiJVdqUIqQHOS8lev2ZM2cU6ULGsZJEh1mVlThHS5UNb6/F0089oUgNDz38CCpo9yGKHBELFOb3Sdjo7ujChjfW4MCenWhsrscd996LJctXEh8bWqgIsq/uHH799B+xr7EbbbZcZFZcBw8JBO1iN6KCYJwcj5/xKRKEk2uOJADqPSjLkqAQZ2h3IWoQRj+VIAImWKkC4Q+RPEAlBptN7CboQupvRSoVIIIHtsJ+fBf+7i8+j5XzZqE4U9bwpZUoCULWSMTcIjJO4fN4SV54Y2c1Hlu9A/t7HejMKIGlfDJ6SNAQNQqjNYWqD/zL16TZTquUkDdiKUOVC6OBVi3SHqVOhBdB/w7GTRUJHku7sq6E+GEwepHG+1JJnHDy9Vq/cyOqCtLw95+9B+PyU5FNew+JKZYEEZUOiz9/aSMe/Ks0CWLwMdc9XpUIaBLEVTntetAaAY2ARkAjkCQI/JRxfCEmFvldfEaSxJZMYcjv9aNiAvouH/+fZApwGMeSMBLEWwThujgg/ofH9w0wOEL+38Y6O66fH/NYpLT7WzQJor8I6vs1AhoBjYBGIBYBkf2KJSEM5oeam9n3H+OmQ1QWfpcEUyS/V7/IemtcLKKcIXEnyuYqCYb6nhAe4pnfxJ3dyGMhRYzkcSfjXFwsJk2CGC4zpeNMSgQGlgQhQ44lQfCQedZj1cfwNm0vtmzZicLCYnzhC3+OnPwMeLwuVB+oxq8e/xVO1h7DvffcicXXLMIEJrsNBtlFT/UH5vxruz14edshPL3xADy5xehJLUCvLQ8+WyoTwFRR8DERLSQI2ZXPneomJtJNvNfAJLe8mSmjDrGXoD0BxCIgSAUJIUHQ5sJkYcKXlgQOeGBrqUW4/jjVIE7g7gVTcdPsKVg2c6qaR9kNLzvln/rN77Dhrbfh8npw70P34+aP3qoIBwaSA8KigsDE+9o338SLL76AYyePYf7ihXjoM59BQVEp2jo7sPvAbmKxDnaLE7fc8FHY7RwDY+v19sJiFZIA+6J9iJmeIGaVTSYJQqHK/8T/gzGrKn1ehAQhJAJJWnuo/vD0M8+guaUFN910ExYuXKiICokq22j5sWPHDhygGsN8KmHMmDFDERmE5BAhQYgFhCgKRKxRzLQdkefEQiOqXiEsCbF/MLPGkiDkebnXbrcr1YkjR44o+405c+bg1ltuUWSHfSRgvPbyS7Ta2Ic58xfiU498AdlUpLA7HO/ZBXKU124laeWF55/FbZ/4BK5nGwUFJfCRMFLX3IaX39qEN/cew75mH7Irb4aXlivtjDlEdkGoTwEiROZMSJRHaFuCkCdCgjCL3QrPK90JapeQAGEKWUmIsVHVg+uMygsOG0k26OEabUL41BEYju5AVsMxfOdrX8Ky+ZUozEq75CmJGs6Y2Jepz+gl8noTjK3YsO8knlj7DtbXdKHFWYiUyVXoJsnBx3UftjojJAgqpRhtRiqp+JXChawj0KbDQHKDWV4fASEuRRRIAlS28Il3BVUvhARhMriRFfbC2dUKKy1jPDUHcM34Qvz9lx5ErpNjFWrvMC+aBDHMJ1CHP1wQ0CSI4TJTOk6NgEZAI6ARGIkI/JaDis0Rb+bx4pE40H6O6QjvFzXgaBEVCFGD0KX/CCSEBCG/1ByIi0U4/SWsjf2P8UNbkITJS3FXNfO4kFW+QfenaBJEf9DT92oENAIaAY1ALAL8JRsu1thNa4/weCAsoy6G/Ld5Un4Eiqo2cSurYpl2JsE0CXHxh3Fx0CgdM1mFDTtSSxYHJp81Ytm+kt2oZI3/bDVSMUj2cWkSRLLPkI4vqREYHBJEH1+sb0v+fibKRTkgwJ3yQnC47baPqJ3mISa7ezt68eSzT2L7O1uQl+XEjTffgMXXXsMkLG04qYLgDZnQQLWEx559Bf/x2NOwTJ4L87hZMJVMRjt329OEgEl0KwK0wwgZ+ZXXyh3rTNoahSfgJ1GAsxEW2wLJ9TKhGwozkW1yyBZ+EhdCJCME2IIbVm87jGcOwtZWiwxfC7555y1YNmMK8tNS1XyKpURzczN+9Z8/Q/WhI7juputxzbIlqJgyRSXsVT+ixsB67vRp7CZB4Ac/+gEys7Jw5113YemK65Gek4nGtka89NKraKpvxZjisbSHmIwM2oJ0uei0xIS1mUQBK8cDKimEOCYhQQSZZg/xOTvtFcQGQW3XFyWFPnUIIWFE7TAcJAF0d3biOIkDm7dvh8Vmw3333YcJEyYgNzdxVq/nzp3Dvn378NprVLwoK1M2F4WF8nU/QhiJ2mGIlYd8zJIYhQQhRBIhOShyhCTg5dnoMR/HKlqkpaVh586deOedd1BXV4cbaWchJAg723nt1VfxPJUuSkqKsWTZMqy65VYY+6xAYn2spP1Ozts7WzbjFz/9CSpmzMTCpUs5d9fBRlWHDtp0HKyhjcT6nfjT7lr4xsyDf9R4+DJGwUOFDh/xDpBQYxZyCYcSoKoFmQ785CZEDdEXkZ9Z5CcOKo2I2gLXVohEglCAjAC/kQIlXmRZPHD6mtG45Q1ktJ/CtAzuDnnozzBn+mTaqMQqrH7wPx1RhQsabCjFkIjgpuArHyMdOHqmFesOnMAzmw/hZMAB05hp8KRmw212UhHCpOwwDGTcBKmAEiLhJkwVFCXXIfYeVLKQ14OoWJj5ihBSSsDEdUVMyeyhWoSXyiQ+5AZcsDWcQvjIARRb/Vgxaxz+/F7OCe1syH0Z9kWTIIb9FOoBDA8ENAlieMyTjlIjoBHQCGgERiYCL3BYt8cM7XU+vnFkDrVfo9rCuyVZHy2P8cFD/WpR3xxFICEkiL9ha/8Yh+lgymvLHoB61py4GCSBsKefc61JEP0EUN+uEdAIaAQ0AucRGMtHJ+Lw+AiPXx1EjCQjIcoKd7EKCeLOQez7/boSe5DtrMwSnS/y27uQHOOVK5Ig3ISG8Eu29nBciz/g8dcT2oturD8IaBJEf9DT9171CCSMBKF0+FklhxqT/Iw9bWCS3ssd9KIY8AxVCYqoAjFr5kxcf/1ylRBX9zOX++rrr2L9+rU4U3Mcd9x5Gz5CkoTFxh393FEfCFvRQS7Ar594Bv/vp79GqKQCKdPmI33mIjT6LXCH7TCaU0iCoBKDSUgQrHwsohAmPq/oCRKjdEc2RJgkiBCJBWILQBEI2I1upIR7Yfe2wX1kK7I8jZiQY8ZX7vwo5k2ayP31kdLa2kZFgqN4/Be/5uNmfPHrX8bUqdOQnz9KDSNaBAp3dxeOVx/Bd/7Xd9Dd000VhkW4+777MZ7tiQXB6jVv4eTJOiabDZg+dQbyR+VTWaJXERmMTLhbjBaSAZiolh34TFwHDSRX0B7DJiQI/lU78/ssMIRQIFhG7SUcJD00NTRg+5ZtaGprRcHoItx9992MMx9CkEhUEeuLEydOYM2aNSS02BQBQpQmZAxCdDAbI1QE0jfO215EYzwfg6wBJdXBMVBlQfgdyvKDRUgTqampSkFk9+7dSE9P57oh8WTxYrQ1NuMPTz1NtY0XuVZuIcFkOaqoRhHdbRFPgggwnv1s41f/9V+wcl1NpuXKHffcjazsLK6bEFq6O/CHNZvw9NrdOJc+DqHiClhKxqObSiIukgbELMIk2IkbSQ8VLtiBwShECFIkaIUR5pwKqcNoIbeWcxQI8ecQH1UwfGE4qZyQHe5Gak8D6reswXhHAMtnlOHO66/DhPLRxC4+2kudIRmt2NTKX1l1djR3eXD0bBMee30bdjW50J5OPueosfCk0EKGLCADiRBiUaNMaywkQdBuJVIiRI6IZocdpjDJRSRBBPl8WJgNVPWwkAThMHqQ2dsO+9kamI4dxJIpZVhZNRkfWVqpSC8Xlvf5B+JShzdE12kSxBABr7u92hDQJIirbcb1eDUCGgGNgEYgmRB4k8EsjwnoWT6W36R1uRAByQ3cFHNKNv3Hkkc0XleOQEJIELJwPx4Xw7d4/K9XHtdl37mOd8R7aSdC4luTIC57KvQNGgGNgEZAI/A+CIjcl9gcxBaxc9o9RIjx1+l+Kyb1N3RRxxACxPS4huQzhHyWGMllGQcndmKxyiBC6pzMyi26uiQJApoEkSQTocMYnggkjAQR1eaPZE7PF0l9SkpV8Q6YYG7t6sL6jRvx29/+FlMnTsKiBQu4o/+GCAmiTzBi69atWPf2Wry9ZjXuuftOfJK2GJYUa2RXPUkOwhD83bMv419/9jiauVPdMW0OCq69CfUkOXSF7NypT9UIeQelrYViP6hsOgOLkiD6ojOZSRbghQFPgDQIExxM8loDnUinzH8a/zZtX43RFheWSpJ6xQpMKS87T4I4ffos1q3bTEuFZ6gsEcTf/sPfYlzZODhT0tR4pciYBQqfu4fKBSfw/e9/XxEF8vLy8YUvfoV2DvPgSHFgJxUUTtbWoKO9mYnwCcjLyeM4I1QKUUIIBoTQwfhpRyBOC8xbq4aF0KE27pNoAJJLRHUiWgRPIQ5YecGp2lN4e+0GZOXnoGJaBVZwLCkpVClQ1hSJKUJ0aGxsVGoQXZxjseE4T4Jwc8Y4FSZRB7CaGCqtF6gOEbXBuCAONW+sksuP0YyUa6TNtWvX4tixY5g3b56q5aVlVOKoxjNPPIk1r/8Jj3z1SyRBXIfxVLqIltg3cTknOB2vrsYfnnwSZ2vPIDdvFB760iMoKCygBYkZASb5n1u9Do+/uhEHfRkwlk9FZsUMtFJJpIskFA9XC4OJTASJDTLHJllrZj9tL1yKBCH2EUGZO5JsYE4nrZXnfF7kmMJI722GrakG3Ud2YtGEAnzihgWYPXEMcjPTOSfx0V7q/MjcU8FBvYikDdpXMKT2bhd+/coGvHH4FA72+GAfOwuBnBJ08rUUoM1FmAwOMwkdQhqStRYpVIEguUbOh/0kCfmofMG1FKQ6hNiaSB8OvgrTSBaytZ6Gs55qKefqcN8ty7FsbgXGFWdfZBzStrwyZHKvlOhxqVgk7jpNgkgclroljcAHIKBJEHp5aAQ0AhoBjYBGYOgQkN9858Z0L3bAnx66cJK25ycY2T0x0W3g4/h8d9IGn+SBJYQEEb+QZcz3sv5+EAf/JPv6ZFx/sotSdlP2p2gSRH/Q0/dqBDQCGgGNQCwC8j4l71exRWwQxPbhai0/48DFEiS27OLBQlb5tX2kFtGjFvJLRdwAhQ0t5FJdkgcBTYJInrnQkQxDBBJGgpDcq7g1SF5d8px9RU5LLlvl6rmr/yRtE9auW6eUIG6+4Xpcu3gRZk+fdUFCXqwOtm7Zgt/+5leYO3cWLTFWYdqMWXCmZjL9KnYQZOft3o8/vrURm0+cRqM9E8Gx0+DNKILPkQOfMRUe2kcwzc58a5/Ev+x6D5IcERLlBFbGKSoKJj42eZnU5WUOkhmUDUZ3Ayyd9ZT6b8as0elYNnMCKplUL6BNhbnPbqCxsZWKBPuw78BeqlSY8PFPfgz5Wfmwcvd/NHffJzhB2w8v2tpasHr16yqBL4SB22//uFKOEIuHM1RqqKk7iWMnjiDVloKs9EwUFMjHD1oVBMOsBhI7+Fh8PNi4cBfe5S9IcpmV1ykRDvUcd/czoS0WBnUnT6KO9g61daexeMlizJk3R1lhSJI+kUUIDaIGUV9fj6NHj1IdoxVFRUVKvcFmFdsO/ifByTTw2miNVa1Qz3MQISpdiDKHqGDIObEe6ejoQANxEoKFKE3MnTsX5eXlyEjPwKmaU9i2eTMOH9yPmz56GybTkuTDrD6aSNjYSVuN9W9tgJvtf/L+T9CaZRzvy1a4b9p5EC9v3IXV1c3ozSyAc+xk9KRko9ucCqb+qeBBGxXaqchCEiRNtCcR0k0w6OFskERAQk1ILEqEuEIliBSO2UkShLWnHY72c1RQaEJFphWLppTg2lkTUJiTgRT7pVthvHfuoq+0PiaRehEa4fH5sXnfMby8fR/+wGodPwfhgrFwObNIYyDhgyojBhI6hP9AHoRaSkaOhdCT42HkshLLGCpfkDAUDpJoE+AY+JzD142Urgb4D+xAcdiDeWNH47br5mHWpFJkp1qVEsmFpU/mJf4fiEQuwgFoS5MgBgBU3aRG4L0IaBKEXhUaAY2ARkAjoBEYOgRi86sSxY9ZxRJZlwsR+AkPvxhzaj8fz9AgJQSBhJAgxLN6alw4f8ZjYa8MVvkTO7ohrrO/4vH3+xmAJkH0E0B9u0ZAI6AR0AicR+BrfPTvMXjIljVRQohVth4IuGRLXPTX64Fo/0rb/BhvfC7u5l4ez2E9cqWNDpP7/i/j/F9xsYr0mdij6JJcCGgSRHLNh45mmCGQUBJEdOwx+c9oSlaeEgWAXUeO4M316/Haa6/hq1/5Aq675hrkONIvSJpKgnzfvj34x3/8P9yBHkZl5Sw8+OAXMGpUId8sI41LW83tnfjlq2vwRvUpHOK7U/a0ebCOGgO/OQMtXZ1wiZUCFQ+UXAJtNIAMEjXEOoJVMtdMWJuZ2E2nNUAq3+odIe7xd7Wgq+YA3KeP4OPLZ2PVnClYPGksUrgT3kzShEHtZregt9fDpHwjk+EhWB025OVnwWGmdYB4I8QXEi3EzqKnpxe1VHw4ceIkKiomkyQwWtk6CGGh5lQtNm3biNbGBqQ7nUrlQBLJFExgSYEnEII3ag3BM+/2IhdI9tqsLAgsFoPate/xeNDc3KwsImpra5GZmYlHHnkE11577Xm7jEQuVbG9kCpjEbUGUYQQAkRJSYkiQwjpQp4TBYj4IvMt56PEDJlbs8UMi9mizjU1NdF65AiVN9Yp8sPSpUsxceJEOImT9Nnd3Y2uzjaOuReFRaU8n/ahKhdiy9LlduPRXz6KQ/v3Y9WqaxThZvx4cUZLwdnGDuw8chK/eHUdTtFlwlBQjHDJOJIHcmkl4YDLzaUkxBrGp0gQfYMKkx8qJAj5D3axw+Azbg8KOJdZJEF0nzwCc/MplFr8+PLdt6Jqwmjkp3HuqADxXuLA5cxQ7Cvt3Rei4OPjmn+OhKHv/vx3AEkQKJ6EcG4hXJYUeE1WtaKFXAQZDw/MSiHFwDG6yN8g4yFq0RGkzQfnKYOXOrqaYOJrpPWV5zG7bBQ+95WHMXtSCYpzM6g+Ii+59+hvxAzmStUuLgePxFyrSRCJwVG3ohH4EAQ0CUIvEY2ARkAjoBHQCAwdAmfY9eiY7r/Hx98ZunCStuf434kFt5KkjXZ4BZYQEsQWjlkaii1/zYN/GUQsjrOvcXH9fZbH4rXdn6JJEP1BT9+rEdAIaAQ0ArEICDEv1uKhjsflgwDRbexD5Mb+yPoMqxAHo2rag9D9Rbso5tk9rDlxz4okmsQ6kss0Dm4na9T6XcbazSqE0tMjeeDDdGyaBDFMJ06HnRwIJIwEcQnDCTDZXSuqB0zK11KhYNHiBRhTUgwLE6Ym7kg3Gt+VkDhafQQ/+a8fo77hLIpHj8Y3vvY3/Bv7G0MIbq8HW4+cwNvVp7GuphH1QTN6qAIRtGfDnJGLkDMdLiaifSQQhPgcwOQ41RRoAoAgbTKMfg+sVIzIFhIBrSgCrfWw+TpQ5AAm5aXi+qpxmFVeiDF5lPfn3dwTz/8L4UAsHYIkQvTSToCxM2Fvt1tJkjCo6+T5EHuRq2VEEccKUXQIKkUDUUnIzs5GGpP1disT5byprasNJ06fwME9e+Bhu6LWYKCKgNniQEbWKAR4v9cfgJ9kChPHYFY99W3dV0oQtJogCcJM5QuXSxQZzuH48eOoYXXQ1qCK5IHFJJyMHStJ/oEpQnKQKoSFatpNiCqEjDMvNw9B4pWekY50Wj6IsoMUIWsouw/iIn+F8CDJczm2Ek8hRnSS6CLqGaIO0t7ejuXLl2PJkiXIyck5T6wQ0oSPBIMQ7RqcnHMzyRPvlj6ljL4ZjJ4Xqwo/6zvbd6KRWI0bV4ri4kIqQcjHHgs6e7043dKBdQdPYAfVRg6ca0G7IxPu9HyEsgphtGUQcjutMUTpwQiD2F6wj6CoJRgCCFtCXBdGqif44KcKSFp3BzJ6O5Hh68LUPCcWjC3AiqppKMlNR0piRTkitNoofbfvJSWEjufW7aAlhhHnDCRxUG2kgzxfv80JW0YGFSOMXF+CvawhvhZJ3vALOYXqKFxwoJMJ/wRgoqqJtacNGaw5Pc3IOFODeROKccddN2J0TjoyUkT140IfsYFZbYPTqiZBDA7OuperHgFNgrjql4AGQCOgEdAIaASGEIFO9k3/vvNlsPPGQzj0y+r6m7xafn+MFtkkmHpZLeiL3w+BhJAgXmHr8TsXV/NcvDLDQE2D+KlLMiG+3MgTr/ezU02C6CeA+naNgEZAI6AROI/A//CR2EVFi5AIFw0CPo+zj/tj+hHyhRAHY9ywByGKC7tYxkOxfYglQTzN43hrq0EPbIA7lN/uxdctft6/zHP/OcB96+avDAFNgrgy3PRdGgGFwGCSIEJM5LuYsDYy0Z3SZ8cQlCSx38WEdgqT+O9mg2tP1eGp557Czl07YbPY8A//+x9QVloWs8OciWYaXvjJV9te04Dndx7Ca5vfwclmctaceSibuRDWonK0UOq/18UkuV/+eU9hgteqLCOkTxMT5ymU98+Fizv0D6O1+gCcBjdWLajEfbesxBogeYkAACAASURBVIzCFOQ7Izv9VREbjWh5z053eUL4i5J9tvBRhDIh90aIERcp8i4fEZZgQj2o1APWvr6a9hUnkcHEtDzhTMtEGQkRYgsh6gUKPybcTWxVqVJEY+JDE0kTRhIxzp6tIxHhIO06diOfChBVVVW445OfhIOqGGI/MVBFyAtCSHBTYeHMmTPYsGGD6i/VSQuJ9l6UjS3D2Ilj0dLSokKwk6Ai1wsBQoqQIIwkckgS30JmQFd3F44fOo5du3YpAsT48eNx4403KjWISy8xIJ+fiQ9XIhC9CjfDaiaur67fjN+/vBrHOnzwZI6Cc9xkZHBthalg0sHn/X6xk7AoNYUAiSphEge4nEnu4ZNuKpKcq0Po1HGkdYq9SibuWjYPH1s6D5mcdxFaiNVw+PDIPnjkqi35Hw3LlKVF3+LtdAVwpt2Lp9bvxPYzjWgShQ0fSSi0xcgtK0NHbwid7rB6PZlIgjDJ65M1GCK5hIopQtSwkdxh5uvGX3cM+Z4eTLKbMGd0LuZNLsX82WP7FDH6O4JLn9nBuFKTIAYDZd2HRgCaBKEXgUZAI6AR0AhoBIYGAfnwLt9IY78kfonHPx2acJK614cZXfyGfvEzHMlW0YM1IQkhQVxM0ll+DZAEiyRaBrr8lh3cF9eJfDWXxEp7PzvXJIh+Aqhv1whoBDQCGoHzCLzFR9fF4CFWEB8fYHzkA1Mjq2Q7okXIB3cNcL+X0rwYkj/GKqRJUUCYxdp2KTcO42vE9+6HcfFv5fFi1oG2RRnGsA1p6JoEMaTw686HOwKDSYIQNQTZfS+/tFj6kvFiExEKUWbfSG0DJvCjSgtNLa3YtH0r/vT6GiontOFbX/86KmiBkE6LhUgJMddL5QH+XnOGCfa9pxrx25f/iF3HT6OLdgVZ42fAVFiOnrQs7tZPgS9sJ7PQjrCoTSi5fj8cAQ+c7i6ktp9Cb80heBtrMI079FctqsJHlixAUaoFqcxSn/9FSJL1YkkhsQuT4j1F3ibka64QIERvIkKAeN+0cIxIQcgoYwmhmioKTVTLEGLAoSPH0E0rhSmzZiEtLQ1Wmw02a4pSSggEJF3NloMR9QUhQEiPPp+H5Id3SDRoVYSPcWNKMWnSREydPl0pLwiZYqBKVO1CFBy6urpwkmofYlUh6hfHjx5HQWEBJk6eqIgRUiWeWBKE3WlXY+np7FHAiZ3H/r37FfFFFCWEBDF16lSUlpZexhCiIEdn49J0CuQuP2/p4YMdB49jzeadWLtjP5r8Jli4rsxFJQikZ8FlciBky0LA6IQvSMsPzofREILdEoTT3w1TVyNcp4/C0lyH0QYfPrJoNpbPmUbriLGwibqCOLX0rXpZJ/2lqMiPPMKL4XJSa08EKuScxx9CtyeInVRM2VPXQGWLRuw918oPdTZkl02AmwoqLmMK/BYnbT64piQYO5U5hM7D14nN1wO7pxu23nYYzp1C5ahM3FQ5GRNyU1Gan4b8UWkkQUTIOSOpaBLESJpNPZYkRkCTIJJ4cnRoGgGNgEZAIzCiEXBydPzydUF5kEeyWU+XCxGQ/ID8Xh9b8nnQrIHqNwIJIUHcxDDExzq+DIa39S3s9OWL9P0Oz13OFo73Q1KTIPq9xnQDGgGNgEZAI9CHwFH+nRiDxn/w8VcGGJ2Psv3n4/oQtQVRXUiGIr9m/xXretZNyRDQAMYgGuH7WOVLQLTIZlD5vCLWILokJwKaBJGc86KjGiYIDCYJ4oMgCZ/X8A8w8WpCN+0Iak6fwdPPPk9Vg2p86lP3oXL6NBTly+8MFxafuFn0ePCrZ57FpgNHcY5uC970QvhoW+DLKUQwpRB+ayaJEKLQQJsKvrPJRve0gAupXU2w1O6Boekk0kLdWL5wJpbNm4V50ytInaBlg3QV3apPwgaz9pGbB0hRQcgDnZ2dikTwpzffxIlTpzC+ogK5+aOQk52L/JxRtPfwwe1xwWm0wRAickxaW5W1hA893e3YuHEjQzZg5owqkgYmoqioQFliCDlBqhAPrFTIkCoEA6mJLtKPKEKIJcaJEyewbds2OOwOlFF1oKioCM5UpyJkxJIgUjJS4PV60Xi2Eb09vWhsbFSWHkJ8kDpmzBhkZWUhhYoWl1dkAuXtXIrMqDIoiWni4uNXRAjWusZ27DlShxf/uBonGrvgo9JIF5U63Bk0UsnMI421iOSBTPQGxEXLQDJAiB8k/EjtboStrQ6B+sPI9rZiSk4K7vnIKkyfOAajciLcV4kiGp0YtVypM0Z0NEJ4kBpVIJHXVVSfJEwblVY3UH26CVv2HsQbB4/hRKcP1rwyhDJHk9TBtZXCcfn88NLWAw4zLV5oTcLXiamlHg4qWaR2tyKL6harZk3G/Tctw6h0XmMKwOVzkXhhhNVkVQofA7GmLm/OE3O1JkEkBkfdikbgQxDQJAi9RDQCGgGNgEZAIzA0CBSw2/q4rj/G4xeGJpyk7nUFo3sjLsJJPK5O6qiHR3AJIUHIt/EzrPyG/p7ytzwjShEDUSR48TWP3d0a7ecLfPDfCehUkyASAKJuQiOgEdAIaAQUAl2saTFYfJuP/2mAsYm34BCjbMnwiLfYYJf4rMBg9z+U/cnmSyF6xNtgyGck+aykS/IioEkQyTs3OrJhgECykCCYnidaYdIfJBVM6wcyGzo6e/H6G2tw8MghzJ8/DzOnTsE4JtHjCzffwxsI4giT7XXNnWjsDeOlHQexv6EbPbZcpEyYAWNuMXq8RvhIgAj2CTmkuDuQ0nIKxsNbsGx8Lj6ycAp3tedgNGt+TpZKl6t97dGt+mHZXs8DIQ0MkKIC50MsSlSV8ezaf4CKGDuRnluA4nETUFw+ljv9Dcp2IT0tFal2G5wkQNgZj6+3Cx1tDWhrbUZOViZmTJ1G0kAmnM6IDYZYVNTV1aGmpkaRCiZSWUMIBQOhDiGKDkKEcLlcVPJoJZHlCHa9swt1J+swb9E8jBk7Brm5uUr5QaqoW9gcNnT1UEGCdiD79+xX+ktifTGBdiCjR49Geno6bFTDEAWJyytRqoHcJR91pArFQegCMsMX11+IkiB6XV60d3Sj9tQZRYI42uLFmu27UC8J/xlzEEgtgs+ajd6QnS2Zqa0QpqkuzU1q9sDechzjUgNYOj4fiycVY3xZIbIzUpHCeZN+g316JkL8Mar/rqzE0jykjajeRYQEQbUVWcZhM/gyQUePG+eorvLmnuPYuP8kdh0+BdPEOTCNmUqCRybc9NGgCQbvCMBBmxabpwuew7tIgmhEiT2MOxfNwJIpVOUoLYLDakQzCRIHjh5Ab3cvXzf5WDBvAUyiuDICiiZBjIBJ1EMYDghoEsRwmCUdo0ZAI6AR0AiMRAQmcFDxSfyVPPfmSBxsP8dUxftlY39smc+D7f1sV98OJIQEIUD+C+tfvg+i8pz8wC+bBBJVZGerSGinX6TBBp6TnbY0bO130SSIfkOoG9AIaAQ0AhqBvverzjgkBloCzM7+xAoj9r1SFCBECWIoyt+x06msX2SNGHZfPUU+I8nnodhyiAfyIddz9cAwLEeqSRDDctp00MmCQLKQIJgyVpBwX7miQYjzBHPoeGfPThw7eQz5VICYNG4cxl6EBBGLpYvNtLpC+OfHn8VrO6tR70lB9tzFsJZORBd3wXvpPxAQRwwSGezdTbDVV8O4bz2+ePMCfOvBj8Ei/IZ4YYDYDPMVbtUXq4jYhL/0L+QDi6hKvE/p6OnB1l178P0f/jdCjnSMGj8ZpVOnw8Dku4hSpOekI5sEh2wbk/FUh/B1tMLV3ki1jEyUUv2hvLhYWVF4PG4mwMNKVUGqkAxWrlyJhQsWKpsNIUgMZBF1h3PnzuGpJ57Cqy+/ihU3rsDMWTOVsoPEFVWoEGWKlvYWkl4OYtO6TcjOzMZXv/pVlJSUKAJEYkuU4iCEiouPX6ZdVqUQCqK0i7qWXmw73oAf//JxHO4NIPWa5SRBlMBryyF7NYXXWeDg9dQdQcf+tXA0Hca14/Nw3/I5uGFuBZ+JkH0iRAyzIkEIAcjC/66cAhGhdEjLsbEK7i53Ly1VuuD2+kmcAVKIsYPEF0d6Bt45eg5/2rgbjz75CoyV18E6dSF8qbSP4XoSslCY6g6pphAcJAu1b34D2e5mTC9MwzfuvRWTCnLg6+pGiPNXe7YWO/ZsV6oeE8dPxJ233jngayqxa+H9W9MkiMFCWvdzlSOgSRBX+QLQw9cIaAQ0AhqBIUNgNnveGde7TuxffDpEPfhE3FNiH716yGZv5HScMBJENjERVk/O+2BzgOe/xiosn1htyMuFcjJv+B7rHR9w46f53G8ut+H3uV6TIBIEpG5GI6AR0Ahc5QjIL9OS9I4t1/MgXuoqkTCJxNhzcQ1+gsfPJLKTS2xrJq8T9qqoRwkxQxSb4m06LrGpYXeZfHbZxSp5i2iRXIJ8CIv/MjDsBncVBKxJEFfBJOshDhwCyUKCoB6AGqQQIOQ/5lYVEaKtvQ3dVAcQiX1J2Kc5Yx2L3otLQKlChPHLV9/ES9uPYGuNC5mVi2Evm4iegBkukg8CJEJI4t/WdQ62c4dhO7gOn1u1GF+77+Ow9KlEXNByrJDAFW7VFwKEJKV7SGzo7u5WagapqanIzpav6RcvPiaVD584hV89/SoO17ehy+pEwfS5CNid3KlPEkeKHekWI2UX/Qi31sPS24aMsBe3LJmL4txsdHf14s03aeFw4th5VQar3YqS8hKsuG4FKmdUKhLGQFsXiMqDWGO88PwLeOXlVzCrchamiKoHSS1Rew75K5YdzS3N2LWHihE1dSgpLsHDDz+MzMzMDySLXNmrQyZV1lxUM+G9rVxs2ju8AdS2duG7P3sCO+q7YJ44E+HsCbSRyIeLGhCiYmIjtYF6Cug6uBbOliO4tjwX9y5fiOvnzmAnF7Ya4rH8JwQIWfdXWi4W69mzp6nAcQCHqKRSd+osWls6MZpWJBVUCJm7aCkCZgu20BLjn37+FLzl8xAeWwV3egECKSRnkPwQoOUK3S6QQiWI1o2vY7LVhetI6Fg5YwI6689hy8atfK0FaAPSSxWMTlRWVmJB1QIsnb9UK0Fc6UTq+zQCVycCmgRxdc67HrVGQCOgEdAIDD0CSxnC23FhTOGx5Fx1uRAB+eLeGgdKMtlZD+f5ShgJQkAQ8sGvPgSNGj7/FKuQIYQYIaoNH1TkV6jprPNY72GVgD+ovMQnJekT+ZWr/0WTIPqPoW5BI6AR0AhoBICLeXsN9Ae/3xH4P4sBXywwxApDLDEGs8g2VCFAzIrr9FYevzKYgQxBX7K5cxOrfI6JLaKK8fdDEI/u8vIR0CSIy8dM36EROI9AspAgEjklsjv96bWb8fy2w/jj3kZkzLoG9vLJ6OHOe5H691OBQUgI1o6zsJ09COfBtxUJ4iv33gkzpSCM75GC6F90UbWDrq4uZUdx8uRJlfAvLCzE+PHjVYJfSBmiDBGt0R5PnmnC/7y6CesPnUQNFS7yZi2Gx5mGHpI5zGYTUo0hpPpdCJ09RmWLZhSYg3jw5uXIobXEoYOH8dxzz+Do0UNs36jUNCZOmojF1y7C3Kp5GDdmXP8Gdpl3v/zyy5AqY548ebKyuRBiiCgICFHCSYJLU1MTduzYgfb2dowdOxYPPvigIsAkS/ExkBa3B3/5k99hY10LDKMnIpwzhTYShZwT8kgNYZIg/Mg0uNArJIjmw1hano+7l1+DlXMrB3UYtTW0U9m1Ddu2bcfevQdw4ngNRo0ahZmz52DlTbeibFwZqutb8L1Hn4O7qAqh0tlwZxbCT6eOoDGAMOcl1UyyjasTTRtXY4qpA0tHp2BCThqOHTiI115/C2bOTXp+OgrG5OCGVaswv2o+JpdVDIjFyqCC19eZVoIYCtR1n1chApoEcRVOuh6yRkAjoBHQCCQFArcwipfjIinh8ZmkiC65ghD5QBEKjGWuf47HP0+uMIdlNAklQQgCP2N95DKgaOO1p1klISPJGamiRZnBKqoSxayXqp95kNeK17Z4rieqaBJEopDU7WgENAIagasbgfs5/MfjIMjkcbxFRqJQEjPopr731GibQ2WF8V0GIEn/2LKVB9ewimH2SC7f4eDkh7fYsocHQopIpE3YSMZwqMemSRBDPQO6/2GNwEgkQQjp4Lk3N+OFLQfx/N7TyKi6DrYxU/iGbqAdhplKEKaIHUZHIxxnjsC5bzW+cMMi/MX9d8JgoR0HyQiJLJLg93g8KsG/YcMGrF69GllZWZg6dSqWLFmilA5SaFEgxAxJ+MdaZBw/3YjfvLwBG46cwimvEXlV16I3NZ1joXqAgcQBJt3TfB6YTh2Bue00Un1duGX+HJi9LuzYsgnbt29DZ2cbk985uOaaa7Bg/nxU0YpiFAkYaRnyMWfwSpQEUV5ejoqKCkyaNEkpRIgKhMxZLAmipaVFkSA+9alPKcJIshSRiWpzufGN//gNNtU1w1xagUDWFLhTitBpdiDMOXEYvMgxkwSx9y04G45i6bjCISFBtDY1oubEcezYvRvbtm7DO6yCdX5BIaZXzcHsqkp0Bo14bM0WhMYugmnsXHgz8qnq4IUv5ION5Bw715mhqx3129ciq/EwxvoaUJpmR+PZc9h/+DjGkswytXIKqhbOwLzZszGmdAxSHZkDri4yWOtBkyAGC2ndz1WOgCZBXOULQA9fI6AR0AhoBIYMAdnU/kRc7wP5W/iQDTRBHUuOINan8a94/P0EtX01N5NwEoTIXIsVxb2DjOpu9iceKc0J7leTIBIMqG5OI6AR0AhcpQjIB5d/jhm7kP8+WHO7f0BdjG07FDJaYoOxgzXWlNzLY/GFi7cH6d+Ik+9uGeMWVvlsFC2yyXMO6/7kC1dH9D4IaBKEXhoagX4gMFJJEC+uIQli60H8Yf8ZpM++DtYxFeggTj4SIIKslEaArb0ZjtNHkLr3dXzxhgX4+gN38t2Qb4cDQIIQxYPW1lZFgnjttddUMrq4uBhVVVXKFkMUIOSavLy886QII+0K6hra8dTqrdhX34FmoxNZsxbC7UxHF0kDgYAHFp8btp5uWM4cJ7WyFqbuRiyeMgUWvwfHj/CtTEgSqSkoKMzD/LlzMZ3EizHs10rShUnGOoglSoIYM2aMIkFMnDhRkUNECUJIEIKDEEW2b9+usJLrkpEE0UESxDd//GtsrG2GqWQy/HnT4HIWocNIsgYVFOwmN3JMPXDvWo/0+mO4dmwRPrlyMVbMixfcGljwXbReaSeZ5ERtLQ4fPoxD+/ejqaGBmHthtTswnqogPdzPsnpvNQkQ82EumwlvajbcQS8CYT9sNtp7+ALwt7agbe9WpLYcR2GgGaUZqUix8jmLHWMnTcCkqZMwdcYklJeUIEsRa2SPzJVbewwsKpfXuiZBXB5e+mqNwBUioEkQVwicvk0joBHQCGgENAL9REA2y8um+WgRlz35kjjSN8RdKWx1vLE05uZ/4uNvX2lj+r7zCCScBCEty9YW+ZApCZ9LVXHoz5z8njeLt/hA7KbVJIj+zIy+VyOgEdAIaASiCPyID74SA8cxPp44gPAIIfGhmPY9fCxWGN0D2Gd802IFsY1VyACx5Zs8+LdBjGMouhKCyzusk+M6lw+v8iFWl+GDgCZBDJ+50pEmIQIjmgSx7Qj+cKgR6TOvgbV8YoQEwRqk4gLlBWBupRJE3WFk7F1DEsR8kiDuGBAShCT4Q6GQUj2orq5WSf79TEj39vYiIyNDEQDE/uHUqVPKJmLcuHEoKiqCzZmBxk4P3tzK5HXIAn92AVInTYfPkYZe/izl9nTBS7KAv6kBlqYzCDbUItB6GtNJHshOS0Eo6MHNN1+PadOmIC0tFZkkGaRx3DarValdJFrx4sOW98XsMLj+FAlCSCGChZAgtmzZkrR2GKIE0eHy4K9+/Cg2nuT+jtET4C+ZCVcaSRBBcirNAVhNLmTxp4/Ari3IOncS15YX4a7rF+K6BTM+DKKEPi8KJEHi6iG5Rtaei+uthuvv8P6D2LNzL8I2E5p4fk8d10/xNJhGjYfblsoxCA+IChC0hXF3ueBqaEKg+gByzW6UjXJgUsEoLKDqw2KqmKRmkhCR5oQjxa7WlaiZRIomQSR0MnVjGoGRjYAmQYzs+dWj0whoBDQCGoHkReAbDO1fY8Ib6A2ByYvEpUW2l5fFfqn7Lx5/8dJu1Vd9AAIDQoKI9jefD2SiBsqc8hTbFqLFkwM4xZoEMYDg6qY1AhoBjcBVhIBYUdwVM971fLx0gMYvvxDXs+bGtP8iH390gPp7v2b/nk/8bdyTooywhHWks35/wTF+Jm7sQggRCxDJcegyfBDQJIjhM1c60iREINlJECFiJttRhMV/qWlVIRUoJQghQRxoRGZlhATRzja8tMFQJAgmbC1tTXCcOgwnSRB/fsNCfOOBj5MEwT0CCVaCkGmXmCQpLTYPQnY4ceIEuru7KUhhUgSAKAlCiADp6enKAqK1swd19a04UH0WvQ6qbuYWwja6HAFbGu0KaO3R1QJfeysCHa2w0f7C7u9BpsGHFQvnory4gAlpAxYsmk9FhTLYJUHNsSfW6OPyFnSUBCEkDyF7RJUgBJeoEkRjYyO2bt2KtrY2ZYfx4IMPJswOI7qWZB1dKQ4REoQb3/rho9h0sgWG4snwlkyFK6OI6hx0OiP+NoMbWcYe+HduRubZGiwbJySIBVg2f/rlAZbgq4WI01Rfj7oTNag+XA1POIBjZ87ijxu2oMeeB58tG94A14gxpEgQ8joIm2wI+kLwnKxGRUkWFlVNwIzyUlROm4aZM2fCRCKF0XSlaCZ4gAPQnFaCGABQdZMagfcioEkQelVoBDQCGgGNgEZgaBD4LruNtUdu5HHB0IQyLHpdxyivjYlUNv8PtuPCsADqMoMcUBKExCK/AdzE+nXWZayJUIY4wnZERuW/WWVn60AWTYIYSHR12xoBjYBG4OpBYBOHuihmuOKJ9mcDNHxRfPhp3/tvSl8fD/Lv4wPU38WaFU3m7ayxWtjynl3FOtJtMD7GMT4XB0ovj0URo3oQ50B3lRgENAkiMTjqVq5SBJKdBCFJZ0leC3vwUlOt50kQWw7hD/vqkVN1LWxjJytfRi8JEMoOg4QAu9hhnDkC694/kQSxBN96gK5U8q7IHfCJLhKTFElEC+khagER7aeH1gWiglDPJHUDLQuam5uxiYoR+w5V0xrCg2B6LsLZo2BIyyaBI5WkASaoW84h3NsJAxUfUqj0UJyXjWljivF5kjlmTImIWZnsNrU7X/k+ccyJH9mlIxUlQZSVlWEKLTsmTZoEl8ulCBAqRhI1ZOw7duxQ4xcSxKc//emEkSCE3env++BzpT96REkQX/+3X5EE0UYLielwFU2EK7MAvRZ+pAu4YQ97kGvxwbV9I9LPnsCKCpIgVpIEMXdoSRBKkYSEk3fXH+XAdu3B9374E1S3e9FOeZFwaxdpsNRLIRFCrGHSS8bCkVeAVlpqrJw3BQ98dAWqJo/HqJwsNV+yoAxcVyO1aBLESJ1ZPa4kQ0CTIJJsQnQ4GgGNgEZAI3DVICAqwJIXjhZ6LGLCVTP6yx/oC7zl9pjbXuPjmy+/GX1HHAIDToKI7W8UD6gBqsgQkggqvsTpkN8SJJHyNusrrFsv8b5EXKZJEIlAUbehEdAIaAQ0AjWEoDwGBpED+9YAwyIECCEiSlL+y6yySXUwiuRCdrDG6zLLB98fDEYAQ9jHaPYt8mU5cTE8xOPHhjAu3fWVI6BJEFeOnb5TI4BkJ0FI4lroA5K0vtRUqyR7nxMliK2H8PyBc8gWJYgxFWgzWagEYULQYITJaIKtoxH2M0dh2/sGvnDDItph3AVeQhuAwV8YYgsh9hiiCCG1o6MDO3btwu69+3HkWB0aOl3oDDIwIUGY7GRT8DGJE/C7iYsfTloSlBbkYtakMfjyZ+5H5YwpCjchkEg5r6QhJ6TKiUEeZ5QEIeSGiooKpQQhNg2iBCGJ9JSUFIgSxLZt20j8aFUkiIceeihhJAgZtqwnWUtXOnT54aNV7DB+8Bg2kwRhLJkOT8l4uNLz0W3gx6uwD3aDH3kmP9zvCAniGK6bUBAhQQyxEkT8qibs2Lh9J77zz/+OY21udPRwdK10MLVR0cLGsQS8sBcUwpqdi96zp3H9vGkkQazE4llTFQnig4rMqVp3YrsyjEkSmgQx+P8W6h6vSgQ0CeKqnHY9aI2ARkAjoBFIAgR+zhg+GxPHbj6Ot0xOgjCTJoRHGYlsYowWUVOO3VCZNIEOs0AGlQQRj00eT5SzlrJKssDByl9clF+5+MOIPIqwg2pZ5feAoSiaBDEUqOs+NQIaAY3AyEJA8ipuVv7qe76MZEKAWGCIFUZsESUMkfSK5ktG1gxHRiM5j9WsK+IG9wce3zkSB3yVjEmTIK6SidbDHBgEkp0EEdFPiJTLIUE8SxLE89sO4aXD55Axc5EiQXRwp76Pcv8hEggsVgusHQ2wUgnCuXc9HrlhAb7ywEdl8/tAuGF86ORFlSLkQkkgi1LE0aNHsXP3bry5fj127T6A2jP8+p0pX9EZJMcRka0IMckcgNNpRemo7AgJ4nMPo3LmNEWCiC0Kv6gcgkhrSB3EEiVBTJgwQdlhjB8/Xo1TCCCiTpCZmanUMDZv3qxIIEKCeOCBB2C3y08Q/S9Xspbie/XyRAtJEN/58e9JgiB3tWgK/GUTSILIRoefCJvDsJtCyOPPI95dG5FBEsS15bkRO4yFQ6sEET8Wwo51W3fi2//y76jt8KLbzY+AxB053BuTlgl0UjuF5Bo4ydltPofllRW45+ZltFuZg6L8WEe3985NVOnEwheUJkH0f+3qFjQCIxwBTYIY4ROsh6cR0AhoBDQCSYuA2DncHRPdQFpDJy0IlxHYD3ntV2OuF0eEisu4X196cQSGlAQxHCZFkyCGwyzpGDUCGgGNQHIjIL/kikp2bLmHB08mEHVVbQAAIABJREFUd9hXFJ3Imu1jjc0oCAFE7DFGuhXEX3GM/xyH2ikez2Tlr/66DFMENAlimE6cDjs5EEh2EsSVoCSEAkWC2H4QLx06jYzKpSRBTEFH2AJfyIQQrSSstMQ4rwRxYC0+f+MifPWBO4ZMCSI6TiFAiCKEkAHWrl2HTVu24cjJapyub6EShAlZFXNgZsI9bLbR2sCEsN+LkKcL7sY6OINujE63M9k+R+3Ud7l6SY5woLi0BDMrK5FiT4HdYoeFchf2FDusstt/EMvFlCA8Ho8iQohNSFpamhr3QClBRHieV6oFIRSKILyk4jS7/Pj2j3+HLTWiBDEFniIqQaTlUQmCXMtwiEoQQSpBhKgEsZ5KEEcHTgkiElKEHfQh/h6CsViPnDp1CsePH8ehQ4dgSUnDqdYOvLppO3pTCkl4KISDVisBRwqCZhNMXlqVmA0IhKlqce4kxqSEMbMwFWPzspCflY7MrCxMnzkLxcUlyEq/UBlCK0EM4gtLd6URGP4IaBLE8J9DPQKNgEZAI6ARGJ4IiKr/R2JCl+Nbh+dQBiXq77KXv4vpqYGP+UVKl34ioEkQHwKgJkH0c4Xp2zUCGgGNgEZA2UKIRUJsWcoDYcAmulSywWOs1LAekiK/Uv8Tq8idRdWgv8nH4gM3kovIk73NKttmo0VSB8sHaJ5HMpbJNjZNgki2GdHxDCsERjYJYj+VIE4ho2oFrOVTuVMf8IXNTIWbIen/lPYmOM5Ww3L4TUWC+Nr9FAWSJ4yXqjnR/6kWwoZUUUKQRLWQAlpaWnDixAm89PJr2Lx1O9p7OtATNsGYMxqlS26FpbAEoRQn7zEg7HEh2N6Ihl0b4DtXAzsJEWW56TAEfIpQkJubgco5lbjt43ciw5kBpy1F2U5kMYGdmpoKs9l8vvZ/NB/cQpQEUVZWhilTpmDSpEkqMS9jl+J0OlXMO3bsQHNzs1KC+PSnP50wO4x3ZTDko8CHsAbeMxRhHFDdQZEggvjrH9MOo64VlrIKuPKoBJGWj16REeFY7OEgci1huLavQ9q5o1hRUYS7VizAdXPfTwniCjUqhNMhepwylPdR9Yiurc7OTmU1snPnTmzYsAFr3ngDWUVFCDnTcLbXz9fHHDjLZyG9kOocfIX4gz42GUaIlhje3jZ01ByEteU4MrpOw9LbicwUGwpHj8ZHbrsdlZVzUFZUxnVkUmtJ1B+EmTGcFSCi06/tMAb6XwXdvkZAIaBJEHohaAQ0AhoBjYBGYGgQkN+9l8R0LcoQ9w5NKMOi168xyn+PiVSEAhMjWzgshj9gQWoSxIdAq0kQA7b2dMMaAY2ARuCqQeAmjvTVuNGO5/GJBCMgWZU6VtGyfoP1ZdYXWJsS3M+lNCcebz9jlXTPHNahsrW6lFj7e40ofexiLYlr6Hs8/k5/G9f3DzkCmgQx5FOgAxjOCIxcEsQGPL+DShDV9UitXAZr2VR0UwXCF5Td+kakMnFsb22A7fRRkiDexiOrFuCrf3YHDSD5hCnKERz4mZUkdXd3t9qhv3fvXtTU1ODs2bNoa2uDxZYKN+l6J8/Vo8fkRDi/DJmzl8KXngOXyUquhhXWcAA2bzt6j+yAkWoQad5uLJtdAQctMmpPVMNOKwOpNkca2lra4O51wWwwoKy0VJEMhJAgthTFxcUDPtgoCWLcuHHKDmPixImK9BFVgkhPT1ckiK1bt6rxS3wPPvhgAkkQwhqQKvN7uXMsRIVQhATh9uKv//M32FTXAmNxBfwFk+FJG4UuI5P/nE8b5yTb6IV79yak1x/HsvGj8MnlC7DiA0kQlyjpEDtLkZAiShDvMxzB9tixY0pdY926dXB5vQhSdcNEssKEadPQazRj9Tt74SukINhocoKzRsPItUV6DcIkQpiMISqNdKJp3xZMsHahapQBdpIgXN0daO3ugZFqJHnZ+RhbLmupmGtpLCoqKkiEsNNWZpD9VgZgBWsSxACAqpvUCLwXAU2C0KtCI6AR0AhoBDQCQ4PAbnYrysDR8nM++NzQhDIsen2IUf4mLlIHjz3DIvrkDVKTID5kbjQJInkXr45MI6AR0AgMFwREFUE+6EWL/KxMA+SEf4i54E29r7Mv8e9Phwgo2apH42ecGaL+B6NbSQuInJsQXWLLFh5cyxrZfqrLcEZAkyCG8+zp2IccgZFHgogoKzz7xjqSIA7jpWPNcM5cyh37U6imYIaP6gkmvstn8B3Q1lIP66kjsBxah8+SBPFlRYLgE+bLTZBf2TRKnGIDUVtbq9QPXnvtNRw5ckTt2JfzK268FUVjJ2LHwWNoM6XCn1sO25R56KRlQQfJHBZLClItIaSGemCo2wdbcx2yfd144JblyHeacPzIAdoZmNDU2o6DB6tJstiHs6dPUyUioAgGU6dOwZw5c7BkyRLMnCHOUANboiQIIV0ICWLChAng+lMkCLFPyMjIUGPfsmUL2tvbz5Mg7Pbk2VwjW31a3O7/z953wMdV3Vmf6eqSZVm25d57b7iAsU0xEAIEQgibhJCe7GZ3k2zK5svml/ZtsvvbZPNtCmFDTSOhQ0IzYGwwtjHY2NgG3LtlW7K6Rpr+nXNnHh4PMsjSyLase50bvXrLufcxM+9/7jn45q/vwKq9VXANGI94f1piFPVDfUpsys+vFiVoQSuJA8VHd2HhkHKSIObgkhQJ4mSdEX3lTKpMJJkM6YJVnR8PkUxWvPACHn30UTz44IPoS7LLuEkTMX/+fEykRcqRpiB++ZdH0FA+BeGKyQjml8PnzSdRxoNYtBWBgAtuzqnK1cswb4Ab183oj97xMCoPH8D6rW9i3cp1VIoIYfAgljt2FC64YDYuX7oURSTq5NB+pbsnS4Lo7iNo299NELAkiG4yULaZFgGLgEXAInDeIbCTPRqR1iupBEst2Ka2EbiWhx/JOCU7DNli2NRxBM4qCUK/wCuYJZ3tZL2BCDJr5WpmyucB+YprPcKZSpYEcaaQtvVYBCwCFoHzF4Hvs2vfTeteFbfLu6C76cFaFa/PS6kTHO6CujKLLOWBmjNQz7lWxbfZICk+pKda7kgJY++51ljbng4hYEkQHYLN3mQRSCJw/pEg4iRBRPDgCy/jkXVv4/GtVSiavhhe2hbUROOI0VbCk3ChwB1Dbs1R5EgJYvNyfPaKefjyLbTDCPAn8BlSglDgXySAJ598EitWrDBECL/fb2whZFVx+QeuRemAoXicfdlWF0Ztbh8Ujl+AOn8hjpME4fYFKFwRRX60Hp59W6lssQ99YvX4l5uvxYTB/VBbU81V/xHU1Ddgz4EjeIHB8B3bt7N7buQEvCgvL6OVwTQsWrgIM6bO6PJHwiFBDBs2zKgFOEoQwsHNNuXm5uLIkSNYt24djh8/Dl136623ZlEJovNdFFWhJtiCf/nl7YYE4R08CaHy8QiSBNHk4dxhX/yIoYTj0rrxJRRTCWLhiIH48OJZWDxrgnGtOJkEIQUIZX0llK9FdkkQLSRsPEtyzUrOr9deew1DSTyZOmsGFi25GPm9SrB+22788Df3IDj0AiSGzUGoaCAicR9VICgVRk5Gro+koZZaHH3pccytcOGGucMwa+gAtDQ14A0SdlatXIXKA4fgiseQiMQNueVDN95Iu5OJ6Nev+9vjWhJE558ZW4JFoB0IWBJEO0Cyl1gELAIWAYuARaALEDjKMtPff3+P+3pHblPbCFzMwy9knBrH/bctYJ1C4IySIERwuDyV5/OvBrCtX+ENPF7cRre+wGMKIj3M/DvmdZ3qevtutiSI9uFkr7IIWAQsAhaBUyNwJ099Ku205MAUJM92ymTYrmIF6d5r2a7PKW8ON55n/i/mHzNrIWNPSAvZSdmOpOsxa7nldcyP9QQAekgfLQmihwy07WbXIHD+kSAYjKUdwUMrV5MEsQ2PvVGNommLSIIYg2oqIMT5keBxuZHPlfe5tUeRe3A7/G+IBDEfX/4kSRB+kSAUptbHhf6mh6ydVfuZxzs2NlG2JxgM4i9/+YuxKxABYNCgQejfvz969eqFuRcugqegF+597Gm8euA4GZNFKJ20CA2BYtTE3Ublwe8KIy9cB9+BtxE4vgdlsVr84LM344Lxo7mSP4ooV/M3BZtRVduEVatWYTftNry0QgiHmrnK34dRo0di9vTZGD9mQsc6cRp3Pf7441CWCoVIEGPGjIGC9CJBeDweKgfkGAyEhUgQss04N0gQJ8Y9yvlQJxLE/9yOl/fKDmMiWvtPJAmiPxo9/LoRoz2JSBDeOFo3rKAdxnYsHDUYN5AEsYgkCL1cOVlnRAQIR5RKJIjOWkicPEdDVIJY/dJLeGvrVhw+fBiDSCwZP3kCZs2diRbOj+Wvvo5v/ex2tI68EO7RCxAqGYrWsAvRcJwECB/y/S54m6txbOVDJEEANy4YjaUzp3De0TOOFi6vb3gdB/btQ1NdLQ7sOYCy3n1w6ZVXYPbsCzB06NDTmB3n5qWWBHFujott1XmHgCVBnHdDajtkEbAIWAQsAt0EAS12l52Dk77GjZ91k7afjWbKOkQxg/Q0lztrz0ZjzqM6zwgJYggB+zrz3zGXtAO8Rl5T1MZ1P+Gxb6Ydf4LbIkXIh7urkiVBdBWytlyLgEXAItBzEHiGXb0srbt/5fYHs9x9kSrWZ5T5Fe7/PMv1ZBant+mvMTs619u5/UXm5V1c79kuXkxmfTGVolV6EglE6hA2nT8IWBLE+TOWtidnAYHzjwQhO4w4HiEJ4tFXt+PhrXUomDgXnkEjUCv7CQaqPVR6EAkiUHsYAZIgcjetwucupRLExxw7DAWSFZzWR2h6yNpZta9gtXLnklQgmpubsXbtWmP/0KdPH0N+kAqEjwHo0rI+qKxpwm8ffhYv7zyMQ7E89J11GVoLylCfcCPqoupAvBW5oXr4j+yA59hOFAer8IMvfRLzp4yHm5YawiIqxYlI1BALVJ/L5aLdhogHoOpEDnqVlKGosD2vATrXX1kyPPbYY4b8MH78eGOHEQqF3rHEKCkpwbFjx/ASg/aNjY2QbcYtt9xiyBFnNznj7iVdwW1IEN/+n7uxamcVYv3GID5sOoLFFTgeJzPAnUCOO4rerlYESYIoqNxGEsQAkiDmkAQxqQ0ShENacHrYWSuWE23V3BXBpIbj3tjQAFlj5OblobC4AL1KCxGkDcnzJEF8nSSISIoE0UISRCjsAR0vyAdyoZBsBx9JEJUkQczjN6qbSIK4lCSI3kVFaA6GUVdXZ4gsUc7l3Tu3o6U1iN5lZZg4cSoGDJDYWfdOlgTRvcfPtr7bIGBJEN1mqGxDLQIWAYuAReA8QkA/aDMtgj/HY789j/qY7a4MZYF7Mgq9kvtPZbuiHlZel5IgZNL4PeZ/YvafBrCnIkH8mWV8JKMc/Qr/AbOkqLWd7WRJENlG1JZnEbAIWAR6HgJb2eXxad3+DbdFFMhm0udgevBdb72HMe/LZiVtlCVyokiK6UkkxQ90cb1ns3h9kX+a+ZKMRrzI/SXMmV/yz2Zbbd2dR8CSIDqPoS2hByPQnUgQjudiUqeBAX7+oykEXLS3MG4Cih9rk2SH3z25HI++sh3P7WpG4bT5VIIYSQuJGOJUT3DzUyJAm4hAfSUCh3YgZ9MafOGyefiKSBABnvScTII4EaaOswp+hFCFwVRGMoHJHUwRBqEVmN7PFfVKAwcONNYPssRw0s6DR3Hvky9izTaSIMJ+9J2xGK35vdAgEgR/XuckQsiLNsF9ZDu81XtR3FqDb336ZsyZOIYUjjRQWOBJ+JEgoSMul3J2SB0MGJNcofJcxt4iMz3yyCMQEUIqEOkkCIcI0bt373dIEAquiwTxyU9+snN2GGwTG8XhSo0XG9VAe5BQKMx54CEJJA+BnIDBRiN5otU6opFX0l/tOySIVnzrv+8lCaIaif5jER0yGcGSCjS4aCPhiZMEEUHveBDNr69A/pFtWDCqP0kQF9AOYxJVIjKVIDo4eU55m0OCSM1RPRvCQOmdMVFfomimEsSz6zbiaz/9DcIj5sMzah5aSgaTNBNAIkobDJJs8qlo4QtW0w7jMczv78FN80mCmD0ZFSQ6JEgE0jOopGfw8OH9qK+vpfpIlHN5KEpLy7LduTNeniVBnHHIbYU9EwFLguiZ4257bRGwCFgELAJnFwGx4GUXnJ4+yh3FeG1qGwG5I9RlnLqZ+/dZwDqFQJeRIMawWZKC1t/TTU28obCNmyT7IcntttKzPHgtsyRWspksCSKbaNqyLAIWAYtAz0Sgnt1OVzj6DvdFWshmepOFyWbKSVJnmJXNCtooS0pPInjkp51r4fZE5t1dXPfZLD49KO604xg3pMZx6Gw2zNbdJQhYEkSXwGoL7SkIdCcShBhsyVC0wtIx88/Lf+4YA746mfIaiMcT+PffP4qHV72Jt4/EUHbx5fCNHItKEg7iIjhwtb47GkFOw1EEKnfBTRLEl69cgG/dcj3Pidig0T9hh6GtJHsuwSq4F0lx+2kr0RkShAgDyiIB6K8sIUSAkF2Fk/YfO47H16zH6zuPoTLoRa9xM9HsK0BdLEkFyfPHkU/VgdiBtxBoOII+nhA+c80VmDRyMLuhVquspGpFJFWojsgqQ3X6fF5DWjjZ9qNjs1/lidih9qsvmckhQUgBYsKECe/YYegeESikgnH06FGsXr3a2GLINuNzn/tc50gQJL4wKk8Y2OtUm7a/uR3VVTXw5ubQsmEgysrLDFKiDZxAXkecNRw6o/4IURdqg6345/+4Fy/vrkVg2CQ0lo1Aa3E/RAv5VdJFOwwSU3pFgmja9CLyju3AvFF9cD1JEEtIgpDWbOc1RN5rfBzChtrOdidYm/qvRHWRZErSepqJ+bJ1b+Cf//M3aBk6C+6RsxEuHgC3L5+kBg9ioVZD6PBSXaR29TLM6+fDjXNphzF3Cgb0KTWl0HDFlOhN0GIlHDIECJXt9+cYNZPuniwJoruPoG1/N0HAkiC6yUDZZloELAIWAYvAeYWAZNuSbPwTSQvmtHDOprYR0A9n/axO/0n3Je7fZgHrFAJdQoIQUUErJDuqeXkqEsQRltn3PbqrOq9hprhi1pIlQWQNSluQRcAiYBHokQiI1NeQ0fNPcv/eLKIxlmXp8yo9/St3MhUaslilKepvzFdlFPot7v9Htis6h8pjBAsPMKcvzVXM7ArmZedQO21TsoeAJUFkD0tbUg9EoLuRIBTaVWg1weArjR749sFvSBB0fSDBAWjkCv+jdUH85+8exbOb9uG4uwy9Zy2AZ/AwVJNsEHVTQYKr9XkHAk3H4CMJIvbGGtx68Sz880euRml+ADlSi0ibC44uhA6ZILkTVFZQvRNKEOnTTQQCBZBFIHBUFGRdcbj6ODbs2oddh+twvNWDgsGj0ewKoImvXlxsZ46X9gskQSSO7UOgtQ69fFEsmj4FIwdVUOVAugMnLD0cGSS9sYmTHCDigcgKSRJE55P6IPsFtT+dBKFjskx46qmn8Mwzz2DEiBEYO3bsO3YY6rfaUkSLhaqqKqxbt46qAocxaNAgfOITn0BxcXHHA+pSgUiRIBLGBiSOp/72DHbt3ovefcsxY9Z0jBg13HQ+qYfhkAicvyfOaKshHMVeWpT8n9sewauHmpE3chJaSocgTIuSMAP/MBYlYZTEgghuXYecY7swbVAhbrh4Jm0kJqLE74ZPRJuuSrQ5QYLZqKKwR1QM4aAka0uRa2LsWpiwVNHOYtn6Lfi32/6E8JBp8AybhnBRf7gDufwS5UaEth95nij8VBepfWU5ZvRy4+ppw3D5nEkYVtEbeVRNEREp+VycoI+0t2uyg1FWEmEiENB8PbeSJUGcW+NhW3PeImBJEOft0NqOWQQsAhYBi8A5jIAUkbVwLj0t5I5UdG06NQI1PNUr7bRUn2W9bFPHEcg6CWIS27KKOX3F63s1z1kCk35NM3cKMm6StYbIEe/3i/52XvOFjuPxrjstCSKLYNqiLAIWAYtAD0RA6gxSaUhPl3LnuSxiIcLDv2eUJ2LEtizWkVmUyA8iQaSnzdyZwewsBu3C6s9K0VNZ68vM+k6Snr7LHb1cs+n8RMCSIM7PcbW9OkMIdFcSRFLlQNnPVeuiNCQ/3PZUN2Lt9iO46/4nsOFwI9wjZiB/yCi4S/ugiYH2iMgTJEH4cr3wNVfTRmIXWqgEcfXUcbh16SJMGViK0ryAIVo4yTFF0H5SJCLtSJYIBCIBOMkhJYgIcISkgNpgEDVNYdoXuBEo7YdW/g1F4lQyyKNlQRRuqg54Qw3wxbhyn/v9epWgom9fWhIMSBWZ/Ime3o/0PmSLBNFWH1SvlC6k8LBy5Uq88sorVF8YaogQw4YNM+QHkSREhMjPz8fx48fx+uuvGxJEX/bh2muvRb9+/VBQkPn6oZ0PSBqusZRSxX//7BfYsHETRtMy5PKrrsL0GdONQkPSTUW8Sc2kk3UhnNcc++tb8OrBGvzsoRexpTZGEsQ4ePoMRSRQjIZWkTnoqML7iymAGdq+Bf5jezG61I0b5k/FlbMmoF+RFwHvu61C2tmb978sGiLpgcQCH3sk35eTJm9yHrSSt9DALm4/2oBnX38bv3z4GcQHT4ZvyCSE8/vwkZLeCZ8VkiSKfHHkRepR/dpKjM2JYRGtPS6ZOR4Thpajfy+SPt6ZYe/3GujdTa+vr0dDQ5KHXFhYiJKSjq7ReX9YOnqFJUF0FDl7n0XgtBCwJIjTgstebBGwCFgELAIWgawgoIXyUvZPT1LQfT0rpZ+/hUhZWfbWTtJCQy04tKnjCGSVBCHPkg3MyaUObaftPKygyQpmBYX0PkBBk/TUFglCv3ovYhbB4cPMp1J51M9w+XG/0HFMTrrTkiCyBKQtxiJgEbAI9FAELmO/n8noe7YJCutYfrr1hZi2sqToqiQzcX12j06rQJ+/FzKLJHA+plJ26lXmzO84sv6iyfs7VujnY997ep8sCaKnzwDb/04h0J1IEFpzrg8zx5jAIUHUNAZxiPYG+6vr8FZlHTYerMWbVE44EslBqPdw+Hv3RSK/EM0MtsepnEDtfqooUEEh0gQ/LTGie7ZiJIO9U8qKMKa8F6ZSGWDq6NGQkIIvFUdWaDxhPkqkIpH811WppqYG27dvx8GDB9HY3IS84kIUFvdGTl4xJRV9iJL0QfMM+GidAaoOINqCgIuta21GsKEWdXV1yOGq+gEDBmDw4MHo3bu3sZTIFtmhPf12yA379u3D7t27DbmhuroaQRI6hgwZYggOUnhw1CP0NycnB620LKmsrDQkCAXI1eaBAwdi5MiRmDp1qrnGSVIRaGpqwv79+43yhOw0ysrKTromva21tXXYu3c/bv/tXdh78AAWXrIQi5cswSRac6jU5Ig6uh96vZF8pSHCSX1TKzbv3Ik3DlfhjepmrDnYgmMeKlQMGI5Ebikinly0SGKBI+Mn0abEw3GpPAh/TSVK0Ygx/hgmluZi4oRhGDNiEAZVlCfdW5JTypnU7YG2jWucQnhKqg9iYrhZOkkQ2pQYhjHAoA1MTXMIuyuPY9OOvdh1rAlvVzVjU1UQ0b4jES8bgpC/CDEPqSBUtEhEY7RaiSI31ITIge3oE27AkEAcw3oFMGFQGSYPr8DIwX1RUpjkngq/aGpMNHc1Pho7jbPmX2Z67bXXDOFFc2E0nzepg5xryZIgzrURse05TxGwJIjzdGBttywCFgGLgEXgnEbgErbu2YwW6j3yjnO61We/cYqvT0trxv9y+/Nnv1ndugVZJUFIheFzp4BDwZKvMWvla/p6AU38zJWqQR5L9xfPLFKBnV8ySz6lrSRyha45aTFKB4fJkiA6CJy9zSJgEbAIWAQMAp9ivjMDC1lkSN0oG0nLMA8wpy+R+xH3/y0bhZ+ijG/weKblxe957BNdWOfZLFpRCnnWXZ7RiLe5ry9S9WezcbbuLkfAkiC6HGJbwfmMQHciQZysyHBCCWL7gSN4afM2rNrMIPWh49jXHEH5hNlUfxiM6hYyGfLyEaUVQHMkAg8VIBQfjlA9Id8TQ2G8Fd66Q2je+jpa3tqMcqoRfOiSS/DpD1+PCi5MzyPPwFGZoNkDp0KEwWsfw+On4vx3frZs27YNDzzwgCFBKLI8YuwITJ00FYP6DyGRoAEJ9sUbyGGwXbYWIca9Q8jLy0UzV9Yf2LMH6xhYbqSVRnl5ORYvXowJDPL36dPnjJIgRGqIEO9ly5Zh+fLlkLWH7C3GjRtnSBAiM0j9QdfoWiVZIiiL0CAixJo1a/D73//eEDkWLVqEL33pS4bo4CQRIA4dOoTnn3/eWCmMGjUKkyZNOuma9NHYvXsfXnjhJTz6xJMIxaO46eMfwQUzZ2IE2yMs362XkTxS30wLjMpa/PaRR/Hi9l3YE6KVCq0jPP1G0WC0AsGoi7OC88HLieWKwO+OoYSbecFm+BpqEK3ej/pXXoS/ch8Wf2ARPngFyRcXTDWyVd4T09hhYXRgAjmF8NaE5mXKmoIEEpEgCDFJDbKLSeDtynq8QAuM+2kJcrA2hEhBX5RPnYdQMfsRKKF+hR9hEh9EguBQwB9upc1KEMXxEOJVh9F6cBdaj+zG2H69qAgxGdctnoERg8qT48ccbGw0Y7dixQo0cvvCCy/E8OHDDTklM91zzz3485//jBkzZmAJySiaq+dasiSIc21EbHvOUwQsCeI8HVjbLYuARcAiYBE4pxGQnfCDGS3sy/1j53Srz37jlrMJi9KacT+3P3L2m9WtW5A1EoTkvrcwt7VkRb7nIkckDRlPTh0hQagE/fqW9LcCMW0lMY2ez8LQWBJEFkC0RVgELAIWgR6MgKwSvp/W/1puS1UgW+kfWNAvMgqbyf312aogoxx9YRV5UepPThKhYwzz4S6q82wX+zM24CsZjZC+sr5E6XuCTec3ApYEcX6Pr+1dFyPQnUgQJ0MRRzgSxu4DVXiZBIjnNmxBDXn61e5cHOWq/EAtC8AmAAAgAElEQVS/IYjn9kYj1SASDE67SBxQijFAHXeRzsAgrzcRQSARQmGkEdHDexA+tBuFXEk/olcppg8djCvnTcXYwWXolecxi/UdJYgEV/wneEDHvAzYe90nfmI7CghuHlNub5JKwk4qDezatcsoJqgcBfbzCvJQWFqIPrTBKMotRmuwFS4WK6KAqBhx9iFKNQg/I9YRrcJXELq6BnUNTUZVIY/WHrLFmDJliiEH5OVlOka1t4Xtv04kDmVZYKgNSrK6kN2B2iBlAC/HQzYYmSQIKT/ouCw0RAJZvz75dam0tPQdkoPsNESWEIlCdTzzzDNGOULEiutvvN7YbaSTVIRlhGoO6ze8jrt/9ztsfest9CcmX/mXr2AUry1le5LqIienhqZmrN6wGW/ur8Iuqj+8Xd+MSr5Oqc8tQKS4P6J5vRHzFSLuziE9huocJHO4Ob+8zD5OkIJ4DAGSCOKNNQjt3QVXdSX6luXhgtEDsGjCcMwZOxzltPnwqWJNlfZPl4yWOhop6YeTPXKUII63RLCvPohlr76J13Yeom1ME5o9JKIUlMJdPgQtgQK0eGXkwftko+HWvTH42Y/cWBR5MTIp2I9o7TF4Gqv4JbMVFXluLBhfgXnjhmL2+JGGBBHluIn88NBDD1F1Y68hvVxwwQVG6cFJUvjYuHEjHn74YTO+n/nMZzBv3jxjj3K6z037Z2XHrrQkiI7hZu+yCJwmApYEcZqA2cstAhYBi4BFwCKQBQRuZRl3ZZQj+bbkDzibToXAwzxxXdrJZdzOXJRn0Ts9BLJGgtAqV612zUx388BnmJPLL96duLwBsshITy3cae/bk7YCEyorWwwZS4I4vQllr7YIWAQsAhaBkxHIVEkSYXBSFkES4UFfLK9hlirEfuahzNlQQ2qrmSI2Zio+/CuP/SSLfTqXilJf1ef0pO80VzM/eS411LalyxCwJIgug9YW3BMQ6K4kCH2INpMQ8OyaTfjrS6/iqdfeQMWUufAMHoW64jKuaPfx7U0Og7r62eoyRIU8Bt5DsVaEqQKQUBCd226ucC9j9NYXroe7+Tj8VFNooppC7OgRfP2Wm3HZzLEY1TdpweAEyRWgDzEAH4ox0J0TQK5sKVLJUUAQSUGBfiUF4dNTW7YUIg08+eSTVCpIukbecMMNGDNmDErLShGkakW4JY54yJW0UKDdgosBah9X/PMooly5b2xCRIzwBeCjbUZtfSN27d6Fja+/SgJCDi699FJjKSFrDNMXkg26Kj3++OOmL+rTnDlzjIqDVCBUp0OKcOrOJEGIACHLDJE11B8RHUSGkK3GHo6LFAMWLlyIoqIic17WISJBrFq1Ckc4Zt/8zjcxZfIUBNwnxkTwB4MRPEdsf/iTH6KlpQVzGJj/yU9+jNLCQqL4bix0z6GjVfjpnffhuU07sLspjrIZc5E/YhTctG+o5vIRCkQYlQXhrTUgEbZbQ+4iwUb9KuROrhgr3PZFqXjRWIfjuzZjCGfn/P7F+PQHl2Ac7SQKAun1d3Bc3pljJESwfukyJMSqYD80N0TieGlnFe59ciV21HDOj5oMX1kfhHNJHGIf5HfqrIjxenNIRiCpJhKlqoUbuZpX7IMr0gIPrVdK+FSFjlHdYt+bGFEYx1Uzx+BL112GHF7rS82rO++8E7K7EOnl6quvNkQIJ0m943cko0ghRISJX/ziF0bBQwQIkVtOhzzUVXPYKdeSILoaYVu+RcAgYEkQdiJYBCwCFgGLgEXgzCPwT6zy52nV6ucAZRRteh8EMuPsssCeY1HrFAJZIUHozc8RZsl7pyfJRE9lDr1HEztLgtB7Gi3fyAwo1fCYNBE7GwSyJIhOzS97s0XAImAR6PEIyEbhyjQUnsrYzxZAeqs9m1lKDY9nq9CMcmZwX1++0tcS7uL+hPf5rO+i5nR5sQtYg2y8Mr+kf5vHftzltdsKzhUELAniXBkJ245uiUB3JUEwboua5hY8vPw1PPnKZqzatg+DZi2Aq2Ioqry5JEDkMlTrJ0XACw9XtrsZnHUxoO72cIU7PyXD/BUao4KCi0oQuVy57ycZIodB3vxQkJL/+6gKsQ9LJ43FFbPGYencMcYuwTHAOFJVhcNHj+HAoSOYPH4Mhg0a+M7Yi/AgIoQC/k4wVwFxBfMVtHdy5mTZtGkT/vjHPxo1CBEVbrzxRhNA9vq8VHpgtJ1+Bq44+6EYt9YvkATh5gp9E3Nmw8LUIkgw4O72+OEJ5CIcTaChMYi1q15EsLmBBIjhXG0/FyNGjDBt6EoShCwsRIIQ2eDiiy/GggULDCFEdQobER0cYoi2dVxt0jEn65jukRpGPYkpIkG88sorxkpj6tSpmDVrFgqooiBLjNdp//HIY49hzbpX8K1vfB3z5s5Fn9561SAygBQNSBuJxvH88hX4/g9/ZAgss+bOxvd+8B30Lizm2L5bgiHIW7cfOoof/OpuvLqvGvV5ZSiePBue/oMRpRJEE1VISAugwogfFOPQcFCVg7QDkSBoO+FivzwJanUk5EPBmehhgF9EiKoDtMXYhQGtNbh5ySwsnDQCE4boq2GyrSdm2Wn+50QkCNbJCc0ikrISnB1mnod5eN22A7h/5Sas2VtLtZRiFI+aiESuHyFi3MDpFCMBIc7nhK1mEWw/75NLiYfYedkHt3lWpHQRR4mff+urEDm8F56aPZg3vByfvuIijO9Xij6FybUy999/P1588UUcOXIEN99MMtFll8FPspDGWaodd9xxB1566SVDivnpT39qxtSxQunKuXmaqGo+Vubm5lac7n32eouAReC0ELAkiNOCy15sEbAIWAQsAhaBrCCQqYxczVL7ZKXk87uQn7J7X03rogQEpL5sU8cRyAoJQtYTz7bRhkt5TMGD90ojeXJHxgWSRJE0SnvTh3mhlB8ykyw6RMToTLIkiM6gZ++1CFgELAIWgU2EYHIaDL/ltiyiumMay0b/ijndVFkKFF1FujibGA1j5a8wZ35Bf4TH5GvXWZLl2eybrfv0ELAkiNPDy15tETgJge5GgnD+494Qprx/TQPue/41vLB1H7ZWNaH/dC7A6DMAx2JuRBK5DOiKj0/LCq4udzGiG2FQPkeBWNpjtDAQnmCYmAL+DHSGyaaLI9+doMx/FNFjB9G6fxcGc9X75VOH42NXz0df2lLk+5PKDrv3H8CWt7Zh7dr1uHzJRZg1faqxYjjVCvbjx49DWddIwUC2EEpOwF9kAa2aFwlCZAnZAnzgAx8w5zk+yT4wWO1xMUAdZaBcq/sVdWf7yOlg4N1DbQHRINwkFJCuwWvdvhzGwgN4bfVqHCapQ/1cvGQxJk+ebOwosr3a3lHAUF/UDwXARea46KKLMG3aNENWUH9Ur0gh6eoYDjFEfXfIDw5ppJBKDSpb6gHPP/+8IVYMHDjQKGX069fPlCOliN//6U94mAoUn7v1Viwm8WL8eH0l0viKBEHrDaoaLH9hJX74w58gQPLErPmz8Y9f/QJ654sE4dBbkmMSo93JkeYw1u85hB/fdR+2N5KoMWAUckZOQayoHEGWF40GSXYgUSM3F9GGFsRIsjAyEH4SI1icZl4sIssPERLCyJG1iZeqCsF6NL+1Hq49W7B0wkB8cO4kLJ0zCX5vguOla5Nz9rSTGAvEjwDT/iU5T4M81kAbkOqGIF7YsA1/eGYtrWL6obV0CPxDR1FBhIoOnPfB1Pxyeaj+oPqjXCMj+wsSiMiOSMLIM/CSDOHzoCgngZyWJniPV6F2+2sYU+zBdbMn4oopIzG6f2/4eIvUOZ599lmsXLkSt9xyC6677jpD6hGpRSSI3/zmN4a8onn93e9+1yhB6Pk415IlQZxrI2Lbc54iYEkQ5+nA2m5ZBCwCFgGLwDmNQPq7NDVUi+gUC7bpvRHIJI9U8fJyC1qnEMgKCeLf2IQfZDSjvXLc2SBB6Jf8ceZMJYqbeey+TsGT9PrWGw4l2X3I3sMmi4BFwCJgEbAItBcBMV2T2tDJ9H3m77X35nP0OllBSNJsN7MIj+db6sUOrWHOZNq+zmMXMkvV2aaeg4AlQfScsbY97QIEuiMJQjHZzXsOY/nGHVj+5n7sDrnRVFyOWK8+iBeUIp5TiBbGcaNxRmNTCgRa3R6njYVWtrsVpZZSA1fMu7jkPRRqgdcTJ0ECKPDG4WmoRvzwfiS2bsSYIg+WzByNaxfNwagh/VhzFEerarH2lddw772/w1zaPVx04Xyzkl0B3rbSsmXLjDJCX9ooyB5i8eIkV1HBfZEc1q9fjzfffBN79+41Sg2DBw9GWVmZIURIKcFRSWB4HQFXgAoWCUTiPO4mElydH2cOMdCeoAyB18NAMgPh1FYwyhFRWjQcPngAmza+jorBFRg3YRzmUinhVG3t6BSThYWICuqLVBtEdJCdh/os4ofID+qPsvqtffVLyVHP0DFlESGcY/qrtor8IHsN2V7U1dXhpptuwvTp043NRnNzM55g0P3Rv/2NChC9sWjhAlx/zQdYclIRIUElg6qDR7CCJIjbbv8t5l+yCBctvoiKEbONlQn1Nd7pdjgSQ21jGKu37MSzm7ZhTeUx1ARKkOgzBOHi/gh5CmmDQpIJJTncJKAI5wTHgtoWiMn6Ipd9IjlCKh3uONUvNAepAOFjv/wu6pKE6hA/shuug9vQ+9geLKXSyM3XXIrh/XqjKE/rTN6tStGuMZEShIgQwk5Y86aqphB2HavHSyTrvLHvKPY0udBUNprPSgWCuUUUF6FCCUkQkgV16Tnh/ImL9MD+SG3Eo+cjQaULkUhIgkjIZoPZHyNpiH3KoRqGp+YQSoLVGBBvwscum48F44ZgIJ8ZqXaIBPHAAw8YFQiRembMmEFrlnxDWhEJQnNfFi1XXXUV+vfv/459TLv6e4YusiSIMwS0raanI2BJED19Btj+WwQsAhYBi8DZQCDTHlrvVKefjYZ0szr/ke39f2ltFnv8hBdjN+vMOdLcrJAgfs/OfCyjQ7/k/pfb0ckRvGZnxnX6nXy6NH0pTizJKEcT5hftaMN7XWJJEJ0E0N5uEbAIWAR6MALS7M0MmH+Gx+Tv1dmksj/N/Cjzgc4W1oH79SZdJtWywzqfkoiVsizJ/E5RyWPyYDsbWJ9P+HbHvlgSRHccNdvmcwaBc58EIe0HZVkFuBBjsLeFK/WfXrsZf1i2Fttb3Gju3R+eIaNQG2PQ35eHQH4RZfZjJEHwFqokMLorrwIuyKeqQowBav7zcNW718PAL/+FQhQ69FI3IodECK7ID4S4yr3mCJrWvISSxiqM7pOLf/rY1Zg7bTTy83xobGxlkPdV/OpXv0J5ebmxZrj++utNsN8J7GuAFfCvq6/DPffcg3vvuRdTpkzBNddcgw9/WEKJ9KQkKUMB/cdo5XD48CFDGBCZoqysnHU0mvvVd5UZV2CaXcjx5JEAwcA1LTJ8PoaqSYCIMiAdppqFm9f5aAVi4KJ9Bpf6o5yr76toSbD8heVoDjdj8NDBZlW+1CBkT5CtdPToUWzZsgVPP/20UYBQcFskCBEe1E+t8ld/HGULkR2kAqCka3RO++kKFSKAyC6BdgTmeENDA/7617/irbfeMgoTjsqESBKvUVVg2fLl2EhbkTkzp+Lzn/oE7ysmRtT4YPlvvroJy59bjj899BA+9+Uv4vKrlqJfWe+U+sIJFJqCIWzbU43HX96Apza9jZaKQQiXDSABoh8akIfWGEkoUR9xllWE4QQgwQ1OPUSlwhDgXBO3w9hh0P5ENiYkhHg4bz20xXDHmuALVsF9bB+aXlmOuSMrcONVi3Dx1HEYUFYKr1GD6FzStJd+yK4jdVj79n48+uRzONAUQe7gcWjuNxYN+X1QQ7IDzTJIdYiK3sA2cy6QBOHi85HgsyKbFQqmGGWRBG09SF8hCUKkG77j45j4eUsux6uYc8pzdB+iuzfjpsUX4PLpI3HB0BLs3rUTK1eswJ133omhQ4di4cKF+OhHPoq8/Dzs5LnbbrvNKHqIEDR27FhI8eNcTJYEcS6Oim3TeYiAJUGch4Nqu2QRsAhYBCwC5zwCWpx+U1orV3L74nO+1We/gZ9gE+7NaEYB9+2CvI6PTVZIEMtYf+ZK0K/x2M/a0a5skSDuYl23ZtT3Pe5rxW1nkiVBdAY9e69FwCJgEejZCIxm97dlQLCU+89kAZbrWMbDzApFrGeWTYMIiA1ZKLsnF/Ebdv7zGQC0cP9i5nU9GZge3HdLgujBg2+73nkEzn0SRJIIYKT5GbaNkABR3RzFH55YgdseeRa+8TMRrhiG5qLeCLsLyHHwMlgbNzYEWhzP5fgM8FKhgWoAlBMwVhhuBnxjCk5zlb5Lf83q+QjiHipFMNAbiLcij0SIwmOH4D20i0He3bj1inlYMnsCxo8ZRpWDGPbs2WvsGbTiXavbv/a1r6GiouIkSX8RIFatXYVHHnoEr6x+BR//+MdxySWXmBXxSrLI2L17Nx5+WF8X4rj66iuoepDPbQ/jzCIFiKyRJAm42Q832+lhED5K4kOEa/NdtCZQtFoEiTCtMdyUJvB5GcwWZFIg4Ar+fFqBNDc3Yu+Bvdjy5hb4/D4sXbrUKE5IbSJbaRPJB7L0WLt2LWbPnm3IHCIuqO3pahbad5JDeHBsQTQOyulJ+7pfSaSNPXv2mFxbW2ssFERAGTBgAGq4/wZJGPf84Q/o37cMN11/DUaPnkALht7m/qceehx/e/wJPE51gu/+4Hu4/oYPoXevwnfZghytrscTyzdiGQkQ66n4kT9hOoKl/VHrKwBnBbHPIUnACx+7IVYmxRJItqGegvpKokcs0UL+iWwpAiQUcMyYvZyICRFaOE45HiookAjhp3pCdO9W9IvWY1JpLj5xzWWYPGIIirNgCSGE9cXolTf34K8vvo7Vm99GI9UsSifMwhFfH9R6itDC9nlcuirMucS2uXLIFQqQhCELj5gh17hEgqBySkLPEucnaBdDJocheJCuQlUSLwoiQeTUHYGvai/GFvuwZGwFblkyBZFgMzaRmCISxP79+zF86HD86Ps/godzdv3G9fj5z39ungMpemgu6hk6F5MlQZyLo2LbdB4iYEkQ5+Gg2i5ZBCwCFgGLwDmPwJNs4RVprZSVsiyVbXpvBKS+nGk7PZDHDlngOoxAVkgQL7H6BRlN+Dj3/9COZrVFgtDCgra1Pk9doDzKv5RxWi+tv9GONrzXJZYE0UkA7e0WAYuARaAHIyA96ucz+j+R+1uzgEmmClMTy5RHmN44ZzPpi9YTzD9ifpDZsUvPZh1nuiwpWIxnHsU8jHlIKk/m38yIjd71X88sxQ2beiYClgTRM8fd9jpLCHQ3EkQwFMG2g8dxz1Mv4o5lq9H3oqWI9x/OwG4+Y/6FDNWKFMBAtJQQ9JEoEgSDu2Q5wBUmyUEkAZIgolEt3VeQl8oPZBok3GHuthrJfx9Xu+dR8r8iEUJ039uofWM1bpg1BldeMBmXLJhlkBeB4e0338Zdd9+FWpIdvvHNb2L0qFEopfKCkyqPVuLeP96LFctfQBVtFb797X/F/PkLqPjQ3yha7N9/ABteW0+Lh5cYrC/CzTffQMJCK4JBWUYw0M6AcZIEQWuFFAnCFfOZe2mUwSA1iSEpEkQ8rp/oVBtwywaDfScJIsE++6iCoftbI6147vnnUF9fjwULFpgA9LBh+ojtXHJsK1544QW8+uqrOHDggFn1LxKE1CzSSQ/pZAfVqn2H9NDWtmOPISUJJQXKFaA/fPgwZDGi4Pm8efMwbtw4o5axn3X/N4PrUY7dhQsuwMWLLsGggYMRpyTIH++4F089uQyvbt6C737vu7j22g9SfUDWIUnShf4/Eo1h96Fq/O7hlXh5TyV2M/jfa/JcNBf3QTXD/hFXLucXmQHE1hcVtiSlUAUiGiOBRuMgEkS8mdeQtOHlnGO9IkJIbyNB8odsM3ycX7mca7lcKOStq4R771soIYHgq5+6CQumjEO/QgmJdS45JIgXN+3EX55fjw20wmgpKkcvEoYOx/JRT1HPCJ8BnzskHRQSO6TgShIErVbcVHfQmIkEIYUL861SHBT9lcKFmB8yAaHKhZ92K3mRZuQ11yC3oRL+Y3uxcGRvfOeWK2gr48LeHdtx331/piLEShQXFOMXP/8Vgq0tWLnqRfzq17/CosUX43Of+6yxf8nL63y/O4da23dbEkRXoGrLtAi8CwFLgrCTwiJgEbAIWAQsAmcegVWscn5atYoVK2Zs03sjIBvmFzMuyVYsoadinxUSxHKitygDwS9yX6sp3y8N5wW7Mi7qCAlCgRkFKdJTNnzXLQni/UbQnrcIWAQsAhaBUyGgL3e/yzip6EVdJyHTK+KjzCciIUmCQlL/OrvpTyzuo6ki1/LvV5nXZLeKLi1N+sfzmGen8iT+FemhvenrvPC/2nuxve68RMCSIM7LYbWdOlMInPskiJPtMOoam/H8a5vwwKtv4/GdR1E64yIkeg1GU5yr9BnE5QJ1BqZJaIi2mkAupJZArwKtaJfVQJwB7DgVEhJc0S+pCHciilwGpt2upDVAVPYZtJfwh1tRQWuD0MFtOLrpJSwdXo5rZk/ETVdebIamqaEJh/Ydwm2/vQ37Dh3Axz/5ScyYNg1DKPHvpH379+EnP/0JNm5Yj1yfHz/60Y9IPphFRYM8tFAZ4M2tb2PFcy+QLFBLFYlykgfmkgDRQqUJ9aEgRSCIm0C7iAwiCvho4yEViygtCxw7jFgsymtEeuB1Uh6QzQRhizKo7+O2j2oQUoB49NFHzar8iRMnGqKC/nY2KWAeYYMff/xxSA1C1hTTiIMICrKyUJucJAKDstqn421t61rHGkPbRpUgpR4hokNBQQGqq6uNxYhsFhxLDB2vOnYMt9Nm4cDhA+gzsC8++tGbqdxBTiXJLvfcfhfWrH4VDY0t+MwXP4uLLl5A1Q43lUOoAsJ6pDNS2xzClr2VuPuxF7G5OoTqQBlyRkxCkAH8ek6sCAk0cSmKCFdaRHh4zEWPkgRJBHH+jcgOw0PGgBQTZMESJcmDuyJBeHhORAtZrwS8UeT5oyiMBtGyiV/dtryC//P3t+KSWRMxtLTzZADHDmPN9ko8tG4XXtlXg2pfMbyDRqIhkYegIXSQzkE5CyJAlQq93qHtBY8LD9mqiJwSIblDz5NpuNRFtG1IEF4qkpAEwWN5tMPIaa2Fv/EYGtiPi0aW4qdf/xhKeV31wf1Yvvx5LH/2BZI//PjhD36MQ4eP4Zlnn8Pv7/sdrrjyMnzpS583Sh6yPDkXkyVBnIujYtt0HiJgSRDn4aDaLlkELAIWAYvAOY/AG2yh3sE66dfc+PtzvtVnv4HCTNilJwkQvHz2m9ZtW5AVEoQkuK/NgEArRv+tHbC0RYLQUoHTNRB9jfckdT9PpK9w8+ftaMN7XWJJEJ0E0N5uEbAIWAR6MALfZt//b1r/pdaQDVNiWVDJiio9/R13RFjIZprDwkR4SNeO1hexqczdRRHig2zrYx0ERVZbn+7gvfa28wcBS4I4f8bS9uQsINAlJAh9AikSy08nxYwVw5bLAePAnU5Hj9fi7oefwtN7q7GBq9pzx05HvKA/WqM5yVX6DEa7vSHWyawAryqN0WaBK9cVRJeVQSLu4zmzPp9xXZIguBreQ1MANTqk60U2YC4lH6L10HYc37IaC/sV4rpZY/Gpa5aYPoRbQ2iqacDd99yNDZtex/Cxo3HF5UtxwazZxsbieM1xbH5zM27739sQag5i0lje++nPYPiIkQyke9BERYs1q9figT/dT9uGYRg1agiGDx+EcCjM9nngo32BSAwiP3hoQSDLCxEH1AdFoxME1sVAto6LJGCID+qBsc5IEiIcGwrZSCjIvHr1auzcudOQDGSJMWfOHENacGwpOjI4IkA0Nzfjz3/+M3bs2IHJkydjyJAhVLboZerPJEG8X1sVfHf64PTHKUN9z6HaQl1dHZ6lrUW/fv2M4oTIHIX5hWii8sTy55/FKxvWYc/h/fjsZz+LcWPGIRQM4a7f3IUDew9j/PhpuOzKJRg7cYxRNtD8VNJsqKxrxrq39+PX9z9DLdMSxCt4b+8BaM7JRzPrjqVwlR0EZ5P552IBIkFwFDTNSBLgZDdDIbKELFc4ZhofKXSIWEArFTctMQLeCIo45xLb3kBgxxv4x49/CIumjsTwUlpSmBE+kdIep5OOtzVehgDB9h1rCOLFtw7i8Q17sCOSh9rcMkRp6xHk3Jf+A+koZl55pJ1C4gxbyS1PkuvAfipHSeJIKqlIEUIt0r6yH25e6A3HkcfnLDfcCH9LDWq3rMXEUhf+4UPzMXNYBYpY/rZt2/HIg4/gyKGjuPmmj1OJJEhblrfx8mtrcNnSJfjYx25CGeeK5ujp9LMjc7Uj91gSREdQs/dYBE4bAUuCOG3I7A0WAYuARcAiYBHoNAJ7WUL6IrQfc1/vyW16bwQG8fT+jEs+wH2pNNvUMQSyQoL4b9b9zxn1i5mSaZHRVhOzQYLoy4IPM2e+9hIxo6OBD6etlgTRsYll77IIWAQsAhYBINOq6W2CMi4LwIg9K8UlJymyos/C2iyUnV5EW3ZXS3nBM1mup7PFTWMBIjvIN+0/mB9IK1C4HOlABSt5z2XMWr5oU89GwJIgevb42953EoEuIUEoEptaOc54v1E2EAmCggSdTvsPH8X3f85V/Q0JVA2dgPigMYgESmll4Gfw2MdAKsO7rqBRT2AE2gT86ZPBekUeUHyasv90doyk+IMKB/u5Np76CozvJhDk9R4SA3JIGvBw1X74wE60bNuA2X38uHbmKHzhmouTfRDZgMHjRx94BM888wy2bNuKz3zm87jpppsp7e/D65s3YMVLK7gSfjmmTZiEG66+DiNIhCgsKjKkkPqWCJ7421P4xc9+hr/7uxupnjCBgWAG1CMkZnDVvC8vSYKIaTW+IWic4DaK8JAMUss2Q2Ank57SSDMAACAASURBVEgCym0dV5C5oaEB27dvNwSCq6++GpdeeilKS0vfIVB0ZHBaWlqMNcjdd9+NyspKqi981BAuRIDITOmEiPdqq845BAr1Vf0RgUDlSl2iqanJWG0UFxcbIsSgQYOotME6STBoam3Eo397FPf86V58/vOfJ7FkOKqrqnHnb+6En5YpX/7yNzBq9CCUlBUbfzIP56Vmh0gQe6sasWLjTvzXHQ8g3G8sSqZfzJcYPjT6cxDmnGBDkoweB2/OKS/nVpTKISJBmIJ8HCuvxoqT3WEA8QEQP8Ll4vW0yYjHW1lOE/I5rr3qqjCwqQY3XDwLc0aUY0SJm6SclOBCqh4hqcfpxCw+9UjpukYSadbvOIRnXnsTT2zYgfiomQiVDUMLiTVBzqnwO32IsAfSf2AfDDEinVOrVzeqkbXzOWLD5ekhaQ42jmhpnrbSNoZ9dYgQTfu3oFdLJSbnh/mcXIp5E0dT+SKE2359Gy1hVmDYoOEoKuxNpxCagdBq5sKF83HJkouQo3krgklqphsuSUcmYxfcY0kQXQCqLdIi8G4ELAnCzgqLgEXAImARsAiceQT0jrokrVoRIESEsOm9EdDiyYaMS6Q0LTsRmzqGQFZIELeybq2WTE/6LS0T0APv0y5dszvjGv22Pp3fpZLm/mkb9Yxoo+zThcmSIE4XMXu9RcAiYBGwCDgIiIin4LyTnuOGVBw6k/TuVozQE3rYSVKCyAnZTB9hYX/OKPBJ7l+VzUo6WJbenMsj7YYUvoPTyvlfbn8+o9w93B96irr0Tjz9rbwuk02XTNmzTSrpYHftbWcZAUuCOMsDYKvv3gh0CQlC/+XWr00pQUiIQXFUbdN6Ytfe/aiprUWYEvwK5Ms1ICkbIQUGXqSLpcagE2YROlfTp7j0CQZhDx+rwW0PPIldeX0QnbIAzaUDaWFRxNXsJEDw+gRXqidoNyDBBBEijKQ/7SPUEI/Hy3guV5wn/FzVz6AuVSMUXvaglav1o4YEEWVDXaxfK/e12t3DILXnyG6UN+/H9DIvrpw6lKoDubQzoMUE7355xSqsfmk1Nr2xAddd/2Fc9YEP0LLBhze2bMS69a/hwIFKTKf6wJIFi+HPz4GbTJAE62imksTmzW/gxReew4c+dDUVCkax2zFEQ1yVz8C6x59PKLQtZQdZLmibgefUKn2hZuwvGNB2josooJxONtB5HZMlhtK2bdvwpz/9yVhWKEuxQed0jYgH+qs6HHLF+20Hg0FDglixYoWp95O0BRHhQgoRSk55ZpRP0VanH2Y+pPVB2w6pQ/dLBUJBdWWVJdKF5lIFLUiKCooQ8JFgwID988T0gQf+jEW0/Bg8eJCZg488+BjPF+ITn/giBgzqg/ziPDNFNf2o0WCsLXZX1+OVHQfxwHPr4R05DWWzFuEob27gZApx7iRlI5JfSdwxqiXoPh6LxTgOnG1xKh/Ax1K9KRkUWq+YSgyumn/JOSiVkkSsGbn826u5AX2b6jEyEMW4sgAmDCgCjVBI01G7aFbBolQaq0vWm1JUifNZMkomJCfEibsz5qJb1IVi2LirEuu2H8KGg7UomrUE0b7DUOfKpUMHnwpOe8OD4LxSb9RsYwui58GRbTHPn4hDKTsa2rBIIcWcJ3PExT65OcYB3pxDz488qmGEK3fCU7kdBYe24mOXL8AF40fSNiOO+/98H15+8SXkBXKQx3EqKClFWf9+mDxtCsZPGp8kiKhcqmYYAgRxyiPpZOjQwSS6FCU7fpaSJUGcJeBttT0NAUuC6GkjbvtrEbAIWAQsAmcbAX3t1g+25EqBZPoHZi0WtOn9ERB2SSnGZPoy8y/f/zZ7xSkQyAoJQmSDnW1UcA+PiSDxXmkoTyo4kZ5OhwRRyht3MOtveqrkTkUWht2SILIAoi3CImARsAj0UATWs9/T0/rens/F94PqpA/u1MVf4N/b3+/G0zivBYtvMuvz3Ul6zS4bjC2nUU62L5W5+MeYb2aWPFhbSd8JRmec+Av3pQ61kVn2WZuZRdKUZdbIjGsPcn9e6ny222/L654IWBJE9xw32+pzBIEuI0Gk+pfuzdRKZYXHn3wWW3dsR0OwwQTfyTVg0jsEBln1SabguVadi6RgFtVrnXry3YwUAY43NmH5W7vQPGwScucuRXWgF+LuPOTwuiDvjTNA68tLWUMwfMzQLMshwYHhVa+XgW9Gk2MK7vrykivcTd3MJGUoEOvLy0M8HEasieoQviJ6ZMXRK1KH2nVPIr96O0bmhTCoXxlKi/KNesDOt3Zg19s7cXDPHkydORNTpk9BSYkPu3btwO7de+Fn+0YMGIXhA0agsaUBEQaaEwyqhyNBBpXDrMNFW4ppDNb3M0oZwWAEEWkcUQ1CScFzn89rCAoK/Asz/dW+sy1ctK1AuLPtWFw4ZASdVxYJ4q677kJ+fj7KysrMX5EWRDbQtbqvrW2HSJFenrZFgpA9RXV1NSoqKkgy+ISx2HCUIFSWY9WhtjntTm9r+raZDSzXzI2Uf4ru0zUOkUP91zVPPfUUVqxciQrab5T37cuAeQmHOoK3tmzBupdfRgn7VjGgLwYPH4xVL68jScZPrBej78ByFBUXmLdWKUqDmX+7a+rwZlUd3qqOIH/8bJTOmI8mrw8NJKA0iY3A+WPmpa6OsH2aPgz+697kTOK2jzPekCC4HeG1sZQCCee0SBBJTQdSFaiE4OccKGhqRkHVcVStfRoVvhBmjR/K5VhUWDCl+szjYDQ1ODeMHgiL0DyJRVtZJ8ed8zVGPKIp5Q0Zu9SHXdh+uBYH6qOood5E/wuXItJ3CI7SnsPLuaR3nYajoudM7CTzzAkMtttss82p5y8pQOJoM+ivQxyK8NnkM8M2+Hl5Hu9JVB1CePtGNKxbhoWTRmBsRRlxipixeGvLG2xzi+l9XlExJk6ajkHDhqO0b3myX1SocHGc1e88zkeRH6688lIqeQw1eJ+tZEkQZwt5W28PQ8CSIHrYgNvuWgQsAhYBi8BZR6CALWjMaIVVM2j/sFTz0t5pl/8bt3/U/tvtlRkIZIUEoTI3MEuOOj3p17mkqbVy9FRpKE9kkiD0Ozyd6XKqe/Ur/0Hm69q44Dc8li4V3tGRtySIjiJn77MIWAQsAhaBo4SgPA0GfWHRF5fOJNk9fCOtAH3WShVC5L9spW+yoJ9kFCYLjr/PVgWnUU4xr72F+VPMU9p5n5Qh0pWoZIlRxxxK3a934FLlmJtR3nHuS2FCn/02WQQcBCwJws4Fi0AnEOgSEkQb7QkxwFnd0Ig7fn8/Xt38FuppayBuAx0CKIWfXGCe4K9MrUqPSxqfJzwMIJsV94r88rp4NI5gKIJdjc2IjZyCAFfqB/NKSSoIwBtzMShMggPrlhoAfFQzIOEgHmeIlQUbPQkXg9UsU0oL8OQwM6BL9QUTXtZ1VINQ0N7F1f1qiyuWgwLGfUsTLah67Rkk9m1CSWMlSQ48nivzDUoSHa1FDS066g4eQP8B/TBgSD+UFOfgSOVhHD1Sg7yS/ujdi/YLxQz2UpUiwhX8pGqwO2EM6t8LUycMw8gRg1BWWmzUKyKttMBQpJh9cZMhkqnuoH2RAJRNW1PKD+nHdbejoiDygKO0kMeA+f79+/Hggw8aOwklqSs45ThKDc7wOaoTjjVF5nFdL1UGESFUxsiRI3HdddeZMh2ihggQjr2F7ldb2tMHhwDhKFI4ihIOHiJEPP3001i2bBlVM/zILShADvunVHvsGA7v2Yum+kb4c/zoVd4Lh45TPMpfiAFDxyOHQXi/P2DmmocYGxuGSBw1UVqscG4c9xUjd9RkFI2egLDPQ7MUKndITURzRuQAqYRESBaRUgnHUvOOmgzMnG+UD0l4pGbCI3EqbBg1hZTSgaRKdM4lUg6JDpxkucEWeGnXUfXKcuQ2H8WgUj+JNzEEpFzC+8VteEcJQkWxXFWseR03D4weIqNDkSJi+NFKVZQakmmaSeKJ9R6EvPHT+bc/Gt2BJPbsT1zPlB4+o8Ai6xhNOpZntlWjBiulBiFPGylBGF8O2WHEKAZBAoaeGZUmaPjM+hqPI7prCxpXL8OwPoUoL6CtS6QVB3fvxLGDexFprEE0TuJPTi76DxqF0gFDkF+m5yKpEuIi0cTHDhfm+tG/vASfuvnDmDJhrCFZnK1kSRBnC3lbbw9DwJIgetiA2+5aBCwCFgGLwFlHQIvTD2W04hruP37WW9Y9GqAFfumL9v6L+1/vHk0/J1uZNRLEl9i9tuRM5F+yhFkrL9tKQ3hwb8aJ9pAgRID4BbPqbStpFeeaLEBuSRBZANEWYRGwCFgEeiACUhqWHXS61YLIeSLpdSa9zZvHpBXwMrcXdKbAjHv7cF9ftkQ+cJIiGaOYReo4U0mqDyJdSPlBDOL3S4oxSHlDX6ilinHsFDcopiSbkisyznPJLC5hzsZ3h/drqz3fvRCwJIjuNV62tecYAtkiQaQrPmR6GKnLDQyW72Ww9z9/dQ9WbXgTdZEEw8Dym9DKdq1415J3rvbX6nd+NCuorG0XV6+b6K4+HUyMluFjBrtdoyfBO2kOPw35sSibCwZnfVR3kDWBgvLI4w0Knr6zyl3baom4/CqMSgtmUbwJgfPbgEgQUo2IMN6bC29OISJBFwPVJEEwsF216UW07OC6gn38+ennNSRPGIMJ3dYYROTwITYjgpx8N1ex56GptpFEgxDyy4fBk1cGFwPSpp9UDghxRXweFQPmTB6JG6+ajz68Pi8n5TYpFYhUDFoEAgWtpYQgIoGIAcIp3e5Cxx3LCIfEoGsc5QbVKRKDMCkqKjLWFcuXL6dKxW7U1NS8Y4XhTMt0tQaHiKBzKiNTZULHVSfnEPr160dLj/FYvHixIUGojWpHervTVSYy+6C+6nqH9ODU6ahCqBwn6dqSkhJjwSESRFVVFcIKoqfULnwiWrS0YseOvahtqKc9Cke8vA88vcrhyi8n/YR2KCInSLiBZSnuL3zi+fxq1Zu8zP5DkDNoOHL6k8PKYWkl6aHV6H5oTjFTHUL3SglCo5Y0/kjO1wi/WooIIbkG0WSog2HORltbEAuT66kbeN5DC4litbeF1x+vRv0b6xE+sguu4JGkCoT8LyJJNRBHr0TVukiAkOKECBeJlCKGh3P4hHBDgAQilsCyA+rH8ImIlPVHvLgMidyiJMYqVHISET2pKWkJzknKMSSPU2XCPAvapnoGSKow22HeGeI1+Xq0ovByXqa3Ly/cTEO47QiuXU6CRCtzUu0iGqxHpL4a4WMHWQXroWqEq6AcOeWD4O/dzzyicWNZw4HgTkm+l8opvfDNz9+KBdMmIT8JQ1KUIpXa+m9M2umsbVoSRNagtAVZBN4LAUuCsPPDImARsAhYBCwCZxaBsawuc4HZIh5bcWab0W1re5Utn5nW+ju4/dlu25uz3/CskSC4bMFYYgxoo08KAomscE8b59oiQeh383vx8fvz/B+YF58Cvxd5fGGWsLUkiCwBaYuxCFgELAI9DIHh7O+ujD5LHelvncBhAu/NtKP4Fx77aSfKzLxVig+ZSkpSnlAguKuTCI5iBv8j88XtqExvx59nfpT5r8yZLOPMIlS+vj98NOOEyJcfZn6kHXXaS3oeApYE0fPG3PY4iwhkkwSh/1grONnWD8U6BtH3UsHhzr+uxivbK1GlOCsD23H5YRibAAVB+YckBsWnEwz+u6naYIKdVHSQYoPbJfl+H4PSJAMU9UGsdABitF7wkATh47koCRNSlDAqBFzBr4XsZlW7UYKgcgILkx1GwqxsV2SV5xiMNkv6XQz60qKA8hG8llYHLq6aT+TCz8BsDoO50ap9cNcdgb/5OMvmynu2x2NWrlMLgAoXDfu2I1K1F2g+hoA3gXCC5eeWof+E2fD16o8YrRSirDeu+qQCwEDz9EHF+OD0YeiX50YOA9mROM+xGbLu8HP5e0wBa+LmIk5OALg9KgqCzFFx0F/HbkJEglYqcBw5csQoQUjFQeccJQjHwsKZXo76QqZChENg0H0O2aGwsBClpaXo04dkg9Rxs7pf48g26K/S6ShBOH11yBhqn9MvnRP54ejRo0kCg8onSyAhIo2mC7Fbv34jXt+yFVt37UbJuIkoHDURuSQFNNKmIhSV0oJsH6TloNg7FRwCfiTy8hHOKYK7uBRekkY078JUBgnx2jgJEAnNV+XU1BERgj0U4ieUIHSQk8/L6/n/Zk7GVD6VRsw89ohEE6HaA+cQSQWJYBiJ41Vwt9azTc1004gxs32c60Z9gfW7+FQlWG6C80eaD4mk5kkKV5EiNE/8VHgg6SVO+xQpXOQWIFFElVYSIGIB9ovHInweDAniPZQg3FR50PMS4zXmORBpRAQFWYIQX/E6PGyLl2UZlRDNWPbVF6EZR0M1XEd3cwyo+CDVBypB5IaaED28BwdfftaQgPx9ytF3/Ez4+gxEIr8Xi/VTYILPNMv2EKxefHM1rE8AX7xqHuaMGICi1H9QjCJG6r8vQvxMJEuCOBMo2zosArAkCDsJLAIWAYuARcAicGYR4GoCrM2oUnbRr5/ZZnTb2p5ly7VQz0kPceOGbtubs9/wrJEg1JXrmWVPcaqk1ZU/YJYEdZLWD0iyel/GDaciQYj88M/M8j7nG4M2k+7VQ3Yq5YnThdySIE4XMXu9RcAiYBGwCAiBi5hXZkAh26iNnYDnO7xXL3HS02juSLkhG2kcC3mDOd2SSpZVOu5YSWSjnlOV8V2e+H47KtAX6T8y/4W5qh3X6xJFR6TC8bmM6xX3EZv2znaWYy/reQhYEkTPG3Pb4ywikC0ShLNaXfFKrq3n/yfD9lyTb/7W8u/ecAwPvHoY6w8GcVg0fBIDYgyeKuTq5UpzXRnR6nKSCAzxQUvsTYEqnavnvX7GrP0IMqDcwiB2a4zqAQyqigSRQ6n/FlpJyHHA6+Nx3sE4cvITk2W6GHD2MToue4GYTmhlu/EakLy/6uPHqLKW6rNsRpGpEsBguEgRXL2eS3ZCLskSeeQ2MIaeNB9gudSMQIJqAzW7N6Np62qE9mzmcXauqD9yB0/EsHmXMug7EGFaKQSlasH/+VhOPlfHTy2KY+lgWgN4w8hhP5ql4MBrfAzM59Fuo7WpEVEe8+bmss1JCwwpO6RbTTjbOi6CgYLSUkpwiAMOYcFRlNBf2WKcSmXCUW6Q6oOudRQa0rcdtQbVqeNSgtB1qruhoeEkpQrzAc9rHEUKXZPZVoek4bRJagWOjYYz1VWno4ihYyI+iHhRXFycrI9zQASFaEuEhBgRHBJ4efXLeGLZcjy87AX0n7sQZXMWomjGhTje6kFLWBoNJAxwQOikkkycd9oOcgrGJa0gcg4JAVIXifJEhH2UVcs7mgTGHoIYmUlGxQ7NuuSmeZvilUIJLSdEzlETzeTkNVIM8XHMKTVi1BhcVFrIJYEjQAsXr+Y++69ahJPOuzlfpTIR5b+YLDCSbCG4SETwca7HYmFjj+Hz5vIv61NbeUUr1VFaNR/yaIvBdrRwTJNzN9k+VqbBSamlpGwwhL0cNtgAPYpuzlsPn7lIlEQLsTlSScIcUqDQmKjTPqqn8CJukeDjI/mBf2WX4eex0gjta3Ztxub7bueX1Rjyho3A6MVXw9NvCMK0KImTbBQm4alVc5+llQZiGMZn4xMz+mFmvwL0StVp4Da1vfeKnHcamYUNS4LIAoi2CIvA+yNgSRDvj5G9wiJgEbAIWAQsAtlE4FIWtiyjQNk7ZC4WzGad51NZD7Az6aQHLQBMJ0WcT309E33JKglCDb6L+db3aTkNMyE2y1ZmSWz/LON6/eouZJZKhLJIDRpk/U0PzLRVjbzSv5VF5CwJIotg2qIsAhYBi0APQuBm9lWB+vRUzp32Bu3bgkp2D2LOOkmEhSlZxPQplrU0o7wbua8vX2ciDWIlUpVKCROfVOVh7kn+6/epa063Pf+PN0hhIjP9Gw/86HQLs9f3KAQsCaJHDbftbLYR6BoShIKlIhTI1oKKBsw1DOvuJgniD2uP4pWDrTgcZvCWq8xFgogzWOzmanddH5dyA1fLGwUHFSPlBK2s9zIYLF8Drk43hACpDfC+iFany1VDBAMGrlVMnISCZLiWkVyt2lcEmlL/bneIZSSVIGIKZms1vM7xOAtgVpiVx6QQwOymHYGu94qQEWthUVz9TnJCnCv6DbmD6hMBnvO2NiFRvQ9Nq59Ay2a6YPG8e9gkBMZdgJIx0+AqLEfEnYeQiyv1RfhgcLhXtA6ziqP4YIUH5Ykm+GMhkjvi8HsDCLBvNDWgegAtFFSXgu9sp4L9jhKCeqd9R6XBUVsQ4UDHHfKDCAoO8cE5JoKBgtfadwgJTlm61lFgONW2U47fn/w64NhYqC3KTlvSlRveq62ZfdD9meoTTlucctR+2W4om74YOwXpF8SRQ/JADjHcum0n/vbMctx7/yMombsIhbMWInfafNRGckmC4JyTiofmjJdjLrIN1QsSnCdRKikkDIOGZXLMXUbJgkoFwttInWg+iE2je0h0MP+kKKE5ofkqQoH4E8k56/Jx3EnKiMc4x0gm8NBOxceseWKYOlRv8JJoIOJBnKQLDnZS/MScoxoKs9RBpP+QEGlHdbtZpxGy0FiL/EOFCXFB+Dx5qAgRkagI6wtr3pM8pLZFnfabyaPuJcda6guqN8FnTtt6hhIsP84KRPFw8Rkwz6XqFhGC2LrYQJcZb5WhfT6bxFIoeGmFQbQMbSOH1xRF6hHftRH777sDEapCePtXoHje5cgdORnuskEI8vGLkAgSo3qK+tQnJ47RXFJz69QSXNA3BzQoMUlNNv9JSD6lZyRZEsQZgdlWYhGwJAg7BywCFgGLgEXAInBmEWhrsXxn34mf2R6c3dp+y+o/k9YExQPS7THObuu6X+1ZJ0HIA/0Z5mzZUZwOpE/zYkmNOyoTp3Pvqa61JIhsoGjLsAhYBCwCPQ+Bf2WX/z2t21yOhwJmR3G6I4jIYkOfc7JumMcsdaXvdaSgNu6hnrGRKhMz10mrubGgk21uq3l6v/wR5lJm2W+kp9u5k67WIIurXzHLqiJpi3366f/ylm+3cdv/8Ng/nX5x9o4ehoAlQfSwAbfdzS4C2SRB6Ede0hhA6+tbTbBSJAiuB0+SIEIx3LG6CqsPhVEZC/BHIQkQbq791op0rZZX18xKeqkQSGZfR1iqArBanq6gMFe5KyDtJinCw5XzEe4nQgzIhhl8zSF1gMHZaIxeGyalpCAMwULlBBm/5r1sU9SQBVLL9nncEC0cHw8GdF0MTKNF8vxShPAiHKXlgq7JlYKECAQKkAeoOsCge6wZecFqND33FzS/ykUgPOWfsgCBaRdztftwRAO9iAFXu3Olvu7zMBDeJ1GLC4rDuK6CQd9oPfxRkSBcyM3NgZ8BaF8kbHBk6JxiAAxIGymBpKpCun2Fo8qgczquLFKAQyKQ5YWOFRToK86JJFsMkRRyqTLhkBfSVSPas51OdnBIFarLUaJwSBBqs7adtjoWGeltdVrm9EHXp9tzqC6HvOHYbLyDAxUPElHiI2sKDmlOjp9ECD92HzyCv1EF4o5770PunEXInbkQganzUB8toCoCA+4Rzg/NPZIg4iLA0PZExAQXCQkJqYFoQvs0z5K4iuwhOwpDgpACgmHaSLsgba7pJkPa4TEW5yahwpuTUvKQJUY0bEgQ3oCIGxpTyS6ITCKrFD0GKbUFR/ZA1i3mGj1MYvjIkoJft4xSRWpeqyGaH2yTn/3xs++EhKQH2lWwvPSxVEudfTNnmNXUGNvNq01vVHVMzwfVKVKsoqQ6C8sT8UHkI9Xniqpe3Z0kjCS8cmAVD0QyL+wjS8rnVqC1iiSIDah58F7EmmqAXvx6OXMJ8iddQLWUsWhoYe0kQSQSvJ9V9vHHMa4ggc9NK8T8vn70SyHs6Msk6VJnJlkSxJnB2dbS4xGwJIgePwUsABYBi4BFwCJwhhHQInktlk9P+jJ/JlSGz3BXu6S69PeQqkAKGunv67uk0vO40KyTIISVfosqWCHZkzOVJAnyQWYFmbKZLAkim2jasiwCFgGLQM9BQNYLn0/r7tvclq1EttJgFkStYxzJVoEsR++m9UVVpAGRIkSAEBEim0lfPKQANZdZylDDmOvTKtA+tb7xJ+ZfMkvtojPpK6n6Msu4mwc+zdwZUkpn2mXv7T4IWBJE9xkr29JzEIFskSCcVdrJEG5S/yEZxNc/Pz9Q3NhFEsSvX6rEy5UxHHMXmOMJLf2WJD8DvIbyIG4B7S8k9S/5/2RkWyvrGZo1AWEGlamWIOn9eDhEYgJXybu4+p05zlXvcV4rgYdkSoVL5XEgGwFviMVoxTxX6FPmX7YYyTi03vWklCe4JcsNDwkOYHtlq+Bj+yIJCvkrQC2LBKNUIKUGrnT3k7jAd0X5JEHUP/cAGl97wUSWixnkLZp5CcLFFWj1FaCVq9zDVJfQqnk/21jWehxzSsL44FAP+lEJIpfB9xADyrIYcGv1PlUgAtIX4PWyYYiy3QpeKxiv5CgupFtgnOp4OllB1zsWF469hFOm9h2lCREQHMKFY43hkBZUj8qQyoSSFCEchQaHoOCU45AxdK9DhNC9bbXVITVk9i39uBPA1zFH8cIj5Q4pL0jQQU4nLD/B82/s2Imnn3sJf3nwb/BPn4u86ReicMbFJEFwxEjC8cSJMOcP6RYIxanmIXUDkm08ARJDSJCIh8VmISHGKEEkFUaS6g0iOogUwF5QTULKCKYBUiWhcoSZdoZTkxzvuJQcNHc5Z6KJFs5v2kZwjkdDrSxCZAatUyG5gG0xxIPkI5QkWYhooAJFAtI81oQVycLINaQqMrQFKaiQ4CMlDpJ0xBdySWFFdjMpa5P0uaOxSNErUmQl1ZM0r0lWTeUIknGkOJGUpdDcEO/CzSYRDz5kIgiZBzb1XEaT8hXklKg9UoKg9YUgqjmIvcQDkQAAIABJREFU8M71CD7/IBJ1FFwroMzDHJIgJsxG/qAxaInJbkO2HpK2EAM3hJHeFnx1XjkWDMhDcRKRJBzMTrtTh7v0jyVBdCm8tnCLgIOAJUHYuWARsAhYBCwCFoEzi4AWnP08rUqtIqC/nU3tROD/8Lp01eLj3C9r5732sncj0CUkCFWjNw8/Zv4qc1eqCeo39C+Y/4W5oytE32tiWBKEfWwsAhYBi4BFoCMIZFpLSK3oio4UdBbuEQHiA8z3ZrFukTZ+wnwTc/oCu+9wX6SL9MS312jIQt1/zzJEpMhMD6baobfoNlkE3g8BS4J4P4TseYvAeyCQLRKEU4V+8Em2n+u6jTR+gqvHpbhQz7091Oi/7aWDWH04ShIE3RWluMCgqrKuU5BT/+EXEUDWFJLoN6FZrXIXCcKR5yeBIU5rjWgozBg0A8yU+/fwWJQr+Y16hAlKp1bUm+C0PtZkIcDWKbjP4LGXq9bjDLoamwmvgtu8T5WzDjfVKbxSqODKfw8tAGQmQD0Go8qgQHtC7ZW9QSSEQICkBq5899QeRMPKx9C8cZVRCiihCkTJjEvgKh+KFm8+mhksjsnagDiIVFEeqcUMKkEsHeJGhbsVuQwgh2WdQKKFi3YZiDQjh+FeLzEKM6gvCxCHBCGSgILY6WQCBbjbOi6CgmMv4ag16D6HkOAQHTR+DgnCITucigThHBcJQm0KBEgmSKk9SC3Bsa5wrDlUtkNaUBtP1Va102lHOvFB5SilW3aoD4ZgwXEgLYZ9lD0EaTUiR/D6JippPL9mDZavWoeX1myEd8RY5E6cTWLKEuJZxLmVT3GDHGOjESW5IUQ1jxiVRRKy+AiQIBMj8STCecS5lRx0zSfNE2XNJTUoNWFTpI4kOSI171iuh2oN/H/iqv9P2mbEXCTikFDgcUUQM/ip3UkbCfMckLTglk2F5q1hBbFM2ViQBOGS9YSAEAFD27pXl5E0Q0pOSlGF7RM5hUopLrbdRYJFRDhJ/0QKDnoyZGMhwouK0pQ3XUm2WzWICuEQDsxbIxI21He1S31Sk1wkQHipciG7GBfnrYgeUXMNnxeqRrhJGpISRC4Lj1QfQOvO19G89gm4G6kJk5OPyNhpKBg3E4XDJlDpJJ9jIKKPSB4Uiki0YoS3FV9ZUIF5AwuMTJtpt+DQXErl1OEu/WNJEF0Kry3cIuAgYEkQdi5YBCwCFgGLgEXgzCLwXVb3/bQqj3HbcaE7sy3pnrVlvs/WmwSx2e1Cvo6NZ5eRIJzmaKWnSAozOta+97xrK89+mZnLYbosWRJEl0FrC7YIWAQsAuc1AvqMGp/Ww//ldroyxHnd+bTOafmhrCi+ztwW67eax6X+0JRlQD7F8u5gTidcqIpHmWUnkk3rrCw33RZ3jiFgSRDn2IDY5nQvBLqOBMGAqAKqCo4yCNzIAOohrlC/e/V+rD3QiiMhfvwwUOtmcNfYHMhigivpDX2B5IcESRAeBlMZ6ycBQCvhtbSdQWKWGSJ5IUa1hjgDvK0MSBtygSwMTBBdZAbHS0BjoZX2+rRJ2Qho9bpaRrKDR6QDrXhnQDqpMKB6pALK81rVz2Cyn4HtXH4kydTDwxXuWqgfpUKEFr0HZJVAS4JoUy0adm1GcP2ziGynHSjvCYyajqIpF6Fi8lyEffmU/GfQmcF143lAMkh/XwsmF0dwYVkMFTkx5PBwi4LlVLlgGJ/XBM1bFGEoOww3g/unspUQeUCkBkcZId1uIl2ZIdPiQtcJe0dNQn/TCQdCL53IkL7tqEvoGqdctUEkCEdxQCQJle+QLpx2naqtDjHDaYejJpFOtsgkb5h26B8D+y4SFXJzcqjqEEVlXTXu+N19WLPpTVQFaXGRXwL/0LEomHkxCsqGICe3F+0cOI/4bSMqUgDnWzSHhBMqPzQzsB+mDkfUzfFyUcvARN/1tYTkApEcDAlBEzU53QwTQdNK5B0VqIMiQGiuMTu2K4bkwDkPBvndcRJnRHagQomL7c3RSLMdUVpd5AgzFWiKEj2Bx0ku8HIOqLdJsgW3jfWIpnuUz4iYCYYRkST0kDwT5RwP8bqIW9YzUuJIfuVKNtXQJkxy7DBEIFLNMrPROfMGL40EwQfNEDHMo8Ky3FTByOGc5iwyBIaEscCIII/PrzfawvlLIxze7647htb9b6Fy3TLkkhwh0kwdiQ+FY2egdPwMKp3kI+ZJqcJwDVopSRejihL49JwKzOpf8I4ShKpNPaXv+vKY6krW/1gSRNYhtQVaBNpCwJIg7LywCFgELAIWAYvAmUUg085hJ6sfdWab0K1r+zu2/g8ZPdCCwcZu3auz1/guJ0Goa/o1rNWvX2BeyuwYW3ak2/pdKtLDbcwPMztLcDpSVnvusSSI9qBkr7EIWAQsAhaBTAQU1Jc9lJNEBJBCUkfStbxpDrOspl5lzibzU+zSDcxrOtKw97lHXzLuZE4ng6TfotfvtzMLm2woPzhliwDxW+ZMJarn/j977wHY1nVfDx+CAAhuUlwitShRg9p7S5Yt27K87cRxEmfYTpq0adOm/yZdSZom7deRJm3SpGnqDNtZTeN47yXJkqy9956UxL1JEMQgv3Me+GQYpiSCAqnBe50bAQ/vrnPvIx7e79xzeOxuZtvMvQ+GbKq8DhEwJIjrcFLNkPoPgXiTIMLC/LLD0E5zBYBFggADy0A5lRt++uZWbDhahSqvtPUlvMAQqmUvoWAwiQ8MZIcY8O20ZPW16Z4BfpIVLHUHiTowAtsSYMA1azASCoahjYoNYWF/2VTwXytAq6+vrhAvj3VI0l8/S61AdngfuYLniQx2W/Fs/l+HFCvUgCvF2vTfyWA+O8VQeACpDNw6WmrgaG+gmEQrgm0M9LMfHqpAaEe9r76GJIj9wLl9SKg9Sf5CGxJyhyN55CQMmzYfHUlpaPYzMMyAsVW3P4C8pBCm5rtx44gMFGUkweNKJAlCjgZJVqDbSVULqQOE9+izn10qCba9hIgCNhHBVnqwP7PJBnYZmxwhVQifz4czZ86gvZ1WIhyfjtkKEjZhQuWjX2tF2u3Yr/XeJlCI+JCamor8/Hy4XNQBYf9sQoStLGFh3qVYEdlXm3gRvert89VnnZ+cTJuKLhUM1d/c3IympiZrTJ1Bkm4IbpI7CV4qdJypq8LvX3gFR89WISE9m52nWkVWARwjSpFTWIy0tEEkQZDsQEURy8UiyYV2twOtZBV4ZZWSlYfOzHyuN64HWV7oJClBiAShpSgyi+bSYgQwiRUjxQT2zyIjiLRilRNGljdFeH1avho+nk6SAOfcGWpHoq+FCgm8LfU2kR/RAo8sPaQZYpEo9L8O+KUeQa8PXi7h9c26EniB6LIQAUI50ZoPEhhUhtdMgCQhvyeNa3EIgm5asrAvlqNL+AoguUaqJiI+iBCh9a/rVhYxnH/7TlakDZE7Ovzsc5gEoT5JmMXB127OdQIJH6IvdQQ4jtY6uOvOwhX0UUElZBGFOhtq4a84ifoTO5Hq5hy5nKis9SKFc5E1dgpCSSkkQWjNUF2C6huDOA8lOW58btlUzC7OBzVjrlgyJIgrBr1peGAhYEgQA2u+zWgNAgYBg4BB4MojoGe9n4/ohp4798Um+Ss/0r7pwZ2s9uWoqkfw/em+ae66r7VfSBCRKEpieynzEuZpzPJHH3QRmBUUOca8k3kt85vMZ/txWgwJoh/BNk0ZBAwCBoHrBAH5dNGU+H1JLM7/7eX49N13a1fZM/z3cea/72VdkcXEwt3DTC1myCLiy8xlcahXFs3yLvsz5rC5+AfTqzwkKyt9z8YzfZaVSXUjmgCxnsduY4634kQ8+27qujoRMCSIq3NeTK+uEQTiTYII79a26ARhmX0GVJVauYn+XL0X3/3Vb7Fuz0HUt2rnuk7gDv6gdrkzqC8rCJIPOqkAoc8UaO3skGCRLAms6C9l8zvQFOAu+5LJSJq+EP70PIRkWSDSgzgOFgW/K4KrbxryJ7RLvYO72O195NqRL3UCBwPWDkZ7E6lGoeB6UJFfkiAURA6JMMFzPFSJyOgg8eHUboTOHUGw+qRFYkjkSYzVwsfgdXt9HUIV5chICSCJ1hrNtU3wy1aDwfec4fw5TXKAn0SLhAT1k23QfiGdw5lZMgT3LJyKopxBDPB7aIehXf1hYoaHAXX2yMLSyZC4rZ4QSSKIVHGwX8vSwrbJUBkPlRE0NhEGsrOzUVVVhZdffhk1NTUkAPgtwoKSNX5ZJHQRFURgsF/reKQ1hs5XOR23yQxqZ9SoUVi2bJlFrIi27rAvB1t9wiYzqB71U0QG1WH3Xefb5Aj1RfWpXruvOnbgwAHs2bMHlZWVnC/aL4hnQPyafV5UUp3j+OkK+Lj+0gbxts+VTHzdJNAAWXn5nJJMC1dfm4/tdyI5JQNNIlbQMiKUnQ/32ElwjhpPYkoqxyiMdLsUNnuxBEMkwcB5EgbhJLsWvhYrwbJjUQmtMZINAjrOdSyLFamUiFCQIOwTkBRoQ1JzLVqO7kWoqgzOJpIIaK8iOxmXZEfk4CKNBeuasDUaupqUkgT7EqQdRgc/S5aiCtvzSd1C5VL4GCd/ONInz0VoUCGaO2nzoq5YaigkSXAIHSR1UMvEoj+EzTCkyBIejpUsUNWI11KusFQ+WHciYVCXNHey80jk3AWbK3md7ENox2q4SNRIYrkUzq+3ugqBxipeS01IS5YKSyfKK2qRmD0YKUXD0ZlMJQgSKkLtJLokJiPb48aInFR8+XMfxvwp40hEunLJkCCuHPam5QGFgCFBDKjpNoM1CBgEDAIGgasAgafYB6nw2mklX9x8FfTrWunCQnaUPpjvS1P5bve1MoCrrJ/9ToLobvySx85n1o5ZvVaAop65jvlKy1UbEsRVtmJNdwwCBgGDwDWAgNitW6P6ubibG5ieDCWPJ51jDhsth9N/M0vB4XJTJLlCdYl4uIBZVh69TYtYUDYU4y5QwUEelzVGNKO1t+1FlpPdiJSioi0wNvOYSCTxVJuIR39NHdcGAoYEcW3Mk+nlVYpAvEkQFxpmOwOntU1t+MUzz2HX4SNooyWEFUCn+gNZCnAxqppoWVYwoMvArLgTCmgndPDnZ4fMArRDvZ22Ei3YeaoG7aMmwbPgVoRyixGklH6o3cugvdsK41pyC1Kh4P/LWiNINYrwHnf+p8CxWAbWaVKfoOIErQMstQQe7FBd3JHeIUIEt92nMlid09mC1PKD8NQch7OhjMFcBqhF3mDZirKzqDp1Cg1nTmPM6KEYMiQPjbWNOH3uHBq97RgzaRayCgvgzhD/kMFnRZg7SDDgzv0CHhs7pACTxk5AXm6BZecRCHDsPMeZyGC0AtQKPHeQpEHShfCySQK2ZYSOKSs4bSs42HNgK0LoXBEeMjIycPLkSTzxxBNW8DolJQVZWVnnbTZ0zFaXsILbXUFvvVZSG5Gv7XpbWlrg9XpRXFyMT3ziExZBQudFEjZUXvVF2m2ovK0aof6J5BCpahFJmLCVKWxVC9V3/PhxHDp0yCJ2+P2cf64fzeWZ8nPYe+SgRbzJLRyCcZMmW7okNVX1OHzgKEaOHo3BhYVIoWpEgIQWKR+43Rk41+pFGVU8aqgE4Rk/HSnjZ6A5kM6YP4kksl+xSRBdWJy3B5H6QxdzoINrplOkAc6lg+tIygkW/8YiwIg4EVYpSeC/1GlAJm0jstob4ag8Dk/9OaS2ViMp5OP6IvklwWURYkSCaNe1QTsWixnEnlAnwpoTWXlIhcLBE50k94SIMd0/UFndgrqgG82pecjidRIsGImGDrdF3kmQMoWINRJOsdxh1IjIOeEuqs8JfC/MrWY4HodsO7rmUCwhh6xrLAsSnkuFigQygjqpABE8sgPt61/DuGGDUTgom+NIwCnOUWt9FUYOz0J2Zqpl+XFg/2E4M7KQM4yqHHm8leZ5UlhxUbEjw5OMIYOy8MkPL8PE0pGWUsyVSoYEcaWQN+0OMAQMCWKATbgZrkHAIGAQMAhccQTeYA+WRfRCiv4fvuK9unY6IEXl6GfzEhVYc+0M4arq6VVBgriqEInqjCFBXM2zY/pmEDAIGASuTgR0Yydlhcg0jG+k4hBr+iIL/DCq0A18L3Wky0kfYuFnoioQcUO2G72xmtLT928zf4k5moSgZlqZZXshAkdfEBw/x3r/hzn6STbN060bbxErTTII9AYBQ4LoDWqmjEGgC4H+IkHINcBHC4Y1azfhTEWFpfag3fxWoFXBcJIVGGK3Xgf5WuL8Lkr6JwRTGJBNZsjWCT93o5fVVuDXKzagurAEnsV0dCwshZ8kAV9DA5zpGVR1kPSDduwrEM+wNcvAmcxAbRKP8D/J+zOQ3Mbgc4dFSNAGfhINaC+gsuG9/uI1hnf+Z6IdhdwDMMpXicJADXI66pGT7OSOdX7K/u/Zvht7duzEoYN7sfSGRZg1bRoa2Je1Gzfg6IlTuOXWOzFm8gTkkOwQ3tZPckPAz/a9qK2uRmVZBW698XaMHjXO2vmvOgO0wgiiDU7aJSTKRkGdijDaslQsLMJEWCHBTiIdKLe10Y6DwXDZR+i1ztFrkQyknvDDH/4QRUVFGDNmDIYPH36eBGHXdT64rxsG1nOh4+pHa2srysrKcOTIEeTk5ODzn/+8RWwQqSE6qW/qt/qkpPI617bVsEkcFgZdShQiaijZShU6rqTxSN2itrbWwttHG4kOKiykJKdg+47teOW11+D0ZGDKrDm489574WWbh/YewFsvvo5FixZiwoTxyMzk2gr3hANNwYGKKuw4cw47SZZIGjsVWRPnojGQCV9CGgIuD6eBeEfcgmk8FinFsk4JE0UCnDnZq3BgFrknTCwgkUeMA929SVRCpAWen9LWiIJOH4Y52zHU0YaCUANy/DVIYS1OS1hC6zVsh+HlmrYUUiTBwDaovSAZB+u4m5i62ZegrieSEbyc7537yrD/bCNO+hKRefPdCBSORW1A+1mEn0bd5YAqgoEaoRKHJYGSkmyRKUTwkcpFJ1VLpNzgpJJGJ4lBYeUL1iH7ERJdknVtcbzBBKpXVJ9D6PAOeNe/io8uvwGzSsdYxIYNq9egpuIsFiyYioKCPFqx+LDqnXeQkpGJkePGYVhJCfvPa49zFKRHR6onHYMH5WHWVJJVBucgoUut5AMLqh8OGBJEP4BsmjAIAIYEYVaBQcAgYBAwCBgE+heBjWxOz5ft9CRfPNq/XbimWyti76PdEO7lsRev6VFduc4bEsQlsDckiCu3OE3LBgGDgEHgWkXgL9jxf4/ovJ4I68mwLf4by7gkfyUZLDvJrqKYuTdEBbsO9UWM0pER9aq++cxSTYg1ieDxf8xSkeguibAhm4ojsVbcw/OliiGiSDT5Qjfdy5kbe1iPOc0g0B0ChgQxMNaFZZwwMIbav6PsLxKERqUA6qlTZ9HcSuEfqhzIhsCO4XMPe5d2g75Atfdd2g0K9LoYkHVZr4MMcp+rrcGv3lyN/YlZqC+ZgUDeKAQcyQhQaqJDNgzyB7AsB/gvg7aWGgTLJlAhQCQIairwNW01HH4GzaVGYS8rBoO1k55kCMsWgN+6ya4QkpoqkVRxDDMzOjG7IAVzi3MtAoRTu/3Z+VdeegXvrl2Ls+Wn8ZEP3Y9lNy1Fm8+Pt956G1u2bsX4SZMwa948TJ4up0nebpB40UkihI+7/Q8cPIR3V6/HvBkLMa5kPPJzC9EeaEegkwQC7fpnO1r4intLCcImI4g0YBMHdMwikqjXXcoN0fYVOtdWXDh8+DB++9vfYvr06Zg5cyYKqYhgqy/EuvJEApCNhYgIK1assNQg7rvvPgwaNMhqz7a8sK0x7PpFkLD7ZI9D5AbbmsMmd9hKEDpHSeUsOwYmqU+I1CELjTAGsuYIWsfWrH4Hv/3N/yItMxfzFi3GRz7+UfhZ//ZNW/HLnzxBxYrhmDZ9Cm68+UY43VQBIcqJVHs4VdeErSfK8My6rWgbNATJJdPgcw+F152FNpIgQpwTERKi8XZJNYPZGi8JARbfQevDWn0i3YhkoawPpKjQARfVQNJ9zchtb8AwKo0sHTcYYzMTkUtOKuk7SJQUCpVQNFytYr/WtK3aYF0rUhVJQECKG7Iw4dxbyipUomjjsT0Hy7B27wmsPUYbirm3oJ0kiDpHxnmVlXBl6huzGhGJQ9eCbFx4DQh7Sw2Eqg2JXLPCXdY2IZ4TooIFmyFZQiolJEg4ZMHipxXGISSXH8HgqiP41O1LMb1kFOpqmvD6y6+guuocHnzwXiqlFFrr5O2330ZVTRVSM9Jx5z33ITc3h1wSrnuO2e30ID0lDYX52UhJS6Y6i1RcPsiijXW99uZ8Q4LoDWr9VsbcF/Qb1H3ekCFB9DnEpgGDgEHAIGAQMAi8D4FDfDc24sj3+FrPyk3qGQIenhZm9r+XHuHLX/SsuDkrCgFDgrjEkjAkCHPNGAQMAgYBg0CsCPyIBf44otAxvh4dayU8XyQFlY0M7otc8ZVe1BVZ5Ft8842oOn7K95/vRb13sMwvmXO6KdvAY7K++DlzXwUX/4x1fz8KI3VlPTO38BoLjF7MqSnyfgQMCWJgrAhbzUaxsJeYRd5qHxhD79tR9icJ4r2RiHMYVmsIKy70PFU3NOL/VqzB6uoAdjvy4c0qQjA5i7vkk9HKQLdlDyBmhZQEWLfLlRLe0U7ChUgQCYEgv7RDcNPoUbL8IQV/tWmfxYIhfp1r1znrcJCokEcRguDpA2jctga3jM7D/bMn4uFbl5xXOVDQ/sc//jFVB16BN+DFFz7/OTz4IYlNufDKCy/h7TdehyvVhZuW3orbb7+Lx6WOoJA2VTD437oNG/HLX/4WY0aMwbhREzBhzBTW08be0R6EdYcVMdhXltIuf9uKQmgpSG0TDcK7899LkWQCvbaJAwo+nzhxAqtXr8by5cuxZMkSyw7D/rznsxAxkwyUi7Tw+OOPWyoTs2bNwqhRoyxVCB0XcUHB+ei+qk27n+1UCJE6RGpq6nmFi8gx2MoXqis9Pd0iPUh5QgSOEqoIaAz2+erZay+9hJ9yXvLyirBk6VI89PBDVofXrl6Lb//jt7kevJg5Zxb+9hvfQFJakkVscPO/+rYgth85jX/9+f/hDK0kQOIA8iagNSUXzVRC0EQESbSIxltaFYldOJANgBDVRjS/ei1bDEspIimJy4IVtJJUQAKEh2ofmVwzWY0VGOKrwRfuXYA5owqQ2yXQ0Ju5sMu00+LjyMlzeH7tdvz6nR3A+PnwDh6DRo4joOXd3SWnvopqIA8RqjJYfWdycm05g1q3ul5lMUNFFv7ncruoxkF1jNYGuGkZk5nSgYb9W1HQWoEleS58iriXFg61SE+/+91TJMpU4y/+4k8xbNhQi8Ai0szatatQX1+Db3zjH1EyjqoR/E/zYBE8ulLv/1JcDoLvlTUkiPjg2Ee16LfbvzBLKe9tZqnLmXRtImBIENfmvJleGwQMAgYBg8C1i0AFuy6pQjt9ky/0LNqkniMgEoTIEHYSiURkEpNiR8CQIC6BmSFBxL6oTAmDgEHAIDDQEXiTANwaAcLrfK2AfKzpn1hAFhKRaTbf6GFcb9NwFtR3W1j/OZzqmccxV/ei0k+wzK+7Kfcyj/0Rc7R8Vy+auGARkUH+jTlaAULqGSJnNMezMVPXgEXAkCAGztQrFvx75nuY6XFgkan0t+w55tMDB4b4jvTKkCCkXKB8of3dCn2KmxdWZYhMLb52bDlVhqd3nsDT+yqROHwcQun58DloIqDd6l2WECHJ+3OXuoM7+K0d8kEqSwSkJ5EAB+X9E6nyEKTUf1CWGF1OBdp8z2311i53Nz9LaavhyjqMziN78NANU3DXzIm4cdJ4i4xQS0WKQ4f247XXXkVlZSUWLF6IBfPnYfy4Ulbiwu6dO7Fh/Vps3LIRM0gMuIcKCQW5ufAwGC4ShALvx4+fwoYNW3H44GFkpg/C0htvsyCxaBJSN2BQWPvurV5TmqKzU+oZ74lWhXfnf1AJQsfs41JKUNC+vr4eW7Zssfqal5eHpQxSSw0iif2xlRZ6s7KErfJbb72F7du3o7GxEXPmzMH48eMtlYiwpQLxZl+teeiS/rCtJDQenaMsIoNtiaE+6fV5RYIue4+mpiYG1k9hzZo1mEbrkZtuusmy9EhOTqLNQhuOHj2BNzknr7/0Au66634svvEmTJs90xravr378MxTz2DHts3IyMrAI3/0OYyjHUNBfoEVePcGOnDkbBV+8QLHUtaAcx1pcJXMRmvaYDQkUgmCa6aTSg/hPoWXaKKsXESaYbaOs99B8R60vp18ocWkk7nmlBPZRjL/9YT86KR6SOKxPcitPo6/+5NPY/GMUuSm68/cxdKlrh2ReUKob2zBm5v30TpmG9m66WjJK4Z71EQ0sF2fiBkkMNBHJsz+0ViS+N5B4kO73ddwH5wcl5PrTidxhJaqioQjEqRWQjWTZHcC3B1eOL01aNi1HlPSHfjS3Uswc+RIhGhX8vLLL2HVqjVU6EjCP/7jtzhXw7oUYU7huWd+jw3r1uL+Bx7AvAULMGZ8qUUA4qxb82EpwfDfi/2l6M2ajaWMIUHEgtYVOVd/cFcyFzKfYH6LWYQI+VxTcsikawQBQ4K4RibKdNMgYBAwCBgErhsE+GMZZGmfT3/OV/953YyufwZyruse1G5N9zPRGxr7pyfXfitXlAQxlPgp6DKoK2d14algjHaPSr6aT4asYI0eRF6JZEgQVwJ106ZBwCBgELi2ETjJ7o+IGMIP+PpLMQ5JW+ROMcsHzE77+WJijPVEn/4qD0QTMv6Ux/7rMup9jGVtFQltF/06s8gJfaX+oK7+NfO/dtNnQ4C4jIk0RbtFwJAgBtbCiCRCRI78ON+IEGFUImJcD1eGBHGpTmrXub6itC3+/SSIAA+LEfiT197Fvz29ClkTZiGUPRTNznR0JKfAwWCugumBNi8V/qXy0LXwq/LhAAAgAElEQVS1Xt9+bQlwcpd7IokOClMHmRmCD3dG3+qJ4a/FJMZeUxLYh7NH4DxzBGmVZfjSR5bh1hkTUUKFA5115MhhPPfcUyRCHMTgwYPxl3/5FWRnZ/MT1e1EDaX+9+zZgR/84IcYOWYkA733Y3LpZGRlZJ4ffEtLGyoqavHYY48xgB/AAw98HMkpKZa9QdgSQjgoBOzmxnwGhmkhYltFdIegiAXKIhTYlg1SV2htbbUUIGSD0czA9COPPIKFCxdi9OjeiGB1P3f79u0joWMDSSGv4ZZbbsECBrWl3BBJ2ogsaff1YuOxLTNEptBrqUvIzmP9+vV4/vnnrXY++clPorS0FGlpHo6tAW+++Q4VOF7D7m2bqDDwDyRBLEVyZvgxRkV5OXbu3IFfPf4kqmsqsfzD92DZ0mWYPGGy9bnQrqhtxJvvbseb2w5j65kWJE9ZjNbMobSSoOWKK4AEF9cQVRICAdmtcHmRBJFAvMmN4FJzUr0jwdL7UF1kD3QJnfDfYDvVItp5qBMZzkQk0/qhbu8O+HesRdaZ/fjut76Om5fM4RgjObDRWIfNXViZFmvXou1+PnT03d1H8Nu3t+CtQ2Voyh6CgtlLUE4SUTOvgc7MDD7BYT0+ESF4sodKF1KqUOetA2GyjS4LGYacP8rxpThpddLeBH9rDXJz0uFub4T/7GG07lyPpaOL8KOv/Tkyed3t37kN3/3uv/I6OIChw4rxn9//PkaMGHFetePnXPe/evIJlE4ejzvuuht30RbD2/VYyclWw/Y1XbYdFx5mn35iSBB9Cm+8Ktczy1XMIkLYSYt4E7PuCYxKRLyQ7rt6DAmi77A1NRsEDAIGAYOAQSAaAZEfRIKITI/yzZMGqpgQkI31hIgSem6v5/cmxY5Av5Ig8ti/jzIvZpZvuEgQPUn6JX6YWT88XmMW69r6+dwPyZAg+gFk04RBwCBgELiOENDNXitzpBhwb0gGD7AO7UiOTF/kG1lt9DZ9igVlXRGZdvONtjC+X+v6wi1Q4NsaX2SSPJd2TIvUqO95PRTsq6Ro1X8wi0UcnSRffyezUYDoK/QHZr2GBDHw5l1/x5/p+nvS3ej1N0ZBD/0ukdJP2cCDqOcjvjpJEPp5qcDrBwOgIkHUMz77P0+9gn99/GlkjZ8Fd/EEdBaMRENCEvxOKhswANtBAoG0FKzotDa3d3BneSc/6wzXqX3tpBTwHH69Wk4APDeBJ5I4kcoymfw5m3hyHzznjmFQYyW+8ugDuGHaBCu4G+QtxO49e2kB8TMqSQRROn4cHv30p5GZkW7VrX7L3uHoscP47ve+j2QG6Bcvno+bb7gFg6k6YKf2tnY01DXgiV88jqq6OsyYvRAjhg5FFi0fOmR/EZSeAPuVSIsAh1QRwqoPIhbo30glCL22VRRsAoTaycjIsNQZ9u7di1dfFc8S+MIXvoDJkydbdhLxSqdPn7aUIF544QVMnDjRUpmQ4oQIGSJDRKbovqrftiWHlCI0PvscvRcBQsQDqVrs3r0bGzduxKZNm6j0cBceeughFBQUUNHChfqGevz2d0+TBPEqju3bhX/+53/FTbfcShJEjhXS97a2oL6mAt/6+j+wnr24cflSPPBhqhDM0TOXML2gocmLXftO4Pl3t+HN/acQKl0IX/5IeFOy4Oea6tAcsD8dXGsJlA5xBGlX0kFihGad6yZIgoNFghABx8ns0JoKIinBQQsMKkZ4m0mCSCAJwosz61fCXX4UY9x+fPWLf4T5syZzviI3ZEXPjkahXobXWDhfOO06dgqvbdqB59ftRJUzA4OmzEN9aiYaPalo4ZpK9LGeIK8Fi2dDEkQiCUP+EK8friWutxDnzc3xujUujjPIY0HNhaV+EUASLT0yXH446svgO7UHOa11WDZhFL7+6EPwcL727tqJ733vP7B9124MLizCf3znOyihVUpyMtti+umPH8PPf/JzFBUPw4c+/CF84pMPWZYYUkIR+UHmG1KFCF+gVyYZEsSVwb0XrYqEvoI5UtY5shqpROieQFnPLaN/K/WiSVMkjggYEkQcwTRVGQQMAgYBg4BB4BIIDObn5VHn3M/3zxvkYkJAz7gXRZT4DV9/MqYazMk2Av1CgriFrWmH6L3Ml9Jf7MnU1PEkeZfLA6WyJwUu4xxDgrgM8ExRg4BBwCAwABEQS1Nszci0nG9E4IslSW5V3592khfYEGapJfUm5bOQlCRyIgrrsfQSZqkn9CSJwPgs8x8wa0d0ZJLNRguzvqP7Kukp9ePMInNEJwUk72M2Dx37Cv2BW68hQQzMub8UESISlb18Ywc/1vF1f5G1r4mZ6U8SRKT8ULRPUk/AUnmp97eQt/DkUy/g33/yaziKxsAzdjqSS2egPJiElgQ3Orkjv5OBZovYoD35lsJ/IlxOBl/pVSB1f2unvj5QkNqKYAd5DjN36Kcx2J0VaEXSsV3IbSrHKCoA/MmnHsCMUionMKjf6u/Exs3b8P3v/yeGjRqG+Qvm4H4G5NNSI3fxJ+B0WRm+QxJEQ1MdRpeMxCc/9imMHFHM4C77JpcEtuVracHzLz+Hk2fPIjNvMMaPHoOCQTnkY1DNgW2FZG3BgLLCwXaySRAiBtikAfu1SAd2EnlAxIHq6mps3bqVqhWHLLUKKUHIQiIz8z1Vip7gf7FzZLdx4MABvP7668jKysJI2iGMGTPGImt4ve8XjZRSh47bfbUVH1S/TfKwSRA6R0FzvZcixI4dOyxCRx1JI7fffjvuvvvu85/X1Nbixz/7Gda9sxKNVO/41re+ZSlBeNKzGVoXfjJzCOBvv/x1vLNqLUpKS/DQJz5hWWokEyf1o63Nj3Pn6vD0ynV4etMe1A6ZCv+Q0ejIK4I/QEIHLVYsnRKtJRFqSHZI5gIKh+kZwqfKAnkFYRuQRP6poaKI5jKN6zJVwhDNdUjt8MHta0DlltUoSmjDnJJCPHz/XZhIxZDk5C7lkm7B7l4hJfq6EolA6WRFJbYcomLJyg042sS1RKKQb1gJmtNzUdtBRRQ/7Uc6qBxCEkoH7T6QwFFwTSZ6SBaSogiJPC4Sg8IkCOqmEJ8Qx0cZDKSyTCbpxO6WM3DUHENCxQHMKMjBrZNL8dAtS7i2A9jOufrBD36A4yTIDBsxHN/82tcxiusihYotSr9+8tf45RO/QqfbRRLEvfjc5x49T34Jk6DCV2n4AtX89eavxuWtbEOCuDz8+rm0fuPJGuNCRAi7O+18sYbZvi842M/9NM19EAFDgjCrwiBgEDAIGAQMAv2HgFS0ou9/buKxd/qvC9dFSy9yFHdHjET3lrJ+Nil2BPqUBDGV/fkhs5Qf+iIp0PFN5u8z93QHa6z9MCSIWBEz5xsEDAIGgYGNwIc4fO0gjkwlfCMp9Z4m+c+KsBD5NFbB/8/2tIJuzvsdjz0YdVyqElKX6EkSa1esU22vEyHjZuYNPSkYp3OkNvF/zCJURiexiT/GrIeOJhkE4o2AIUHEG9Frp74LWWNcbASKxkoZR0Qx/W2SrdGATv1NggiL7Pdub7fKhhgbZfwc72zcit+9vALbTtaiLb8YGTMXotaRiRaHB+0M1gYZ0O3kLnYrkGptmOeufQZ8Gb22gteiRyjo7eChIAkQjoQO7nDv4O72AFzN1XBWn0b66b2YMzgN9y+YhtmTSlGYS54iGz99phJvvvUOvvOd/8Cim+bjjjuXYfnNNyM1RUtSbYaDtmfOnMUPf/QYVSN2w01ixte++nVMnTSJdhv8XN1gL4IMFpedOY6y8rM4W1WDvKxcZFiWGNqBHw78trNN7Y23d/6L+GArJEhFQeMQeUBZx5VEGkhKSqItRw2OHj2Kbdu2WeoM06ZNw7hx4yCbDLc7HvsfwvPZ3k5Vi4YGSBFCbcrmQjYhImdEEh50rvqrftqEB41BxAgF2vVa/bLVLHSu3ktZ49ixY1aWssS8efMwfvx4DKVyhtpQuWq2+4Mf/hhny05gSGE2PvbRj2Lc+AkUOCAxhoALRal/vPbi61i14h2LGHLHPXdjOckUE4iJh3hJ8UBEiFfXbMbvV2/BVq8H/mFjkTZ2InxcN22hBPj4ZCPItdSZwDlh/6ib0KXJoDFxzjgFUoUIdVJlliSIJBfJKFRYSKHlSWYHiS/VJxGoOo4RSSEsGjsEt0wvxbjhw5CdkcaxXEzdQas2vJYjb0FtfQibKiAShBQVWqk0UlvfjC1HjmPFnsN4bfcxOEtpHzO4BN7kQVQbcXEeXHBIvUJkCKvvflp+kKbDoXW0U+WBiGkZdmp98WAnrysniSDpHFdWqA1NBzYj01eB0kGd+NDcGZg/bjRGFg1GGe1X3lm1Cv/5ox9h7MRS3LT0Jtx3573IGTQITgd7yk7v2LwD76xcjdWb12PRkoUkQTyCFK59rYX3SBDWldp1TV1c+aILnLj+Y0gQcYWzPyrrzhrjUu2e5AlvMouwLVJ806UKmM/jjoAhQcQdUlOhQcAgYBAwCBgELojAXH6yMerTGXy/w2AWEwK/4NmfjighTOfHVIM52Uagz0gQ/48tyKs7fk8+LjxpkgaR/Ha0zEo8ptmQIOKBoqnDIGAQMAgMHAS+waF+K2K4IgxIv9qOy/QEiZ/xpGjCg24iN/ekcDfnyKZCZUXGsNNpvpjE3BPriC/xPFlQRD4druF7KUMc6WWfYikmC47nmG/tppCIGY8w9xUZMpZ+mnOvTwQMCeL6nNeejioWRYju6rRVImSbIdWdAacS0d8kCH0Z9FbgXmUVyJYuwrFTZ7Fx1wG8umEvjgXd8A4dBV/aEPg8WWh3ehiw5o58qyWSICylh7D0f6eIEGEtBjhJFHAkKsxLgwuqQDhJgHC3t8BRewbu6uMoRSNumzQSD966GNm0qPBwx7qCs0eOnMTKlWvxk588idvuvBm333ELZpNc4PGoofdIEFUkNTzzzItYv2EDGhob8NWvfhXTaEORzKB9uE9akpa+Bc6Wn8O23bvgb6UFAfuVm5OJVO7ITyRLw8fAfIgBahpDvG8N2wQIEQWkDmETIGxbDBET9u3bhxMMSFdVVVkKEIsWLTpPGujpRdbT82yyw549e6w2RU6QKkS67D3EXOlK6quS+mm/FmlDxAmNRcoPkYSIFqplnKVShqwwdJ5UJu655x5L1SIy1dbWWXMSoNXEzJnjMWvWLMsqw15xalXkgLMnz2Ld2nV4/OePY9rMWbhx6VLcfOMNVPLQ7Uw4bd51EK9v3IWXD5WjNi0fruJxCKRko82RhNYQCQMkQ1ikAKfWRBcnVgQUiYvwiMtJQkSo3VIXSU4iCaLNB09LK1LamtBRfwoeXyVumliMW2aMx6Ip46BaIn3aeoq5zgtfF+8tKZsEQcYCOkMOnGmsxwvrtuC/nnkdwRFT0FE4jsoWwxHoSGZ3aetBzNs5noAkUhJ41XBtJpAU1MH1wxfMds+oHsGFm9RJyxh/E5KbK1C9dTVKkv24Z94YPHDDfEygtYXS0YMH8e7atXjyN7/CjbcsxfLly0kAmkrFDXJ11Vl2uraiFgf2HsRPfvMEiktG4IEH7rXmNj09jSfourDpHXp9OQjFgub7zzUkiN5jdwVL9lQRorsu2ioRuieQf5BRieifiTQkiP7B2bRiEDAIGAQMAgYBIXAbs+51ItMovpF9mEk9R0AuCJFW0If4XpsmTYodgbiTIPQL/X+YZX/Rn0m7rCQbfjTOjRoSRJwBNdUZBAwCBoHrHAGpFYiYZ6ftfDEzxjH/Nc//MnNeV7lN/DdsKN37JAWHv2f+CrOeNktRQdJal0qRAeDIcyv4RjJcfc3kFYFDDwlFAolOUpsSQSNSqflS4zGfGwRiRcCQIGJF7Po7vzeKEN2hMCBVIvqbBGF/IfRmT7fKKsCboF3uXh8q61qpBFGO1/Yew0vMnqGlcOaPQkLmEDQzqOu34u4sJcJBorazkxhBP41O7mQP8yK4g5+Hk0Qv4K52+BoRqCiDh8HdQkczPnvjNCwqLUZJfi6D2gwAc3e/ArPnzlXTWuIENnMn+5y50zF5ygRk01oiUW1YKbxTv42B7+PHz2Dfwf0oryrHnXfeieFFRVR44OjPb+YPj6q8vBw7GeTfs3uPpTYxb9ZMZJI84KaKQYhWHu3BAIPW7+cTimSgJIKBbR+h9zpeWVkJkRHeffddSzlBKhD333+/pQQh8oFyvJOtULF582Zs374dFRUVliVGaWmppUphK1bI1sLup44piQwhEoStBKG6NA4RIjZu3GjVd/LkScsC47bbbkNhYeEHlCyam1tox7GCWHRgwoSRlkpEWlqGELHmw14/ba1tOLj/IJ79/bNwMig/ZtxYkipuRwbxtlNNYzMOllXg6fW7sOl0PU62JSK5ZDICmXloonVEJ9UMQlbWnx/JJlgeGBYDwkEbFhfJBIkkIUhdxE11hbR2L5z1Nag7sAujc11YMKkIt00pwZiiPORmpl9WiD9aH0LXiP7rIIcgSOJPG+1d1uzejydeeQdHfB40pRO7ERMQSMpGe4IH3nbSgNjvzkRdK1Ig4YhY2Ef1jU4neWZu3aJqaIkcSyLSg5y/6lPwn9yN1sM7cMPofHz5oTswidYwBYPCFistzc04dfIE1m1Yg8GFQ1BSMpaWMKOtddA1EfA3+3Ga18ePnngMfhJGJtNKQ9fIsGFF1nUWppPYZAhDgoj39Xqd19cbRYjuIDnJg0Ylou8XiyFB9D3GpgWDgEHAIGAQMAjYCEiFWGrEkUnWzH1pn3w9oh+9ybKag5TVtUmxIxB3EsS/sQ9/GUM/zvBc7UaVj3gjs55Y6FdwFrN+4Y7t+rcnVZ7lSRqQ6oxXMiSIeCFp6jEIGAQMAgMDAe36nRgx1F/xdaR8VU9R0O5jkSn+lvlrzM/2tOAlzpvNz+9k/mYP6vsXnvM33ZwnwuHtzPEmHkY3VcwDIkCM76YP375A33owLHOKQSAmBAwJIia4rtuT40WEiARINkmSx5Z1hoIg16WlT1+SIBScVTCW5gddIWjBq8CmAvDhkHQ42e/t1xcK0EfuDHcwcOrAycZWPLtxO3762mr40/nMIWs4nDklCCalI8gALnUgEJLaA9kOHVSBCHVZRijQq9C4i+89JAkktDUgRPJD+5ljKHQHMGNENv7w7hswZfhg/vi1Jfn1bwCNjS2oq2sm0aCeO9cZ+C2wOZHvD0d3kGzho3fC2YpyVNVWYyyD7VkZ4YB3dKqtqcXRw0fxztp34KXywYI5cyzLCg+D9GlpVLcgCcIXaCchghhY5A0G2KmKIJsCEQhkGSEihLJID7LAWMud+Ht27UFOTg4efPBBzJs/DyOKR/T5HwGRL0Ra2LFjB8aOHYtJtABxu53wJNPqIMmDltZWqlYw0E4VBYsEIYsTklOCInnQwsTJ+Uoi+UMrxe9vx5tvvmnVJUuMz3zmM7jvvvu6HYPP1479+4+QPJGA4cPzLPxcTv5p6LCYCWFVg65UdqoMK99YiUaqM+QOzsfddy+3FAjOEwh4Xl2LD29t24vXNu7Hmv1n4Bg5CcG8YVQcIf8zxYOQy0P1BJFUqE0iEoTULkiASEgIWaoiyQkcB485vI1IaqlDYm0FWo7uw5LpxfjQrTMxb1QRclKTzyuj9IYYdLHJlOCGJbrBhb7nxBm8SmWLtUcqcSbkgXPIOLR5cuB1ptJDzYkAr48gSRCdTlrCqAj7LSWREPHrdNOehevKxeG5/UGk8lpJrDqJzrOHkFR7GsumjMRXHr4PgzKTCYv+FIcZPs3NTbRHOc75cHMNZ/I6yeVrrn7ailiXPi/OqvJq/PzXT+LUmZPIzEzDZz/7Wa6ZEn5MZZMu5ZOwec156ZQ+X7+RDRgliH6FO96NxYsIYfdLLDQR319i1r2BiPSG6B2fWTMkiPjgaGoxCBgEDAIGAYNATxDQ5vjHIk60ZddiUUjuSTvX+zl/ygH+IGKQule0/TGv97HHe3xxJUFoR6ge4l1s24csK7RLVuftZO4JA2gkz5vFLBbRXczyBb9Q0o5UeaPE6yGiIUHEe8mZ+gwCBgGDwPWLgOIOIvVFWkGJRKCAfW+TVBt0w/ieznNva4qt3D/zdBEwotMaHlB0oD626mI+ezJLiAAxNKqksPgr5u/GXKMpYBDoHQKGBNE73K7HUordPc2s3yPxTvruUNBDspGvMYskfl2kviRBvGdfQZuD87EifRXbO7xtZQMFOCNfX+jnqn5Citagn5skNPAbp4FWEe/sO4T/fWcD9p6sQo3fg4TsYuQMG4fErFzrS19B3nbuyg/w3E4GwxOc3NHOJlPZTIosGOrrEao7h2BtGToY3J0zdijuWTobiyeMwNDsFN40qG9h1QW1H2Q9UpQg14AkBQ8D/DatwTYmCFskSM1ARIi2Nj/a/AyKpyczuO/slgQhdYL66nqsWrsK5ZXlGD5smPWjPTUtDaNGlVh2GG0M8rcF2uhO4IBT45AFRpfNhEgQ2mXvcrksVQnZYGygDUfIF8KkCZPwiU9+AnmD85CSntLn67auro6WIUfwxhtvWASM4cOHMRjfjpz8AgzKL0Kj14uAuBzENBii/QLHlkiFAUuJgCoONMlAXnoWAt42kjkOWOOQHUZ+fr6lZrFkyZJuxxAKdaCpqc3iO6SmimBBuxOxLThfjL6z7vcMJyrLK7FtwzarL1k52biBVg6pqSm8mZM5ioxUHAgGOnGipg4vrdyM37+5CZWeQfDnDoe7iGqxgzIQSk4jCSIZbVRbCGpNq36OR4oQCSStZPFtasjHdVWJQPkpOOrKUZjox/23zMADt89DPgkDySwT1qm4+EOa3kyahq6sysvrW7DvVDVe3LgD+6ta4U8pRJ0jHd6ULDhy89BCYkIb11KAChYuXquJLKj1GyRxpDNRBJZkWsX44WpqRGLdWWT56lFA9ZThTh9umDgCD94+nxCznKRVukYkS5P2dh9JIdSQ4Jp1u6VAItUMjrjLF6dOVh0vvoC9+/aSMNSGL37xixg/vtQio2ge1HmXJZDWFwhdGlVDgrg0Rlf5GZdjjXGpoZ3kCfY9wQq+br1UAfP5BREwJAizOAwCBgGDgEHAINB/COiZbeRzcNkwSz7PpNgQ+CRP18bKyCRpQT2CMCk2BOJGglDAR352Iix0lySb/RfMTzFfDutHChEKyvw/5u42uajteO4ONSSI2BaUOdsgYBAwCAxkBPQgbF8UAHfzvYh//Z0kkfUCs9SZ5EMfS/oWT5bsVnT6PQ98ijleRMML9elmfiDli+ibZN0/fIH5p7EMxpxrELhMBAwJ4jIBvM6K6zePfs/IUqgv03WjEtGXJIiwbgMDo/x5Gd7NrUCmApqRMveK0up95OcXIkGQdWD9VHXz7ESrhL7wDjOgvfHAEWzcdxynarxo7UyFNzGdO92z4cvMRSAlEwGpQpA00NFFgkiiFIS7oQ5JdTVwtTQiq4OKAIk+5CeFMKN0BBbNmIBReenI9ChIrZbsALpN1lCf7eCszYW0+ZB2WDu8BK0d+V1VMBZ8vqbIBRrkDvt2L5UMDu1HbX2tpWJQxsB/Q0MjMmjpkJmdi/TMLCSlJJEEQXyomGDZL9BuQdgl8B/ZQdTU1lg78GVlEGgPIDUpFSUkUSxcuNAq63DGW2/gg5eZlCiqqqos9QbZiLhJOjl16giVBhhM5zhS8wbDreB7YiqxUd8ZJGdw3MGnBx20WvC3NiHIYLuXODTUVZxXusjNzcWUKVNorVBiWWVEW3oo4G8pHzB1OYWE1RmEkw50WW/o82baXZw6forkFD+SSX4YM2YUSSRaV1TWsNYraTskZzRTDWHLniNYuWkfDjb4UBF0ocmVjmayaPxp2UD2EPgdKcxUhCDpIoGkl0QSIZxU7UjxNSHZWw9nYw0y2ptQ6Axi6rAs3DCrFLOnjEZCgLYuXIMtjXUki0i5Is0i1fRFaqEiSVVjG7YcPIpjVVQyCaZi26kqnG71w5+ZTZuPwbxOsuAjRoJJXAbZrGidUUMFiZyXxPpqJDVUoojXyIRBKZian83XwLghOZg+sbjr2lTv7esiciRap10WFyS8WPwGttPS1oItW7bQNuY4WqiAIpWPESNGWCQIzYM1l+cJSH2BzMXrNCSI/se8D1qUIsRKZvms9FUyKhGXh6whQVwefqa0QcAgYBAwCBgEYkHgn3jyVyMKlPH18FgqMOdaCEjFOTqeINnF62bDTD/Oc9xIEJ9jp39ygY4rCPMIc0McBzaFdSlAUtJNnXpWJensE3Foz5Ag4gCiqcIgYBAwCAwQBD7CcSo4Fpn0PaVg1qWSAv6SuVLANZpIcamy0Z8ruvMis3Yr66GZbkD18KcnJMSvdPUhus5neOBjXfXF2p9Yzn+YJ4vkEE10pJk6xIKNly1ILH0y5w5sBAwJYmDPf3ej7y8ihN22ly/WM+sH8PPMp66lKelLEkRYJzz8/++nNUTaX4QtJsK7x22iwYVIELaFhnbeK4dr9zPI3dzmw9bDJ3HoVDnJA9VYvfMITrVzD/mYmXAW8plOejZEobAoDIzyplC9IXBgDzqP7EMGd+dPKsrCvHFDMW/6OBQXDsKgtCQeJ1FCLgoXnVB9ao9B/f/gGKzd+HYSf6Gb+rTrvpMB9HbaPwSoTqEA9FurVmH9hk04QyuD8ZOnYNrMmSgeWWxB5Q9xNFbFUoPwkzTQhj179mHNhvXIykzFNJIFlt+8HKkpqUhJSUEyd/InMLIdTRzoi7VqKQhwTnw+EhqotFB57iwtLV7GgVOn0ERVgBnL7kTBsFKqC+RzCGGbA2FCEQsESEhpOnMGO9e9jcaqMgwdPAi3LVuGqVOnWpYM4elzWOOx39tjiMT5vPNFtwdFlqCaB0kIHfzcQVykpCFsFHw/n2TTwc8bvX6U17Zg84Gj2MI1tuPEWZxoaEYbiQOeCbPQmVGAAIkRbeJakOiRROJAst+LzgpaQVSXIae9BdOGZGP+2CG4adpIFCQOM5sAACAASURBVOZmcqxOEjG8OHxoLw4f3s3xzaJiRjEGDaLVRh8kKZIEZc9C0kdtcxBldSH84oXXsHrPIVSShJI8YR6cIybC68qgJQYJILT1CHAO3Y5OuKj44Dt7FKGy/UhrOI2beI3cMWsSbpsygZYfVENxJcKTFH1bGL3KI3F977MAFTNEmGlsbLTsN0RwychgHyLmgau2DxDpWZWGBNEznK6Bs/qDCBEJgzaZvcUs6wzZacla2KQLI2BIEGZ1GAQMAgYBg4BBoP8Q+C829ScRze3ha8VyTYoNAbkd6DlQZJrGN7tiq8acTQTiRoKQtcXUbiCV9YV2jdpbWuKJupjWkoUr7aZSBZK+FIfGDAkiDiCaKgwCBgGDwABB4Jsc599HjFWBK0lV9cTKQuVUXueKcPB15sO9xE3ff9+PKityxkcvUZ8Um/69m3Oe6yqrKFJfJvX7e8zRT6NlvaFd12v7snFTt0HgAggYEoRZGt0h0N9EiMg+XFMqEX1Jgrj40rTVE2xig60Q0bMFHVaZCCfVECBp4CztJKpq61FX14jnV2zGptMNKEsqQHLpNBIhhlmqET6eF2Jg263mTh9D4vEDSK0/jTtnjsWDN8/DyOIhyKJtBQUgLO+s9wwULtQv9cQeg60O0bMxXOgsESAUpN938CA2b92OVSvWIKugCCW0tZgwZRoSSOBoo9KAznPSQsLFn/I+WnqcO3USp08eQ/GoYZg8YSLVBmZawX2bLCBLiTMkGJw+fRolI0diJHNGVtYHyASx9F59UK6trbV28itlZ2cjMzPTIisEGdhuqKul3cEOrFi/CZsOHcPQ2YuRUzwJaTkjGPhWCQcVI2SZ0IH2hho0HD+KyoNbkEvFgWVLFmDc2LFWYLyyshInT560guXTp0/HkCGcK/a/N0kECG+Ll6oZzVZ9Lgbxs7KzkJ6u28L3J1l3eKnUcfJcJY6VV+Hg2Uo88+4WnAy64SmlK2juKPipOtLMuzCN2UNZjsxQK9oO74Kn6gQmDvLgVio/LJo4EoMzk9BQW42yU2do8VGB6upz8Lc34/a77sLYceM5nr4hQbx3pXTA296J+tZOrNq8E28yv7x1D1yTFsM5ehaaXWzfFVYbCdHKw+UIwNlOVY7DO5HdXIaxye2474Y5WDxxLCYNH3Je16U3c6AyWjttVC1RFnFGa0e2LldLMiSIq2Um4tKP/iZC2J02KhGXnj5Dgrg0RuYMg4BBwCBgEDAIxAuBX7OiT0RUJnXixfGqfADVo5i3YtOR6Sa+eWcAYRCvocaFBKFdrke76dF+HpvJ7ItXb7upZwyPiYARbT6qgImkwC+XfGFIEH04eaZqg4BBwCBwnSEgu4gHIsa0la9n92CMeiKtoFZmxLln+FoWU7F+j/FpuWV/EfmEV3Gc5czaMXShJJau2LrRSTuMNCZtcO2rpBjQD5lldRGdTvLA7cyy3DLJIHAlEDAkiCuB+rXR5pUkQtgIRapESH1PfzOvqnRlSRA2d8/eRd7zHd+R4gqiIQRJbEhklkuEAqu/fXE1Xth4EG8er0XmvJvhGT3BMmz3MtDqD6ndADxNtUguPwHXnnfxx3cswJcf/jAtDRIsXQJXV1cu3SPVpd7EPoYLLQQpKShpHAcPH8VPn/wNaloDSMsfgqnzb4AjOYUkCL+lGJFMqYpUNu2tLofT34qsJAemzJxCBYXBSEsMWyvY6g/r1q3DmjVrsHLlStxz++24fflyDOfOe/dlBJ1F1lA/9u3bx6D+Wau9ceOoplFcTLUDV1hdgZYdHR0+/O8zL+Nnv38ZvoKRSBkxAVlUg2hsFH4JSEmWIkQAvrpKNBzZj0HtlVg8oRh//vlH0ECCx9GjR7Ft2zZoDCJbPProo5g3b56lHNCb1NbahupzJCOUlaGR1hspmSkoGV2CYcOGfaC68HR0WqoQPqopVHrb8Fc/egLrT9fDNYL7TIrGoz01Hw1dy9nDceTBi4bt7yKt6jgVE4bjI0tmYW7pSJJQyrBx7Qa8+867OHDgAEkqDowZOxKf+cPPYvLUabTEiLzV7M3ILlbGogtZAiKiztQ1t+ONDTvw1z/4KULjFyNh7Hw0uPJoS5KKRMtPxEvRES8crVXw7tqIiak+3Fqaj4/dfAPGFA1GUpe9yKWvkQv3yV7rIkAoR5J24j363tRnSBC9Qe2qLnOliBCRoBiViA8uEUOCuKovG9M5g4BBwCBgELjOENBzZCkT20mKlrKKNik2BAp4uu7rItOH+cYoJMeGo86OCwniD1hRd/7cS3h8Tex9irnEhaS7F7GmdTHX9v4ChgRxmQCa4gYBg4BBYAAhIBuLCRHj/QVfP9KD8f8zz/nbqPOkiiBVo1iSyBTbmIujCn2X7//yIhU9xM9+xRxt5P0aj93PbO2j7KOUxnp/yxx5g2w3tZ0v5IEWfdPXR10x1RoEukXAkCDMwrgYAlcDESKyf1edSsSVJUHYWg76euthKFURXAbeGV2nTENYp0G1KKsWZQVWn35jPZ7beAgv7q9G5qwlSBpZimZ+5qP8fqAjhESujNSWWqSWH4Nrxyp8YflC/PnDDyDEKq2qe3xd2U5WMYyhx3UDR06ews+fegaHyuvRnjQIY+YuRdCTjpZgBxLZdIqrAykOHwKVp+D01iHbGcRdy5ZibPFwJHU64CNBoampGdUV1XjrrTewectGHD91HB9/4AHcc+ddGFo8ioHn3u+8t0kQL730KjZt2oyGhgbMnz8Xc+fORlFREdLS0li/CCIhPPXSCvz8ubdwNmUwHMPGIU1z4u1AMEQCCxUtkqg6EKw/SxLELkxI8mHZ5FH4o499COve3Yi1a9dj//69aGppRgEJHo8+/DAmTpiA/Ly8D6yHnsDb1NiEk8dPsu51OHzkMDypHixatIj9nmupSzgtEsAHk264qkmC+JsfPIF1J2o5jvEIFE1AW1oBmmkrAZJokhODGMw5aSUJIqX8CBaNzsWd86ZiLG1WVq16Gwd2H0DF6UqqLSRi1MhhmDF9EubfsAhFQ4eSOBImrvRNCquvhK8XB/z+DqzYuAtf+vZPERi/EAnj5qIhNY9EIFqDkCaRyL0y6Y4QknidVG94AzNzHLhvTgnuWTgHwwvyYrhGLj0aW1FEqiX9Ydly6R6FzzAkiJ4idU2ddzUQIWzAjEpEGAlDgrimLiHTWYOAQcAgYBC4xhGQiq/isnb6DV/I3tik2BDQs6bo5/GKw/88tmrM2UQgLiQISW5HW08c4rHubCr6AnVpVJ5jTo6q/E/5vrtdrbH0wZAgYkHLnGsQMAgYBAYuAnoCr02gkabFf8X3CqBeLA3lh/rOjFQ0kgqElI5iUVJSdERs2zuiGhMpYgHzhZQcbu0qFx2heJvHxdSNpQ+xzv4QFniReUY3BdW+GK5NsVZqzjcIxBkBQ4KIM6DXYXVXGxHChthWidDfU6lEXBFFnStHgujlSqM6AqUH5DvAb/TIr/Su+kiAEE/ihdVb8NzmI3hmF0kQUxfCPXw0GvRly93mnZSLcKW4kN5ajbRzh+HeuhKfW7YAX/wUv9a4WhIYyO67FKlhIZUE9fe9LDsFZTsdo33FL197HZsOn8M5fwqKZt8CrycLTQGqJ/CWJtVJNYhO2s2fO4LEhrOUrGrFH370Q5g6pgQOjrWOdg9nzpTj0N6DJEG8hkNUWXBQLeJTH/8Y7rr9ThQWDieMukR6l2wSxGOPPY7nn3/JsqtYunQxbr11KSZNmsT6Cy0rC5EKnn97A558eR32s5ftQ0eH1Tk4le30mwhxTrNcfnQ2lJEEsRULBzlwx4TheOjWG/GrXzyFl156nUoTJ1FMtYb5CxfioY98BENIsvDQ7uOi6+ECw6qrq8NB2o089dRT2LBhg2UJchctKW6nQsaIESOQnJxszYMC8vrXthTx832N14e/+8EvsP54FVUgxsBLEoQ3YzCR53okdyLFFUKhKwD/9rXwnN6PSQUeLJk6DvmpSfjNb55E3bkaZHgyMX7yFMybMxML5s5AZm4u3J6+JEAIiPDaE21HohVOvn1n41788T89jkApLW3Hz0ZjVh7aqXbRQbUUF29N84hLWksDTq94FvOHePDxm6bg5llTUZSbzRrC18n7V3Tv1tHVWsqQIK7Wmbnsfl1NRIjIwVTyzZvM+s2of/nHfUAkQ4K4dqZZz/elpDmYOYc5lVnPA+qYjzHr2UZfW3ReO2iZnhoEDAIGgasTgd3s1uSIrv03X0t92KTYEZAfpL4L7aQNjtroaFJsCMSFBPF/bDPaZ1yy1n8WW18u62zJqmi3aGT6D7758mXVGvZdsckcn+HrJy6zPlPcIGAQMAgYBK5PBHSDpxu9yCR1g1cuMVwpMEQzYv+Ixx6LEaZv8PxvRZVRPEa2VNoZfKHU3fen7DRuY1YAra8Sn4bjOWbJe0Wnx3ngD5ljtQLpq76aegc2AoYEMbDnv6ejv1qJEJH9j1SJkD1SX5Lczrd7zZEgxHAQEUJyDRFkgfMD4medDP4/u3orntt0BM/vJgli+mLaFoxBLRUkOrXT3EmiAePVnvpzSD1zEBm71+OzN8/BHz10NxJT3XA4e64D0dMF+N552oevMLTacFgEiMa6RkiZQDYPRcOKkJWtGEM4HS07gydeeR3rj5xDWTAVubNvQ6tnEBoDiXCGHEhnoDq9owGhc/vhbipDbkILHr73DuSleHBkzx4cOXwY586eQ1N9I4aOGIIhwwqRNzgPU8ZPQklxCZUa0glj78dr7+DfuHErNmzcgh27d8DX7kUiiSQZqamYNXOmpa4gi4zX392Fx18kCSIxE4Fho5FCEkRTRyICVLVwkASR4w4gof40Go5uRZG3HKM9QUwfUoCT+4+joaYJBbRgmDR9CiZPm4LSsWORlpoMZyLXQQdzglQYogWzLjw7Pp8PIkKsXbsWW7duRXl5uWU/IvJDfn4+hlKVwVayECli5MiRFhEixDbqqATxd1SCWH+c8cqi0QiSBOHPKoLP7aFISQBuWn9kdbagceNKBPZtRk6wHpNHFWHksHy0tbViSF4RRg0rQV5OPoqGDEZhUT6S2G7YgqIvk+gKoS4liES0twWwauMe/OX3f4W20XPRMW42mnMGw0+llI6QjySIALITiElLPcrXvYH5+S58dF4pli2YjiH5VODo0oJ4/4ruy/73f92GBNH/mPdji1crEcKGQF8UG5lFiBBZUgp8kZyjfoSqz5syJIg+h/iyGpjO0g8zL2PW8/eLMUW16WQDsxQ3ZUXal4qVlzUoU9ggYBAwCAxgBE5x7MMjxi/1468NYDwuZ+inWTjST9Fg2Ts040KC0M6ie6La/2u+/7fe9alXpSQZLuWHyPQzvvlcr2p7r5AhQVwmgKa4QcAgYBAYIAiIyCBCQ2TSTV/ZRcavXQ6bmCN/6EsVQoSKWHY4iAQoRYXIp/N6iHUvsx5sXSxJAeLXzA90nbSH/8rOqr4P5+0TrFvf0dFbEtXnf2AWmeN6fQjXh7CaqvsIAUOC6CNgr8NqRYT4HfN918DY2thH2Qb2uUrENUeCuNTkkejQwYD606s2W0oQL+2uQebMJXAWj0UNjyd4kpCYJAUJ7nSvPo2U0weRs38LPrN0Fj7/0TvgyqQCgKsvg9GKa4lDqD44rMD7mRNnUHaqDGVlZSidVIrBDPY7Eh1IIYngdHUtnnjpNVovVOB0ZxrHcjtaPHkkQTiRECTRoKMdmf56BM7uhKvhBHJIiLj/poXw+H3YtnYN9u/ejdqaGlpSuPHpz34at91+G4qLi+FxehjC7j35IXoa6uqaabNxCpu2bcK7697F3t170EprjBsWL8by5csxY8YMrN56BL95cwuOp+UjNHwMUktoh5HgRtAfhMPbikEJXjgazqDp5C64Kw4jg0od+c4ODHKmobhwBOYuXIRps6ehuKS4q3nhqBC85qvnBIjIvh8mSeTAgQO02thvKUJIHSKVuI8lyULZQ3WGiRMn0rJiBkkKieggCaLR58d3fv5/2H62Hs7h4+AoKkUgowBekhgCrS1w+JqRHGhE7eZ30Lx7EzwN5zBmRB4mTx5r4TB35lxMKp3EFeAi4Yb97svl9r6J0q2bzV91orGpDSs37cHXf/wbtIycg9CY2WjNLUKgM3ieBCGSTVJLDaq3rMb8QS48OKMEyxfPwpDB+V1rOEzpUa0aRvxW1KUu9P753JAg+gfnK9jK1U6EiITmelaJMCSIK3gRXKRp3S9/k3lqL7tXzXL/yfzvzP1C7O1lP00xg4BBwCAw0BCQ0lRGxKD7O058PeG9i4OZEjGg/+HrL1xPA+ynscSFBCEv749FdbgnEuDxHKMCJtoFG5l+xDdfvMxGDAniMgE0xQ0CBgGDwABBIDJQqiFLslESjhdL0T5pOrcn6hGRdU7gG+2GiLzB1Of/wvzVHmKvZ8q6kbqJWb5tFT0sF+tpInv8PbO+r6N3eGgXx+eZfxlrpeZ8g0AfI2BIEH0M8HVW/bVEhIiEvs9UIq47EgSVFTpIhPjdm+uoBHEIrx6spxLEEipBjEM9CQdBdyI6XfqK8yOlthzpZUeQsWcT/mDZXPzxJ+6BI5lKESQg9F1S0F7BaLWRYJEgDu4/iC2bt2DVqlXISM+w7CNS0lMw/0aSNzKz8OtXX8P2ynqcc2UjbfIyeJNy0RJ0I8mRxGB7AJ7WOgRObEbgzG4kVB/DjGEFGEO7gsEZKZbFgrKLSgNTqKAwctRIqj+kUakhkT2I3zjb2/1obG5BRW01zp47h6qKSjTVNiDZQ7UGkgPO0NZj676T2Hm6Dp0TZ8I5cixcRSOQ4E6Dl4oMdccOwVPLjTSN5Qg0V2NkuhOTh+Zh3pTxGFZQhMF5BcgfXIBBuTlIz0jvmp73Y9mbOWtsbEQDyRrK6mNFRQWkEmFhROWHnTt3IuALIMWTgkBHAAGSILydidi05zha3JkYPHU2kvJHoKXThRNnKxCq4y0a58NJNQjfueNI8dZj0tB83LpkHhbOn4ncnFzk5eYhOyvbwl92G3GchktAoHVnc1gT0OYPYcXmXfjKf/wErSUL0DlmLlpJ5gjp8iARwk2iUIqDihCtVajetBILc5Lw0VnjsWzhTBRZShDh9XP5s9CbmeufMoYE0T84X+FWxrL9VcxFV7gfsTR/valEGBJELLPf9+dOYxOSRpcyZDyS7mFl0S2FS5MMAgYBg4BB4MoioOfL2tQX+cy3N2rHV3YUV0/r77Ar2qhoJ226iY7DXz29vXp7EhcSxLc5PpEeItN/8U20MkNfwvBjVq4LKjL9Hd/8f5fZqCFBXCaAprhBwCBgEBggCMhX9daIseph19KLjF02UrKTikySJ5cMZE+TSBZSkiiJKrCyqx49wIpOhTyg7aGS1IpMukFVfTU9bTzG86T68HPmh7oppzZplI41MdZpTjcI9AcChgTRHyhfX21cq0QIexbiqhJx3ZEgGOTt6OzA715fi+dJgnjlcD2ypt0IN3fs15Fw4Oc3LB0YmAJIb6xGxpljSNrxLv7wtgX40qc/BEZ++2A7ux18tp81vReI7ujopPrAIaxZswbPPvssrTGaEAwGkJzqwd0PfgQFJSV4iZYNR9uCaMgoRPL4G9FGEkRbh8ciQSTSmiGhpgqBo5vgO7ULASoojM9MwcIJo7HshnkYzvLZtHdwkgShwL6UDeKZIkemYLieqIVoR9Le1o6WhmbUVNfg0KHD+P3TT2PngeOo5OrNnrsYSaPGIZG2EMlpmWg+exbntlH1/exxJHjrqIIRwqwxI7B07gzcf+dtGD5sGLJIBrEe1UU8rots+2La3N2NVzYkyiIhWEQEpvZ2H1qp5FBP65Agx1BfX49XX3kFh/YfIqmjGlX1VWgNcA05k9HscyK1sBjDqergyaIyR0s7Dh84jM66s3D4m0g8oWpESwPyaa9y64LZePD+u3DTDYonRQtpRQ0qnpNzibp8JAut2LITf/GdH5EEsQgdY+ahLa2ApAaSM/j/bgdJEE4f11glqte9hQU5HnxsNkkQC+agKI8kCA3lynW/X5AyJIh+gflqaORaJEJE4natq0QYEsTVcBWEmW1/wazn9FKjvFSSNafsL9KYky91Mj+XKoS80mNR1OxBteYUg4BBwCBgEIgBgWyeq02BkUlBewXvTYodAdlIRyqNKvYg+2qTYkMgLiSIj7DNp6LaPcj342Pry2WdvYWlZ0XVcD/fP39ZtQKGBHGZAJriBgGDgEFggCBQznEOjhirbJq0I6G7pC2G+n4ZEvGhCAvyw5QdRU+TVCOeYVZIxU4n+GIOc3dkhkwef4e5gFk3TbG01dM+dXeexim7jhndfKg+3M0szziTDAJXIwJ9TYKQMsrl2rddjbgN9D4pdDeIuScPba92rPS77rWuLAWjmCSHrz8SRIjB7SCeXbmJShCH8fzeWuTMoBLE8NGoaG9HUCoPsiBgBDeTO/Yzzh1F5/q38YXli/DlRx8MG0HF3Z5AtxDKqliRY5sD6WBfE1FdXY+9e/dTCWIltu/agZMnjqO1uREz5s1D9pAh2E2bCW96Lvcpj0HS2NnwpeajjUu308/AfWU12k6fQOeR7UioL0NKRzNunTgGt86dilsWz0ZKTg5ctHdwUNVAigxSN4hnEvFBVgh2rYpsOEg2QagDgUAQbV4vjh47hv/52c+wgaoDp6ta4Bo9HkkjRsNDJQh3Zhrazp5D3eatQEsj6/HDk+rA3FLaLiyai48/cC8y0zLgdvJWSvBFsB2EotpX27FqWkiBQ0QH4WFjEgr5LQJKgEQHkVNaW1qwY8sW7Nm7D/sOHMTW7VtRSXWLQIKHORNuWkdkjBqNTpJR2lvb0FxxlhNCK4wUJwqGF8JHVYxBXGu3LZ6Le+5chvnzdJulXkcSIdTzuC+4Hk1xMxUvVmzega9+/ydoHLUAwdHz4c8ZhkBQ8+enikcnUl1+JEoJYtUbmDsoEQ/MHos7Fi/EsFzeqtpLOlbwe9S7q+OkC5AguFite3WTri8EdCFK4iS+fyT7HyP9GX6X2b4v2Nv/XYi5RUOCiBmyuBfQ/bBUpGXX2V3S1602RCjYo00eu5lFyrWTnmMsZNaGkU8zK8jWXZLVm2IBssowySBgEDAIGAT6H4FRbPJYVLPL+f6N/u/KddGiNhN+JmIkioHrmb9JsSEQFxIEt01Y0tnRTM4beEwPyvo6iVWth3ORGzT4yAYykpQHzeUkQ4K4HPRMWYOAQcAgMDAQKOYwRT6ITLpJeeICw/8+j0cTJB7jsWhFo56gp4cBIkLoYWkL8wLm7sgNKTyum07ZXSiJmSsShaw0+jKpPRElpUARnSRZKWWI5r7sgKnbIHCZCPQ1CeJ77N+fX2YfTXGDQH8hEKkSIXKbfitdNF2vJIjnVm3G85uP4Nnd1ciZuZgkiDGo8vtpZ5CAThIhtPs/gySINJIgEjaswB8uW4gvP/wRJPDbOCHuMemLkyDa2kIoL6/AgQP7sXXXNhw6cgg15eXwpNCCIcGBE7W1CKbl0T5iFFInzIIveRBaQy4EGr3w1tajraoC7qoTSPY3IjclAZ++5QYsmzcd0yePIamDrA6SH/oq2SQIKQcoUVuBEUTlcBLRoJwWE888/zxWrNmAbXuPosmZgoSsfNpIDIEzKx1+Ki94j5yk5YQHnqREZmBacQFuWzALDz/0YXicPCDeQB+TIMJ0jvcaaidp5hwJKMdOnMD+Q4fw7ro1OF1eBa/fgfK6ELyOZDiycxAkCaKT56KuynrikpGXiVFjRsHLOcygKsmyhXNw+203YfZs2cXaJAhbx0JISQCs/1MLSRArN23H33zvMTSOXojg2AXwZQ9BMMRZpPWH2x0iCYKKEK01Fgli9iAHSRBjcNfiBSRB8FHOwCVBRBOr+3/yTIsGgZ4jEKkSIVXDhp4X7bczDQmi36DutiERFnTPaD+HiDxJX4wK8MjKs6ebIkSoEIH8m8zdkSH28/gtzPpbapJBwCBgEDAI9C8C2qSuQH1kUtA++lj/9urabe277PqXI7ovgsnoa3c4V6zncSFBqPcK9DwSNQwxgrXw5fPdl0lyKtxW874kifGPx6FRQ4KIA4imCoOAQcAgcJ0j8DDH92TUGKWGJIJedJKco45HqkBItaGUubaXOA1lOe2a0AMePWCITlKKeIFZ7NvIpPbE0m3qZbuXKvZ5nvBD5kilCruMlDIkh9mdZcel6jWfGwT6EwFDguhPtE1b1woCemhNfwGI1Cci3gXT9UeCkM1BB555eyOe23wIL+yrph3GQniKx6LJ4UBbAhUAHJ1wupzw1FUi+fRRpO7ZiM8tnYcvfvweMD4PR9w5Axe2w6AjA/z+Tlox+JlbUd1Qj+paBp2rq7Fz61aqEOzHsTMVqPMGSYQYhPzZC9HGTjY0+hCorGPYnvsMkpOQ7Q4i0+FHIVUIvvLQ/Vg0bTzSUzUYbtNX7qNkj4waG6QPdJID4LTMFM4bf3CAIhNUcTwvrViJ37/yBvYfOIlmbwiOpDSSIXLQQXsJzgiGFY9EViqJBd5WjEjrwJLpY/Hopz7M4XWRIPrYDiNMgHjP40FqEe0kCnjb2tDY2IBd+7ehjLYYlfXteHnFNhwrq0EowYVOEjrANUfmCimvGcgakofSYUPRduoM0nx+3DhnOpYvW0wSxOSu+jUZakeXqebmypAggrTDEAniT//lP9E6YQlCpQvQlJyDhEQnSUK0lenwISMxASneRtphvI25OU58REoQC2ZgaB4d2gauHYYhQfTR3xNTbZ8iUM/aX2X+B+bDfdpS7JUbEkTsmMWrhJ59yKpzdjcVbuYxPUfp7plJT9qXssqPmKVOHZ2O8sBNzGd6UpE5xyBgEDAIGATihoAUe6JVHxS0j1aHiFuD13lFX+P4ZCNlJ21olJW1SbEhEDcSRDHbFdsyWvL1cR4TQzO8dSP+6bOs8mdR1UqeTVqQ8ZBlMySI+M+ZqdEgYBAwG3U/qgAAIABJREFUCFxvCOh7SN9HdpL8opQZoo2Z7c8l56gHRH/CrC16jzI/2UNQRJbo7kGB6umOUKCn379hlgdbZNL3slQY+sKXTWLfeiARKdllt60n8lLB+O8ejtecZhC40ggYEsSVngHT/tWCgAJzrzNLArvHuz2vThKEvgL1Fa2vyEgxwfBRfaqjFwrtU8IeT7/1LkkQB/Hi/mpkTl1kkSCaqQDRlhBCkAFeWSB4GqqRfOYoUnZvwudvnoc/e+heJPLXsoPf2HY4XJNL04qu/oTf9SxFjsEu3814+BFj0VaSU4U/FEQrA+8NTU3YTiuGjes3Yu26zThVUYvWDieyx0xAe2ISzwkg1NQGR2oGkhiQzkpLQKa7A0WpTnzts5/EvEnje9zTno3n4meFSRASQpAOBGdH7A6SCNpEIOBYzlEN4s116/Dy6rU4caoWvpAbzrRsdKZmI+Ci4oXDjfy0NKSSpILWJozOceOmWaX47CfvR3KyhzyOnuIej9GE67BIECRwVLDvJ2hRsvfgLjRyboLOVLy6eg/KqlppNTIIjpzBXFMJtL+oQHtaIpKSEzGUEPhp85EaCGDW5HFYMJfKHNMmoLAwD6npqXAnubpWt24Pr4z6fgdtL1Zs3EYSxA/QMmERQhPmo5WKI7w6wvPH29Y0wp7U3ITaTSsxjySIB2aV4M6F0zA0P/rZXuQ1EsVWid+U9HtNF7DDMCSIfp8J02AvENBFuYPZvi8QMVK/867GZEgQV2ZWxMB7ibk77/J/4/GvM+v5/eUmKeqpvmjGn9QxFzNfrkL05fbPlDcIGAQMAgMJgY9ysNqcHplkEyqypEmxI/DHLKLn63bSL3ttNOyrWHvsPbw2SsSNBKHhKpjzX92M+1c89gfMsqiIZ5JsuHaYRu+l+XseU3ApHsmQIOKBoqnDIGAQMAhc3wgc4vBkzWQn7Yp9oAdDliTYI13fnxciTERWox/xCjxJMvLPmHuiotCd9YbqFBFBagzxTsWs8Fnm6d1UTB1na6eG/D5NMghcKwj0NQniDgIhWxuTri8EtDtNRLPUa3hY+mG9j1kezgpy7GTuyXfV+4Z8dZIg9MxdQ9Hz8veTIGz7BYXELyTYECZBrCYJ4kAXCeIGuEeM5VP2INpJgLC/nNPa6pFafgKOTWvxx8sX4iuPfNh6ZEEHCqt19UKtc68//9+OHfV0177OV2/VS/2rVlX2/cF8K9YckaSmEFTwnbm6qgpbt2zDz/5/9r4DMK7juvZsb+i9EZ29906KRV2iJKu4KJbk3uLYseLE/j/Jz0+z85PYsWzFsuKiZsmyerdEikWkWMTeCYIESYDovS227z/3LVZcrkASZQkC5Iw85pb3ZuaemcW+fffMOY/9BkcqqtDU4YLRYEXQbIXfQj6j2QFbajriM9NhoRJEnMmLnAQTfvClL5AEMWVY9QUCvUsvlP7m/3P8IAGggTGUlZdj3caN2HH4MI7STiLgyIEtuwiOvGKSH+LQ5Q6glUQJnOQGpGYqtwe7MWdiPm5dPgdf/OwdiI9zaKSV4S5ejr+lpQWbNm3Cm2++iQMHD8CcGIfCaVNRVtUDryUDGaVTaemRDhdJEPWtjWjuaISrrgqm40cQ5HOH3o+S4jEoLcrHlAnjcN1185BflIfE1CTOD1UvNALE+Wt8uOL09nixfttePPyfv0Tr2LkkQcxDICsfLrcfflYhn1i4QPVtzWjduQnzU3S4e1YBbl86G2Oy0qKGGfkZifItGa6ALkM/FyBB/IBdxV+G7lSTVxYB2Ql//ZUdwpB7d7EF2d35KqtcF4gt8mgoigRxZWbpMXb7taiu5WLl26y/jPGQ7mB7srkj2qZb7p3cyhoLskWMh6yaUwgoBBQCVyUC32BUkZve5Ieq/EhVSfvBTbc4HTwbdapYQY1E+7HBRTg8Z8WUBCFDFmaKMFSii9xAE1nsrTGIS3bQine6MIuiizCN5IbjgG/QXWBcigQRgwlTTSgEFAIKgasYAbGiqIqK73IQDETjeCOrMGilvMcqhIKLWVmIZJZIZ0WX/8UXxHcz1kVkz+TirC9pLpG7ZPZHSVLGGnTV3mVH4HKTIC57AKqDYUdAFHs2sGYNe89D71DIaptY32SV3XtD3rExskgQod3n53T2P5kglrszcqf8YiYC50gQR3pJEEs1EkSbIaix/qUHOd/e0QR7zUmY923F129YjL+k9YKet+d1vUoQcpykpw3aT9fIccnZl1ImCB8vMciopcrjS53Hnph49lIe4tCRI9hI5YTnnnkeZ9qd6NKT+GBi7tVK7o6JA3X7YKZCgtVqgjnBAJvZi3S7Dt9/6EtYPmc2UhKvXJ7W5XSisaoKx48dwwGSHz7aux/lDY2o8+tgHTOdyhyTYM0rhYcx9Xj86KLaQNfBvfCepphWw2lMnJCLpXMn467rl2JcSSky0jNgNIpNw/AQBrq6utDU2MTxH+ccbMSmzZsQ9PmQN64U4+bOwbaDNWgNxiGxcAoMmbnoITGlged00TrCWXcG7oO7oGuqhqW7FclUt0hNikNRYS5JEPNRXFKIzMwsZKeSDJGYBHscbUuuQPH1eLBxxz781U/+By2lc+CdMAe+tFx4vDoEfEGuJzNsxFvf3oqm7WuxMFVHO4wi3LyEdhiZfSlBhHNYnyQvXYHwYtLlBUgQMWlbNTKiEJBEsCR9h+cPTGxDF8VfuR5Y13t9MBqTyYoEEds10Z/W+krayMWOqGf+rj8NDOKYm3mOWIRGEyFk86RsIFFFIaAQUAgoBC4/Asq+IbYYi5qSEE8jSwmfVMS2m6u+tZiTIOSiXmSo/qoP6OTOzPusT7AKc9g5AHjljo7sKhXig9hrCBEiugjL9M9Z+7Mztr9dKxJEf5FSxykEFAIKgWsTASE8iNpCZJnOJwciXpCMxE9Z5XtKvlcGWsbzBFFPoCn0eUWUlh64QGPyfSg/+KOLKDbJ7otYFvnu/xtWIV30tZXyf3r7dMeyU9WWQmCYEFAkiGEC+irpZrQRIOR3kyg8hEkPe/g4VmRybUpHFglCwpX8jewkD39dfVIJYuAkiEUwF41Hm9EEj4gUsHVJ05qbamGtKkdi+S58edVifPO+O0FnBujZfSTIuo+fhSkYcvallAkuNE2XzrH5SYAQFYKX33gDr77xFjZs2IKu+BQEswuBtHySIPhTO8B2SDJAQy30TLSbshNhohpEssmH7z3wRdy4dCmKqUBwpUprUxP2btmCHdu2Yf/BQ6hrpqUCJTa6ElJhn7gUxgJyR7OKaIVhJukjgABtJpqO7ELPwR3Ani3IKEjEhHG5WDxlPK5fvgrTJk+D3W4fNluM6upqHDt6DFuI/c7dO3GqsgIL5szB7EWLUDJ7Dn7/5haUNbqgyyiErqAULs5PmyeIAIk27vZ6tDMWQ3U59JXl8Jcfh0nvQWpmAubOnYGiMYUoyMnHrKmzUVhciIyc6MvH4Zm1oMeDDz7aTxLEb9E8dg7cpbPgjMvg0rJAHzTAxCUWT+KJuasdNZvfwKJ0PT67cBxWL5yOnIww5zc81rB2ijxXJIjhmUHVS4wQEAVb2RF56T/OMepwiM108fyNrEJ8eIu1eojtjYTTFQlieGdBvN/lejKaKXm5NmJERicWoLIpI/rzJpsxRK1SFYWAQkAhoBC4vAj8J5v/XkQXJ/h47OXt8qpuXRSk+QP2vDKHz3Zf1VHHPrhPkCDkYiFS0nuwXU7mieIJfqEi+p3CKBYPuVOsspNVajdrQu+5Sfy3gLWQdRarPL9QkYl/IeJN2cUUC3apIkEMdgWo8xQCCgGFwLWBwBaGGSllT61lyA//yCI7D37GKhKi/8D6H6z9JezJ9+Bm1uhMg9yQki/xs33ALMSIJ1ijf/w/yde+wBrLBJeQEuX79q4+xiGkByFj/PraWAoqyqsUAUWCuEon9jKENVoIEDFXe7gYliOHBBFWTpCvwAsrJpzTZAjwSzTAIw0h+4WPC40Zgn68vHYrXt1+FK8cqkfKnOUwkQTRyMO8vceKUaeltQ7Ws+WwHtqCr924FN+5/x7QbUJTgji/SK9CgJB/Lz6+c8Pg8WIJITYOUeoFYoEhb0kJuzw0NTXi+PGjOFtZjbbWNu0i5GxdHU5V16K8qg6t1iT0pOYCOWMRsCeROGBAoK4RhpZGGDub2EcXfG01QEs1blywCJOKi6k+EA9rvB2ZudmYMHkCkhOSYbeKBUMss31hlQt2TeuIw1R9qK+tJzejHnWVlTAbTIhzJMAcl4BDDc3YUUdrhfQJ8OdMhJGxuHpHYyQg3royeCqoBnFwK3IS9ShOj8PU3HSkkWCQnJiMlPQUlJSMQ35+AeLj4zlPxKB3tQw8exket57rhRd9fi+OHStDWVm5FkdbWxs6OzqhoyqC3qCHzWHFWBIW8kuKEZeVjf/31OvYc7aNKhDF8IwZC2diOtqDNE6h6oPe1QFjcxX8J/bCUHkMad1tKMlNRkFeOhw2G9qbWtDZ0oH8rEKkpCYjPtGhETzyC/MxcfJELTYzVRhiXiIXHhVEvG431u/YSxLE4+gcNx/+8fNI5hgDT8CIABegiaswQUgQzg7Ub3uHdhhB3De7EDctm4M8scPobS/AzxtpLBpBRa8Pf3YHPiMxjzcGDSoliBiAOLKb+C6H95OY/km8PPFeDWoPF0NGkSAuz7rpq1X547ye9bqoN8VaTVSbh6PI5owfR3UksuGSV5D8gyoKAYWAQkAhcPkQ+C2blvvO4bKTDySRr8rgEBACyfGoU8VeTRS6VOk/Ap8gQQgpYUb/zx+xR+6PURyKBDFip1gNTCGgEFAIXHEEmC1AJWuk9rT84P5hxMhEpkq+kyJ94cUa6jrWS8mJytY9kSWXxFpkkR/xK1hl9250ETLCH1mjrcxf52uyAyJsOh4L8ORGgnhvRpM+pG0hadzDuj0WHak2FAJXEAFFgriC4I+irkcyAeKyqz1cbJ5GDglCvnKFYHDxXeRidSHFz/98OtpB8D+mXiNC9DM368Fra3filW1leGl/DdIWroapeAJqqK7g5+mSATDz/2ydjbDW8J7FrvfxzVuW4a+/SFFD6b5PxwqOT+taDmC5lC0D+9KYDiYez+RwZJEQ5G1pwmgMcrxBHD16CK+//hJ2bNmBShIh9BYLisaORXLuGHQZbDR2t6HZxsQzbSR8jhR4dSZ4aZFh7uqAhSQIX81RtJftRvuxPchLSUEck9ey0z8hOxXT5s3EnffeieIxxUhLSoFFLA6oyhC2lhicxUSYrxlSx5AYTpSfwB+e/wMO7jmI2rO1WiL/xlU34qYbbkHphAl4e88BPP7+Fl50kdCRXgpr7iQ4iYOerBO70QCHtxbBxmPopjJHIfdeFJr8KIq34OSRco0YkpmXiVWrb8KSJcuRk5sLIzEKEluhC+gvNR+f+BCEVEeCQeKkzYcTL7/8Ol599Q2cOHECPlpfpKWmYeXSlViyaAlmzJwBh90Eg8WELq8fDz/yJLZUNMKUUwonyRydSVloExkRnmfn+ssxeeE8uAXm6qOYnu7A9fOnYkrJGFSerMSG99biw40fwBS0cy0GOQ9+pKWlYcnyJbj7M3cjl7HFxcXF3vojvPC0ZWxCNy1L1m3fTRLEY+iZuAD6iYvhSRpLexIdPG4vV7qXJAgDLD2daORnZG6CB5+aloc1qxZgjKhX9LbnD3h5JI9n/AaSXno/IKPo6+HCQ1UkiKtiGi8UxEgmQFyNag8XW0yKBDF8HzWxwRb76shSzieya/ViNp6xHqFs8BRLjsgi91XkHkosN4TEetyqPYWAQkAhMNoReI0BrIkIQqwcxK5IlcEhIB6B3JFwXrmPzyLFAAbX8rV1liJBXGK+FQni2vpAqGgVAgoBhcBAEOjLCmM2GxD5RylCRBAbi4VRjYptlOxQuFgRhQXxlBcrqMgiNw9WswqbNrrcxhdeYo3e3reRr8lFpyhRxKrIDY5HWKM9N6V9iVnsq+pi1ZlqRyFwBRFQJIgrCP4o6XokEiAi1R6EBCfkuStSRg4JIizAdHGdAkm2i11EUMfksUF3ESWIHXhl+zG8ergeaXNX0A5jIuqZvPbwXCFBWJmgt3c1wFp7TCNBfOOmRXj4QXIDTdzJrg/rTciUyHikirKDSAawinxDFLHhE5MnBAhJEstxF1GC0FE54OTJ49j24Wa8/upLsBip3JCdi4lTpyIlKwvOgAE7j1bjQGMnzursME+eCydJED06Mww+HayuLtg6GqCrLUOA9gvGlirctXQu0uxmVFWeQW1LPXr8btjsVmTlZSNvTB4KaccwqXg88rPHMHFtGqTFRFgdQ0gQOrS2NqPs2FG8+/a7JHZYkJxM9YbkZJQUlaCosBhJqSl45YOt+NU7G3DQnAVX1njY8ifB6zdD59fDRFwTjO0INJ1E6+HtmGRyYmFeEm6kfUR3azuqzlTiwKHDJH9QvzspkYoQRZg9eyamTJ5KdQUHjIZobumlPk4hJQg/+w1wXnVcT3v37sfu3Xtw6tQpbezFRcXIz8tHbk4uMjIzYDLqaXehRysJAj945BlsOcGPMZUgAkWT0ZOchXb6qPgCPsptupGpd8G1byscNeWYn5+E2zkn86dOQEdbB6pOn0F1ZRX0fhOaG5tQU3MW3d3dyC/Kx4KlCzCBhJH09HQus0tZrlwqxqj3o5QgXG4fSRB78Jf//ig8JEHoJixEd3wBLWOsxIREGRIb4snNtXQ0o/GjdViYbsB980pw0+IZyM3g/b6PlSBEB8LfqwQhnxUZt1KCGODsqMOHF4GRSIC42tUeLjbDigQxPOufTEoI4SFSxVk2YEjiYbhlu+VeityTKY4K/Wt8/vjwwKF6UQgoBBQC1yQCcj94aUTkw6kEdDUCLj98ZDdH5I8f9V028Jn+BAlCLhKiEy4Db/bKnyFe7OLJPtSiSBBDRVCdrxBQCCgErl4E5Me8qCGEi8grivJDeHfBP/Lx30WFz2yIdk7PRWDhVj+8y7ok6hg55xbWjX2cK3JYkuiKtqKSMa5kjdXOC7mpIfJmfdlfyLDE/+0HrLFUnLh6V5CKbDQgoEgQo2GWrtwYJ7Jrkf3NunJD0Hq+omoPF4t95JAg+jdDAZILZJe+qBeYTOHEt+ynP1eEKPGHd7fg1R3H8HZZC9Joh2EumIBG3p7wePn1x1sUDtoP2LrquFP/CHR73qcdxnx87/P86iQpQKeXBHn4a1Lua/TubieBQpNwEHWHASao+9rWKHdK/H4ftmzegHXvvYN3Xn8dixZfhxWrbsDKG2+ExRGHippmPPvGNnxw7AzKuUM/bt516CQJooNjsnHnvYMKBvZuWmJUH4e19SzSg934uy/djfwUO/bv348de7Zjx64d2PnRR4jPSqCdQyFmzpiH26+7GQumzYXD4RgECSIcTVgwy4Tq6jMoO3oEH23diSnTZ2D6rFnIJIlDSBbh8od31uGxN9biiKMA7tyJsBVMYh6dl1SMS+/yItHhg7/5NBr3b8NsWxdum1aIb1AZwUbiwfFjx/G73z6N9ds2o7K+GuPGFeKz996Du++4E0lJ6exH+KUDSbyHYvByPch6kXE2NzejtrYWVVVnUVRUiIkT5c/HuYtGOcPD2uR04W8feQ6byxvgyyiCqWQavKlUgpD2qAJh1rmQzurevQ0JtRVYPjYD96xcjOtI6JCijVIaI3ynKk7h4IGDqDh5kioTRs5PAWbMmIGcnOzzsOvfp2NgR5HLQRLEXnznx7+ATyNBzEebIwcBE8XRDIKnF3F+F9dVHRq3rsOiXBs+s2Qirp8zCTlpSVFoS0Dhz4x8LvmZ7FVt0WK+gFJH+PMsx4idhhA/BqdMMrDY+3u0UoLoL1Kj6riRQoBoIWrvs4pc8lusotJ3rRZFghiemRf7T7EBjSzyO+qvh6f7T/Qyn698yBrJ+Gvnc7HvvpY/D1doOlS3CgGFwDWCwKHev7PhcB/lA7FJVmXwCMjPQCH3hYuoT0fbPg2+9WvjTEWCuMQ8KxLEtfFBUFEqBBQCCoGBIrCYJ2yJOunf+FwIAFKEwLCRNfJHt9zNl9c/ukhncldYyAw3Rh0j5wrxQG5iRZdFfEFIE3FRb8jFp0g+RktnDTTW8PHi4yb2F4V9NCAXZV9ifXmwjavzFAIjFAFFghihEzMChnWlCRAjRu3hYnMx2kgQkliVxKns3Ndrig3yNa7XcsrCNBH6QpA7+x998S28uv04dtcGkTL3OpgKxpEEQQsN2eFO+wUHrRT0TLjrKg/AeGQzvnnrIvzVg3fDwESsnm2fS31LyrrXziKs7iAJ3UspQUSBHjk+aTE0aiFB+HFg70fYv2cn9u3ZgwUkQUyfNQ/5BSUwWE0or2nCbzUSRBVO+UxIWXwDumxxaPMEYAxaEE91goRgD7wnDsDUUIEMfyv+z1fvxoySHLQ1NeHoiUPYSSLEhg1r4Qp6YSH5IyczD59ecy9WLl6BBEcCYx6o4kCYJBJW7dBTyaAdjQ31qDhxBrl5Y5AzZgzM7MsoeDJOSY//4d2NeOztDSiz58GTTRLEmIlwu2lHwSsoIxUZ4hw6+Klk0XpoK6ZbOrBmyhj8xWfuhN1sQn1tPbZu3o6317+HvUf20y7CgvvuvAP33nEHVSZIgjDbelHt718eicGvKR4Eg1wTHKfb7UZXVzc6OrqRmBiP1NRkrTFZV+EqcbSTBPEwSRAfnGyGLmsc9PkT4U1Mh+jXB/xdsBi8SLfp0fXRFjjOnsTKyQW4d8VcXDd7kiZB9jEJgkNoa2lDY20DWjlXAb0O9pQkjBmTo/UvY7qcpYv9v7t9H/7iX36JIEkQhonz0BafCb+OImLBkPpJot4PO+1WGre9i9kZZtyxYDzW0NqjID35vAvo0OclTI6RCHXa51TWd5jc0FcsLpdLU94Q4oOobyQlJcHCz+ZIKYoEMVJmImbjEALET2PW2sAbupbVHi6GliJBDHwtDfQMscc8zBqpSHmaz4Vw4BxoYzE8PvJ3XLjZP/BBtFVGDLtUTSkEFAIKgWsaASGZ5UQg8M98HL058JoGaBDBy4bLwojz+qMuPYhurupTPkGCiN7VOlqjV0oQo3Xm1LgVAgoBhcDoQEDIAOLDFS5yt3ssawWrMDT3RV2kyHF/y/ovFwlPbhqInYXYWkQWuTf+OdY/XuBcIUDcEPVeGZ8vZ62PAZxyt1l2dciFVrTVhjQv1w5if3EyBn2pJhQCIw0BRYIYaTMyMsZzJQgQI1bt4WJTcqVJEEJqkCpJ0Mgd4Nrrmk0BX2dyOFQiE62hJLaoNASYZhenChdrl8uNto5O/Per72LtgSpU9SQhYfoi6POK0cqErJ9paIPOCJuR6eiG00AVyQMV23H/smn46p3XI8lhQ5zVotllhFK5/SjhYUWdEPmytCIqAvKaHCb6CFqamYniyhPHaF1xirYItZg6ex5yC5irMNjQ7nLi0Jka/H79fuypakW9Pg5J81eg22zlex7ovGbEMWGcYAzAfeIg9HXlSHHV4bufXo0lU0uQbLOimeoQZccPYPPm9Whqb4fH46eChA1rblmDpQuWIt4WPwgShOAudABJ6YcJFF5IQru1tRNx8QmwxcVpuqB+Hy1IPD60dTvx8uaP8OzmvTiTkAdf5niYSSDocZGEICQIAmO3kxDRXouuEzsxLtCEVcXJ+NLNy5FBYoCeE9xYXYf3t2zCrgN7qAbSgxuWL8fNq1YintYbRmISGk9/i6wfGWFkDDIfjIyhCf9AHDbC5BUv12MXVUDae3pQ19KOf3xuHXbVuGDKodtOVgl8jmQ4NXuILlhJgkh2mOHcswO26grML87ErfMmYBnnJC3ODisVTIxUt5DW/SSzeHt88LFdH8/3UZEiPt5KIsA5BY3+RnSx4yLXoqihyOeknuob6/Ycwz8//gJ04+fBMG4m2uKS+Vkygi4tmt1FPDGw9bShZdcGjI8PkNAxBrfOmoCJuRlIZSwXMq+Rz6+QSjo7OzVSg9Vq1ZQtIj/jQpBoa2vDxo0bYebnraSkBPn5+SS4RHOGY4HA4NpQJIjB4TZCz7oSBAil9tC/xaBIEP3DaShHPcOT749qQJ4/O5RGY3CuKGzuZxWSRrjIV5ZItYtKhCoKAYWAQkAhEFsERME4UqH4e3x+JQmisY3uyrQW7dzwPxyGWFSr0n8EPkGCkBt6cpEQqyJ3Lzpj1dgA2pF7QGcHcPyFDlVKEDEAUTWhEFAIKASuMgRyGY8wMSPvIL/B52t645TdBUIKiCziiya2FGFT8r4gSeeLm1nHR7wpP9K/wvqbi2BIXWG8yrq695hK/ruM9UwMcE9hG7+LiC2ySRnbI6wicSnfu6ooBK5GBBQJ4mqc1aHFNJwECFF7EKKbfMesZRXVnVFVrjQJIiyHLzL4UsMl4Ocucjd3kVPpwGAOvx7ejy9HhRUa9Exl6zQCRJsbOFRRhfU7dmPrybM41aWDO6EQeiapg8mZ8DAJ69Mxbctd7paAHubuJphaT8NUtQeldh9mjknBnCkTMbU4HyU5mVp6vF978cPCCDLMCFGFsEGAtCFVvogjVSDksSSLu9ta4OzuRo/Hg/iUVP7aj0drwIANOw/ggwNl2HumleoPTE6n5kKfMxZdRjM6qZxgDNhgYt8WLy0L2rgUm05B33IKCwqSsWhcHuZPLkVWAhPa/m6qNFTD7SWmPN5IEkhubi4y0jJgMpyfmO7f4pXIJOjIFHho178QHnRCMCHWQjGob+/BSapZ7Np3CNtOVGNfkxPd2WMRyCiGIXkMfH4DAh4qeRAcu4XqFu4mBJtOIqGpAvm8TTEjJw4raCMxjTYecVwLTc2NaCZewYAf2ZkZrLTcsJhJWghra/QvghC9IToGLe+vESFE7EOWitwskaPcZEZUNDRgx/ET2HjwGHYQ7kZTGkkQ40itzYHf6GDS30f1DlprkARh9nTBVFsJS+NZxLtaMCndhrkkQ6yePQUFGWkSjEA3AAAgAElEQVRIJEFFWmcYCPpJ4iF2pP1waephNMpnoV8rr7/BfqxkIWu6trkNu8ursPdUA3afbsRHVU3Ql04FcovRpiP5R2/kzBIAElhMZKfovd1wnjyMdMZRYvNhVl4Krps6FitmTYZoNvRFPRHLmiaqWxw5cgRpaWnIojVKSgrJKrI2ektXV5emAvHrX/+aqhupuP766zULElGDGClFkSBGykwMeRzDSYBQag8Dny5Fghg4ZgM5QwgGYvkZKfu0i89FRTIs4TOQ9mJ9rNiGvhfVqGzikPHJV7AqCgGFgEJAIRAbBCSn3B3V1EN8/mRsmr9mWxF7M8knhMuLfHDvNYvG4AL/BAlicM1cvWcpEsTVO7cqMoWAQkAhMFgERM7rf0edLD+uxXNVvM5+HvWeJK2mswo54VJFCBabWEt6D+wva1buE4tSxCxWIUAISWOoRS6y5GI1r4+GOvjal1lfGGon6nyFwAhHQJEgRvgEDfPwLjcBYlSqPVxsDmJFgriQokNk30J4kMSn/Bu5M1wSptEkiG7aEpw5VYUE2gKkpCVrx+v1YbZBiEoQDBrg9QXR0Mljm1tR0+HFvlPV2Lj3MBqYXO+y0s4grRgeWwp81ngEqfAgJIggLRDMPh1sPid3uTfSRuIIDC1nEO9px+yxRVg0ZTzmTxqHnOR4JuZNFyVCeDxeqh0wec+jDCYD9KZzyeswCUKwkcx6D5UExB7CwV3vHxd5j/H7qHTg4cN27s6v7nLiaHM71u06it0na9BMGwxTZj5MGXlwWZLQY7TARSKDwW+hGoQPRo8LCT4XdFRR8DWfQqq3jUl3B5ZMKsSc4myUZCchJdHGxP75qgdD+WyG51vaCKt4SChSe8i06GICvY3qBkeqGrCH5Ifdh47jdHcAzeZE+LJL4E/MRoDzgoARAR+JEF49rEYfzP4OmHvqYaqvgJlzYu2qxqqZk7BsxkTMGleIlPg4WKks0G+VjgEGGamYIOu0k/Pb2eNCS0cH56ICm49XYNMJWnYkcl2lFMGQXkjCRwKzNFxb3iAFPLgO9FTpcLYh3tkBa3sDPDUnNSJEcbwet9BKYt74YozPy4aN5J4Q8WcgChYDDKj3cPnDJWoWzfycHKyoxrr9J3CguhOVTh2645LgzymEN5mWHn6xBuG4iLCOc6gzBPh58cDfVAt7Wx2SupuRZ/FjUWk2bpg1EaVZmUiNt5MsodEmPlZOEYWHsrIyrF27FqWlpZg6dar2b6TVRQNJJQcPHsSjjz6qqUB89rOf1Y5JSEgYXJCX4SxFgrgMoA5/k5ebAKHUHoY+p4oEMXQML9aC7EiV+wKR5SY+ERLvSCmvcSDhDSvhMX2eD0TBQhWFgEJAIaAQiA0Ccj87elP6HXxNLJ9VGTwCct/9nojT1/PxqsE3d02eqUgQl5h2RYK4Jj8XKmiFgEJAIXBBBER1QQgGotoQLrIjZwrrHFZRcog2G/4MXxP7jP6WfB4oRIgnWP9vHyfN5GutrKej3pN+s1iHqgAh7Yhtx1+y9rVVcAdfl5ii++9vfOo4hcBoQkCRIEbTbF3esXIrM4SFH/n3PxY9yo2CP7G+wypkOiGZXTUlViSIsKKDXtvJ3ndS10sSwLFjx5jz92k7w2XHt5Ab+rLDOH2mEn986WWUFhdh9swZyM7OpmS+fOWds2EQVYO2Th+2HynHm1s/QnlDGxUU2HdiOvwJqXDbU2gdkYwevR1uehv4SKIQuoKO1UzJfxvlB2zeTpg6ziDYUkkFgrMkQzRhWmEeVi6cjRvmTURBevJFU9TN3FXvojVFnMMKG3f3m6lKEC7hhLqXu/x7aA3QwsSwgwn8TO56P3dQiDnQzTaa2rtRXteGHSfO4K09e9FlSoTXngqPPQlB2i14SeToDJjgN3MTDy0t/D3cpR/kbn3GFceEvcnTAX13A/Rt1YhzNSOT1gzLJxRhyZRSLJwxoTfh3i+Dj0uub5kzmUcpMt9ChAhbSTS7fKhu78Lxs1XYvP8o9jLp7pM44tPgSsxAlyMdTgOVExgLXHpeyJio9mGBXkd1C38P42hGkp+XUVS2aDq6CymMY0Z+Ov5szWpMLS1BLpUFZIXFJpLzQw3TbGSl+UkwqWxqQ3nVWRwiAeLDw2WopmqDMz0XTXF5cNqpAGHnZR0tRjRSjsnBMXkYj4dqGz44PN0k2bTD3N4I5xnetmg6g8IkM25fNBNrls5HXnoaSTZySXc5Ijk/LlmLsg7f3LwT6/eWYdvJWrhFiSMpG77EVHRYE/hZscMvHiCcSANJOUaSjDirPNMDg8Ti7ISjux3Wzjoku1uRZ/Ti82tuwYyJxUiKo8WHhkKoHD16FJs2bcKTTz6JxYsX48Ybb8SiRYvgcMhleqicPHkSu3fvxptvvok5c+bgwQcf1N6/0N+PSy7Ky3CAIkFcBlCHt0n5rfSTGHcpHwqRPZZrAqkfyZ+LGPdxrTWnSBCXb8bD9x4iLTNFBWLu5etyUC2Lbekh1shxipWnkJtFWEoVhYBCQCGgEBg6AnK/5EBUM2I/tGXoTV/TLTzO6EUhOlz28oFsgFSl/wjElAQhElhyETES5K76D8HFj1QkiFghqdpRCCgEFAJXBwI/ZBj/GhXKN/j8CVYhQxRFvfcYn8v7fZV4viiqEn/HGp304vZSjegQXYQAIZLoIjG2grUixrDKjYDfs0o/0UW+30Xl4vusyv4ixsCr5kYsAooEMWKnZlgHFksFiKtO7eFiMxFLEoTYIQgJItLWIty3vOd0OrF+/Xrt36KiIowdO1aTwY8ufiZhj5As8bOf/xyzSIC4ftUKjMnLowKApFnlq07crphq5k71U3WdeHvbPvz+vY2oox1GMIWy+6UT4SdpwG2Jg1NnY56dNhhil6AL2UEEaYVhYBsW2b8fcMPmb0GgrRaehkp0MzGbF2/F3IlF+NLNSzG9MBvxFs24orfKaM/ZQBw9dgKtJDdkZ6UhjbHEx8ulw/mly+VCc0c7yk+UIz05BdMncLmKZILWVIjL2NjaibLT9dhy6CS2lJ/G9hruvM8thS27EAFHEnwmO1wcMcUumGy3wWC00UZCcnFMWOuD4DNY/C6YfJ3Q0eYDJHSgrgKz0pOwato43HfTMsRZGXWkGPYQPqJCgpA5lSLzHUmCOFJN9Qfakuw6fhz7T9egqtOLhKKp0KXmwBuXgg69Dd2cAzeVE3R+Km1wfvS0+BAygCHgZQxOJBt5GUUyR2PZPgQaTyE/Toc1S+bghgWzqQhRrPmDxiiUj1EIoRmqMuPdVOTYShuP3UePY1/FGZS19sCVkgv7uGlotqSh05QMjyEJOneP6CaQYmunqkUP9BKDUQerX0g2Ltjc3eisLEN31TGYuhtxw4xS3LN8LhZMnoD0hHihT0StrSFMTNSpYcUOFwkd7U4XHn/tfaw7UIGK7iAcJVOgp8KI0+zgnBjhojUKvUV4BUkiB21NzPyM6DV5B36u6dth93th8zgRbD6LQO1JWFqq8ODtN2DFnEmYVJR+njWGkJ3ef/99TeVBLC7E6uLuu+/WLDHCfx+2bdumHSOWGStXrsSXvxy9UTl2OAy2JUWCGCxyI+K8WCpANDMi2dUnRMg3WWtGRIRXzyAUCeLyzeXfs+noTRt38TWx6hxpRTzp5XMbWcRTXZQsVFEIKAQUAgqBoSOwnE1sjGpmMp/LvXJVBo/Av/FUsaEOl9N8EJ17GHzr18aZMSNBiGz3YdZG1pdZRT5b2MujvSgSxGifQTV+hYBCQCEQOwTERFhIB0JQCBfxay9mFVLC7b3ff+H39/P5QtaePoaQyNfeZl3EupVVJCM7LzFUISbIzTHqO2tF7DViRYSQ29DfZpWLKzGSji7y/f4lVvGlV0UhcC0hoEgQ19Js9x3rtN6/vUNRgBC1B9nRKYoPV53aw8WWSKxIEJeyw2A/aGlpwTPPPENJ/maNALFixQqNDBFdXFQY2H/gAH767/+ORcsW4bbbb0FuRgYsZiE/yNdhiATRQ6uC7cer8crm3fjjxh2w5o6FKa8EhtwitJIs0BPUw8/ketAkSXYTrCYj3C43vEwI0xAj1BJVFBIo7w9nC7wt9QjU1cHc0YQsowd/ddetWDa5kLYYQr4Q1YOwNfW5Pe/vrd+AqrNnMWncWBQzlszMzE/EI1YKZ2qqsWHzBpTkF+COG27RLDC0wrFJOV3dhA92HccL67dgLxUtUDIelrxiGEjq8Bqs8OrMcFO9optxUfOByWkzk8lGcimobuGXhDUT71S2MJMDGU8+QaC1Hl0VZUhta8Dy0jz8+WfvQC7jIL8jJkWz+IgoQoII22G8+eFuvPbhTmyhGkC3OYFWHsVwlM6CPy6NqhwWzSrD7fVrygSmuARSAIzwa2oKjIvNmhmTQ+eEyd0GL+NAWyXsriZkm4L4PIkpty+eBaHOxNpEIjzDQq6Q6Gobm/HU8y/hw32HcaKlC8Gi6TDmT4UpdwLa9FZ06qy8gLRQMUHUH7g2dAZOq5N7wn0w0XrETEAkFjNJPYFO2mI0kWRDRYhJKUasnDwG99+4DCWZabyo03QaItZ2TKZIaySs2NHY6URFYxt+8fL7+KiqFb6MQiSWTqYKRDpqnB6SOXisKLiIygitaAy0ALFxNelljZGo46ftjI2WF3GGILxcU76a49DVHceicXm4cc543LV8pkZMCa1m3nRqbISQHB555BFNMWTatGn47ne/i9zc3I8tMZ5//nk8++yz/Dx6ceedd+KrX5Vc18gqigQxsuZjAKMZqgKE/LHfzSrXBPJ7cCerUnsYwAQM8FBFghggYP08XP4kn2bNiTi+nI8nsIYvaPrZ1LAclsFeZONmXERvcj9lHCtprqooBBQCCgGFwBAREBKc5IUjSzaf1A2x3Wv99B8QgB9FgNDOx5KfUKX/CMSMBPE0+/yzqH4l+SP+WsK2HK0X9IoE0f/FpI5UCCgEFAJXOwKRN1DCsX6v93su/FysLMT6Qn78z2btS6lBLlbkptf8CMBEHuxm1q4LgCiSku/1caEjN82knaGoMElG5Test16gb1GeeIhV7Uq62le4iq8vBBQJ4tpeF0KAEAuMtAHCcE2pPVwMm1iRIC6FvyQ6O0gGeOmllyiVfwxutxf3f/bTmDVrJqx2u6YkEC4HuYt80+bNeP73T+OOO9fgM5/5NDKosmD+WMbABDdnsLGzB29s2493Ke+/5UQt4ounQk/lBBcTu528ve8Jsk1RWmDbolBhpmKBj+PwMQkfUlymFQPfs1sC0EnyuqcTxvZ2GJrrYO+ox8oxyVg6PhcLpxbSwsIBhy2s0ix5hZAOwUuvvopDhw9hTHYW5s2bz13vk7S+IuMpF9n//fuwY9cOzJw2HQ98+nP89c0xiBMGE+cu7rrfc+wMnn13Bz46U4Nqjs06YSp8KRm0W0gQjQf4SIDwBAyMSeIR9QRRX5Ashp/uBX4qKNCygEoXRrII7FQhMDCWYFM9rNUVGGsNYsXkIiyanIvxY1KRHGfXxhiTIlc3Aiebc1Fmo8Xpwx/e24TXP9yFis4OTf3BnFOKQEYJPOYkqlmY6B7hoSKHj+FTCcJmIwZMsmuqFhboGKeBD22kF5j8TuipoqDvocVHZy2tSmqxqCAVKyYWYNnE8chOToDDGu1wNvCoJISwAoScLSuxlaSBo6fP4snnX8Shsw1oM1Lho2QWgpnj4EvIRRfnwkUahocqFiYSGAy9t1N8VOOg1IimNCLqELJKtNXi64aupwXBhlNIpGVJgdFNhY4iLKCVxNTiAthp9WISK4oY6ltITEI0qa1rxqEz1dhWfgZbTzXjjM+KQGYRDOl5cNsS0Ezsg1w7muyDmeQgEoWMbhJqAoyAa03oJj6uO5OB1CHOs8HLWFqroWuqQK7Bjdm5iVg9JR+TC8YgJyURVh7U09ODw/xcPPPMUzh+/ATJQVn4m7/5GxQWFtI2xqZN0m9/+1v85je/ISnCjvvuuwdf//rXBj55l/kMRYK4zABfnuYHS4BQag+XZz7606oiQfQHpYEfcy9P+WPUafL5+K+BNzVsZ4iipyh7RhaRGP/1sI1AdaQQUAgoBK5eBL7I0OTecmQRirwimg1tzoXJ/auIJuTnpdw46N31MLTGr5GzY0KCkI0Ssrupr30fIuUmO2NHa1EkiNE6c2rcCgGFgEIgtghIAkwIDZE61EIKECuoaKUHuWM+iVV8uqKLfGcKqSDabkIuYj7F2pd0pKhFvMUazfQUdYZVrAeHEKowdcVfrK8EH++04x9YJQk8EndzDCFsdapCoN8IKBJEv6G66g4cKAGiiggIwU0UH0Tt4VLqPlcdYH0FNFwkCNmR7na7sZnkhvff34B16zbh4e98E9evXonUrKzzSAPPcIf4S6+8jF27tuHrX/kavvrFryI5OQmyUT30dWdCqzuAk43teOK1tdh2uhHV+jg4CifBk5iJZu7SD0iilaQHbjMPqS4wGRxSK5Cvc0lzy32JUNJZp/OSPEBVAqpC2D1umFubYKg7A+eB9zG/IAUP3XU95k4uRjatJULlHAni99zJvvXDzbSnCOL22+7E8uUrOU7jeSSDzVu24J2330ZlVSXfX46vfKlX9l94EBxeU4cT7350GD9+9i0Es8nVzCmELzMPrVSvcDIJbeQee5+PRAFaSAT5moHqEQaDnqH1cJc+Y+PufC1OxqczMh4qETgYZzKfm2vKYag5gSDrAzcvws0Lp2HcmCzaNcTITEIIECJiQEha3D4crnPi92+tw4b9h2HMzqbdQi58yVlo0cejR+fgoaJ7QMIGsZacv4+Jd1JQeqmi1BKgPYbcLhJFC1G2CFWqMHQ1oKfyGAxUUhhvC+Kvv/BnmD2+BDmpItw1tKKRBbSVEDI6kcfllQ3YerAML763Fs0kZ1jGTEBnSjE6rOm0jogDRUhIe+AZnItIEgR1Enh2yLKFK+5j8xYTmR1WvRcp/k44yw6gu2w/MnQduGPZLDx4503ISkwgESJkCRKrInfdnBzoTpKE/rRjH179aC8VOaYjkF2CjrhMEoWoZGGgkYqVt4k0Ug6rScf1FiQRhbNCxRT4GKPMCVVU/AHSVki4SbAZYPV2wNhZh2B1OdJ6qOxi8eEzN6/m56QUaYkm7XN29mwlP+t/Yt3E53r84Ac/QHExVUEcDi3Exx9/HL/61eOw2xNJdLoP3/qWIkHEau6v4XaE/P6f/Yw/rPYg1wRSldpDP4G7DIcpEsRlAJVNvs4aeb9flDHzWCk3NWKLKGrKPZ3IL/fjfC62d+p+x4idNjUwhYBCYJQg8Fccp9w/Cxf5XohU3xklYYy4YfZFOhSVUnpUqtJPBGJCgriPncmu177Kar4ou6dGa1EkiNE6c2rcCgGFgEIgtgj8B5t7OKrJf+RzuRv9L6z9UWIQqch3WadEtSM/uL/BKmSE6HIDXxA5sdAd3XNFbDiEAHFokGFKpuUnrF+4wPn7+Pr9rMq7bZAAq9OuGgQUCeKqmcoBBdIfAoRSe+gHpLEnQYT31EtK+fyErsjinzlzBhs3bsYLL7yKO267AUuXLsKkqaKeIISEkDrBk888i/fWrkN3dwc+fe89WHPb7bAyUSucBu5Z51YVA3aVncLanYew53Q9qgM2dCfnwp2QDac1AZ3cnQ8DE8pUS9C+/oUgwCSvdj6Tu0EqRDCNy7YMfFe2tvv5/0z88mgzj7O6OmBpq0X37rUoNPdgOZUg7r9tJaaU5vfu0w+ny4FXqGyx7r13UXb8KD79uc/gzrs/heSEZBIhzOwyqO2If+WV1/DHP77IZK8dN998Ix566AEtTg8T1J1Us1i3fS82HuNO/TraEqSQNEAFCG98MjpJVHDRVsFASoDPp2N7HLeBCgMkQASp+OAnQUCTYeAufj2TztS74GMaM4jNBONxcJjxJA+g9iQ6y/biRu7Wv2XWRNyyYBbsVlodDEUMIiyfIP+yNlL14fDZeryzvwJ7q5pQ6STeGTmMIxU9VBvopKWHJ2BGgEoPehJOdCL3wMqRix5E71qRZDzXAadLKARGTWGB2hF6kiY87Qg2V6H74E5kdDfjoVtW4qb50zFr3NDtVmXFCpICh9vlQRWVEz7cdxSbDx7HKY6lMy4V3pQcOB0Z6DbEw+kXIkdoxQSIt0lbSfLnRlqiMgff0V4hwUPESGS1iEoH9TzIlvUiWFsJz6mj8J3cg9UzS/DAp27AtKICpMbHDVIHIvIzF54YA6oaWnDgRCU+OHQa+2vaUOGkUgitYnzJmegwJcBFEoSHtioBk5AvxM6DMXBORBBCz8+JfG6MAc5XkGYr8rkRkg0XjZW2GGZ/D8zuVliaaxHX0YBUdws+ff1iLJlSjKJ0ixZvZzv7rKiA2F7U1zfgz//8WygtLSX5xYjjJ07iD8/9gZ+d93HdddfjlltuwurV1/XjL9bwHqKUIIYX7yH21h8FCKX2MESQL9PpigQRe2BlY4dsCAlLWEkPv2OVXcAjvYikuEiLR5Z7+OSlkT5wNT6FgEJAITDCEYhW25FNIqKWrMrQEJD8umymjCxi5SQWVKr0D4GYkCAibw5HdiuS3uKLPpqlORQJon8LSR2lEFAIKASuZgRkR4PsEAjp64bK6d7vN1GCkF0Qn2ftuAgI4/meECAKoo6Ru9qyZfOJPs5dw9eEZBittCQECLkIGqwChNhuCOFC4ooucqdbdjj9Lavcs1dFIXCtI6BIENfeCrgYAUJ+yMuOTlF8UGoP/VgbsSdBCPcwpNYQJjVED2P79p148snfo6Agh3YYU7Fq1TIm9+WrNKRO8OyzL2D37n18n7YHyxZixoypHzchP1xlC+OzVBv47+deo9XCWJi4S1+fNw41XhO/6LkvX5K6MgxJa3OnvihB6LnLPfTQS5KAZAUc/BFMdQXJv8tQZci9v4rtpFkkeFpJM9wKc/1xJPub8c9/8WUsnzP9vGyC9LDunXfwBi0xxObjga89gIe+8hAKcgpgMTtIcgigqakJv/71E/jd757GnDlzcPfdd3DXu9zLp78WCRI1fP+fHnsauxs8SF+4Bk1UGeigkoWXg5XqD8lfaDyOAAcrugNCHfDpOFht3LJb30cXA5IaRCmCT0MzIJcvbNNEIkHLWbQd3YUJtC64ftwYfOeeO5AUb+tV1ujHIunrEMm1axiH8DtUUYl3dx/CY+98AOSOha1gErz2NHRQaaCTahYSS5Djkzy7zEOAChbyX6SqhvbYL+od4Velg25tnFYSIeyeNrTt3Q7T2QosH5uD+1cvwq1L5gwygHOnhUkQ8kpLWye27TqKV9d9gI1HTyJn1Ro4M/LQwJn3ypwGSGXwcRYkCK5XmZfQo7AkRsgdRINGpi40fdoE6klOEcZsgs8FC609ata+iNkFibj3liW4fu505Kenam0NvER+5kJEDBnV1n1leH7tVrx/opFEjmxkTZ2PNo67k0Qap9aTg0cyro/HGoFELwnCarBQHILHO2kXw4kwWXmpzatPQ9ANS9CJdMZl62iCjgSVOxZNwvKJOZiea4eF61MoRjKORx99BIcO7cMDDzyAcePGwcv1+tLrr+Odt95FbVUd/v7v/wkLFsynZYZsAB5ZRZEgRtZ8XGQ0F1KAkEW9izVS7UHtJh9506pIELGfk6+zyV9GNTtaNkFmcdynWCPvsezgc0mQqKIQUAgoBBQCg0fgMZ4aKb12gM+nD745dWYvAmK1LdebkUVssT9SCPUbgZiQIJ5kd6HtJucX2UUaLffd75GNkAMVCWKETIQahkJAIaAQuIIIPMu+PxvVv3w/iGxiuMjzO1mFLBFd5vIFsbMQuarIIneRZbfEU32cIwoN/8MarSctOy6uZx2MQkMCz5OErvhe9qWHLMm9B1k3XEGsVdcKgZGGgCJBjLQZubzjkR/pQm4IWwTJ3+ntrG/0vr6H//ZH+efyjnIUtR57EsSFlSDCsOzZtRcvPP8yEpNtmDJtEtURbuaXKQkL2rZ5A575/XPYu/cApk6dgfnzZ2PixLEfI+ql4kEjk8lPvPI2fv70K0idvRzGMZPgjs9Ba8CEbu5cF/0A+i2QAyFtcjlIQpckCAN3uXODutZPkMlZ7mvXVAj8mkRE2JJBCBJu2P0diKs/AVN9OawtFfg6lSBWzZ6C0jwRjTpXjuzZj/dIhPjl47/EghWLcMc9d2HVslVITKD6QWcnyRy7uRP+Jax/fzPuu+c+3HTzDVi0dKGWpm7p7Map2gb862O/x+4mP1KW3IUOSzKcRhtVBMSJIEiyQ6ivQIApZVoKGMS+o1drwE8Fi9AO/gDMfE8f5DE8zksVjIAuxFKI03fD1FUH79njSG86i0UZifjWp25DcXYKiRB9uWX2Y/EKnmKfoCNuVEKQqdtBwsBb2w/it+9tg2n8TNjHzaAihx3dVBpwkQlwDmNqKFAJQlOBEDUITX+B7XDsZEaQJMEIhczhJ2lAaCq0zQBbMJMEkWSmkUYFLTGqKzCGafx7ls7BncsXICPBCssg7T3C+g0Cszyua2rDO+t34u3t+/HR2WakLbsJPen5aDLYqbxBlQ2OKsC49Xys45h1MlbiTDqNFokQVEQJQrRG/Bx7UFtwLKKiEAzAxLjiA144nB1wH92NPF0nZuXG4XO3rsKUwjzEmwdjUyI0hvC+lpBChVh1bNx9DE+/vQ0fnmlDd0oB0mctRjvnrZuj8+mpVEJygyhWhMbKzwLVRUQVRWMJyRyTsWIQ9RFWUVChDwuJEBYqRfAcEjn03m6kEDhHTzvMHXWYlm7CkrHpWDO/BPFsy6L9KQ7iv/7rZ9ixYztuvPF6LFy4iHYY8fjdU09hw/sbqRbRiX/70X9g7tw5iE+KFlXrx1q8zIcoEsRlBjg2zUcrQCi1h9jgOpytKBJE7NHezCaXRDQr9yhkt6981Y2GIgQOIXJEFrlnE51kGg2xqDEqBBQCCoGRgsAfORCxbggXube8cqQMbhSPQ6QJxfjLEIYAACAASURBVMopstzEJ7LRUpX+IRATEsSv2deX+uhPPO/m9W8cI/YoRYIYsVOjBqYQUAgoBIYFgaXsZRNrJGmgnc+jTaJF/Wgha7Q9haguvMAafefVzdf+jPXFPqL4Fl97hDVaSPo0XxMCxIlBRC4XSEKq6Ev9QZr7A6tYcoxkD89BhK1OUQgMGQFFghgyhKOmgTABQm7gvscqxAf5V/7mqzJIBGJPgrj0QA4fOIy3X3sLnmA3xo4fizvvuk/blx5kolXSuU8//TQOHT6KZUtXYuasaSgqOqfS6WISt6KziySIt/Cr599G3vX3Qp8zkYsgUdvd7iYJgBvNEbQxmSzf0vJEK5KMpry/RrcgUYDPJP3LVDYfi3nEucsIA7e6Wzi2dF87jLXHETy1D2uml+LGWZOxYt6M8wJsqa7H5g2b8KN//1ck52Rgycrl+MpDX0FGegoaG+vw6quv4E9/WoeKk5V4+C8extLlS5FfnE+aBVDd3I4DJ6vwyFOvYX+7AQmL79QsFzxmEbby8j8PsxXhfMU5WQHNXoHxeJn4Dmq2EiRuMCBJygu5w2eyk08gwUu8TFC7m5ikroXxKIklFh2+cssNmD0+D/kkREhhfl7+/9ITFz5CCBCaBAJxYz+BQBDv7zqM17YexAtbD8M2fTFsk2ahiYf00P5CjC3OlV4JCRl3+GUhU/A4mRQ950/ULnzeHsbig8nIx/5OWmJ4kZpA9YqWOgJ3inNyGGvmTcd9K2mnkpOEOOtANRRCXClZByG9AgocMI7TtU149rVN2HDkDI52B5EwbwWcaQVoNdIuV2IWUoOM++OxCumGKgmMUhu3zAn/o2aCNnf+MDlB5CzEZ8LrhIOEnAS/D472RpirjyOlrRLfefAeLJxSijR7dByRnK4LzZGscYlEKokNQZsmFbZu5zH87q0d2F3nQnd6MZKEBEH1EbcQGjgerzbxeo5V5ohkIBmfxEaihkaE0EDxQeemXoSZ8ZA0wRnRVDCCJEH4XV1INBkR5+shqaMR8R1VWFyYgG/euRhpJKXYNSKODz//+aPYsGGjRma6+ZbbkZtbgEd/8Qts27ZNA/9n//EzzJg1AybbQOew/0t2sEcqEsRgkRu284QAIdeBssFLCJJSN2oLT5XRhIAiQcR2tkTZUpQUIr80RElSvOBHSxH2a1lUDL/hc1HoVEUhoBBQCCgEBoeAWDaIKlC4iLXz3YNrSp0VgYDYWVNG8rzyOT57TqHUbwRiQoL4Drv7rz66lMmRXa+jhQnaF2qKBNHvtaQOVAgoBBQCVx0CkgfYzXop+S7JfAjbVS7wIouQHH7LGn3XVQgTolUdzdqUGwniUfk3fSB5mK/dwCq7LAZSLqX+0MjGhHQhRA1VFAIKgU8ioEgQ18aqsDBMUfyRHWDRZLZrA4HLFOWVIEGcPlmB7Zs/xLYdHyI9Mx1f/vJXkZSUjB4maI+XleGZ557D2epaPPhnX8DsuTMxpuAcP7ChrR3PrF2PDWVVONQagG3cAvji89Dlt5FYYGUunSldrhan182d+9znzud+SdrL49A+fib9ubOd6g8Bqj8EWbk/n+hKwlYIBaRGBEmLCDiRZfQjWHUEnQc247bpRbh97hTcsfj8PQSuLicO7T9Ay4vfoL6lBQWlRfjrhx9GTk4mamqq+fqvcZDvi3LAt//iu5g+cwYcCXFoZ2J564GjeO6t9ShvD6DFkYfg2EXoNCXCbaSdh4EkCD8TzZLLE6UKjdEh1cg8vCha+ENKCpJoZgxmkgck3yEp+ICeAIhCgxZvF6yBTiSSSOA+vAs5rnbcPGUcbps/DbPH5bFppr+1YwegQCBJdKkkQHh8fipeOPHrl/+Et/adRHUc56pwAgJZBWjnmNxBIQP0tq2dJ89EIYHjF5UHiU2S75pihygrkKRCGQyjlkBn9PT3EJEHI1UxRLfA1tMBY1MNnLT3+NScifj8ynmDJEGEbCMEISHAiJJDQ1s39hyvxP+8sg6nevRwpubDXzAVHXHp6NBZqFDBcZPAEOBaEhUMHRVF9H6ezbkSrIPaY7lU5LpiDDpRV+BTbf0ZReVEDvPBxjbiArT36GyB4cwRJNRX4Ptf/DSWTC1Fpj2aXxvO5Ybmt+8SiiVEguB6D5rRzaebD57Ci5sP44g7DrW2dDhTskl0CGoWMJqqBccqKAveQb1RI7RoL2jqFfKZoboFyRpGzpkQH7wk2XiofKHncXKmWMyY+Vmxkdhhd7fDV74L87IsePje1ShIdCDFZub06rBx43p8sPkDHCs/jltvuwNTpszAE088gSNHDsFhs+Cf/tc/YNLkydBbFAniMv2Zv1qbFctD+YMsN/Tl95IqoxcBRYKI7dz9gM3JPYvIIlLdopY2morci5H7K+EijMNcVrUpZDTNohqrQkAhMJIQkO+BSFcA2TgvSsSqDA0B+QEnHPTIH9RyH/+/h9bsNXV2TEgQcpEgLNC+flXeztffHMWQKhLEKJ48NXSFgEJAITBEBL7J8x/tRxvf5zH/EXWc3El+nfW2qNe5xRC3sO6Nel0ScE+wfqaP/kRZSRQlRH51IEV+1MtF55gLnCTfz19lrR1Io+pYhcA1hoAiQVxjE67CjS0Cl4MEITvhQyVSXyGUcJXSVF+P44eP4KmnntaeP/jggxg7cQLcbjc2rluHF155BV3dPfj+X/41ZsyegQwSCrRz+X+na+rww188hiM93LJePAu+5LFwGWgh4ZVd6nYYLEZY4gPo7OqEl0lro9VGMQhSAySRq41Hk0zQVAx8zAb7xXdCu1/B18SmgcoDoF2BgQSETJsRvsqjaNuzAdeVUuZ/9gTcv2IxE/LUk9CIA6FSVVmFP73+J2zZTmcWJn1/+MPvU72iAPUNDfjpT3+C1sZGFBcU4IEvfgkFxcXwU3GguceHV97/ED967GkkT5kHQ+EMJt0n8M6+DT16jsfk4bh7mHBnEtxEUkTvrn1tq74k1bXEOjvvzVeLCoHgLtoDQhcIESYEtR7Y9C6kmX1wHtsDe2MlJln1eOD6xbh+7iQmoSVuJsCFXKFhzOf8Xzjdrs2l1jfnr/ehvMYd8hqZxOl0o6GxBT96/Pd4r6wGiUtuhzt9DLrtVOaguoOX6gEfkyD8JG9IUl2IGr06CZR6IGbSpyTxJTbGzpCtJK/omIzvIQZWixVGJt69PaKi4IWlsxndR3ZjzaQcfGbBRMwszECi3ULSQQSB4LwYwmoXofBCwUmS38s+BESeR1LCyZoWbNp/HL948R30kACRMGU+ySnZaDPE0UKCCAtXg2tK1pMoKWiFqglC0hAqjbwupBtZT3KIgQQPPTHyMeagxNh7W8zCvm0Bt2YjoT99DPG1J/Cte2/DsqnFKEy29sqMyUAliF4SBMkkvZIdUfMTjkdMOIQEQRMREknqO9348Egl3tlbgbNxRagyJqGa2BqtVAshTuSuhHCXIl3IuhdFDnms8S24sCQe4mIiYSVEgtDDJQwK6YVr1GgkblTsMAsJwtONzn2bMNXhxddunI85JfkooBqKkfNbWXUKH27djF/95je0xLgVCxYuwetvvIEmKqVkpCXj21/6GoqLmc/utTQJCnNEiCn8J6RScuWKUoK4ctirnq8pBBQJIrbTfZDNTYloUu6bT4ptF8PS2l3sJXoTy3f52s+GpXfViUJAIaAQuPoQqGRIkfeff8znP7z6wrwiEUk+ICWi57/l43+5IiMZnZ3GhAQhocui7mvnajlfF0Zo5+jEB4oEMUonTg1bIaAQUAgMEYFUnn886iKjrybFYkKIBH0V0ZuW3UOLe98UwuCNrPLdGFmS+eQV1uV9NCJWHGtYOwYQj7QnidsvsvZ1e1d2M/05q/i1qaIQUAhcHAFFglArRCEwBAQuFwlCbAFkj/257RChZ5Kkd/e40NHSjid+9zSOlR1HamoqPnvf3bSQSMXad9/Flh07oDdZ8O1vfReFRUWwxzvgk/w4c7wVlSRB/JIkCBeJASVzoc8ohVdIEG4z+zMzwcvcrcnNfwMUSJDUtCg+hGT59dSKEBUCoWP4xcaBiVzuZ+dbomogO/X5WBLp7Ejn8yCOSgv61hr4q46iINCMFSVZeOiGpUhPSEG81R5yDpALgI4uVJ48g2ef+wPKjpfh/vvvI3ljJsego+z/z5DosGPpokVUtViIeCpeuJmB7iD54uX3t+Iff/kkMucsg7lwJroTitHuN5K2wPGYaQdBYoCQDaAXZQjJtMvYetUfNAUIdi5VS/iLmkHovxDycnkhcVMfw+hDso1I1J6B7swxBI/twhduX4G7Vi5EQWYcgsRaqAkSj04jWJA8QqQ0UoUkw9m3KAdovAseRGQZQyjh3+PsQW1dPX761ItYX96IpPlrqDhAZQ5LPI/hkUKwIGlEip7JbQNrAC7RTQhhbwrZeWgTJ4QUSbILX0Cy39pL7EeMSziHAT9tSoRA4CGxo7kGU41dWJRhwq3zpyAnLQVmi+DUG3YvRySkJ8GXw5wFLeEvo+GrPpJd+IZgBrcH5dWN2LDvGH7+/JvwF01D6vzVqPEY0BG0EEWSLLTzQgQQLTuviXOEVDn0HJ+ofQQ4R9oKk0NImNBznvQmYkf1CPnPKOQOOZ7rK9Hfg7iWaqS0nMXcwnQsmVSIpdPGsicZokyskC3kX21RawQbbVo5dOEvyEONIiFuIhyHj/EIwcHpCWDPoRNYu+so1h44BcOEpehKK0azKYGtejhGoq8JhfBsbf30ri1Z+5wvTeVDSCmiOOJ3MzYP7TDM8PE9rxB0hDCjERTEFsUNM+fFTtJQ8MxhpLRXYhwtWL5y161YPHOqpvbR1NSIbVu34Mf/+iPMnDMHc+YvxInTp5GUEI9xxUW4buEifvbTOEckjIiVjTY4kpk4FOFZXMmiSBBXEn3V9zWEgCJBxG6yi9nUyajmRmsiRr515f5MpF3oMT4XQkeYVxs75FRLCgGFgELg6keghyFaI8J8mI9/cvWHPSwRii12SURPo82GalhAukgnMSNByMWD+In35fPyQe/rTVc62kH0r0gQgwBNnaIQUAgoBK4CBH7JGL5+iTje4ftCULiYL6yQKTaziryiKEA09NGmXLx8r4/XZWfC/ayuAeApCkwydlFp6quI+sPXWAdqqzGAIahDFQJXFQKKBHFVTacKZrgRuFwkCJo5aKn43twzk8DUYGDOtKmznYoP/Frm/5597kVs37Yd9bU1+M43vsyEaAHWr6c9BJUV4hKT8enPfB5pqelMPpO+YGRC3qtD5dlm/PjpZ1AejINuwkIYMooQMCbD56FdAZO5PiZvnaQRGO2iMEBCAM8Jbf9nhzpXLwmi98JA28IvCWYOTEgQfC5UgqAM1MuEOxO4Fk8HLB110J/cg6lJBtyzbDaKMscgzZHIXfKkdPA8H0kDXioiPPW7J7B964dYQsuMBYsXIomJ+See/A3y83KweuVqWn/kkM9ghZvHd3K3/p8+3INHnn4FWQtXwVI8A132MegkCYAaEDyORAEmzrWEsE6S+4xHMs/CBKGlgZYFl9hohSFFSBBCFuD+fO2iR3LbWsKe82CmrUecNYi47jb4Tx5C7doXce/1i3D7ygUYn0deJv1DxOpAM90g08FAWwcjxyfJcq8kzImL2Eb4fexDyChCY2AC3cjXxcKkjiSIp15bi53VTiTNuwPdiTnoMscRF7G8EHJJyMpBSAKCsJ/zENDmREgQktGXORIVgt54tNRGiJiiI4Eg6OMLQv5gZNKSjSNIo/JAcs1hFPZU41PL5qIgJwt2O7mtpl5yCHGUtXeOBBHKl0gMAa4lUZnQCxmB8y+uHHp3ACdrm7Dl8Ek89fZG6CfOQ+rCG1DT7aW1BFUQdLxfKJgT+4/VMbRcfUgxQbgiJsbg/5gEIWPuJQIxmx+aSxJRuCaFlBPke4mcmxRnC4kD9XC012J2cRZuXj6bdhmi5cGxGTiTMtdhEoQmjSBEFSGThIIT7QcJlKIb5PIQb66RLpcbH+w4gI27j2H7iTpkLlqDYN4ktJjjeYybx/QyREiaCJEgZG3JOuudK81uRcZLAgcJEAZRzBDSkFjLUDEiKMdL56JSwnVg4meONCUY6pmrOnUQwUMf4uGHPofV/Bz42VdHZwf2fPQRfvKv/4LCkmJMnkHCDzErpDrKpAnjUZI/BnFxVq17n6wBzrKJljDZyfGIF0uNj/8o9gat0T+GRyJCkSCG+xtJ9XeNIqBIELGbeNlI8fOo5ibweVnsuhjWlv4Pe/uHqB5X8vmGYR2F6kwhoBBQCIx+BOIYQvQm+Af52lOjP7QREcFHHMXciJH8jo9l46Mq/UMgZiQI6U5+pv89q8ic8E7KeUWSPv+P9RnW+v6NbUQcpUgQI2Ia1CAUAgoBhcCwIiAeZmJBEem3FT0AsbNYxtrV+0Ya/32SVVSRov3khZAgSg4XUkUSpuw61rBihDT5COtfsobyDJcuRTxE/MBuusChrXxd/Dsfv3RT6giFgEIgAgFFglDLQSEwBAQuFwkibIkR3sjtYvK+lXYGOw4cQ019KzkGQby/6QMcOXQQHQ01+Nxdt6EwNwt79+5Fu5tJ1eR0zJo1n4ltB5O2QfTQFiBIS4DWFhdeXLsBdcm5MMxahkBCNozmFFh1PI7KA24mbJ2kEejMIWUHLWErJAdJ2DJhrdPsBUSHgKXX5kFLwMsrTDgbuTkmSJJGwOOGzWKBQ+eBw92C1q1rkdTTgKklaRiXNxZpcckIuFzQW0QxwU8SRCc2vrsOR/ftR35OOubNm4VsxvPmn95GakYGlSFmw5yYBIPZou3Wb3EFsP9YJTZ8eAgZJEEYiqehw54JF8kiQY7TSuUGIYuIZQeMTO6LmgWT6KFEvGgbSEzCSBC5BMmDhxQNNBJH73qQOfBp9h8kLFBRIUXHZPaZ42j404uYPakAMycXIT/NplEnAiRTSKsm9m8JsB1i5ic+XhJQfJLh10gMTOYLD4M4BaiSIUQCFzFooarH5p1HcMZlQdqST6E7PgPdJhthJSlFU+SQARFj4ZoIyYKkDCEF+IXYQJJDSL1B1AfOxSOEBx2T/kaTlVwCHi8yFKJvwTbN7DfZ24Eg7RccFfuwbOYk5GVlMJHu6LWPEFJFr71H72wHem0lJAZJzOuIo9UiFhtezjXxJtHkbHMHjpxtxNbyauhKZyBh+iJeRNrg1lMpwyA2KT6SeVg1wDlWIShIu0LoEOIA15/BQB0H2kpo1hiMXXgLQgAS+wiNw0JlBU0lgq/FcW4SXR2Ib61H++6tKEqxkEAzDWaeaya+RhJXhEgRIiqwf64F+c9IRYaAWLnwdc0AQ4bCt4Nci2KG0kl1jn1lp1FW2YCzbT7kLf0UfCQL1XB8QflcUHEhJBTCBjRuiXxWpBFZS5wf/qupTHAcNnqAmImVk1Y1Ab6uJwlCiAoah0UjqpCwwfbsQu6oOgF/2T749mzG7asWYcbksTyeyhSdnTh55BDeeu4ZEoEykEt1l242kJqZiTH5+RiTl0kejgke9i2fVwv7SCIpYumMySjMSIvYrtarjqEtmIv9BBjCH8SoUxUJInZYqpYUAhdBQJEgYrc83mZTYtMZLmSnQdQhRmvJ5sDPsEbae4ta5qdHa0Bq3AoBhYBC4AohIPekK6L6lo2AsnlQlaEj8C6bEMvrcHmVD8TWSZX+IRBTEkS4y4l8IImY6y4wBpHOEvaKVLnYaGOV5MxApL4vFZ78Xq+61EH9eF+RIPoBkjpEIaAQUAhcRQjI9rMPWeddJCb5fpEv0LCaAo2G8RbruN7vtfn8d6CEP1GMkH6lDSET/ls/MZXxClniH1jtFzjnJb7+Tda+VCj62Y06TCFwzSKgSBDX7NSrwGOBwOUgQUSOK7RvPsjd9F7Ud3fjlbVbcexULZzeII6Vl+PsqZPoPHsaCyaXIiPBgcrKswBVIOIy85BXMFbbge5lctTDZCvTsXCSPLDvRCU6MwuhmzoPbmsKBRzi+QVr1RLrHqaBXUIS0LwdRFlA5P17SQPalv9eDwkhFWgbyntVCCShS7KFkdYHIEEj6PXBIiQIJqMd/i607NwIXfMZpNgDKEjPR6KVSgckSkjyWcf+dD4XynfvRS1jSnJYMG5sIdIyUrDnwAHYU1KRVzoOQZsoFYSsBNo9OtQ0u3Cmtgvxk7lpJKcUXbZUJtuFFBBg4tkDL8kIPioyBEUJguoMIRKEMAlEIUDiCJMG9OR3hEgQoragsSDYh55tubnznxQN7ZxEPjI1VKGLsWQmmpCdYkMqaZ5ypo5MBVF7EDUDE/vVEv6Cvahp8LzQ/vyQSUNA1BCopiDEAjcVM7q63Dhb30n1hzQ4ZqxGjz0ZPVSXCPBcP7ERRYleqQJtLow8l2cziS/zIRYMMt7eY7S+pRMSWQiUke1Isl9zNNGOFYUHHxI4J769H0Jftgfjc9OQkpAAu5XBsD9ZKWK9EtYKCM14SBSMSHH8QrAgyYAJfr+bFhJUmjCT6NDa5UVthwdV1AbT5U+ApWQy3AYHMTBTCSJEEAiSBBGQmKJJEDJIViFB6DQShDwWokjIbcXAcev5xM/PQZAECCFB2BlzHBUtrG0NaCEJIknvxtjSLFhIPjCxD40EwcchrgJnicQHPedHFDjOkSA4dyLiwFgCVs4VD3bS2qOqsRXNVLHooUZD1szV8CZlo46vyzGax0QkCUJYKsKkkBeFvEGiiTZWPrZwrkyMo9vDcfA1eS/AOZKPVFDmj1wEo9kAi9kEXd1ZBCqOwn9wB6aU5CI3M5XNEguqhbRUV+LItg0ksACO+Hj44+KQkJGJFNaEFFqycG49XONiX+OwmpGV5MA9KxZjekEuEj+2xFAkiFj8zVdtKARGIAKKBBGbSRGrT1F4jrzn8As+/3Zsmr9irci9kk9F9C75hHzWuis2ItWxQkAhoBAYfQiISoHkeiOL3FeXDYaqDB0BcWCIJOiJ88LyoTd7zbQQMxLEFwhZRgRs8rNXJmbGFYJS/NYlkTTUokgQQ0VQna8QUAgoBEYXAuJpKTdKLlSEsLeE9WDvAav474usSREn7OZjUYkQC4zoIrsMxP7iWdbtUW+Kv9dUVmF09qfIBaUoO0y/wMG1fP07rC/0pzF1jEJAIdAnAooEoRaGQmAICAwHCUKsMbqZz611evHbF9didzlJDHzuZHK0nVYYzYcPI97TBpOnh+oHflgKi5BQMhYZBaXwkIzQQ3l/g5EkByaXvTojugxWeNLGwJddDCdtFwJeIwzswGAlYYBZVk9vPvfcLnchPDCBKvL/mgWGJHuFGEDgpMpOeM1igm95xR6Btg2seiZmTVQNsARcCNZxn0BrLXQ9bVSHsDBpzr6YSPeTZKDnMXEWMzpOlsNdexaJtGWIIxFCNtc3tbfDkJgCW0YOfDxG7Dr8TPD79HEcZyJcZtpRpGTBF5cOtzmJRAkTh00qR3crDLYETQXC62LGmWQIreho5SpECM1npJfAQQKETqwqJEGuKV+ECBBGqxFOnzOkBsFktsXtgqWrFabWauLVCINLMHcxJ85jmQQ3cqOlnsoS4pYgx4sIhZdYhVU9NBUCviWpah8JED5aT3iYdHe7SR4hgUOXmAdv1gRalzjgESIAGxLFiI8x1pgMYkVBIkDYJoOJdm0+ZF40KwRRJZA58YTUFZjhD4q6AskQmvqC2DNQTcERdMNYWQFTVQXiA90wi3WDEEBk3Jo4xjk7DKE/GHv1MUh/6CVh+Dlul6ZiYGRi389gvT4zkbfDbSfvNYP5lbRsKpAYSCQRyxPBmn1QFUHmVTIwmoAI+xPigCajETIU6a2CVIhsoR0n1hs8X0gSITuMAOwkxFg9Tpg5J96mSui7mmD2dIbsMLheBSfpM5T6l/nlOhdyh5ARNA4PSSoaJYTjI4HHR+IEdS04J0EqorBLswP6uFTYOSdeW4pmweIjASQgJ2vDk/YlBiHTCGEoFKMUIUEYNIULJ8dLIg2JIKJwIfNh5PEBEkf8Lpk7/o8kCD3XbZyzG6amGgTPHCXhhlYyfE/URExC2HG2oaOyjISnSqqmdMNRXPL/2fsOADmP+vq3fW+vn3SnU++9S5ZsybLlKveCscHBYAwBAgkhhFAS/kkggRBCEkIzmA6OwRiCMe4FF1m2ZHXJsno5lTvd6Xrd277/92Z3pfX51PekkzQD49v99vtmfvNmVrv7/d68h+LBw6j4MoCeclEzhoTsbPhXFhgjBhbhg0suwyVjh6Py8P7f1PpJs5dO41+9E7/UKkGcOFb2TIvAaSBgSRCnAV7WpVKc7Lmj9yYekzrEuVyuZfDP9xiA9bE/l2fUxm4RsAicDQSk+qDNgdlF6hB7z0Yw52Gf93NM2tyYKZv5YNp5OM6+GlLOSBAbGOHRkjB9Ffyx2t3FF8fnoGNLgsgBiLYJi4BFwCJwjiAgGwwRE7ItnXiXHPpMmcKqe9L6of9Cejwf5V99EcmWT9RLulV9K2vPGwKyzJC84pWs2llwEWvNKWDDrAW+yvpXrIf3r2W1o/vZP2SVokTbKbRvL7EIWASOIGBJEHY1WAROA4G+JUHIdoJEAUn08+OwpjuGHz/xOlbtqUWLLBeYTA0eqsOhDeuoP7gdjo5WuAuKUDpzLgomTIGjZCCvpZ0Cd+A7aAfANDKilF5IBIoRKxqISCETqEwqx0lcABUiXNrhrt39mW8J+rTVJ77Z9c4ENneaK/muXLlJ9maUIbRVX8VwIZhoJqlAJIhUEp5WEkxG+0ItcDCRG+0kqYFZdmMYwOR2IhkhISKOYiaC4zV7Ea2uQqKZGzFjYY6PKWuqQHgrR8BVMYzEDxELpLeghDVtN7zFSAYGkvxAQgQT1lEPrVppDyHVgnikkwlzP5PoXibMFYqsPUQoSJMgjC2GVB8UhKwmGDPjkoqDk49NIQEhythERpAxhpcN+ahY4Qu3ItnZBHS1USCCBBNG5FKCW480L9rpryaZwFa0RrDofgAAIABJREFUaT+GVJMmJc82Nau0kxBvIUzsffllcBUMQrSIRAh+TaPQB//S+kGhuNJyCLrU4M4BMWkvCQNxTzgzVBlghyb/rtdJFiD2Ig0k+DdB4ktSdhS0TKBXCS8Pw5uIItDehrzWFri7WjkOkis4sVKpSBECUrFq6jUGM+Xp5SCFBtlYRNmO01haSKGB+NFSxUlVkYSfmhn5JYgGCjkvbtAtg3yB1Bpxsm1dI6JFUsQaXS9FBDVufD80YDPoFPGGhBVjVUFbCxEf3CTQyHokSSKEl7h44xESUbrgDPPrIMeR5PrS8hUVhjoaWv1mCWvtiwCRMjxJzYq+YpIuQaxJghCOtFGh1oPB3klCkMOfBwffK/BSYcRRQGIErUCkwmHWveIWPSQ1fvOmUNUw+dwQLTQuEoDUKn1czBvEYYgc3lQUDCwmhQgFw/4K+D71d3fA234ITqq+JEhgipIslC9LjVgn4g1VaNq6CR0N9SiaOAUDR4xB4cBKNEfDBmNhprVQyPfS8GIvPnL1bCwYNQjlhFPI9vaF2sDQh8WSIPoQXNu0ReAIApYEkZvV8G0286mspkJ8LDXL3jZ+5KbHM9OKPgJ0v2dMVndr+Djbe/3MRGJ7sQhYBCwC5y4CH2DoD/YIX/euj2YLfe6O9OxE/q/s9p+yulZOQZZOtpwYApYEcRycLAnixBaSPcsiYBGwCJzrCHALoJHpkhJDdhGR4AesT7L+nPVnrPqh/KV07TnuTh54H+sTPV5YwOePsA7POi7CxRWs4ZMAT1KNugEx7CjXvMXjf8G6/CTatKdaBCwCR0fAkiDs6rAInAYCfUuCYILUpHDdhgRxIBzDT1/bhpUH2tAU81A9IIBgQx0OruHH7Vvr4CYJIm/YMAy9bAnyJk3HQVoVeAMe+Cm1HyWBQtYQTBkzwe0jYcDHBDX/age5YSNIAYFcSCXXMySI1KZ2o4zg4E539sho+D8lgLX73UgeiD+pnfw8pnPcAWM5oE34iKo99uBhwp2JcycT71FaYICEDJOSNQIGSeS5aDXhCMFJq4ngjs04+NoriHS0w0vZ/4q5l6Bo0iy4h4xFbajb2Hvk+320A1EkJDgwOR2k3UWYiWWNx6gKKEnt45iCETiZfHczmS3riLiS1h4mpBWcsfxgHCJrKOOPPObbGT/b9VDNIG4UNDrgLspjkpqkAPadV0AFC8YrMoebtgwyt/AwKS4YkrxWKXGpDSjdLnKDLBhS6gYCI00UOfyY6g+cGyEYDJISQVZAktYR7vwKM0+yMJEZQ5JKC/SCSGGsTL1wFnxidvAcD5UukuzTKC0Y7gaPM/Y8zo+4E1HOQZSYGH4B+xN5gdl1QhCh2gCdUzTHQapCsFGX1gXXQJT4xUxbUWOKIY2L7BEoFqebdhN5SYSoBhGNiCRCQxV3ETkoAcaSQDfjCZO9kCzMM1jENC8mPMWteUiPQWvOI5aDhqhzaMmRWYBaYnxJL8d5XjymsaXVO0xkJNjIooTkFjfVFjy02nCTWaChCnV1IRUVIzKR8nfJ0B4MscjYl+j9wAATJEK480jY4NEw14k7QKIFSUGy8QiFOB+UR0lS6YLAapINxkbFwiik8LHkLUREEVBUxjAEGx53c525jOyEQEjNmcbn4lpV7W7v5uEUHnrbyeKjiGoT8WCQXZCQwfktJAkiL8b7q4270fDmGrQdrEb++MkYPG4yyoaMRCPtZ/h/Mz7NYwHnuNIbxccvHYF5Q4v4PIVFWgslNQ9nqFgSxBkC2nZzoSNgSRC5WQE72Ez2ZsNn+fyG3DR91lvJXiOZYCbxwfazHpkNwCJgEbAInBsISEHnv7JCFVFONkq25AYBqTx/K6sp/apSHiNzRyI3vZy/rZy3JAjqiWJcDubNkiByAKJtwiJgEbAInAMIyM9SygrZZQWfXMaqO7K6N6q/+awPsd7ey5ik6iAFCG45PVx0r/mzrP/G2lMxQidJTeInJ4DPRJ7zHdYlRzmXWzeNOoQStvoyZItFwCKQGwQsCSI3ONpWLlAE+pYEoY9lJc9daGHCtkokiNf3YFV1JxoTTN/6/YhyN3/7ru0IvfYiHA21CIwcifLLr4V38kzUMonqYCbcI/UGJtCVMo7yozrO5HSc6gCyx1APTOObPkxiXUfMDv30vnEpCsjigYl5R1wWFik1iIQSvWlFAO12N8l52WC4AuRRyB6AO96ZgHc4SDrwxExemNv3uYuf7TPZbkgQTDarmzzu9i9z0qahrgrd29aj5uXnEaVCgaewCOWXXon8SXPhGDIOTUxUU2qA57sQEkmAcSUSJD8oec8kdEJZf41BoatD2mA4OG4vFSWkqWHMDlwkYZB0YYgSOkdKEBwX5QtSJAgm8F1sU0oDMapUJEmmMNdGSB+hVYhIGy4m210ch+wO1JURyuB/4xllCW7t56s8lrF3EK5K8EeNOoH0B0xhvJrdiBQ2jByALBNoT0Ks41K9cIZIAiDuJEEkSFwwKhCqmh9ZY5ghUFWAY0ga9QlGmpK9IJWAtguMyYya1xhShsLR2PU1inMTIJ4FUnkgCURKIZTeMNNobCFcKaKINCCcXGsqKV0SrQ3iShKEy8MkPXEhH4Rx5BMPH8/V3KsH2mMobi9HrKk21hAp3oyTsR+JVQc0rwJR5xADI3/BAySAOKjOINMKWYpIWCHLR8OsVRdJOx6RcuIk0aToPKmYpbpg5kVqEOqaKhBsUviDhAmNRTMnEoSZf2KY4DoxBBBDXCABiXhKzSMiAgQtY5xRnkOVhaRIDVIVMSQgqVjoPZNWFdFguUYN6YFrlC4p7DdFlDACEpn3muQt9D4keyGhttiXVppoMd50myJqiGqTT3WT/HgQvqa9aNy4Ci1798A7eAQGTZyGAaMngqYsFHIh8UbvP4ZSzPhH5MXw8QUVuHhowJBdMisxtfDOXLEkiDOHte3pgkbAkiBOf/rHsgmpJWSXT/OJNmecD2UyB7Glx0D+hc+/fD4Mzo7BImARsAicAQS+xj60iTBTqvkgexPgGQjhvO7iHo5OuYjsIltuq/58YtOeMxLEevY368T6PCNnWRLEGYHZdmIRsAhYBM4LBD7IUfyix0hEKtDnmnY8ZIq+wD3GOqeXUUtF4jbW2qzXZH8hObDedkjozvAXWP/7OAgG+PrnWf+eVVmR3spSHvw467bzYjbsICwC/QsBS4LoX/NhoznHEOhbEsSRjQ+NTJ5uJwniZ6/uw8qaLjQyVerhFnkXk9DJ1la0PfU7xPbtNCSI/EVXwEESRJsngHCYe9uVwOe5Ij/EqJpgttZLGkCZ8exict3KYKd35+spH2t3uQgQOuymwoCTyWJ5aZnN9VJUiFIpWolck8nWxzpfYELbwwtcJEEkSYJIKQmkx+MR31JtpxSm/Uxil7Nv18FtCG9ZjYZX/4RYcxPtIYpQsvhqeMbNQaJyHLoCug/C5L7UCnS5CVXb3NmnYVko7vSADF2SNACO06td+0xcJ92KI2hsD1KqCSpKgPOiKHfnM4nsUYjK/7M9T4B2I1JSMHYNYgd0M1/PRHWARA/t6Fe7Zuc/KxPVwjXG/qQskAok24BAiAXNbn9z1IgJUKVA/fE6zY8S8bEgiQsiASipTgUNN5PuTmbvpeggAkpKhYBtGdJESt1ANg8ptQaSPNKKE7zUjEXNxjxUOGBSXm3ArcGlSBBu+j54ZAFC/ES8MGoSWieyunBwboxaAwdH1ZEMDcIgLwUEQ4BROySCkPigNuJh9s6qsx203kjQ7iPKORZpxiiHiCzBfo7EmtJoSAGewsEoPUidQz1KBYOqCGadSA1DjALhrZjSE6hpdzMe9ZMw9hS6MoW9Ts1eDoTB2LOYmIxxRIoE4UmmiCRBXmCsYHwiLbBPkRyowkDPFWOR4mFs2eGZeRDe6kRdiwBhnmS9r8wUsR0qO2jkHo+ULsSJ4DrJKKcIn5R0Ci0yiDDnxkPFCQfHH+FjqXoUJqjc0XoQTevfQPMOfh2m3cjAKTNRxvd5F7EPJqgqQZKG5nUA1/f4IgdJECW4dKgf+rKu0uPdnj7at38sCaJv8bWtWwTSCFgSxOkvhY+xCdltZpcJfLLz9JvuNy30zGvkyma73wzQBmIRsAhYBPoQgR+z7Y9kta/NgXP7sL8LrenrOeBnegx6DJ9XXWhAnOJ4c0aCeIUBzEgHoTs8Z5uFcoAxXHGKoGRfZpUgcgCibcIiYBGwCPRjBBYytpdYexIM5K91EavUHVQuZf0/1spexvIoj32ANdsP83I+/zXr0F7Ob+axu1lfOA4uOkdyYr21oUsbWCU59r/9GF8bmkXgXEfAkiDO9Rm08Z9VBPqWBHFkaE18uCscxy9eO4iVtUHUM6XqV/I8GoartRmHnvo9gnt2wD9kCEoXXwPPtFlopkpAPKKELnPIhgTh5EPZKzBBzaSvLBgSZnu9kv58nDQZZhIXpESgo9yFL9UBJXdJgnAwOe3ULncl5aV0oK3tsldwUF1B7RjPBSV5ZVWQ5BcPWWCQhMGd9yIJSIkgpSTAJLn6pLoBU/zmvMJkGP76KsS2b0D1K88gQoULV1ExShYsRmDiXNphTEKHy28UEyhCwJ3vSsdzXz+PJbSjXioTxMLJ5LsIEWZYjNvJmPwkLCRJ1kiwxqlwkOB2+YRiN0PUjn3t3GciXDvpzW59/iUJwUnSQYLkAVlpCKc4k+d8ZhQ4/MRIXIq4EuHiUTARn8JMOg9UVIhrjBqd9AmkFMCxUtnBKWUNEUYkXsC+k1IMEIGCcxJjvOGg1Du8zPcre84RGjsMJt81hsOqAyIKmOlh6x6j+aCUvsZk7FPYh0/5+7RwRMLPeDi/XKspEgQxcDHZ7uOEeElgEIlCShJxoyYh2IiPUYJgLFwnrigVHkRhYTJfSglGbiDdjxHd0DipBBGjqkFKFYLzoXy8FCOkdqG5ocJGBmMpQTikJiKVBq6PtylByP9CyhNaa1TecLCveIi4sR1Zoah9g6vmXGNkP15OhCE2UJHBxfWp9oW71oFTJxkRCpEoNAYST7ReZenBljiThniR0BrX+4IWGHG2F4l38TzhIAsNkiBIBKEAiIlBHA2j3mCUINS+Hh9RgtB7xKF1IyUIKmE4SFyRvYVWg9vN96TmUsoqHKfG4RQJwmiypIgQZt5FeGGbCdZ8Nh3obofzwHa0rFmO9p0kQRQOQOnU2SibdhEcA8ppPeIniYPnkxlUxqUjEsSHLy7GgsF+lJ/FfyEtCeIsgm+7vpAQsCSI059t3W94f1Yz+/l45Ok3269a+Byj+UaPiObzuTa72GIRsAhYBCwCx0bgD3w5WzFZ97uPpmRssTx5BObxklX2M+rkgUtfkTMSxClH0M8vtCSIfj5BNjyLgEXAInAaCIhcsIa1N2KDmpWFxT+yjmaVykLGBTy7y//gky+yprMF5px/ZpVyg7bi9Syy2BC5QTcOjlam8YXvsl5xlBPU18/SfSjvY4tFwCLQdwhYEkTfYWtbvgAQyBkJItvtspct2y3EsookiF++fghvkARRxwRugFvb/Uz8e9sasf+px9BGWwzPwAGouPp65M2YjUYmYh1M3rqZbE26tcM/ztSvEvJMxLLKGiNKmX4lbN1MGEepdCB2gscdSKkGKOGvzfl6yKSt2eGvh2aXPdtMJ/elWGDsGTIKCLRZUG4/IIeFWIQCCkGzs11EgZSGQ8pGQnvmPVRh8NJawhNrQ1FTLZK7t2DPK0+TDNAJV0kZimbPR/HkeQgMm4xWdcM4XFRKCHKnfoxjQqA4Zb3AcUSZaJZKg4JWL4b8weEGTBI8RpsDHpAyAokbTK2nVqf+KG6jxMCodAofO6X8oB35Oq5TpD4R7WaiPUZ8uDPfnSJCRKNdxjZBhBBhJgUJFxPb0ajaIPZphQYHSQVuNxP+AtMwNISkvBL4VcrE5EWYifjubibnfbTmMBIOIiJIwSItgKCEvsn8iyQgcgtxY4JepAujgWBC5XGpBzB+kTQkVpH0K7kvhQpZPESYlDczz3M8JEKkJ5iZfdl3SCtDVhUZSQwXFRDc0TxGS8xkk2GEDtJjkCiE7EFoRSIFEJE4RKSAl2MhuSEsrPLySDDguqMiCdy0zZWlCeNIKV+wPSkupDFOSY3wHKmV6CH5CQ7GEiMmLuIrOwud4qQihPo0giU85uc50UgXY6QKBVVK9IJRefCmx2amWhhpDLpITAoRcLQ28hAJ0S6Etil5ecSS8xch8aebvN+w3i+cY2EMklqiXCeZ9ZBS1Uhbk6QkUthmaqKMWkpavUMkCBfVJKLdVBFhfy62r3lwkHziZt+mSAhCf0lCctIWxuMmScOofaRUTgoZh6+tAcGta9CxdgWCu3ciWTQQxVPmoHQ63xtUf4l5qQbBvhVKqSFBOHHv/FJc3CsJ4sxpQlgSRGqKbbEI9DEClgRx+gDvZRPZpIdf8Xk2KeL0ezj7LQxhCNpQmS1T9T98/pmzH5qNwCJgEbAI9HsEXmOEl2ZFeT5+TpzNSZDqg5wPsotUp589m0GdQ31bEsRxJsuSIM6h1WxDtQhYBCwCJ4FAEc99mbU3aws18wjrPawZLWIRIkR2yBRp/H6CVWSETJnOBw+y9mYPpfSNkqn/jzWlR/zOIlviL7N+kvWwEHWP07QT4a9Y7Y6Eo4BoD1sEcoyAJUHkGFDb3IWFQE5JEPpEVn6yF4qhZAiruiP41qMbsKKqCS2ya2CCPI+KCEXhEA6+8BRad26lhUQeApcsgotS+aG8At7pls2DlBKk+hAjV4Ef14F8OPLLUpUJ2ziPxeNMzNK+QLvmk7Q0EDHCJOClCqBd67ye5hsMT5oATP4bxQN99DNoJZZ1PhPGRjUiJqWDBJUq5N7ApHusC7FQB+0SumjNETKJfAcvFWHAySy9SBD5tKrwHKqGo3Yf4vUHeAp37Hup8jBgELxDJ8BTOYYkCCalmYh2SsGCO/YT/jzEaQvgYKLd4fFx4zyJGdqBz+SxrDJk2yEoHRH2J0ULJsuVyI+TGWGsJcxG/vQOfmXYtZufYxABImV3oaS0FCG0poUJSQTxMJ0SaGsRihgrkoRIEPraI9UAEhOEm4PEhoSUIIibYpWSg9QXklSCMOQFJbdNZEqiC2eqSuQXwREoIsmg0JA7kuzUJQUKCVVIeSDzttL5mkMVqVWQpOAgS0LzorEZtQhe52aiXSISbmIQ5Xkxtid7BalyaAwiQTjbO+Fo6+T5nD+Nl0QWKXVI8cHYnGjM7NwVFemAqhUMOWIy+RpnimSRJBEjqSBdPsZMTQ83hcfyC+CgWobD6yOJgJGJFEDSQoRzl5BcBuMXriItOLgm41pngsSMTV8PRSiQmkJKiUSWJkkSBKT0YNYi21KV6oE7RhIQVSCiXe1ct11UbCCpQvPAVoxqiQFQ88yxiazi4lxpvXINGM0ODYiyFSKAOIhTUooorFGel8znGAqL4XIXMr4CNiUlEsbKahRURKoxMhNa+6m1I7KQsNFTqYg4GLPeMcJe74mk1r7IEjH2KW8NXuJif17ZfZDIkQi1cn1RCK27K8VoIB75JFL4Q21I7t0Md0MdnJ2dJGlwfQ0YwvfFcDgqBiFC/IMMJ8EYikm6GFXoxqdvmIrLxpSh7PBX/cy6sySIC+tTyo72AkDAkiBOb5KH8XKRA7KLrDh72mOcXi/94+pXGMbirFBkdTpcn5L9IzwbhUXAImAR6LcIbGdksknKlG/zwaf7bbTnXmDKYfR0XhAZUWQTW46PgCVBHAcjS4I4/iKyZ1gELAIWgXMNAZltiy256CiBP8njd7CajZLpotvaf2S9mVU2FO9hfSXrtb/mY6lC9LTV0CmNrB9kffoo/ante1m/zjroKOeoT5EwRLo4fK//XAPexmsROAcRsCSIc3DSbMj9B4GckSD0yadPZeXGe6EJdjDxurczhK/+9Hks23oAXUZyP8ad7DGUkMDQsHwpOvbuTGk6TSZncewkoLicSfCAUU4w+VQmrJW0TRYWwV0xAr5Bo+EiISLKhG43iRTuQu3UZ0q/gylW7c7XznvDa1SSXTvixdFg8tmQIFRSuhApyQUl+7ULX0+Z6GVMFKqAlzvbmZ5FZ90+RJobkOxo5yb8NFdSfXSHSIKIoShA4kBdNZwth1DmI3mBPgcRJpFbuEs/WVoJ18BhaON10agICuyKxIdkgISBQAl8AyvgKS7jMapCSHUgSvUA5br9xIhWA7GQbBJ4nVQFGKAUKcw+SIXBHfmHAVf8UjWQAoMa0F8WpxL+POyjv4QS7V21VKxoofNXJ8ci9QwSPYwtiMgTBhMlvJmkjvMZq5QBkkyYRx0kQZgZUMJcaKZwSHJ+/GUD4S0fDGf5SHSTzCEmqs5IGy6kFrxiU4yKS4QB2jcY6GXjkVY6MHYjKjzHzbjzqMARZgwxZuXdPhJeIiRBUD3Ep5k9eADRg9XEgHFRsQOcs9QYZO+gx6kA9NBt1kPKTkX4pQQsSJ4htnHOidQckpRuSPoKgLIyjmcQfEVlTMxT2YKECE9ePkIhajGkPENSwzHISx2E5BzzRNgLO+Kjx7KTIDHDw4UUI3EjHk+jIgUQs9YiJKN0wdPVhlBDPeLt/DraTQExM4ZMPyKjsG2tOcYt1Q4DmhgcOqebqhgkbzhJIoiR1CLLmKTUJEhacFFVxTt4KJA3AElvKWPkeiNGGQuZtD5HeqbS856ZNbF89AZgmw4SetyFJPSQ7BMPsz/hxHHGwopDp9FwQ+d2tiDaXINg7S44aH8BvieFRx7fDz7ac7gP7qbVhc71oY2yDyGuoYg3H/GSYoRpoRISW4bzUEB5jOGFPvzjPVfhqinDIK2UbMTTuhOH56EvH1gliL5E17ZtETiMgCVBnN5i0MaQh3o0MZXPt5xes/3y6o8xqp7kjmt47MV+Ga0NyiJgEbAI9B8EpFJclhXOP/HxV/tPeOdFJPIszFaoFslEZBNbjo+AJUEcByNLgjj+IrJnWAQsAhaBcwkBfWF4jFWyUb2Vl3jwX1jHs/60xwlSavg+6+dZa9Kv6bxfsi44Snuv8LjYmZnze56mD+JvHuN63YUWs1MyjCJT2GIRsAicWQQsCeLM4m17O88QyBkJQjnbjEtCtlBxGq9O7nqvbunEv//sD3h53TY0dYUQoHKDi7vg4y2NCNXsQ6yrBS4m/hNFxUgUDwBKKpm4L2aSVwlYNsTErNwKIkyy+0fPRMHUBYj6ihBiyribCWa5EJAzwMSz8t3cv87HNEfQhaxUHVAsTKgrSZ1QQl4nyAbDJJT1WJVJb+XnpQDApG8BFR5KaAPRsn0dOvfvQIREBy+DEK3CSCyQMEENA3iUnG6vZ22Ei4niwuIAnQD8ONjE3f1FA+Avr0Q3r4tTZSLJGmUSPM4EcDKvFCW0BfAMGomou4BjM/vuzRiibDPBYGhiwLy4YiQ5Q8f4N8Hnbu7IT7BNVZNUNzv5FZd28ut1kiaY9NbufSd39BeTDeCkLUHzjk1I1nFHfnsrfCQ3yF7CMAV4rovYOCWZIAUFoUYcpJSQYJsJqg8YfQWjpqD/cDyEL8zxuApJghg6FoGZCxCktUGIr3lS5iXp7ZnEW+QASSaYrL6wZh/iU/BYgvMiBQOT2JeqgxQUWEVZEWNBxAvhppn08HgBYw7u2YKuHZuBjiYKP3RzzlLkDzN/bEs8EE2LV4oPPCiVARFgpBLhIBPFUCJE9BCDwckkPBP2YZJuMGQUCkePR/6wEeji2KPEOc41p/EqAo3JKHSYJS9ChcgJWlppJQizjqgCwfHyJS4TEnNINImT8OMmASIhpQ2e4qaCRWE0hKLODhzavJFECG7kDfM9QMKEm2svJaii+ZCqBvuVqonBLqUIIjsXFzHxuPy09fBSWSKKCLGLCEKpc1QMhX/UJLiHjEM0MBDBhB9OEgySfB/FhbEhVKTeE1LKMA9FRMgojTNujU3xJxmPxp7kQCVCkuSciarBiTOWHgGqN8RbDiK6byvCm1YSc45BsRJzl9ZdsA2Jg1Uo9XmRTwWUTqq1dDKEEOP0lFANxS8bGC8VP7wIeN0YUhLAP33sPVg8cyIKD3OLM0QNqwSR/mfV/rEInC8IWBLE6c3kA7z8L7Ka0D2JitQH6nlXSjkiqT9kb2wRKULKF7ZYBCwCFgGLQO8I6GeF2NjZv9KlnKzPD1tyh4A+n7LtvPX95p9z1/x53ZIlQRxnei0J4rxe/3ZwFgGLwAWGgO4w/x/rrUcZ9zIef5hV3o/6Encdq0gRRyv6cVzFOriXE7SdUdYX32LtTblB5IlvsN5+jPblqSaFiQ0X2DzZ4VoE+hMClgTRn2bDxnLOIZAzEsRRR6578EmEIgnUt3bhZ489h1Vv7URTWwfyfR50Nh/Crk3rmLzuhp+kiJKBJWhsbmIi14nB42aguKiSZInClNMAb9uEuCt9Vw3Fl0bOROHc6xAOlKObhAYaCqQS24aboMx6ig9gtAp0sYpsGLJ36iubb7LR6W8Cyugzke5iIx4mhR3MoucjjLIkLQoOvAlnfRW8LXXwU33Bo2SwYlI/+h8T2g3Vu9BRX8NrPBg+shKFZYXY8NZu2l3ko3TIMASoLOAySggxtJN80dgZxaH2GCoWXAvv8EnodBYwCc9kNhP4Uhhg2pxJYSWoaZvBpLrsFNyyRJDNRJzpfO6+FwHCJK6lPCCANAYpHfAblQQHYlQbSLBqLBVEw0Wrjrq1S1EaCqKc2ewSKlg4PbKPICGA50iVwc2xGbUKkQnE8zA2BSnRCcFn7C3EG9BOfibh27vDqOuIITRgBEqvuBmdgVIEpdzAxH/KzUHkBwajC0VCoSKF+ebFWN1StSCIcR5Pagwq6tAQU1hliyE7ChEuuhkf2yVPBiWuEMeyC86aHfCS2OFNdBMbjYHzJ5sNkUzSzfjZkrQEEoaEQWUFET5kDUKLCg+RdsnegX+bOyKo57fDel8ZCiZPRfGkKejgGV20mwgZRQw9YR0EAAAgAElEQVSxbER5SS0ZrWy2khqDcDLrTAoQKdDc5n86Jq0IYUFSB5UODCacSy+PD6SCRXmwC+GqzUi21nIaOuHle8FDMk5KuSRF33FTbUMUlLgmxjihiBBBEoQRbPDBrQkXCYL9dlM1Qmur01eC6MCRyJ92CSIlQ9AaI45UZRAMscMkiNR7QiQIrWdhZogi5h4psaSVhVMEB1mniOkhBRCdZJQ82B7XPc1q4COeicb9SOzaiPjqVzC6ogQDSmnDIbuaMJVU+L44sGE1BhYWoGJAOdePn2u/E23hMEaNG8/3SikJUH4STjzwkgRRXpyPj733NsydPB5+2XcYEpDWHG1IMu/nM/CvrVWCOAMg2y4sAoAlQZzeKniLl0v5IVOkjnmsexin19vZv/oJhiD1z0w5yAeyBDkfSR9nH20bgUXAInA+ICBi3KEeA7mLz3X/3ZbcIdDz81ibNGWXbcvxEbAkiONgZEkQx19E9gyLgEXAInAuIKB7vf/L+t6jBPs6j29izWb5U8sZ81l3H2OAH+VrP+rx+ho+v5dVnyE9i+TBxNT8S1bF1FsRu/MLrJKdtD+2z4XVZWM8nxGwJIjzeXbt2PocgTNDgqAiAHOYIe4/2bqvDk3tHXwuuwIHNm1Yj189SGGnZBgVFQMwc9ZMLFuxDO1dQdxzz0cxZvRklFIVwgg38BO3pqEZD/zfYzjgooXE5CvgqByDiC9AJQgmyCm1L4IAx2Ry0SbnLQSNSoIYEcrwKsGbfm5O0uM0zCJJMKEtswwPk7tuqik4Oprh4g79iyucuKjcj7kVTOyGmDRmJtuvfLccA5igDYei+ONjv8db69bi4ukzMP/iOYbQ8dCvH2GO2Y0xk6Zi1vy5TAyXUnmAhBBaCbyydgsefvIlDFt4PXyjpqGdyfcO7oQPS4VCKgVkICSZ9E0wZqkHSAnDEWfyn7g5ODgpDyha2VGkiB5iZYjIkbJOcJJskIh0p+wMeHwY09vOmirsffVJLJk5BVfNmozRgwtIpmA7TNC7CDAFBpjYZtKd2GnHvzbzq0kl/g1/hF1F+TfMAz5aLoSoelHb0IFHnnkJG1siGLjkvWgvHoQOMjAcMTIKmFxPOsWe4FcqsSgM3qKmGDkBQ0hgWpt90TLCjEcvpcegXvlYJAi3FAXCGj/JA5ybkkQHZg9yYM4gFwZx7QSkxiGSga5lSYgIwYdGiSH9Zc3k0WMcW9pKIi4SBuMT6UVn7atrx+odtfj9yk1wjp6Astnz0Myvgh2MLcTqoNSIkvBqL03RkDmLId9oSSW1zgzRQwtPRJYUmSWlRyLLEa4nkiCkCBGn2kMej5dHQhgRC2PRmACGFXJN8X2RR4KEx1hipMgWEmxwMO4k4xbpRsyeJNemUefQVLNfo+QgqxX2F6QNxfJNe7F8ezU21HVi2OLbkRg8FvW8WGs1xQMSk4WKrVRy0KSKWGA0IMxcG0MRg5oURRwE0SXyBk811iE6yYBMQgplNlwkCiXDJG+01MB7YBu8m1fj3puvxsWzphgbk662VmzbsAYP/eA7GFlZiVkzZmLg4BF4a0cV9tUewvve/34MHz2CSi5Ei+tGBBY/7WQmjxiK8qJCdpfkepO6LNccbT8sCaLPPxZsBxaBM42AJUGcOuK6dyFbzuzdvZ/l8/8+9Sb7/ZV/zgh/0iPKi/l8Vb+P3AZoEbAIWATODgIiyilBn12u4JOlZyec87ZX4Xl51uge4eO7z9vR5nZg/YIEQWNMI6Wlop/d+tXbwqpdtDQRPavFkiDOKvy2c4uARcAikBME8tnK71iPZoEhxQWdM7uX3uT/KB9IFX1eSf1BXmeZos+tl1kXs2ojoDzPvsaaNvQ+fJ5sOMTQlC+aZBZ7K5IP+w6rbtTQ7NgWi4BFoB8gYEkQ/WASbAjnLgK5JkFkpJXSKXkCk9ovryIpfVkOKFXrYiI1Eonh1aVL8Z//9XWUDyrD+InjMG/ePDzyu9/g4MFa/M1ffgYzZ16EwVRRkEiALDEO1DXhfx75Pdbwk76heDwcQyYgTKWIIFkWTibbtWM8QuWDt5EglPBlcTBjnDReDqqHU8zpx4ozRYJwM6nuJdmAQhWIHjqA0K63cMeMobh15ijcOnsCYiGm7akMkCFBtHZ1YNeufXj44Yexc9s23HPnnbhk4Xx4/V78zze/iRaSPkaNn4g7/+wujBo53OSQG0MJPP36Wnz3oT8gOWgS4pVsl7YFzUkvVRRIcqAyg0wgFGdMxAGxQBiyg/YJbibYiSDJCCkShGEmHFa7kI1EWulABAMqW3iYdPexlra2wFOzF8FtK/Ghm67GHVddgpGD8pnglk0ElQ7UW9q/QnibXLeep/+YhyJB8LhIEF52HSbh5FBjF773v7/F89tqEJt+FboGjUJ3QTE5J7xVIIKBlBbiBFPjUOyGBCFlC2X3OW985uJrIi6kLBfeToLwMhivbBPo8+Bkf65gB7ytNbhxdiVuv3gkxhf4UETWhugtGYWGjFpDdlbIZPZlkZHFidFjVZV9hzrw2lt78Z3fPoemggHwjJ+CIG0+Ot156BJRwNAaUiSII4QNjUHMEZEDtEhFLkiTIDgeIZukVYsrbSsRJcFBChQ02UAgHkRRWzOGdHfgIzfOxpzR5RhApQZ9kU1rYpi/skYxbyHFmSZB6LFRlOBx8WOMk4ge81goEsZrG/fgj6+tw+OrtqB03o2ID5uIViqSBGlLEyG+SeLlSJMgRKKR6UrmnSGxDvM+1jSIuMGxGRIED8b5PnOQNCMVjyTbyvOSsCHzk3A7HDU7MaCtFhPi7fjEu2/EZXNnmLDbm5qw+vXX8J9f+RKmT56Iq664EoNHjsMrr72BNevfxH33vh8z58xC+RCqx5qFl5o1KXhoyAnGGxEJgn/9br8lQaSWqy0WgfMJAUuCOPXZvI2Xyko0u5zvhIBBHKzUH7I/4nV/RyqftlgELAIWAYvAOxFQYr4n4WEaj9FX0JYcIvAo23pXVnt/4uNrc9j++dzUGSdBiOxwPaveHEo2SQ688BgI1/G1KtbtrMtYX2XddQZnxJIgziDYtiuLgEXAItAHCIhwIEnDS4/S9loeH8PaGzFhY/oLhj6HZKHxXdaVrO/p0dZEPv8Fq9Qd1vfSzy089k3WcccY35N87dOsx1Kd6AN4bJMWAYvAcRCwJAi7RCwCp4FArkkQqfR2KombujudJhekk94JJeyZJHYwiRoMdmLZsqX49ne+hcuvvQLzFl6M0aNH4+c//Qm2bnoL777lTsxfcCnGUC7f2GGwNVkvvLF7P17Y3YyXasIIFw9nkroI7Uyiy1JBWWAnJfzfZodB9QAHE+6yLYjHaCMgSYkss4Ejfhgp8oCXNg7apR9g3j50YAc6NqzAzVOH4vZ5E/GeK+YxqW3255uEs/rZXbUHv/3t77B27Tpaevjw95//HMaOG4tmJn+/QxLE9p3bKfdfjM/8/Rcwdcpk8SzQTVWEdbur8dhr6/Hyhhoc8pajbMFVOBT3oZPJc08eYw0GaWVB4gZtApQYphAE3FGSBrijX0SSKBPThtShcRs7DG3jl30E/zLBHePufH+BF3kuJqtps9BN1Y2CQzWYWurGB2+8DNfOn8qd/Nrtn6IPGEGM9HQJ78PPs2bRiE1ojtUFH8eYGQ8zGf6755bj8XV7sKorAIyeBueQkVRQoIWC7DkkyeEi11QXcS48UqigrEDc+FWk4nbI3oMJbq2aWA87DD/P8XP8HpJmPN3dSDTXo337etw2bwTef/U0zBpSjmI/FQJS03F4xR0h4qTfIFljM0M1Sf4j/JE2tr/5QCN+9NgKrK1tQy1tSAqmzEU37T3aZIeR7kEEiyPWHeTXCm8VzYPIKsYbg/MguwhGEwt1I4/xeUk26WhtJKGACX6fA4FQMxJ7d8BPYsqn77oJV84Yi9ED/YcpOmrSjCHzFjITkh5g+rERvsiaKyN4QizrWrvx1IoN+MULK1BfNBbhyvFwDh1LEgRVFThnMRI3ZK0itGKyw0iTIDQ2I5aScsMgeYOkDzZq7DB0nMwXN21YknwfxTkX3kSIDOQQih0hNK1/DeN9MXzwivm4Yup4jBtM2wte0sH3wYY1a/DAD+7H5YsW4MabbkTxwMF49LHH8fjjj5MYMQ5XXn0trriWLnfpCdHwMoobMQ7SyfevIWlYO4z0IrB/LALnFQKWBHHq0/lvvPSLWZd38bHum2jzx/lcpBK6MGuASuQpoWeLRcAiYBGwCLwTgXfzUE/rC7KP32GRYbE7PQSkQi016kyRdXZvmzlPr5fz8+ozRoK4ifhpB6z81d+2YeIUcFWC6QHWX7HqC1hfFkuC6Et0bdsWAYuARaBvERjB5p9lnXyUbkQ4EAEic9s3+zR9xnyMdTDrt1izfSHlgSkvzOMVWWn8F+tlxzhRsop/xyo1ClssAhaB/oeAJUH0vzmxEZ1DCOSaBGGSqKxGVcDgYFLmWX9TO+W5GR41B/Zh6Ssv4Wc//xnu/vAHcOWSa1BRXoFfkASxZsUKzJg8HVdecw1mXTTPqDxIBj/MBO/+YBh/YML9V6t2IzlwLDp9pWhN+pjclWUAFQP8JAdwx32cydO4zBaYeHfyuZNJ3wQTwBIgkOJA6mevqtLbSrKSLEEFBh+D8zO562ON1exAePsa3DlnPG65aBKuv1j32OWWlRlhEps2bcJ3vvNt7N69B0OHDsdXvvI1jBgxHPWHavGrn/8cK1evZPI5hC999V9oBTCDVhPqyYM9h9qwfPMe/Oj3r2BnOIAhV93OO1EBdCh57k8gTluDBGM3khQiQXB8LuImEoTijtKOwpAgVPnYYcgEGqcgD/P/ncjPd5PQwWR1sAHNS19FOe09brpkOu665mIsmK6vWJoxo8VwUqtWNhDUNEjbJjjw/Btb8Pgb2/H7dQfgmTQX3nFT0CSiA20s6MuRSm5LSoDHZEdhrtdz7fo3ihNUGxBRQrOgMZsEvfwXaH/Ba/P4rIDjc7W1IFq9Fw1rl+KORRNx380LMXfsMBTni0ChorH09rWx5/Ay6zKzDlIyl1X1rXjomTX4ExUhNrdFUH7R5YiUDKL8V0qKROtGayolJyGcpQKRXt6CMi0z4eS5TmM5QcIBLUlEjvFybYY7m43Nip++I57WaoS3rId79zZ88eP3YcnF0zF2kETNVDLxZcd9JNZjTZa4JnRbwXMrN+KnT72KTV0+BCvGomjyPHBICOp9QWZFWlwkPYQ0IUKDMaoWKfKKsRRRZxxHnKyfBEkRbile0GIlyTWdF+9CIRUtSuOdqH7jT5hVEcCXP3oPJpSXYmAgNSdNdXXYuG4dHnzwQVx3wxLcfsft8AWK8PgTT+LR3/8fpzrC4zfh7vd/8B3DyohgHCFVndQyPe2TqUpSm5eXN+S0G7INWAQsAsdCwJIgTn19PMdLl2Rdrs2J2VLcp95y/77y8wzvP3qEOIHPd/bvsG10FgGLgEXgrCAgW+kfZPWsr9gSn+upkHxWgjuPOv13juXvs8ZzgI+V97Dl+Aj0OQliDmP4PqvksnJdatjg51h/w5reHpHrLoyf+6R0qx/m35/nvAfboEXAImARsAj0BQLyJNOP9qE9GtfnhTws72DV3fmeRabAX2AVw/If0p8zmTvfmXP1RUPtdxwlcJEudLNFfRztTvn+dPsP829ffYb1Ba62TYvAhYaAJUFcaDNux5tTBHJNgsj+wDxCgtCGRD1TOpX3WpjET8SdWEM5/Beffx6PPvEoPvn5v8WNt96C0oJSPPzrB7H05RcN1eDWd70LV193PRPneUwq0wKCCdxmZnl/9co6fP/pVSicMBuhgsFoiuUhSMWABNURPKyyYjBJdiavtVFfJIcYN0a6zJ53mRFk/AVSxgMpLYQkryXFgQQCb7QTjo56OBv2wN+4Bx+9cj6unTkO00aV80xFliFCxLB+/Vp87Wtfw9691Rg1ajwff4OKFlRCaG/G0hdewPMvvog9+/fiX2kHMHsWSRDqhNc3tHRh296D+MpPfo8NLQ4MWfxuNHqK0e7xIualAoQ8DkxOn9l1kQmoHqG9nW6qXshoQWPgHvnDuMpMQqPRyGiiYWw9As4QvN3NcDQdQNvLL2EEx/bB996CJZfOwrRxw7LW0okQB46cLhLDkftmbqzYvA9PvLYJP/nDMvhnLIR/yhzUMdZogMoQflIYRGww86HrJDEg1QSOSaoPkpTIos2ketGaSXlxOHhOgPM+SKoRddXo3rkJDW88hzuvnosPv+c6zJo8EkUFokmoCNsT2dOhWNRHStUj0+OBxlY89soaPLlmO1bVdBoSRKJiOLp8+QhFibghoKiP9GW6NG0hkkHHIdUKxioyR5xkATF+xAFxkUTgJ8nGS7sWd7Ad8dpt6F6/Av5dW/C1f/4srr18PoaWF6ebUaM970seiTXTV29/pQ4hlF9etQk/f/xVvF7TimD5GJTPvdrMSafwISFDQaUoQBpC1JBaUmMTsYP4CO8I3zPE319YSNUPkpDkgyJLEa5JjzOCIu55KQy1Ib+9EftW/wkLRg/Ed//hbzCQVjB5aVuLmn37sH71avzud7/DLe+6HXfcdZdRH3n11VfxzNNPo2r7dlx7/XX4yMc/8Y7hvPPfk2ONPPevWRJE7jG1LVoEekHAkiBObVnoA6mBdUDW5f/Dx585tebOqaukWr2jR8TauCJ1T1ssAhYBi4BF4O0IyPb5X7MOyUJ6oAUp5wh8li3q/mSm0BuSOxxsOREE+owEoS9LSiLpy2bGcvJEAjqVc+Tz/iHWvlCFsCSIU5kRe41FwCJgETi7CEh9SEoOmTu9mWh0x1c/XO9h7W3XlcgNsrqQD6TUH0YdZRj6QidliDd6vK67/fryJ9Lc0T779FkldQjtLNAXFlssAhaB/o2AJUH07/mx0fVzBHJNgnjncM02f9bMLvbUYzkh/PH/HsOLf3oRq9avxN9+4TO46eabUZhXiLVvrMbK5a9j3arVWHTV5bj6+iUYPHgYvF4fk9BkODI/+8unl+Jbv3kWrsqxcAyZhOTgiWglUSAkxQQm2ONJEQTUNwkDTN7KDiNOW4jUY74uLwsltFmVq3XxVDezxx4qEPhp4+CLdKD7wFYUdh7ESFcQf3H95bh0yhhUlCjZ7mLLtN9gjUSCWLNmJb7+9a+jIK8A8y66GO9//4dQUVGBSDiIql278Mcnn8RSjudd774VixYswNRJ4mI60NUdQX1TJ37y2MtYvr8LLQMnobNkKDoCBWin5EPSk1J4OKzWQD8CZ9TD3fkyWeBRs1ufDzQGE02KEmEECfhfH8dRmOikesJBRPZvw8BD1ZhdXoQ/u+M6TBk3ApUDS05xdYpAkCE0qAlHStVi03785pl1aCgchE4SBzryytDBOetmMt3pIMWE+CYlw0EVBOPxYDxOUooD8lqg7oCJR3oLRoLAQYsMETtIJsgjmaA0FkJy7044D+xEefAQbr1iFm5bsgDDKkvgZ9L9iKLFiZIgUkhlSBN61tIVxMad+/HosnV4ZmMVkqOnIz54NGKlFeim3UUkTmRJQjGLxnhVyJ4kpWYhlRGNQfYRLq5B2TjQfIUnkXlAxQjNTwE5BnmhLrhaaOmxcy0q2uswM+DAxz5wJ2ZPnYDiw2SOtBJGWmvj+GPLVlxJTev2PQexdO12PLFhB3bF/IgNmYiOggoEfUWIuHwmTq0krZUE50NuHgkRUjgmQ4Lg+8nYlHAcXipZJGU5I84KLVlIMyLBJoL8cAt8rbVw1+1DubMTi6eNxF+/5xYESLLIfNFe+vLLWPHa69izZy9uowrETbekxNu2bNuCFSuW4/mnnsHFlyzEhz/yMSqX5JGI1Ne3p0582VsSxIljZc+0CJwGApYEcWrgacNIT6vO9/OY7rNcCGUbBynb00x5lQ8WXwgDt2O0CFgELAInicC3ef6nsq7ZzseZTeUn2ZQ9/RgIKP/9sx6viwRhcwvHXzZ9QoLQL/2fsN53/P5zdoYsMq5hbc5Zi6mGLAkix4Da5iwCFgGLQB8ioNvFki78GmvPO9QU6MW96dd6U4B4mq/9C+uXWW84Soy6A/xguo/6rHO0O0LKRH/D2lM1InOa7jbrhoHiq+tDDGzTFgGLQG4RsCSI3OJpW7vAEDgzJIh3ghqLxfH9+3+El5YuRV1THT7zd5/Cjdddh4A3gHhHDJvXb8H3vvtdjJk6BouuXoQ5c+aioKCA6g5k1jOn/MtHn8Y3fvxrtDsLUThtASovvwW1TNC2MxEdVdJZagvpneiI6uuHWA78Y7K4/Ovh/Qg25mByWqdKbMHJ50ruFiCCQKQTjW8uw+BYCxYMLcFHbr0GM8ePMrv5VZQwl45AO9UeVq1cjv/+5jdx9eWX49abbsH48VOYlNf9DiaWuYv+t48+iv995DcorSjFDddciw/cebe5Wvn/aMyJZbT2+NPmWjy7qw3xYRPRVToQtXw9kRGbSMPnIFHAEw0gwQtjCliBS12BffTUP/AywgBJEMXRNjjqq9C2bS2uHFWBJTMn4CaqWuTTqsCVweek13xm9GlFBMYaIjmg6lAQz6+qxusHGrAzxOT68Ek4xDE2xohrXpEcL6iMQPx1Ge1JjAqExiASQczBw6n2zPyJOMG7Fh4+Fu0kj2QTLwkD8S0bMaDtEG6YOxlLFk7F/BmjOY4Y+RQpLY9UORFVi941S+JUGekm6eKR51/Fgy8sxwHfIESGjuNYxppIuuNuhBiriVtrKkrszWM+pFIEdUeM1ohGEZMahBQvNJ4YX+NaK+apBcFWuOqrcXDtq7hsTDk+RCLHginjMKi0mEs2E3smvoytewbro40to2xxZFzhcMKojfz8+dfw0q6D2BakfsiY2YiWDkcbNyW5RdbIrGSpqPB5lOMx0in6li7BDk6Cm4odUuNwOTwkd/jMOP2JKIqoNOJtqwUO7kS8ajPuvv4yLJk/FfPGDTXjyER6//3348UXqUJCDG+7/WZceWVKqb2prQlbt2/F/d++HxP5nvnABz5EstNABNI2Gie9LPvgAkuC6ANQbZMWgXciYEkQp7YqtDnkkR6XKqml5NaFUL7BQeoeT6boy4k87hsvhMHbMVoELAIWgZNAQPe635d1vuyej2ULfRJN21OzELiVj3tacw/nsWqL0nERyDkJQr9FxUi577hd5/6E19mkvMqCOWzakiByCKZtyiJgEbAI9CEC2m74EKtUIHor8m+cwXoR68usmTvZ+jH7dVbd/RWJQb5lvZWNPPhJVn2Zy5RCPpAcpKQR9fhoRQQLqSO9dYxz7EsWAYtA/0TAkiD657zYqM4RBPqCBKEd/7ICcGinOROoSs+qpEwHUhyECJOq99//AN7ashkDKwbijttuwdzZsyix72HC1YG3NryFr/37fzB57sCsi2bgnns+QHWFQSQAMDfLbwYr39yOp5euwRs7mEz2liEychriZVRfyMujGgSJEA6ZQ6R3+TNBb4p2t6sBJd1dVA4ggUAKER4qRHh42MNkvTMagrOjAe7WgxiabMO8ynxcM3k4Lpo8FpUDSk0zGfcDjWPlmhVYsfw1rHr9Ddx244246fobUFJWzsSxCAqpQb+2chWeZRK4qroKixcu5K5/cT5TagriMByoa8frOxrxuzW1OOAMoDGP1gvFAUS8tLygJYbGmyJ0MMEe9ZM8obExYCXYtWufhAIXCRypXf0ptqc3HoEn0oVENXMhJEE4W/bjz69bhFsWzMakUUxSyw5BzbKeCGXg7cs5o1KgK1PjiDO25q4EttV04NkNu/D63kaOo4RqEEXopkJG1FPInLqblgqKmwOSIoQGL5yS/MqXkIaClAk0MikRKAFPZQ627I+G4WpvQrR6Fya5wphfHsA1cyZgypgKDB0kUTEl/jO2IG+P9OSeyRBC6g20atiwBY8t34AXdlOxoagS/lGTEPGXIeQKIJj0kDAgtKUAwf9K0YJjMUoQtHkxq45rLcYHUusQ0cDNOfKSOOAJd8BN0k+gtR6Tily4YtIQLJk1FiMGlKDA39tX3JQlyPFnKqO4klHpSKk6dIeTeGNbFR5f+RYe4Xj80xYhXjkOHZ4CToHoGrJc4Zi5ljgFJKqkFDgMpuINOUnrEMFEi5CKI6JNKEpfuBNuvk+iW9ejIt6BacOK8a6r5mEerUkGl+Sb977wUL3//h9g5ao1uOLqq6mEcjEmTZ5gzDfC4TD27z+A733ne8jz5uGySxfh0ksXYNCgipObtj4825Ig+hBc27RF4AgClgRxaqtBypXawJEp7XygLyqZr12n1uq5c9WlDDX73o8iv4/1l+fOEGykFgGLgEXgjCAgK2rlZDNFifrbz0jPF1YnvX0uzSYEGy4sGE5ptDknQfT0JuktKplPKgElGfE1rJKYamPVFyrJdxSkaxH/imU6i3Vu+s10tB22mX4e4IN3mj2eEjbmIkuCOHXs7JUWAYuAReBMITCNHf2BddxROtSdW/mTfTn9+v/j36+yyuPyYVYxVo/mV9bK12Rx8QPWzJ1i3Z/VZ80XWWXefbQict4/sC47U0DYfiwCFoGcI2BJEDmH1DZ4ISHQFyQIJT61W9zJxL2bu+S1l13p8sxedtkEdJME8cADD6ChoQGLFy/GrClTMHTw4MPQb9y4CV/60ldRR5n98eNH4itf+TpGjRp1+PWusAPVDV342RMv4cWdNdgSdmHg5Blw04YiyI6kFhFlkjfVq6wSFIFEp8SxzPAskzxKqX+zx582GEZmogtdNTuQqN2G22dNwO3zJuIW1uyiVjIZhl/86hdY/toy5Du8uPO223H1FVekVAKYDE8pTgD76w5hw+btePyZxzFn+lT85YeklKlyRFFhfVU7Hlq2D69X16Oa1+WPGoKQ348uJqCDclNwS9mClXYYSGasH7RVX6SClBqEi7h7OR6xTn3hbiQ7W9CwZim/Te1BRUEc//qJe3H74gUGEf3gV3gZZE5+zc8Q5nQAACAASURBVOurm2Y2g4TbkBy02+HRpZvwx5XbsbG1E8mKYXAPovKAI583EmhnYigCui6jWKAIMpIXXDNsz8PXqElgLD68SsQHqZBBK4+2rW/ivfMm4H2LpuGSyUNonZIx/+ipg3Hyo0ldkRmPB7vrmrFs62587/EXKQ8WQGDUFMRoVRIKlKLLncf1rZFLqkJzoidpHPhQTh4esmpiDlmypFQ6Alxy3ngYkYYaxEiGGUC7lU+9+wZcPnkoxpWlNDAyJKFTjT51nWZWVYUEJBI2tH5++8Iy/OP3f4m8OVciOXIygvmlFLEgxURrSe9RxhoX+cHL51LooGqFgnLRxsQtkgrbiEslgkoeA3m+p7MZ4YO70PriM5hZWUgVh1txzUXjMGbIEWt6EaH078CPf/xzbNuxCx/40PsxfuwYlBQX0idV8+tC06Em8+9A/cGDGML37r333sv3+/jTgyCHV1sSRA7BtE1ZBI6OgCVBnNrqeJGXXZV1qe7jZz8/tVbPnav0JaCGVeoPmfJbPnjvuTMEG6lFwCJgETgjCLzJXqZn9ZTr/OwZGcQ50IluGiiPnl3kjKDPa1uOjUBOSRBa7GtZM/efenYtD3V5rEsp4uApzIzut0jbU7tuj/bLVXc7xDz60ym039sllgSRIyBtMxYBi4BFoI8QkC+lCAoi0PVW9LnwkfRnT+Z1/aAV+UGfWzLOPtp1UpaQBOKh9An6fPsA65dYRxxjPPoCKKLFk300ZtusRcAicOYQsCSIM4e17ek8RKAvSBBSghARQrvBHSRC9FSC6AwGcYjkh5888GPaSbTjxltuxKwZMzB0yJDDCG/fsQPf/+ED2LNrGwaVD8A///OXMWKEPtpFZqBCAtUiWjrDeGHVVjy5bgue21GFsgkz4RkyFLHCArQzaRtiAjjuylcqPbVrX5HIk0G8AdOS9vzHkU8SQX4yCm8oiO7aaiQb9qE40oQ/v+EKXDVjLKYOLXvbzIu6kEnhP/vMU9i+dQsqaGExb9487nLn1xapNnDXfEagoL6pBburDmD5G8uYBB6NW6kYkSqZXftObK1uwx9X7cOza97Evs4gKiaNR6yoFJ3efDQlvIi4aYPhJMfTMErcFLNQ5LqeBxQ7sXYnYqxRlEl5oLUR3Qf2oHn9UpQmO3ERCR2fuOsWXD5nRgYJE8GpKUHoSiGQVgxItyQtCoX39BskQazYgFe27OJ8jEThmMlUhKjgjooAuhLGkyQ9fmLE+UkwyZ6gQoSL8+BIkjiQiCCPSgp+2nn4IyGEDu5FmMSB2P5d+OTtV+C+Gxdh2IB8+Nxpm5PTGMXb39KZ8TipahHCtuo6PPjUn7Cuugn1jL1w4hxESgajjWodIc4J0TZzHedal4KEFpWTChESHElSicPr5MojucATj6LAwfF1d6B+x0ZUOCOYM6QU77/2UswYXo5yf0o94uQVOXr7B+mIEoRaTCb5XuGh55evxf/86g+oyx+E4ICRcA8bRz5NPiIOv6EjhDiXUk+Bl3taZFXCtaQhOagE4UwrQXg4N6R/GFZysmE/2vdsRMfa5bhk3GD81UfvxpwJIzGEihaZklGEefzxJ7H/wAHcfOvNGFxZibw8P7FTnA60tbTh0T/+EXt27iRuCXyIBKEJEyb0m39pLQmi30yFDeT8RsCSIE5+fvWRIbvpI//oAv/N59r4eCGVn3Ow92UNWJhITijzReNCwsKO1SJgEbAIHA0B3TPPllrLWE1bxHKLgH4maTNndhExTwQ9W46NQE5JEGKFXnGU/pQI+hgrTR1Pu8i2U28mkSF629AgCZA5rEcMK0+9S0uCOHXs7JUWAYuARaAvEZBa0PdYRUo4XvkaTxApIVNEmvj4MS5aydc+zSrFIhWRH/6M9R9Zj7V9bD9f/zfWn7LaH8bHmxX7ukXg3EDAkiDOjXmyUfZTBPqCBHG8oba0tKCqqgoP/fwhsH/cdudtmDZtGiqzlCAOVO/HY089hvVrVhvdhs/+3d9h9OjR8PokPJja+R+OxLGlqgmPr1qPh19bDs/gsXCUD0aitAwdPKebCfaop5j6Dz7uck+rP3CXu5OVNAImd2mDwSR1kZPJXVpHaHe7iAOFoRaMKXTiE++5BXPGjUCRvDIOl7enqjesXo2GQ4cwbNgwVLKWDnyncFV7exfq65uwY8dmI/U/d65EFN9equrb8Ormajzx0jLsbWzF4IkTuVu/BK3eItS7aSnBccSc/JmtXfqyGKEyhNFTiIXhiIeQ79aO/SjtMrpQFuuGs+EguvdsRWjHGowu8eKGG67GTZcvwFSSMDQCEVRyXTIoLdu0Fc+sXIdnVqyBhyoQhWOnoMU3CM3OIs4L7TzYt6kiL3BccZIgYiQKcAhGASIeDaKIlhn5sSDyOCdde3ciXrMPeW0N+Nx9t+Le264ya0KGFG8vuRuTtBTqW9vx9Muv4sV1W7H2QBOKp1+C8IDhaHEW0hajkPPhMxFoHmQnoWXp5rw4mMyPhbpRyPVFmgHcXFsFsQhcna2o27YeM4eV4Lo5k3H9vKkYXlpIYkGm5C7+nnO7etN2/ObZpVhL9ZQGXxn8o6ei21fI94gfYZKFuoh8mIQHkHRjviJLCUIgkGxDXxI4qOgQQBjFzhAG0MbCUb8Xwb2bENm3BYumjsYnP3w3RpPgUFrwTs7zypUr0dTUhEsuuQRFRUXEKKPEQqnRjg4se+MNbFi3DodqavCRj3wEk0kk8khhox8US4LoB5NgQ7gQELAkiJOfZbHF6Hf1tqL7Ib85+abO6Ss05l/3GIESKbpfZItFwCJgEbAIpCQQw/pWnwWGlJOlBmFLbhFQHlyikdlY/yWfK8dhy7ERyBkJojdPkkzX3+EDJZNyQUrIHs49fCIvrt6IEPKdkf/M6RZLgjhdBO31FgGLgEUg9wgsYJNSaRhzgk1rO9j1rC+kz5dOtFSJehapFIlk9xPWtMj0CZEfxMTUzgipHenLny0WAYvA+YOAJUGcP3NpR3IWEDgbJIgOJj7r6+vxxvI3jGXGossXYcCAAfAHAoahqB+lXZ0dqOLO/4d//SDeXLcWd7/rTiy8dBEmTpnKV1MkiDjtK1o6wthIC4lXdu7HCioPVDW1oYMJdv8wciJLhxjyQNRVgLibKgr6VRrjnn3K+munfoDkhjwHU9hthxCv3Q9300GMLPFj/tjBuHzqGMweOwKDKN3vlb/BYe7kkQSupquR4wh1dyM/Px8BJoB9tLDoWSKRKLq7w2hra+Yu+DyUl7/TqaulO4J9zZ3YvLcO+xvb0Rl3YNXOA9jVxoTzkPEI5ZVSDSKPFgtMlPt8SNC2QO4ESSo/OKicICWLQCIEf6wDiYNUsgi1YShDGV/oo5LFAMyaPAZDBg1ESVEhfCRR9AUJQl/MNH+1Ur6oq8emA9Wo606guiOBN3Y2oDMwAO7KEYh7A4i4qG7Be3JxEjtEUBEpwkkFAlE7/M4wCSmNcLbU0QbjAMblezG+OIAxrNfMm4S5k0emtR/UW4bTqsnNjaGE5k/5/65wBDUHa7Fm2x4s27IHq2vbUEtbj0jpUAQGjgT8Iti4OC8kcUiZg9VBFRQnq+gM+eE2+LuakWxrRLL1EArjQcweMwiLJo3AJeOHY1RFKQp9LqIg5BR79v2y3P5jUN/cip37D2JDQxBbmkOoao9hV2OQNiU+BDgnnU4/gm4/4n6SIKQEQSuLlFiDFF0S8HGdeUkO8nY2IJ/reHyBB7Mqi6kKEcREqlpcNGMiivj+9fVCXjhEklCYxIkK2l14uW71ns+ULtrPrNuwAc8++yz/PVhuSBALFy7EyJHEtx8US4LoB5NgQ7gQELAkiJOfZe0s7Ul4EDFi58k3dU5fIeapdjhnf4BKFVRWq7ZYBCwCFgGLACCpRVkHZZc7+ESW1bbkHgE5LWTLSP4zn+t7ji3HRiBnJIieElGZbnX8z1lzTYDItK+dvL2xXZ7g8VtzMPuWBJEDEG0TFgGLgEUgRwgoMyA1BtWTvRMt0tx96Tj0I3Yd68z0827+FYnh66xdrBnlh3/i43HHiL2Dr32fVeoPemyLRcAicP4hYEkQ59+c2hGdQQTOBgkiFApBRIiDBw+apOhEqh4oMZo2d0iPXhYDMfzkJw/gOVpOzJ00HdcuuQ6XLl7M11M6AJlS3x3H9uYgfv/MC1i3fRcagyHEmKQOFw9G0DcAicJyJPwiQvAnr7LbJE8kSIIooNpAXqwT3TU74W+sRnmkAxdNHIEl86fj6nnTufM91VPqp7IuVOmbHepSE9CXnRb+p641iH0H6/HUsnVYs+cQQiRzhAOliAaKkSgoQpxEiqiHdgwkSihh7WYq3h9sR16wCfldDXA112JUoQcXjx+GS4jt5GGDMKQsD2GqSGgkeUza9xUJQuPQPIaYRG8kOWTnwSas316NJ1/dQEsJkjfKhyBeNhiRvGKEaPERIZ4JJzEVMYPx+aRqQfsOHNoNb/NBFHS3YvGksVg4YTSmjhiM4QPzUVbgTc9FhgSRskjJzNapvn1k36AqbOKq6dneXV1Lgs1O/P61tdhBn5VgYSWc+RVI5JchQiJE1B/gfOTRWoK2K1Q2cbENv9fD+GvgaT4AT3sT/N0NGEZ1kTuuXYSFk0dhYmVZehWrF62tFLGnL0uCcW1v7iZpqAmrt+/Hyq37cKAjBlfFcHQXDkJ3/gBECwr53ohzWcVkpgEXCRCuJEkpJHO42mrhbavDYNqUXDZ+JG6ePxsjua7KOR+F/h7vixMUtdC/Bbt378bjjz9uiBDvfve7sZjv8ZkzMz8B+hKR47dtSRDHx8ieYRHIAQKWBHHyIOr+xhezLtO9juL0F5aTb+3cvmINw8+W2Hqdzxed20Oy0VsELAIWgZwhoH8f9e9kdtHGxYyycs46sg0ZBHawZitUf5vPJT5gy7ERyAkJQncExELRF6LsUs0nU1j7OjGknb3X9OhbO3ErWVtPcwVYEsRpAmgvtwhYBCwCOUKAJtj4Fevsk2xP9+P1b/k01mxC3lV8/iKr7Jo+xVrFqrveH2TVD/5Rx+iHd8+NFcc3WFtOMh57ukXAInBuIWBJEOfWfNlo+xkCZ4MEEWeSNUp5/W4myUV+kES+Es/6EqAEugrT0UwNJ7Bx4wZseestRDu7MHv2HMybP4+vKll8JMsaiifRFubOdu7ar26mykRXHI8uXY03azsQKRkB/5gJcAwYiC5K/CvJ7eL/Al7KJGiXftMBxPdvw2VjKnDznImYWBrA8PISVAwoZco+w+hUZJmvKH2TqM6oKASZD++kxEM7iRxv7mnA65v24LFlq2hdUAJP5SgEaC3R6ctDO8efoPKAjyyNPCalUVeNxJ7NcNGe4LJ5k7F45nhcPnE0BhLb4oAfeV5aaCjJrzER674gQWTmTxqgEVpCRDnPbVS4qGlsw+o399BW4k2s2LMfrkkXwTF4HJIllSR+eGiHwbnk+b6EE86uViQadgP73sR4fxy3XzIT80mAGD+0HCUBDwIcsM+TmYPMvGRIMac3NzGRRIiR7BqySRDtwW7UtVGZhJYm2+pasammBW+s246GpB/+cdM5jqGIBMpI6qBSB5P6bq6zkjwqddAuwle/B2PzkrhsUiUumTwUIyorqC6Sz9d96VWsmdc43r6m++KfCY2tnRYyjcEwDtKiZemqt7B8wy6s2X4Qjknz4Rw7HdGiMoRl50F7EmpboMBDVZVoJ9reWgFXSzUqPVHcdel8XDplPCYNr0QR11We2wkPLTPeJspxgiQI/VsgQtQGqkGsXbvWWN5MmjQJU6boNtXZL5YEcfbnwEZwQSBgSRAnP81SVs7eWLiCzxeefDPnxRVf5SiyrVXFLJTk1unmG84LcOwgLAIWgQsegRuJwFM9UJBqs+6x25J7BJazSZFMMkUq2SdiE577SM6tFnNCglBCSjtqe5YP84CUIPq6iMa/oZdO9CZ85jQ7tySI0wTQXm4RsAhYBE4TAW39+gyrZAeP2BqffKMiPbzc47IZfP4mq8gP97GK/HAsfdwM+UGqEY0nH4K9wiJgETgHEbAkiHNw0mzI/QeBs0GCOJHRKzWsu9jt7e1oamzEgaq9GDF8OMaOHYNgMJgiM1A9wE/7Cf1VGjnE2kkpghZaMPzHj36N59dRFcJXgeLZc+EaOgytJF4kSABwu9zI9xYgIbuF6p1I7lqP+665CJ+66wZUMp+uHHtMSfzuIGLRCHfFJ+Gj+oJUK5Qg78uiMUtNQbW+LYbXN+zAN374SzQlffDQFqNoxkK05hWiSQAxljy3AwW0wYjv247oljVw7tqIj33o3bjl8nmYP0rqpxnyhrLS2ZnpDN2k5/FTGx3hMkVuHRFWxa+dGDocDNHqo6YJDz3+FB56/iVEpy6Ea/RMuDmeYJJWEjzJSXWOQJLAtxxCsGoj/Ps3YtHQQnzhvvdgIpPtA4uoy+EgLSapBH0cwXA3rUC4BpzEgHi4OKekUJxa8OmrskkQWidxqUKwqiScDq7HJKoOtWDVtn344YOPYlc7yQ5zL0N8wFiEqQ7R5aGdSyQGbzKGMp8DXZuXI69uOy4ZXIT3XTMXSxaI75sLzYpTHWaKNKK50Y6UlWu24JmXV+OXj74Iz7wl8M68FN1FA8G3j8HYS6uYYjKBfN0tOPTa0yjsqsW0igD+5u67cNHkcSjO9xs1i2SMpCZavsRCMUNq8hXm8a+INiceZ21tLfbv32+ul13MqFGjTvziPjzTkiD6EFzbtEXgCAKWBHHyq2EvL8m+L/JDPpcS84VYJBH2So+Bv5vPH70QwbBjtghYBCwCPRCQA4AspbOLBA8lQmhL7hHoSVJ8nl1cl/tuzrsWc0KC0K7ZX/SARveIpMTQdoYge4v9yMA1u0guXRJep1MsCeJ00LPXWgQsAhaB00PgYl7+I1aRFXorYt+XnGAXIstJpitzV16XiVQhwt7nWI9FfpCikZQfvslqyQ8nCLg9zSJwniBgSRDnyUTaYZwdBPorCSKzx1+J6XA4gs72buQz6erlzvO9e/caJYn8/HxUVlYiEAgcVpFQQj1K0sKPfvscnli5FavqQii++FJ4Ro1Fm0gQJEyAifNkggSK9mZ4a3YhtvElfOKmhfj8fXeCuWswf4toLIqaA1VobWpBhGoGlcOGoWzgQBQWFvbpRGUUIZSojkQT2LCtCv/9099id2sIwaJB8JNA0FpQjlYXvyIxy+ynXUEg1kUFiE1IVm1GoGkfvviJe3HtxTMxtFBaFhkbD6Wrs7PSOi6Uex4/teFxmkhMMbwMSNghY1RhaAkkOHSTCPHQk8/gh48/i+oB4xAfNQM+EiGCMSpakLzg5rzkR6nU0XgQwd0bMaxlF5ZMqMAXPnoPBhSQgOJio7QzidGmoSPYiaraahJU4lSGoHLHsBHIz8vnSE6PoJJthyFsRYKQhYiUM7xuKmkQy3Yqjuxr6sQX//NH2EClkQGzFqKzdBQ6aY8R9OQzie+V6QcKE13o3PASCmq34IrRg/BnSxbg2gWzDLi5oZ2cyjylbF1oBmO+bNfsb8Lzr67Fv/34YThnXw33tIVozi9FKEGLkoQDAXcUfmcYLlqsNK96CePdnbhqXDk+eMvNmDhyOOeaFiZsp7sziNbGVr5HO+ElKalyxDB4yCTSW+1Ei2wxpAwTDocNsamk5ER/PpxoD6d2niVBnBpu9iqLwEkiYEkQJweYVJ6ldpn9of5JPr//5Jo5b87WphzdAyrKGtGFTAo5bybWDsQiYBHICQJSypFiTqboPn1pTlq2jfSGgAgnIp5kyno+mGOhOi4COSFBfJndaIdudnmFT648bve5O0H+J5Izzy5SoVBy63SKJUGcDnr2WouARcAicGoI5POyf2L9LGtvtzi1wUxFd99PtOiHvCQct7Eqw6DPh8+zahvj0YqUH37G+jXWQyfakT3PImAROK8QsCSI82o67WDONAL9lQRxmNUgpwSCwo3pTDAz4drdibXr16P6wAEEu7qoDDEaQ4YMQbkICgWFJEkwBc2k9SNPv4Y/rNiKp7cdQvGCy+EdO55KENzL7/QwSc+ENlkG+SRB5NXuQnL9C/j4DQvw6XtuN9L8Tc2NqK+vw/59exBmcjbfV4DxU6Zi2MiRGDRICsu5LNlWG6n0eEYFQ69s2XMA9//qCWw82Ix6dxF80y9De8EgtDq1gYe77jmQQKQD3urNcNduR1FnHf71rz6IxXOmUCUiwS9pohioXX1dy86XiGahniS2dRJb9nsMPUGCQ5xkhIbGFoiwUlFeBo/PAwcT5CJCiASR+aL4q2eew/cffw7b84YhPHw6fGNmojuc4FSnSBCFlJNwNNSgc+s6TInV4qapQ/G3f343FQkS6OpoQ11TPRpbmnGooR479lahpLAEo4ePpk3KbJSWlNKSQXmQkyuJtISF7EF6WoTIPkQkCB33cDxOEgiixKoxGMVnvv4AVu5vRtGkWegcMB4dgXJalFApxJ9P4gAJBOFWdG94EUWHtuCqMYNw97WLcPUlJ+sYd3Jj6Xl2Z2cnWltbjXpJHpVMCgoK+B4ixo6UukVHazdefH09vvAt3qubvhiOyZegKV92GH4qbtBqhQSIfE8M7u5GNC5/DnOKErht5mjcceViDOb7TcSWhoZDJAvVUKllP3w+L4aRADF73vyTJkEoHs2FSBBGTcJ3Mj8hTg+nY11tSRB9h61t2SKQhYAlQZzccljE05f1uOTyXo6dXKvn9tk9d97u5XBGn9tDstFbBCwCFoGcIPAdtvLXWS1t5+NJOWnZNtIbAspP/EPWC9V8PNxCdVwEckKC0M7Yv+3R1Zn2I1GiTDeps8tjfPKu40Jw7BMsCeI0AbSXWwQsAhaBk0RA/25/l3XoUa7bweN3sIp8d9cJtK278CLFSR1I98n1eSUpx2wmf89mpPygGPT51nQCfdhTLAIWgfMXAUuCOH/n1o7sDCDQb0kQys+nPRWYjzUqA5LXb2tvw59eeQUvvfgi1q9ehUmTxmHu3Dm45JKLMXbkOCbDy5Bk0veJl1bhsZXb8LtNtShasBDeMSJBJJlwZ4KeDbrYdqC9EXmHdsG9+RV8cPEcfOjmq7Fr1y6sW7caq9esQFNTEwaUlmHK1KmYPudiTJw8CWPGjMjxrKR256dKSpXhsAoGn20/UItfPPEyVuw+iP0xH/LmXo0O/0C0JpQkdsNHxYpAuA2B+h3w1u9EabAO//KJ92HBzPEkg8QoqeXiiDM0hNyTIKLhKLo7urFx45voDnZj9pxZKC4rhifPa8aRrXrw8Isv4QfPvoit3pEIDp0Cz8gpiJBQkKByh5OTO4Dz5qyvQdubKzDP146bp4/Ax0hMQaQL+/buxkvLXsWmbduwc/ceVO+rwZzpc7DkqiW45pprMGjIIHj8J0+CEHFDyXePh+uih3+DUYbgGETmoDACcUzRRlqCYfy/7/0vlu9rgGv4WEQqp6MjrwKNoTjchUXwu50IdLci9tarKG3YhsWjSnHXVZfiyvlnlgQhxZQtW7YYZYXBgwdz7Y4xhAiXVDVYwiQxvLRiPT73nz/8/+ydB5xcVfXHz/bekt30nk0nCekmEBJCAgEFKQpEQFCqIqKCFEVFRIp/URSVLkEE6b33hBRI73VTdpPsJtlssr2X/+83u0Pezk6fN/0cOJ/MzLvvlu99Mzvz7u+eIy2joEMeOVXK03KlISYdwTsQ5aGlTrqlI0JHS4Xs++hl+UZuslw0fZycPmmcpCelSEnpUVm2bLGsWrVCNm7YKOPHj5ZZs2bKueed3x4lwkNtjTUSB/tGIUQomIogQmEWtA9RQEBFEJ5N8o9Q/F82p3BXL3f3Rqtdj4EzMqjRRuAJ702pKQEloASimcCLGLzx3vwiPJ8dzUD8PHauaXCtwmqNeJAMt+ao9HPzYVu9KSIIW8UPaTBMFsNlBcquRkMMmW60j/DkdB87oCIIHwHq6UpACSgBNwn0Qzn+sPy2i/IlOM40GefA+ffH2V3Mt3H8Zx31MeUF0zfxy4Ejo/iBdf4VruIHNydOiymBCCegIogIn2Adnn8JhKQIgivNdOMqOr9NYFG1prZWNm3dCqHCKiy8rrPsOM9IS5XcrGzp27uvZKZlYvE1TgoOV2GRukxe33ZQuk+fLSlDR0lVS6w0YnGXUSBiEHo/qaJUEg/ukraNn8gZo/rJ/MknIMLEAYgfSqW6tgIRDZKkJ9JtDM3Pl/5Ip9EbESd69sxtXxWndfTJ+xmyHWjnaA1sZvv+Ennqnc9lyc5i2dOUJBkT5yL1Qp5UtCZi8T5ekluaJB0iiMSDWySptEC6N5TK7669WGaMHw5cWJSHAIIxDNq7aoXKZ9bHthEiPBsNU4VUHa2Sjz76QAoL98rgwUMlMQViDcxJj969JCsrA1EIki2L2q99sUwWfrZM9nYbLk39IILoP0JqazFK/J+E4zlxbdJ6sFCOrF0ikxOr5KR+GTJ7yhipZRSIkhLZhegPjRhFc2usVB6rllH5w2XqpEkydtxYi/AiDqlSPLUWhBjh4nscIlHYiiCsdVlEEHDWzn/La+vl1r8tlKV7SyV+wDBp6DVKatJ7Ic8ohBQJSYhc0SbpSFHStP5z6X54m8wZlicXnDpDZk1uT4cRKNsGwcjy5cst0SCYMoYRU2JiEiQbwp6BgwdKG6J4fLl+s/zx0f9Kw/CpIiOmSHVmb4ggUqQJjGObGyU7uU1SGo5JyZL3ZWJ2nJw5eqAMTE2QekSZKCo+JHv27ET0lAqIHmJl6tSJMmXKZJk2bVoXEQMZU2xijbhhfWwUOxjLqAgiUFeJtqMEQoKAiiA8mwbez/+x4ZR9eGy2QtOzHgW/dD66sNOmG9z5bCuMCH5PtQdKQAkogcASoOiB0YKsRlHERYHtQlS1dilG+4zNiJnnryKqKHg+WFNEEHeiXdt0GC/htQs974/XZzBs+l02ZzNcFbZ2+GQqgvAJn56sBJSAEnBJAEmnuo95LAAAIABJREFU5Sb4rfB0l6XbCxyFd3NSdgmOMUIQ02awXqpSnd25Zn38AcvUSnyspgSUgBKwElARhF4LSsAHAiEpgmAECAogGBiBK9DWx1i75+JpU1OTlFeVS8mREtm0caOsX7lSNq9eLclJyZIUEy/xLTGSOXiEFCNlxEdYqO41fb5kDhsvNW0JUougC/XYAd9cUSbx5aUSU7JL6la/LyORiGts3+5SX1UvQ4fly9STpsrgYcMkr2dPycjIkLj4BMvudi6WWyJUsE8MDeDhbvfOU8XBsTJWZNWMHq+QTWzfVyyPvvmJfLHroBQ2p0jW+LlSl9VTqmKTwUEkpbVFMpoqJaZwjSRCBNGjuVzugAhi5vgRiAJhjTGBdA6Wrho7buyJ94OohyCgorRCnnvuaUQFWGaZtPr6BknPzJDJiMAxZChTiHS3RFp4b/kaeXn5ejk6ZJzEDB4jSX2GSUUtRo4F96yEeEmTOqkvLpCSVYtkHDa0Do2vlZzEFqQmOSKNDS2op6dMP2WOjD1xMhbZkyUnI01yslIkMTVRYrEI70jE4OztwYV3qzk637hthzN2DBEvbkQ6jKV7EElk6Fip7TFY6nMgHsjsLs1I7xGP6BxZ8Y3SsPJj6XZwq8xHRIvzZ0+XmRPH+fBO9fzUTZs2yWeffYZIDavk2LFjSDGRjJQlCbi+R8gZZ8+HWCNGNhfskcdfe0fqhk6U1uGTpDEXUTrwPkHmGMs1k9pSIwlVh+XYpjUyKrlRJubEy9Htm6Rod4EUHiiWzMxMmThxvJx99hly4oknSt++fS2pLLqkFul43/L9Q4ED38N8zMgUVuNc8HVL+hFcL6FgGgkiFGZB+xAFBFQE4dkkMxUGU2JY7V08+KZnVURk6QKMaqhhZK/hMSOUqikBJaAEopkA018MNwDgxsIboxmIn8d+Bup/36aNYXjOv1FqjgmYIoKwFxZqJdqE3D9g9iRaYn53ozGP+5U+9kBFED4C1NOVgBJQAk4InI1jFB6YlU+R4QiZ9uIg/BY4f6w7u/N+CMcfgTPyg6om9VJVAkrAHgEVQeh1oQR8IBB8EYQ1GgJFAB1CAKvwwbr1nqvQNgELGrFLvbq2GguxhbJ5wwbZABFEM8URR45J8e59EpudJ0ewjLvpWI30nXKa5IyYIC3puXIUIoeKI0elqbhQYmrKJK7yoMTsXy9TBubJ9DHDsEAbLyOGj5CJiDCQi0X3tPR0SUxM7EzY2D/v9QOok2NnZdakEV1DS2wvOiCPvPURRBCHIIJIl24TT0fUgTw51hYvLS1xkh6DBXekK5DCtRJ/aIfkNJbJXddeJqcgNQETZrAFWnvNpnX8ax7Njc1SV1Mnn3/6qWzeuAmL2K2yvWC7HDlaJv0HDpK8HnmWhfIYdGTNrv2youiwtI4YL8nDxkrqgOGC6UBEghgINtoktalaagq3SuGyj5E4tVJ6xdZCHNEkOZm50rtnX8lHRI7xkybLEMxPXFyiJCXEWdz22vDh7eDyVCYuKYcI4uf3PyHL9h6R5PyxUt8rX2opTElMwZxAPNDWLNlxDdK45jOIIBAJYkRf+Q4iQcyeNN5l/WYWOHDggCUdxkYIhUpKDiHqRr3s3lmIyBxpMmHyZEsEjMJDpfLx2k2SNGW2JIydJrWZvaS+LVFa2mIlCWjTG6slobxEjm5aLTlVJdKr8ZhUFhVIQ02VxEAYNA5ROKZPnyannjrLEmmCgiF7RvGSMfoDI3BQ7GARFXUY+2PvdTOZeFqXiiA8JabllYBXBFQE4T42fmHgphDuKrXavXjwK/eriNiSj2NkVxlGR055cOtXoYgduA5MCSgBJeCEQCWOGb+g8+8F/26o+YcA8x+usakaeQdluX+ai5haTRFBUPn4ig0SfgnoDy8OACr+sj0A72nTFhfC/uhj+yqC8BGgnq4ElIASsENgIl57ED7TJDqlqIc3NxiqkREgTnJR724cpzr1UThuj6spASWgBBwSUBGEXhxKwAcCwRdBGKMheJbOoA0L5034b3/xfmHo/4qKCtmycYss/mSxlCLEwNF6iCLApv+EkyRv1CRJQOSBAwePyuE9hdJUsEXaEOY/XqolCzrLM6dPkHPmnCKpWVkyaMAQyR/EyMqBMCo8GKGB1jW0xPai/RBBvA8RRKkUtWRK3pSzpCI5R440cx0kQTLjGqVbG0ZZuB4S022SUXdQ7rn2Spk1/gSxkW74dTBFu4qk9GCpZSf/+x+/L8tWLOvY7Z8ksTGJ0lTTJAdrm+Qw+pw1erxkjxon6fmjBS8JhRQMa5FWWy6VOzbKzkXvSqrUIJpCk+SlIWntjNNkxrSZMmrUKOnVHyk2kPoiWNYugqiX2/6MyBdFRyUhf5Q09RmNFCXdpRRjaENkg8T4NqxO1UrLhi8k++BOmTEoTy469SSZO4X3xAJnDQ0NSFVRhTQlhbIPEUX27z8kn7z3npQcKEGakjywb5KyugYpLK+V3t/8tmROmSnlidlIhwH5DCKqIOuFZEEEkXSkWEo3LJfaneul+QCijdeUS8/cbjJy5Eg588wzLekvODeRaCqCiMRZ1TGFIAEVQbg/KUxRynsqRrsET55zv4qILUkO/7UZHfNQ4QuSmhJQAkogKgmkYtQ1NiPnJvWnopJGYAZt7+80MyEwI4KaYwKmiCAoPmCOdtt9KrfhtfsDQJ87fZn33dbOwgvv+di+iiB8BKinKwEloAQMBPrgMcVp34db4zL7Aqix48sVhXBXwym+c2arcPA+OEMXqmLfF/J6rhKIHgIqgoieudaR+oFA8EUQdiJBOBxn50gGFEFgf7lUYKG3FJEHmrHoe/jQEdmNSBBbd+2RddgFv3zNKknNHSCp3QdJbEY/qa5rkprqKmmtLpOcbkipkIXw/JUH5Ly5s+R73z5HkpOTJDszG6/ndPTCGq2BAg1DpAoe7Rq4wYsZsieCaGfSgga2FxXL4xBBLKUIojlTshEJojoFkSBaGQmiTdIRKSErpkJadq+U+MM7JbepXP549RUyc9wYpyIIs2NCVJZXSm11rWW3/+69uy3CFFxbiD7QKEePVsmuHXtka+EB2V1WLm1p2RKf10eSeiGFOSI8tLTGSHPZEYmvOgg/IrFVR6U7xA/DB/SQWYieMASClL69+0n33O6SnpEuSSmMcREcOy6C+K8s3VsmsUNGSH3PfKnJyJVypnZgBAWEveiOSBC16xZJesk2OXlgN/ne3Jly+rRJHZ02m759Fs3NzZY5qKyshFdDEFEjhTt3S0kxIjtUVsiuPQdke2GxbCw6KCn5IyVp2AnSjOgcbem49uOggKirlIR9uyVuz3apO7hL0lqrpHdmgkxDlJFhQ4Yg8kM/GTp0qCUCRPfu3YMzIX5uVUUQfgas1SuBdgIqgnD/SpiHoh/aFNeF/nYgveG2Gz0Z8p2ba9SUgBJQAtFIgCmCbNMwmLEeG40s3R0z9yFwM6dxHZ7rIU+4W0GUljNFBEF2VD7aJqFkOJTRcC5O+ct4h2ID3Jh7hm1xYawH3Nfw5iqC8NfMab1KQAlEEwGmjf45/HZ4uoOB8y69s6DPh3GcZSi84917qhz5Gf8dJ3Vam/oEDyh++DiaoOtYlYASMIWAiiBMwaiVRCuB4IsgPCHPJWguIDNiwnGtJl9tRij9uNY2aWhoxk79RlmO9BgffPSBvPDCsziGn6SxOQi/30Naubgbj68zya0ycFgf6dM7S+oO7ZYFZ58lV19yiSQyRD+cofrbzU6kCgZu4DeeroEbPBlMR1mrCILtYRHd8lWLbTYjPkScbCs6JP9+6z1ZDhHEvuYMSRs/T2rTekplK6IrYJE7JaFR0mMrpXnXl5Jcukv6tNXKXVdeJjPHjrZ0z5GZOgQ7jVAMwagQR5CeZPfu/bJs2Ur5cu06Wbttu0UU0QiJRkxmd0k5YQJQxkndfmxsrdon3ZJjZOiA/tK3R7qcPHmc/OCiiyUlOfnr+Tg+L16gNuGUr0UQDzwnS3aXCS4iqckbKLXZPaQ2NVXaEKEjua1FcuORrmXDEkk/tF1mDcqWBXOMkSDsX8cmdM95FR2X2qHDh2TT9k2ycuUmiIQQOWX9Vmng1ZLbW+LHT5YE/CvxSVJ3pERaNyGa65Z1iNRRIYMH5sq0KWPlqssXyLgTxiHNSTfDNWxt2qf8MH5H4GkDKoLwlJiWVwJeEVARhPvYfoqiTFdqNd53YZjzWveriOiSTL/K3OtW4+YaRsdWUwJKQAlEIwFGYV5iM3BGfl4bjTACOGYGozSGLtQUJK7hmyaC4M5eeznCuPD0Lbg/wo3zF/DD8GvtjPOdjnZdI3BeQkUQvhLU85WAEohmArw/vgB+J3ywAxC8U8sf186iKv8Px38C586EX8ApfpgDdxbXmnW+C+ffpy+jeRJ07EpACfhEQEUQPuHTk6OdQHiJIPjVgSu5nUMwWGI1YNH9GKIMFBTskVVr18s6pMfYiAX3zdu3S1LfoZLYc4jEp/aVmsp6qa/EfYm6MsnAsgECC0hCQ4VFBPGDi78r6UlJkpqYKCnwdrNGquBXmo4FXmoUaKZFgrAGv7JWyDEyxkWM7MAu/Sff+hCRII4gEkSGZIyfKzVpeVLeliBNGHMSFtvTYsolpmi1JB8qkF51FfLHayCCGDfaaUgv+yTNezdg8dgSFaIO6RYqKqrkAFIwfPLFUnn/k0WyZcdeqaoFxMRMie/WU9pi4qSlulri4uskHbLcvOwUCCFy5eSpJ8qC88+XnIxsSUpIkri4OIM4xby+elLT1yKIB59BJIijEjdwhNRCBFGTCRFEUioENzGS0NIkmU3Vklu5T4bHVcv8Ub1lxtB+MrI3U5Nbr6mu17En/fCqbPtlhWgo1VJaXiplhyrkyzUb5fEXX5fDdc1S1wZhTWyqxKQi1XxikjRX431ScQQnHIHAqFpmTBoj58w/VebPOkUG9usniYnJhvHwTWGIluJVB0PvJBVBhN6caI8ikoCKINyfVt5jv85QnGlEudNXrZ3AY3DuuLXaUTzgH1+NMqpXiBJQAtFI4AIM+mWbgTMCNDMGqPmPAPIHijG35l/xnGslao4JmCaC6IU29sCtv1SNTVKQwJ26ZgoheAfnz3DuLLZnZ+NFeykyPL0YVAThKTEtrwSUgBJov23PL0MUIBiV8rZsFuGF0o6y9rZ2HcMx/sh8C/5tOP+o8w+XM+Pfmpfg98L5Ga6mBJSAEvCFgIogfKGn50Y9gfASQdhOF1d1sUndknahzpIGY9nyFfLuu+9KAUL+H66qlTrscM+ZNF3Sh42XuKz+Un7omFQeOCCth/ciNmGZxLdVSkZMo5yLdBgXn3OmZGE3f152NjxH4hPiJTbWjOxg3l9mO5AO48k3P5YlEEEUtmRINiJBVKflylFEjWiCICQRaRdS5Zgk7F8vySU7pUf1Ubn32svkZKQscLYnv51cu/lz7/7xlAwV8sHHn8tLb7wrqzdul/KaVolNyOIIIGxoFzfEpuIZ0nskt9VI/qAeMn3yWCy6nym52bmSDSFEdnZWuxCiY0782W9HM2YVQdz6t4WyrLBMEgaOhghikNRl9JCahFTMCXg2Q5hSXyljU5rkpF5JcvbY/jIkPVFyGOjDwpv0rQHWzB8FBShfz+3XEU3YIv9rT7TC/+La4mT5qnXyuwcekr3ltVJe0SB1+45KWyKUQRB0xLU1Sms8xA1xzbjaauXMU2fI9y84R6aOGS15OYysYn1vtEcuaY9k4kz/7P37IFhnqggiWOS13SgjoCII9yf8cxSdZSjOTSVMQa3WTuAS+H9tYGi6EL06lIASiFYC12Pg/zAMnoIwRu3nF3c1/xFYhqqnG6p/Fo8v9V9zEVGzaSII0uBFz4vfnnEh6kr4chOwcUHtSfhMB3WtxutT4MZ7L942qyIIb8npeUpACUQjAd5pPQ9+F3yMEwDbcewmOEUNjOjgyFbiANNe8G8LczA6s/04+BD8cTjFE2pKQAkoATMIqAjCDIpaR9QSCH8RRLMcKjkkBdsLZOOWbfLlitWyaNESqWpskbrENGnp3kt6TZ8jWSNOlNbkPKmurJGqI4eldt8ukZrDEld3WGLL98uU/P5yMqInpEMEMWrIMJk4Zqzk5OVIcoq9PQSBu1y2Fx6Qx177QJbtQTqMtkyIIOZDBNETIghEgkASg2SIINIh5Ijds0aSDhZIj4ZyubtDBNGx5m63s7zzxR/j1gQc/hpRRUWFHDxYIps2rZPPlyyXRctXy74jNdKa3kOSew3BUnwKhA2JkghhQx2iczSVY2PSoSLJzUuSkcP6yylTpkg20mb07zdApk6dJOlZmRKXkOD3fjvi0S6CqJOb//JvWbrnCEQQo6QhL1/qM3u2iyBaWiS2tVkyMTuTs1pldp9EOWtEnvROiZcUaAbaeVM0wHuQ/omcQBEExScUlsTHH78KKIFoQNv8NxF66KbmJvlixQr57Z8elMKyeqmoapOWUkRUh8gmLjtPUjOSpKm+TOqrD0lsc63MOXmyXHzufJk1Yaz0zs1D3byHSusIMWFOaBR/XYpe1asiCK+w6UlKwFMCKoJwn9ghFGVqaas9gAc3u396xJfkPalim1H+DM+NKUQiHoIOUAkoASXQQYD3/n9joMG/Idwor+ZfAq+jem4UtdqHeHCGf5sM+9pNFUHwixISOjpcqOKvcUZn+DecalJPVEFcWJsN/yGcUSUc3S3ir30qYVaYNDUqgjAJpFajBJRAxBOYjxHyBsNkJyNluMBNcEZrQPxbS6oMR1vUGnGMW8Cc3WNnUxRKMPQTQ3Bxg5yaElACSsBMAiqCMJOm1hV1BMJNBMEFXnptba1UVVZKZWWZFO7eI9s2b5eCvXtl3/5iOXToqBxDeP/y+DSp6tZH+syYK5n546QuPlPqETWirrpCakv2SWzFQYk9ViQt+zfLyG6pMqZPnjQ1NMmwgUNkytgTpXuv7tI9F45d77EJcZKAFBlJSJcRSNtBEcSrSIex55AUtWZIzsSzpCqVIoh4aY5pkJS4RslsqZSYgtWSiHQYec0V8geIIGYiEkSgRRCclxaIAOrr66WmpkbKy8vl8OHDsm9fkWzYsFpWb9gkm3bvl/qUnpLYf4SkDj5BmmPTJC4WXGPjpK6yROoO7JLa7RulW0arDOyZKeOHDoaoIE569uwls2afJIlpqZiLeMlOT0c6kwxJTU2zLPYnQhiR9HUKE//NEL/IlkEEccufn4AwpV0E0dxzhNRn9JKquHYRRFxri2TGtsg3urXJqX0T5PT8bOlhEEHEWm6zGEUQ5kaDcCiCwPxUQsxAgUQ8unDo8EGIUr6UB5/4j5TUJUgdrq+ElhSJze4tCRAPpWalSGN1idSW7ZXGqlKZOKKfnD59vMwYNVx6d8+VBIg+shExJSUlRRLi4pFBIxEpTTQShP+uPq1ZCUQsARVBuDe1yFXUZTPJVXiNmxDVjhPghp7hBiBcjOJGIDUloASUQLQRsE0RtB4AGB1Hzb8EuPmTf5+txvX4Cf5tMuxrN1UEQRrc0Uv1iatfp0gAKWvga+H8AsHn9Gp4GpxfvrLgzG8ysWMirUkunVGn+uhuE6dFRRAmwtSqlIASiEgCFJ4x7cWpTkZXg2P/g58CN/5gtHeKNX6vM1i8s0sxHRX3H0ckVR2UElACoUJARRChMhPaj7AkEI4iCC7i7t69W9atWyvrV6+S4n37paa6Bguw8TI0f5icfPJMWbJ+p6zcVybrqmIk98QZkjRghByNScaiO76iYKd+fEMdBBD7JebwTonbvVFO7JEho3t3k41rNyJNRrN0z8yS2LhYGTVyhMw6+WRJzk6XnNxu0qtXYDfPFBSVyMI3PpdPdxyQXVigzp12llSkdpOyljhpi4+R1FiIIJrKJb5gnUUE0a35qNzTEQnCWSIPa3JsLr+btQTPeaEAYv/+/bJt2zb56quvLCKIqqpKaWiokr2HkNKjslHSx58qiUNPlLi++RgDRAyIahHXEoOoFvXScLhQSjetkGFJTZKfHieDIE7ZX7BXaquqpe+A3nIUdTW2tcroE0bKaETrGIKoHYx2kNetm/TMzfX7e7AOLRyGCOK3EEF8BRFEIkQQrf3HIh1GHylrTZQmCDZiIIRIb6iWKd2aZGafeDk1P1cGZ8ZLt8R21u3pMDgD3IPijp7Ys2FZhUI8y5jOpRXcDpcfkYrKcqnF+2X5oi9k8dKV8unKTVLTDWKTPqMlu99oSeneRxLSs6QpBkqJpqPSVLVfjuyFMKWhVIYkNkp+TpZkIl1GItJmfOMbJ8nggYMtopTcXrmSmp7qWWdDvLRGggjxCdLuRQoBFUG4N5MzUGypTdGT8Jxht9WOE3gUD68xAOFGH65XWL/6KCsloASUQLQQeBMDPdsw2A/wmBsk1fxLgGswvzI0cQCP+/m3ybCv3XQRBIncCr8vCGiYl+tyk794qAgiCBOpTSoBJRAWBCh64B/duU56y3u5D8MZ1eEWuK+JrytRB3ciMO3FnrCgpJ1UAkog3AmoCCLcZ1D7H1QC4SqCWL9+vSxetEh279wpjQ0NkoFF2MysLBk39gSZO2+uvLVotby3drd8uOeY5IyfIQn9h0lpG/bgx7RB3ABVf1ycxJUfkLjibZKwY7WcOryvzBydL1sQraC6vEJiWlulrLTMEgVi9Ijh0gjxRHZeNxmeP1wGDOgnOXg9BnUwCoE/raDooDz91mL5ZNt+2dmUJLnfmA8RRI4cbWVuhXhJi22SLIggYndQBLFL8lqPIRLEpXLy+FE+f6nzZFxcWaiurpYDEEBs2rRJNm/ZIkWIzMFF+NTUFETQiJOt+4plfUm5xIw/TWKHTJC4PkOlFSkV2lrjpa25TTIS26SpbJ8c2fyVjIMgYgJUA5OH9JIDEEEcPXRY4pPjZHdRkRxFBJDBwwdLHqJD5Ob2lD59+mCORsio4a50vJ6MyH5ZfnE+CBHE7yCCWAURRPLAMdLSb6xUZ/SW0uYEiGySIOholcyGShnUfEDGptfKqSN6yKSBuTIkL6tDBMG6KYRgRAheP66CqrnutyPhgzU6B9OSlJSUyI7dO+TosTLB20C2b9giG7bsllUFxdI2bLIkjviGpA0+URKzciUmMVnqm+okPgZ7YOoOysENiyWncr/kx9fJKERHiUO6mcqKWhk2bKR0QzQI6IVk2MhhMhiRO/r169dJfOG696FbQkUQoTs32rOIIqAiCPemkymsn7Ap2h3PucivdpwAo5k+ZwOEmze5yVNNCSgBJRBNBL7CYKcaBvwMHn8/mgAEaaxMw8SI2FZrwIMUOH8Aqtkn4BcRBJu6DX4P3L93bY4P6ik8pBLTkxQb7lwUKoJwh5KWUQJKIFoI8DP9m3CKHxgBwpExmi/FCvxsfgXuqyKxAHX8E850ShRCqCkBJaAEAkVARRCBIq3tRCSBcBRBcGF39erVsnjxYsnt3l36Y9F14KBBlogAaWnJCNGfLu8sWidvfrVDXl53QLpPnS2Jg0dikbpFGluaLT+AU1OSJRHpMOIPbJPEbUvlkpmT5cpz5iNiQY20YSd/E9JmMCrE9i3bpKBgp+zYWyDJOGfC2Aly4YXny4SJJ0o80gD4WwSxEyKIf0ME8RlEEAWNiZIzdZ5UpXVHiEYsnEOAkRHXLDlIh9G8dbUkH96DJK/V8rtrF8iM8SMRXyFwxi+WxcXFshxzshQRIA4hAsT4MWNk4oQJWCgfhkXxGHl36Zfy/OIVsisrXxoRcSBpwEhEG4AwBVEgmpvaJAkROtrKDkjd7rUyDl8n5w/rKVd+ex6kuq3SUFMrDY01EFdsk117CiFmaZZNWzajzRI5bc4cmTd3rpx0EjfE+teYL64UIojbIYJYveeoZAxEmpWew6UyrQdENokQdUDwgbF2b62W5i24Po/tlDPG9pazTp4o08aOssgd2hXHvAdmDa7m+y2ZVoh2GImDohO+D6zG1xmdg8KUjz76SJYsXSJVFeUysG8/6ZnXG2ljRBZt2i0JE2ZLwujpUps9SFoSEDEF75LGpkZJSWiQxMbDcvirD+WE9FY5Y9RAmXfiCVILgdDK5auksLBICvcXyv7iffKNGd+QefPmyQUXXCBxEAhFgqkIIhJmUccQBgRUBOHeJBl/8/AMze1un1tvfiWxOXQjnv/dPcxaSgkoASUQMQQKMZIBhtHw7wg3QKr5l8AlqJ7BAIzGrAoV/m02rGv3mwiCVL4FXwinctRfxhDrjDzBxTF/mIog/EFV61QCSiDcCPB+KsUPv4VPdtJ5btSj6IEiCe4k4Oezt3deWdencOYYexXOmL5qSkAJKIFAE1ARRKCJa3sRRSDcRBDWTAK79+yW7Tu3S8+ePaV3794Wb7cWaWtrlNc/WS2vf7lDXtl0SHImnCKJg4bLsTaIGyBwoKVAwJB47KAk7EckiK2L5erTT5afXvIdSYBygF+qmhqbZM/OPbJxw0ZZtWqVrNqwRsBKBg8YKD/84eXyjelTJSElCToElvY1kJbjS4oiiCdf/0wW7SiWPc1JEEHMhQiimxxtwyIzFrzTIQbIbKqQtp1rJPnQHundUi2//dH3ZMaJ7QvugTLudDhw4IAs/uwz2YboHM1YfJ81Y4aMPeEE6d+/v6UbL370mTz27qeyOaGP1PUaLkkDR2K2IIJobUOGklZJgrilraxY6nZBBBFTKWePGSA/u/Q8SUW0iBYs8Dc01Mq+fQcQ0eCg1NZVy+IvFsvWrVvljPnzkQLlZBl3ov9T3DJ0WhlEELcxHcbuI5LaH5Eg+o6RqvQecrgtRlrjUiSZIojYeqlc/Z6klmywRIK4aN4smTN1IuakBV+8zYn+YJxbCoOsIgijAIGvMQIEBUMvv/yyFO8vkjRc++NGn4CUIuPlSF2rLHzvC0k4cbbEj/qGlKf1lqZY9BJz0gbBUDLSXyTUH5LSpe/J9J5p8t3p4+RMjKMNDDZv2CyrV66U9RvXyeZ8BHtLAAAgAElEQVQdm+UEzPXcufPkiit+2EmIEahr0B/tqAjCH1S1TiXQhYCKINy7KN5GMd7zsdoiPJjt3qlRV2onRsz03VZ7EQ8uijoKOmAloASimQB/oDKIHRLyfW2/wCNjhIJo5uPPsUPFLx/aNMCQhfzbpGafgF9FEGySAog74VfDk0ycBd5deh7+G7g/Q6KrCMLESdOqlIASCDsC3OTHcH+3w0c66T23mr0DvwO+vqPcD/AvIzd4auU44T/wB/38+e5pv7S8ElAC0UlARRDROe86apMIhJ0IghJMrLg3NjciQECjZbHV6u1IWqQVIogX3lsur63cJe/uqZa0EdMkod8QqYEqoBUqCu6WT4DaIbEMIogiiCCwY//qMyGCuKxDBIE2mJ6BoocSRBrYtm2bLF+9CtENUD4hRr73vQUyadIESUjEcnYMv4r5b9f7zsISefKVT+SLghIpakuR3OlzpSIlW8pasZAenyDJbU2SWndM4veul5SSPdKjoUJ+/5PLZMaE0V6rXL25tPhF8/ChQ7JixQqpx8J7VrduMhGL4lmZmRbWtOchgngUIogdFEH0yMec8F5QAmakPTVEKuaytaxEKrauknHxNfItiCBuWHCOpCYhZQYFEm2t0oS6myFQaWtskGXLlllEECcjAsSg/HzpDkGMv41ij2MdIoilBYckpu9wSRk6Seqze0lxEyJZYDyJEEHkJDRK1YYPMScbZGq/HLls3hw56xtTcHYd5oXylGRTu0o+VjNGJ+E1vG7dOnnnnXfkxRdflKED+8gJo0bJpInTZPT48bKj5Jjc+uBTEjN6hsSPnAIRRA9pQb4YpstgLxPjEfuitkRKF78np/TLlEtnTZLZJ46X7hkZUlNdI+tXrZQ1a1fL2k1rEYElWyZPnor3x+UqgjB1drUyJRDxBFQE4d4Ub0cxY96nR/H8OvdOjbpSCzFipuO2muZjj7pLQAesBKKeQC8QKLGhQDEYRWFq/iVAZb5tCiaGLFzm32bDuna/iyCsdHjHgEKI78LH+YBsF86l+IEh1vnY36YiCH8T1vqVgBIIRQLMJcVIDr+EG0Nb2faVSwUvwe+FW8UP1jLclrcRnuXmAJlL7F9wfmFiNGA1JaAElEAoEFARRCjMgvYhbAmEnQiCa72U21szCVB/0CmmVXskiFc+WSlvrNwpb20tk7xx07Fjf6hUQzDAL0axSCORkJgocVhwj9u/U+K2r5TLT58hP/reeV9HgrDGt6qqrpLS0lLZW7RPKqqoA22VCUjx0K9fX4T8Z0YKdsB/kSAKCovlKYggVhWWSklMimRjLNWpWUgAHouoA9jF0NYsKQ3VErdviySX7pO8phq57ZoFMm3cSD9KM+xf7tXV1VJUVCRtEJmkpaVJn169JLFDAMEzXoAI4gmIIIqS+khLryGS3HcoInPESFsrJrS1STKSkYbh6GEp3bJGRiTUyPwxA+WGi8+V1OTjezWY3qENHotF/8K9e+UghBeDkQqFoovk1FS/vw8pgqiorZff/2OhfAkRhOQNkYQBo6UxK1fKLJcmBDa4HLITmqRy42eSdGirTB3cQy6cPUvmTp7IuBe4XHm98LrpcvGa3n+KILZs2SJrkD5m3Zo1MnJEvgwdOhTROQZJbo9esmZnofzq709K8+DxEpc/Xhqy+kgT+CI0h6QytUZck7TUHJZDKxfJlB4pcsHUMTJv6lTpk5srLYiqcgDzvf8AvLhQEhOT8b4YIBMnTrUIjSLBNBJEJMyijiEMCKgIwvUkUZdWCzdmuroZzx9wfWpUluD6BiOWGm0wnuyNSho6aCWgBKKRANXXK2wGPgPPl0cjjACPuS/a22/T5rl4/kaA+xFOzQVMBGGEwoUx5pKfCGf4KE5cDzgX3bhlgb/9q+D8nU9FEdWoG+BL4f6M+mBv4lQEEU6Xs/ZVCSgBXwl0QwXXwH8Gd7bdjamZmX/qPvgOQ6P80cxUSFfBz4C72rrI0Fn/g1P8sNrXzuv5SkAJKAE/EFARhB+gapXRQyAsRRCcHgoh+KuUAT47rbe2iyDeXbZO3vxqu7yyukiGTDtFug0eKuW1tZaIAkxhkZiYIDHlB5E1Grr9gi1y8Wkz5Iff/Va7CMIgqmCUgvYoBO1O4wKvdbc99BQwbzOLub7OdkEE8R+IILYcLJey2BRJGzxaatMypTI+TprwXyJEGSlNSNJQvFMSyw9JbluD/PT7F8jk0cM7rZS4bsn3EkZGFiqAY4xK8DJEEE9BBFGa1kfieg2W9L4DpbapSZrhMYiikJWWKo3HyqR4yzoZCBHEaWMGQwRxQScRRBPKUghhjS7BNilqQUOd2vJ9NPZr4CVXWVcvf37if7J6F0QQ2YMghIBwICNHanDxNKErcbGtFhFE+cYlknhkl0wfNVC+edJ0mTFuPOYkgfKVjguYX8v9KxZgOoy9EItUHD2KHC9NMnDYMMmBYCQG13BdXbMsXbtJ7nviP1LTe4jEQsyRkDdQ6pvqpbWxTrIwnvjYFmmsPYY5WSUjM+Lk9NGD5ZyZM6U/BC7H3xeIgIH3HNfmYmLiO70//DUPgapXRRCBIq3tRDkBFUG4vgCGoYjxvg7POAf+lutTo7LEKIx6i83IL8Nz2xztUQlHB60ElEBUEDgPo2TqaqNxE+W+qBh9cAfJOxTcPGq8ScC1nMeD262Qbj0oIoiQJmLTORVBhNNsaV+VgBLwlsBQnPhTOKM/pDmppAHHGKnhLniBoRx/NF8C/yG8PTGzc2MkH/5xfhJ+xFVhPa4ElIASCCIBFUEEEb42Hf4Ewk4EYUXOdWR6l830iBTQ1iLb9x+SrQfKZHNxuWT2Gygp2d2wBtyIYziHi+ZxsRJbjwgKVcck9tgRGTeon0yEcKA9ukPozOvR8irZsHWPHKiplyqk3kjNzpWGhCSpgVKjFf/FQaQRz0gKVUclrr4GXxKbZea4UdI/r7tLpWugR7ll915ZW7BHjiZkSEt6tsRnZEsrogm0R4JolWQsurfW10ltKcQcsY2Sn5ctU08YJQlIk2E1Rh/g4nscJsoosAjUWHjJ1UOw8fGqTVJ8rEYS0hBQLTVDmhAFoYYXDy9J5JJIjoN44PA+SYSAYGBulozo308GIF1HHP5D7AtHF6/pw6BgpLy8XBrr65Hioq09YkYK97YgpUxjixQdPCxfrN0gNek50oJoFoLxtLZA6gFPxnskkX2FKKLiSLH0SIyVERjL8IEDJSs93dBX65uRgg7/ijpMB+SiQhVBBJq4thelBFQE4Xriz0IRpjc1Ghf6t7k+NSpL8JsclIqSZxj9I3j8o6ikoYNWAkogGgncgEH/3TBwbiGwbm6PRh6BHvMxNJhtaPTXeHxPoDsRRu2pCMLFZKkIIoyuZu2qElACHhM4FWf8HP5NuLO7iozO8zD8Lx0/9tgQv9x8B07hxCy4q1v6FFAwNNMT8E/gvKOppgSUgBIIdQIqggj1GdL+hTSBsBVBOKHKJWaGxKJz534Tozng3/YY0u1L0DzGJWu+ZvXjS+0s1x71od1cfYXy/xTzix6/qDHhA/fc87HRrL3ll0XmOTueQML/ffOkBd59q4Az1Bgfkzn7bCXMx5wPjpNbaELRWgH7CC6gZnQ6tSMwOa8nxinneKy6HD62f30F+9o63n4LyFv7zu1KfL9QWGMdQxKO81piGY6lXT4RPaYiiOiZax1pUAmoCMI1/htR5EFDMf4J5eYY268DrmuKnhJvYqhnG4bLVLC+pP+OHnI6UiWgBCKBwP0YxC2GgRzA436RMLAwGQOjN3FDqtX4N5zrO2r2CagIwsWVoSIIfesoASUQaQR4z/fb8Jvg01wMjmmJ/gGnuhNxbi3GHQGXwyl+wJYul8aURk91+GGXpbWAElACSiC0CKgIIrTmQ3sTZgQiVQRh3Zve/i+iB1gWdtuXdq378LnwzkV3vtp1DztLcY2BpVxlD/P/pFP4YBUNWJMpWFu17SkXrYPfY/tM2HeOhYvtfMy+W+eAZ1jnxCom8D9Zz1tgNJE6dJ59R1YSi3EsFApYAo0YrinjtXVczcyZ5BkcZTAENtYriHKHWMt1RVEK+88eteEVvkv4fonHI46BZ7D/nYVCnrMLtzNUBBFuM6b9DVMCKoJwPXG853O9odhuPGa0UDXHBG7FIaaHtRr/lHWHlys0JaAElEAUEGD6H0aEttoKPHC1xhAFWAI2xCVo6SRDa8/i8aUBaz38GlIRhIs5UxFE+F3U2mMloATsE+APsmvhP4H3dgGpCMf/Bn8MXg2n2GEBnOKHSW4ArkGZl+CM+rDUjfJaRAkoASUQqgRUBBGqM6P9CgsCkSiC6AreujzNvezuLjpb40WwfMd2/xCd0fDpaWeA4dpvZ5eBe1caJSCUHvC6Ckb6CLbNPhyXmlAEwdUhRnpoxTGmWonHf0gaE6JXfWC6pSKIwHDWVqKegIogXF8CH6DI6YZifD7f9WlRXYKLT1yEMhojrL4b1VR08EpACUQLgc8xUEaFttqreHBBtAw+BMZJ3ucZ+vExHs8LgX6FahfCRgSRA4JcwOMvee5MDtRuYhVBhOqlq/1SAkrAXQL5KMhcXYzcwJCGzmw1DjLqw3Nw3jtmuoxr4Iwc4U7U4C0o9x/443Br5Ah3+6nllIASUAKhSEBFEKE4K9qnsCEQHSIIY8wBT0QQPM8amyB0p9Q2skXo9rRzz8K13874WnPJ8apxfKV5cz2aOatW8scTkVASYYlsYfm31RI5hQKIGLdFQ2b2L3TqUhFE6MyF9iSiCagIwvX07kGRQYZijAzBe0hqjgkwMBajPjBNrNWYj5152dWUgBJQApFOYBcGOMQwSE3HENgZ/xea+5GhyU14PDawXQir1kJaBDG440vXOfjXNgxXCV6jwuVJ+CI/IlcRhB/hatVKQAn4jQDvOs6BM7cj1ejO7sjzTinV6oz8wM/VMfDL4FfAe7rRQ6ZefgH+KHyNG+W1iBJQAkognAioCCKcZkv7GnIEokMEEXLYtUNKQAmEAQEVQYTBJGkXI4GAiiCczyIX8xnJ05jpiveRuDlGzTkB23DkXJ+YrdCUgBJQAhFOgGsMDPTGvx9W+yUe/DnCxx1Kw/sdOnOnoUNH8DgvlDoYYn3xuwiCu44ZioOLcXxjMBS7K+Mb6WY4v6ga30yOzuOiHXOX7XBVsRfHVQThBTQ9RQkogaARoGjhCvh18EEuelGF4/+DPwDnH8vvwBn1wZ10F6yaUSOYLoN5p/ijWU0JKAElEIkEVAQRibOqYwoYARVBBAy1NqQElECYEVARRJhNmHY3XAmoCML5zI3G4c02Rc7C8/fCdcID2O/70Nathva4KJgFZ/YqNSWgBJRApBLgYrttlH6m0H4+UgccguPiGvsjhn4x6B7X0fXvj/3J8psIgvnjfwP/ATyjo+1j+LebGxfNQyjDnPWeGBfzvg9/3ZOT3CirIgg3IGkRJaAEgk7gFPSAYZDOh7tKW8FQh/ycfQbO8y6Hnwl3JyH1vo7znsa//hCeBR2kdkAJKAElYENARRB6SSgBHwioCMIHeHqqElACEU1ARRARPb06uNAhoCII53PB1Ke299KH4bWC0JnCkO3J2ejZmza9m4zn3DCkpgSUgBKIVAITMDDbSNAz8Rqj46gFhoC9v9390fT+wDQfdq34RQRxBjBwZ3B3OzgojihzgukqHGMueW+MSpcL4G95c7KDc1QEYSJMrUoJKAFTCVBgxrQVFD+c4EbNy1Dmrx1/EL+Hf+n2Pqdtq6rFC6/CKXz4FG5NR+xGk1pECSgBJRD2BFQEEfZTqAMIJgEVQQSTvratBJRAKBNQEUQoz472LYIIqAjC+WQyhPmfDEUa8ZhRnZsj6Brw11B6oOJDNpX/GM8f9leDWq8SUAJKIAQInIM+vGHTj0F4XhgCfYuWLnRa1O8Y9BT8uypaAHg4TtNFEPPRAYoQ4h10ZDpe/9LBsRy8zh3KDB3lrTE3/UT4bm8rsDlPRRAmgdRqlIASMI0ABQ/8YXUp3Bppx1HlDMfHlBcfwUfAKXwY7kZPGEaJCk4KH16CV7pxjhZRAkpACUQiARVBROKs6pgCRkBFEAFDrQ0pASUQZgRUBBFmE6bdDVcCKoJwPnNMcXq1och2PB4ZrpMdhH7vRZsDDe0uxGNGxVZTAkpACUQqAa5J/NMwOG6WTIFTRKcWGAKD0AzX0Y3G6ERvB6b5sGvFVBFEbwx/CzzbCQbuWv6vg+O34/V7TED4PupgaHczTEUQZlDUOpSAEvCVAPM6nQdn1AemsHBlO1HgNTijOPDzcJqrEzqO78W//+nwXW6eo8WUgBJQApFMQEUQkTy7Oja/E1ARhN8RawNKQAmEKQEVQYTpxGm3w42AiiCcz9hnODzbUIQLKFxIUXOPwAsodqGhKNdFxrh3qpZSAkpACYQlAa7fch3XaiV40CcsRxK+nU5G17nx1WgUND4RvkPya89NFUEwvzx3Jjuzu3Dwdw4KUG3qaIfyJzj2azjzzTBv/ckdb7bZDuo6Fa9/bgI6FUGYAFGrUAJKwGsCo3Dm5fAfwvNc1ELl5XJ4MZzhC+d1fF66arweBRjBh5/h78JbXJ2gx5WAElACUURARRBRNNk6VPMJqAjCfKZaoxJQApFBQEUQkTGPOoqQJ6AiCOdTxPzhfQ1F/oLHN4X8rIZOB8nqz4buMKpqN3h56HRRe6IElIASMJUAN09yo7vVVuLBVFNb0MrcIXAMhYzBCH6D53e7c2IUljFNBMHQTwVwe2kwmEeM4difhTMVBlNW2BrTZDBfvT2jAIJpNmzzkcXgtT/Cjcoj6/lUYl5swoSqCMIEiFqFElACHhHI7Pj8uhL/uvMl4ijK7YNXwyfAU91ojYKJxfCF8Fc6znXjNC2iBJSAEog6AiqCiLop1wGbSUBFEGbS1LqUgBKIJAIqgoik2dSxhDABFUE4nhxunqmC8/661Rh99JEQns9Q69rMjntrxn7NxROuZagpASWgBCKRwKcYFDegW42RqM+PxIGG+JiM69bs6j/gN4R4n4PVPdNEEFSaMMqDrVFRei58tYsRPozj1zkoMwWvr3Jy/qs4xjDxRuPO5u5whoL3xVQE4Qs9PVcJKAF3CfBHJyPcUPjwHTh/jLoyRmyohFN8luGqcMfxDfiXKYmeh1M4oaYElIASUALOCagIQq8QJeADARVB+ABPT1UCSiCiCagIIqKnVwcXOgRUBOF4Lsbj0Dqbw7qA79m1y01I3Oxp3BT6Kzy/17NqtLQSUAJKIGwI7EBPhxl6+3c8vjFseh85HbVNZ/UyhvbdyBmeqSMxTQSxFt060aZr3JU8Gc40F86Mi38H4L3tFFqC16iqdGZDcXAn3KhcZfkz4B/6iEtFED4C1NOVgBJwSqAXjn4fznQXI/zEqhD1Ptfhm/zUhlarBJSAEohUAiqCiNSZ1XEFhICKIAKCWRtRAkogDAmoCCIMJ027HI4EVATheNa4Aeclm8OM9FwUjhMdxD5TSEJBidVexwPbzZpB7J42rQSUgBIwlUANajNGob4Vz/9kagtamTsEmHnBmAnBnXV0d+qNxDKmiCAYup05SGJtCN2C57xx7MomoYCjSA/X49i/XFWA41/AuYvaaL/FE37Z9cVUBOELPT1XCSgBewT4WTkHfg2ckXIS/ICJ+QffgjNPF8PwMS+hmhJQAkpACXhOQEUQnjPTM5TA1wRUBKEXgxJQAkrAPgEVQeiVoQQCQkBFEI4xM2IB00xbrQ4P0uFMn6rmPoFHUZT396xWggd93D9dSyoBJaAEwoYAI+8fsentJXjOzZdqgSXwVzT3M0OTBXhsjNAR2N6EdmumiCBOwRgX2YyzCc8Z2aHMjfH/DmXudFBuCF7f40YdxhvU1uLP4AF3WPtiKoLwhZ6eqwSUgJHAcDy5osPtRb7xlRZ/sL4J5xeP9+GNvlao5ysBJaAElIBF0HtzBwemYLtAmSgBJeA+ARVBuM9KSyoBJRBdBFQEEV3zraMNGgEVQThG/1TH/SlrCUYOHRu0mQrfhq9C1x+36X5/PGeKcDUloASUQCQRsJdGaRYGuDiSBhkmY7kN/TSmXmKEDgoZ1boSMEUEQaHB0zZ1r8FzRnhwx1ag0BQ7BSlAGO1OBShDxSWVl0b7GE/muXm+o2IqgvARoJ6uBKKcQDbGfw78MvhpcNu0Pb7ioUJ/OZwRH56HV/paoZ6vBJSAElACnQioCEIvCCXgAwEVQfgAT09VAkogogmoCCKip1cHFzoEVATheC4YOvskw+HX8Pj80Jm6sOkJhSMbbHpL4TwF9GpKQAkogUgi8E0M5m2bAQ3F892RNMgwGcsV6CfFjEbLwJPqMOl/ILtpigiCaS/ut+n1C3huzEniaFC9cOAA3DaVBss/ALfuvHMF5UIUYJtG+wpPOEBfTEUQvtDTc5VAdBJIxLD5pYACsbPgfG6mUfiwrOMz72X8e9DMyrUuJaAElIAS6ERARRB6QSgBHwioCMIHeHqqElACEU1ARRARPb06uNAhoCIIx3PBe0k9DYeZ05253dU8IxCH4kxJa9yBy3US7tJVUwJKQAlEEgHbjehMv50Kr4+kQYbJWOajn+/Z9DUfz3eFSf8D2U1TRBD20lk8gVFc7cZIfoAy/3ZQbi5eZy57d+w7KPSSTUEVQbhDTssoASVgFgFGv6HwYQE8z6xKDfVs6ficY9QHVVj6AbBWqQSUgBKwQ0BFEHpZKAEfCKgIwgd4eqoSUAIRTUBFEBE9vTq40CGgIgj7c5GJlytsDvE+Pu/nq3lO4HOcwpDwVuPzUz2vRs9QAkpACYQ0AePfVHb0MNwopgvpzkdY507EeNbajOlkPF8aYeM0Yzh+E0EsRO8ocHBlDA11np1CVXgtF+5uTnt7+bc+xPlnuOqAi+MaCcJHgHq6EohwAoMxvkvhTHcxzA9jXYc6GeWGvscP9WuVSkAJKAEl4JyAiiD0ClECPhBQEYQP8PRUJaAEIpqAiiAienp1cKFDQEUQ9ueCm3hW2RyajeeLQmfqwqonjPzASNlWYzhypsdtCatRaGeVgBJQAs4JPIvD3zMUWYHH0xRaUAgww0KJTcvfxXNGDVfrTMAUEcQNqPPvNmRfwXNGZ3BmSTh4BG4MF2Ut/wYenOvBbN2LsrZhpjjhnHhfTEUQvtDTc5VAZBLIwrC+Dafw4TR4jMnDtEZ8eB71bjO5bq1OCSgBJaAEPCOgIgjPeGlpJdCJgIog9IJQAkpACdgnoCIIvTKUQEAIqAjCPuaL8DLvORmtH54wZbWa5wTsRagei2o2eV6VnqEElIASCFkCTM893dA7btq8OGR7G9kdYyqmBjj/tRrX6f8R2cP2anSmiCCo/qEKyGjr8YQhOZwZozS876DAdXj9UQ+G9DnKGsNO8dR/wn/iQR32iqoIwkeAeroSiBAC8RgHP7MofKAAItnkce1EfdaID/ojyWS4Wp0SUAJKwAcCKoLwAZ6eqgRUBKHXgBJQAkrAPgEVQeiVoQQCQkBFEPYx34GXycZqtXjATYrM767mOYH+OKXI5rQr8dxRCnDPW9AzlIASUALBJ3AQXTCmv7gPz28Pfreitge283E3SPwmamk4HrgpIojxqJ8h241GFUoenGktHNlDOOBIpDDQzpcHR/UMwoECuFH1wrJm5DJTEYS+a5RA9BKIxdCZS4mKRkaVYYoeM207KmPUHEatsc3hZGY7WpcSUAJKQAl4T0BFEN6z0zOVgKgIQi8CJaAElIB9AiqC0CtDCQSEgIog7GNeiJcvNxzagMe8v6/mPQFG0ehjOJ2bO7nJU00JKAElEAkEUjCIGrgxIva1eP5YJAwuTMfANXnj3+4n8Jxr4mqdCZgigqD44Cg804buFXj+tAPi3EVN4UJfO8fdiSJhPO1xPLnKTj3Mb7bGxxlXEYSPAPV0JRCGBMagzxQ9MOrDEJP7z1QXb8Hfhi8xuW6tTgkoASWgBMwnoCII85lqja4JDEaRbq6LeVSCNywa4a3wQ/A6j872srCKILwEp6cpASUQ8QQ6RBDcADTOwWA3dnxuRzwLHaAS8CMBFUHYh7sUL88wHHInrbUfpykiqn4do2DkWKtxs9PEiBiZDkIJKAElIML1Etvo1fPw2scKJ2gEmGWBkcutxvWms4PWm9Bt2BQRBIf3ph3ADANFJUq5nfHfhtfudcDlJrz+FzeZcaGSIeSNCiSeyht7DEXV5GY9joqpCMJHgHq6EggTAqPRzwvhC+DDTe4zhQ8vwV+E87GaElACSkAJhA8BFUGEz1xFUk//h8H4O7dmGdoohu+Ar4bz5sUquKlhkFUEEUmXpY7FnwRaWlokLs42uKU/W9S6g02gQwQxAf1gKFt7RkHc3mD3U9tXAmFOQEUQ9ieQ9817GA7dj8e8V6/mPYFf4dQ/Gk5vxuNsOIXIakpACSiBcCfwLQyAGzuNlo8nu8J9YGHc/4XouzGqE+/nTAnj8fir66aJIL6DHnKRz9ZW4gUKFQo7DlCs8AM4w6TY+4VP0UI/+GEXI2aY+p/CeWM63k7ZB/DazSZQUxGECRC1CiUQogQGoF/ndXxGnWRyH63CBy5iMO2FmhJQAkpACYQnARVBhOe8hXuvAyGCsMeIIvZH4A/D7QnZPeaqIgiPkekJUUagrq5OHnzwQamqqpJ77rknykYf3cNVEUR0z7+OPmAEVATRFTUjOVfYvGxGSumATWqINjQX/frIpm8z8VyjwIbohGm3lIAS8IjADSj9d8MZLXicCme0SbXgELgPzd5qaHo/HjMwgFpnAqaJIJJQ7x54bzuE+Ub4FE6V6WQ4Q6c4sjdw4Fwnx6mg5KLlT+COQkpRaTkWvs2E2VYRhAkQtQolEEIEmJ+PER+4u3Kaif1iaOmv4C/DGUbQKvwysQmtSgkoASWgBIJAQEUQQYCuTUqwRBBW9BSk/wL+rK9zoSIIXwnq+ZFM4LXXXpPbbrtNCgsL5VlmK0gAACAASURBVLrrrrOIIdSih4CKIKJnrnWkQSWgIoiu+Hk/nVHAjDYbTxYFdabCv/EsDIHpwrlx02qeRLsOfwI6AiWgBCKZACP3/9wwQK59DIrkAYfB2G5EH40/ILkungynQEXtOAHTRBCs8lL4Mz7Q5SIi85FxIdGefYgXT4Mbv0zYK/cnvGhUwPjQJVERhC/09FwlEBoEuqMbjFZD4cMpbnyGuNtrRq75HP4anAIuhpRWUwJKQAkogcgioCKIyJrPcBlNsEUQVk7/xANG3+PvNK9MRRBeYdOTIpzApk2b5Oabb5bPP+dPiXZTEUSET7qd4akIIvrmXEccFAIqguiK/SK89LzNy33xXO9p+X6JMirsKEM1TOHt7xR3vvdaa1ACSkAJuCbwOop821CMP2ROdX2alvAjAXvZGbgBuMSPbYZj1aaKIJjq4r/w73lJgqoVo5rItpq38cI3XdS9Cce5u7vWyz7YnqYiCJNAajVKIMAEcjr+MDMdzzx4gknt87PlfTj/8PMz6ZhJ9Wo1SkAJKAElEJoEVAQRmvMS6b0KFREEOf8Lfr23wFUE4S05PS9SCTz66KNy0003SXMzN+ocNxVBROqMOx6XiiCib851xEEhoCKIrtjvwEvkYjXe50qHtwVlhiKr0YUYjjE/O6NmD4msIepolIASiFIC6zHucYax/xuPr4xSFqEy7OnoyDKbzkzF85Wh0sEQ6YepIgiOiQuNL8GNqiB3xvomClG5wp3VjowRHn7p5PgGHGP+rVJ3GnSzjIog3ASlxZRACBDohj58C07hw+nwRJP6RKHDx3CKHl6FV5tUr1ajBJSAElACoU9ARRChP0eR2ENnIgiGoXT2m8kRDwpEaczbyRSGvCE7AB7nBsArUOZpN8p1KaIiCG+o6TmRTOAnP/mJPPHEE12GqCKISJ51+2NTEUT0zbmOOCgEVATRFftCvGRcqOf99PFBmZ3Ia/THGBIjqRmtF54wRbiaElACSiCcCVSi8xmGAfwGj+8O5wFFQN/7YwxFNuM4D8+5eVftOAHTRRCsmukqmI/kj/AUF7SZn+QBOFWorm7mXYEyTzmo7zm8fgOcubfMNBVBmElT61IC5hMwCh/OQPVmRXygmIoRHyjq+gDeaH7XtUYloASUgBIIAwIqggiDSYrALjoTQXCnXo1JY85FPUxp+Ct4npM6KQgdBi/ztF0VQXhKTMtHOgEVQUT6DLs/PhVBuM9KSyoBHwioCKIrvCV46STDy9zsc4EPjPXU4wQm46HtDlxGtX5XISkBJaAEwpgA7xvYbjy/DK8xK4Ba8AhwHawezvV4q3GN/B/B61JItuwXEYR1pFSiXAFfADfmw+LxffA34A/Bd7iJhqE8vrIpuwLP74K/42YdnhZTEYSnxLS8EvA/Aaqoz4fzR9osuDs7GN3pFd/v/Fyi87NGQwG6Q03LKAEloAQim4CKICJ7fkN1dIESQVjHTwHEK/CZToD8GcecReWze6qKIEL1EtN+BYuAiiCCRT702lURROjNifYoIgmoCKLrtDIqQQ/Dy/fh8e0ROfuBHxQj0nK3dJKhad0tHfh50BaVgBIwl4C9dVmK6WxTMZjbqtbmDoFiFGKkT6vp3/Su1PwqgjA2xz/+feEMv8ovW96krGC4Fe5C2gz/HE6lkb/zm6gIwp23mpZRAv4n0AdNUPTAtDknw40KN29bZySapfC34AwTVOBtRXqeElACSkAJRCwBFUFE7NSG9MACLYIgDEaY+AJ+ogMy5Xi9H9yjKBQqggjp60w7FwQCKoIIAvQQbVJFECE6MdqtSCOgIojOM5qJpxU2k3wVnj8ZaRMfxPGsQtuTDO3zfiPDk6spASWgBMKVwEXo+PM2nefC+8FwHVAE9Zvr44xCZLVn8OD7ETQ+M4YSMBGEGZ1lHVl2vqyZVbe9elQE4U+6WrcScE6AN9opfPgW/FS4GREf6lDPJ3AKH97UP9Z6CSoBJaAElIALAiqC0EskGASCIYLgOMfA18C5i82eMRLXa54AURGEJ7S0bDQQUBFENMyye2NUEYR7nLSUEvCRgIogOgPk4jwX6Y02G08W+chZTz9O4DE8vNoAhPnaByogJaAElEAYE7gNfb/X0H+ur6TBNYp28CeV92fONXTjUzw+LfjdCqkehJ0IItD0VAQRaOLaXrQTGAAAVEh/Fz4DHmMCkCOo4z04hQ/8t9qEOrUKJaAElIASiA4CKoKIjnkOtVEGSwRBDv+BM7+nPXsUL17nCSwVQXhCS8tGAwEVQUTDLLs3RhVBuMdJSykBHwmoCKIzQHu7eRm5meG01cwhcC2qecSmKqYf8SYqtjk90lqUgBJQAr4R4H2AawxVcM10tG9V6tkmEfgH6rneUNcOPB5hUt2RUo2KIFzMpIogIuVS13GEMoGh6BzTXDDqA8P3mCF82IJ63uhwhgVqDWUA2jcloASUgBIIWQIqggjZqYnojgVTBHEGyL7vgO6XeH26J+RVBOEJLS0bDQRUBBENs+zeGFUE4R4nLaUEfCSgIojOAO/AUzKxGtOcMf207ub18UIznD4Fj1fYVDcfzz8wrwmtSQkoASUQUAIfobW5hhbfwWNG7lYLPoHb0YV7bP6uM9Wp2nECKoJwcTWoCELfLkrAPwQGo9pz4GZFfGhBXevgb8NfgPO9q6YElIASUAJKwFcCKoLwlaCe7w2BYIogstHhYw46zZyfzP3ptjkSQezdu1dWr14tpaWlcvToUamurpbY2FhJSUmRwYMHy4gRI2TcuHGSkJDgdltmFWxubpbPP/9cvvrqK6mpqZHU1FQZOnSozJgxQwYO9D2acUFBgWzcuFEKCwvlyJEj0tLSInFxcZaxDxkyREaNGiUnnHCCxMfHmzWkoNdTX19vme+tW7dKcXGx1NXVdRrz+PHjLeOOiTFDC+3ecHndsU+7d++WkpISwbVqaZ/XXL9+/SQ/P18mTZokGRlcGzLPVAThG0vO24oVKyzXEd8/5eXlls8O67zxvTpx4kTJzGTa+8DbunXrLJ8fhw8flqSkJOndu7dMnTrV8nnGfhpNRRCBnx9tMSoJqAii87QvxNPLDS+tx+MTo/LK8N+gk1B1Fdz4JfbXeG5cpPJf61qzElACSsB8AgWokptYrcboAzeY34zW6AUBRvFkNE+j5eBJuRd1ReopKoJwMbMqgojUS1/HFQwCzDNtjfgw1oQOULFOJfWbcIofykyoU6tQAkpACSgBJWAkoCIIvR6CQSCYIgiOtxaeYmfgfJ25P902owjiyy+/lCeeeMKyQLh//36XdVAUMGfOHLnwwgvl/PPP90kQ0draKieffHKXNlnvzTff/PXrr776qtxyyy0O+zdlyhS59tprZcGCBZZFfHdt5cqV8swzz8gbb7whhw4dcnlaenq6nHXWWXLJJZfI6aefHlBxgKvOvfbaa/J//8ePxs729NNPy7Bhwzq9+PHHH8ujjz4q/JfCB2fWo0cPy1xfc801Mnz4cFfd8Or4wYMHZeHChcJ5phAFi9BO6+EcT5s2TS666CLLXHBePDEKXXitGK2oqMiyeG9rubm5MmAAMwN2NoqCnn32WXnppZfkr3/9a5fjiYmJFr7eimb+85//yCOP2Ebtbm+Gc92zZ09Phvx12bffflvuuafres+8efPk97//vUd1kuNjjz0mH374oWzevFn4fnZmFBtQwHLBBRfI97//fenWrZtH7dkWpnBlzZo1nV7mXD3//PNfv7Zp0yZhOX7O2TOWv/zyy+X666+X7GxqzbDtuq2tBJ9zE/CQAjN7xo0De73o/I04x1FaI1b3MPxJL+rVU5RAOBJQEUTnWVuKp0w9a7VX8ID36dTMJbAW1RnFJcrZXL5amxJQAoEjwB+9vA+QaGjyJjz+S+C6oC05ITAHxz6xOX4Cnm9Wal8TUBGEi4tBRRD6blECvhGg8IHRHuhm5IpiDj2GaH4L/i6cQgg1JaAElIASUAL+IqAiCH+R1XqdEQi2CKIanbMndmCECI9WEymCwGLo8nvvvVcoBPDW+vTpI3fccYdcccUVXXZTu1Mnoy2kpXUd0nXXXScPPvigpQr20d3F2TPOOMMiaHBlXDi99dZb5YsvvnBV1OFxRoW4//775bTTTvO6DjNPfPzxx+WGG7pu/GHkDEZ0oG3ZskVuvPFGr8bNBeyLL77YMua8vDxTus7oAXfeeadQqNHQ0OBVnTk5ORbBDMdO4YE7tn379q+ZuFPeXpnRo0dbFuAZsYKP7RlFEPZEPu60+c1vflM++cT2vln7mU899VQXEYc7dbLMpZdeKi+//HKX4p7Uycghd999t+W9xggt3hgjuVBYc/vtt0tWVpY3VQjf74sWLep0LoU6GzZssLz26aefyne/+11L5BhXRkEGrwtGGPGTCOJW9OE+J/2gMoU7ktWUQLQQUBFE55mmErOH4SV+XjCUtpq5BJ5AdVcaqtyLxxS2qSkBJaAEwo0AQyHyM8xo5+PJa+E2kAjtL3cPbLcZm6Zg6gxERRAuLn4VQUTop4MOy68EJqH2C+BUk3feDuZds5twGkUPr8NXwZ1v/fGuDT1LCSgBJaAElIA9AiqC0OsiGASCKYLgVneG8LVn/HE90gMgWUgr8D9EfTjTg3OcFmVYee5cHzRokEdVuhJBcKf9lVca71U7r/6uu+6yRIxwZFyw5aL7X/7yF5e71t0dCHe0U7DBRd1gmisRxIsvvig/+tGP3FoQdjYOCl8YicAqrPB2zO+++65cffXVUlZmTtA4ilKee+45t6JVmCmC4PgZiYQRLGztl7/8pfzhD8YU7+7R4qJ93759helK7Nlll10mnG9PjalFmFKksrKy06kUj+zbt8+lGIGRHh566CH53e9+57BvnvapV69e8uSTT3olJnImguAcz5w5s8tYHfVv9uzZ8v771PT7JRLEb1DtXQ7aZtgTfmj92VN2Wl4JhDkBFUEcn0DmCaqwmc+r8Fwjw5h/kf8YVf7TploqO7uGgjK/ba1RCSgBJWAmgVNR2ac2FTLSDdMpqQWfAHd6cBOL0Xhj49/B71rI9KCLCOLn6NpZPnSPd2SY+yoUbDo60eRjR1QE4SNAPT1qCFgjPjDeq6/xa1tQB+OIUvjALXbbooaiDlQJKAEloARCjYCKIEJtRqKjP8EUQXT6gWiDezGez3JzCpj6jOnKusb3d7MCR8W4I/+VV16RGTOM0ZydV+pMBMEF5IkTJ0pFhe26gP06mSKhoKBAevfubbdAdXW1ZVf4Z5995uNIu57Ofr711lvSvXt30+t2t0JnIgjujGe6EFfpCtxtiykymF6AgghvjGk7fvvb37pMe+Fp3ZmZmZYoB6eccorTU80WQTAqAt3Wxo0bJytWrPB0GPLee+/Jeeed5/A8CiR27drlcb0fffSRnH322V3Omz9/vrz+OnXtjo3vQ0YC8cf7h1FG7rvvPvnpT3/q0ZgciSDWrVtnSdnjKAWGvUaMkTBMjgRhXOi1bZq/r6+Dc2eymhKINgIqgjg+49ywxI1FRpuNJ51D3UTbFeKf8U5Dtbb5kU7Hax/5pzmtVQkoASXgNwI/QM22C+rM7ebej2e/dUsrNhBgxM72fHvt9lu45wr5yEXaRQTxGMZ6dYSMl2KMRh/HoiIIHwHq6RFNwCp8uASjzPdxpPyw/hjOm+Vvwst9rE9PVwJKQAkoASVgBgEVQZhBUevwlEAwRRDOFtKY95P5P13ZRBTgTV6nqTOGDBli2ZVNMQHTHhw7dkwOHjxoSaFgb7e7sdGUlBR58803LTuw3TFHIggu2BcVFVkWg921M8880xKhwJ7V1tYKjzM1hDNjKP1TTz1VBg8eLBR1cEf+4cOHLSlDFi9eLE1NjrX8Y8aMsaQvyM423udwt/e+l3Mkgvjzn/8st912m920BRSOcKGeYgamAeBYESHEIiZxJZhYsGCBJS2Dp/bHP/7RZXQEpibgNcg0ExRcxMTESElJiWXhn7v1mUbDkSUnJwtSvThNQ8EUFkw3YTRGpLCNkMDjFFbYE7fk5+dbhC80ikwYDcXW2G/22VOxyM9//nN5+OGHnaLlQv/IkZ4EgBFLKpRHH320S72PPPKIJaWNI6MAgu8fpv9wZpy3efPmydChQy2fHXy/FBcXW/jw/eMqdQbT3jBNjbvmSATBCCMUUblrfM/u2bNH+PlFM1EEcT+qcxSahvfELoO/6G4/tZwSiDACKoI4PqHctPSczfz2xfPiCJvzUBgOP+gZDine0Jnb8Jif12pKQAkogXAiwFRqxrRJDK+XG04DiIK+Moo61+msxjX+a6Ng3O4OUUUQLkipCMLdS0nLRQOBWAySW+6+C2e6C/5Y8sX24GTeIKfwgTFBfY3c4ktf9FwloASUgBJQAvYIqAhCr4tgEAiWCCILg90JZ7hee3YGXvzQBZCeOM5dhv0clTvrrLMsYe6dpTng4jEXsZl2AAuFdqvigiIXPCkocGWORBAM2c/FeFujOIH9Y+oJqzjBGini+eefl3PPPbfLOewnd7C/8QYDmdm3c845R3796187HTvFIP/85z/lgQcekLq6OrsVceGeC+Pc2R5ocySCYKoDpkEw2qhRo4QL7Ry3PdEGF67/9a9/WVIfNDQ02B0KF/iXLFkikyZxA6t7xuuG6U0cXTtc1P/Vr34l3/nOdxwy5EI6Gd9+++2yd+9euw1zMX758uUycCBT5bpnP/nJT+SJJ7puyL/uuuss6U5cGZlyId3WXAkM7NVLQY2rSA9M6fLjHzOqt3tG5sOGDevyvoqPj5fCwkKHUUwohrngggucCpI4b/xcoCiB9dkzCld4jf7pT39ymJKF19S///1vocDGHbMnguDcM40IhU9G4+vTpk2ziJuqqqosgo4DBw5YilB09be//e3r4iaIIGJQ2QNwRnS1Z+wcf7e3599QUwLRSUBFEMfn/U48/J3hMmD6M373s/9FKzqvFzNHzVDx4wwVvoTHF5rZgNalBJSAEggAgZc7vk9am1qOB+6HZAxAB7UJy3d93qux2jt48C3l8jWBLiIIyvWviRBAyRiH/Tsp7g9QRRDus9KSkUkgDsOa3fHH7nz8yxvb3hrDcC6DcysTXdNceEtSz1MCSkAJKIFAEVARRKBIaztGAsESQXBllvkj7RlvlPeA17uYKkb06hoHHy9SUMAd/d/+9rfdnm0ufl900UXC3fP2bMKECbJo0SLhArwzcySCsD2HC8x//etfZfbs2Z0OcYH+pZdekhdeeEFeffVVSUhI6NIcF7a5wG3P0tLSLDvuL7zQ/XvfXOim2IIpFewZF3k9DevvNngnBR2JIIyncD5+85vfyE033eSWUIM7+HldMAqDPbv++ustohB3jNymTJkiTEtiz6666ipLXUlJ7mXxpBCFnJ955hm79TEayQcffODWOFmBryIIRtuwJ5ZgWov//Y8fHe4ZxQ8UQbgyRrJg+hl3jYv+9lLVMPKJs4grFP7wenFkt9xyiyW1iSPxg+15FNjw/bZqlW3k9/aS6enplogtjCbhyuyJIGzPocjnnnvukUsvvbTL59Hnn39uEftw7pjSxmo+iiAogHgIfr2D/jNEMW9+LnE1Pj2uBCKcgIogjk/w83h4kWG++QE5JcLnP5jDYxirKwwdYH4pX6PoBnM82rYSUALRSWADhs1Ul1Z72uazLTqphNaon0R3fmjo0jo8nhBaXQxqbyJaBMHQU65u0rmiryIIV4T0eCQSoPBhOpwRH3intpcPg+Tuk0/hFD3wpvhBH+rSU5WAElACSkAJBJqAiiACTVzbI4FAiyD43e9euLO47n/E8TtcTM85OG43DAIXCJm+wl4of1dTThEAo0dYd1Pblv+///s/ueGGG5xW444IgsKHl19+2bI46qlRpEEBhb00Bwx9z9QK3B3uqZWWllrSKVAkYGtMK7FlyxZLOoBAmisRBMUFjIZhKyRx1ce1a9fKKaecYjcVSP/+/WXHjh2WdBWu7Pzzz5d3333XbjFG4aA4w1NjdANGtGC0BXu2cOFCSxQQd8xXEcSyZctkzpw5XZrKysqyRF+wJ9Cx1y+KcjgmV8Y0HXzvuVvvH/7wB0u0BltjBARGQrBnhw4dkrFjx9p9/7C8p9EorG1QCEMhxKef8udoV3OW2sZY2pUIomfPnvLxxx9bImB4Yj6IIBgChnlMHG1gOoxj8+FrPemPllUCEUpARRDHJ5afCSca5vlZPL40Quc9FIZFZSzFalZjxA2GkHecaysUeq19UAJKQAkcJ8DvnFSWt+dyazfeE+j6ZV+pBZPAXWjc+CP3CJ4H9iZBMEfvuu0uIgj+qg90vpBCtMmJoVK9Bk7hQg48reNfqiTtxzo8PkDGF6RgwWhUvWskCNcXgZZQAiRgFD7wDh53+nlrfE9/AGeaC4ZM9vV96G0/9DwloASUgBJQAr4SUBGErwT1fG8IBEoEwZsas+F/gjvLNVCO40Pgx1wMZgWO291R+Oyzz1pC3Xtr3LHNFBBMUWBrDD9fUFBgiTThyFyJIHJzcy1CA9bljTG1Ahdq7dl///tfS9oFb42pQSgesRfZ4Be/+IVl93kgzZUIgovgv/ylMz2N495effXVDiMukEOfPn2cDpXXyaxZs+yW4WL4008/7ZaQwl4FTNcwb948Wbp0aZfDXPxev369W9EgfBVBsB9M10LhgK199NFHwsgU7pg9sUivXr3k4MGumvXPPvtMpk+nRt618Vq1Fe0wbQvnj/XbM0Z4YGQTe8a0JowS4a2Vl5db3j9FRUV2q3BnbK5EEBQ5eSr6YWe8FEHwd/vj8B84YLIPr8+D2w8h4y1IPU8JhC8BFUG0zx1VhJVwo9Lzt3hOPmr+IcBw8bZfGk7Da/aVef7pg9aqBJSAEvCFAHP+7bWpgBtmmd5HLXQIcD3fqNan6I43R3wNEBA6I/StJ11EEANQn68qES6eEjrrsme8OfYC/Ev4Jji/hDkzKo0Yp5F3My6Dj7dTmHfD7oZT9WJmLjONBOHbBaZnhzYBpozhDRJGfODOPeYC9Na24ERGe6DwgV/yzXwfetsnPU8JKAEloASUgK8EVAThK0E93xsCZosgKC6n88Z3X/hoOHMU8/tfPzc6yN3GXHRzZp1+WBoLLliwwJIGw1e7++67hW7PGGr+hz80RoDsXMqVCMKXhXumSxgyZIgcO9ZVIzJ37lx5+21+PfbNHI29e/fulsVld1M7+NaL9rOdiSAYjYCCFEap8MaYduGSSy6xe+oXX3xhSXPhzK644gp5/nlG++5sjO6xefNm4Y59X4xCB0cRPd555x2LUMeV+SqCYP1MD/Lkk4x62tluvvlmh+8RY0mmd6GgpKaGe1COG9OE2EtJcccddwjdlVFoMHz48C7FmB7DUTSGxsZGGTRokBw92nVjLN9XK1euFKaT8cUoXHE0NxQoUajkzJyJIFyl+XBWrxciCAogFsId7dzegWP8fW9f8eELRD1XCYQvARVBtM9dfzufDUyN8WL4Tm3I95wLUNzwadzYeQue8/elmhJQAkogHAjweyU3uBqNEYXWh0Pno6iP38RYbW86MOff7ihi4GyoXUQQvnLhl6rP4dwpZGuv4oXb4Dt9bIR3PrgVwN4dEIbyuhze4mMb1tNVBGESSK0mZAhQ+MDQmFTtMVqKd3coRepw7sdwprjgh6ymuQiZKdaOKAEloASUgIkEVARhIkytym0CzkQQbldiUkGutF7lRl1/RZmf2Su3Zs0aGT2augvfrKKiQoYOHWo3IgJ3v3MXvCNzJYLgAjnr9sZeeukluewyavW72qJFi7xKg2FbE9NicPe/vUgYFA4wZUagzJkI4sc//rHDiBju9I/RDQYO5IajrsZUJd/6Fn++2Leqqiph2oz6+q4bXsyMmMFoEBRk2BqvAbJxZWaIID788EM55xxqmDobU0pQNODKKEhgihmjUUhTXFxsea/aRplgFAhGTHBlFCORta05S1nDKArnnnuu3aopyqDgwwxzJGRITk62pBFxlgbHmQjioYceEkYw8cY8FEFwEY1qDS5a2jPm/j0DzlQYakpACRwnoCKIdhZz4bZflHQhy//vFG7+5MZOq1GpucD/zWoLSkAJKAFTCPCL+D8MNXHTK9eSOiupTWlKK/GBAP+e26bBOwWvdf3R6kMjYXyqqSIIyvOXw8faAKHqkUp137fAHK+YCvhfw39vBz7jkN5k0qSoCMIkkFpNUAlYU13w7ixvmngb8YHbcz7peC+/hn+rgjoqbVwJKAEloASUgP8JqAjC/4y1ha4EQkUEwVVPrpS6E0aRO5CH2Q4lOzt7LcLrTzBrkn/605/KY4891qW6+Ph4y0Im2rPblDMRBKMDFBYym5t3xggUzz33XJeTBwwYINu3b/c6/YJthXPmzJFly5Z1aeeaa66Rv//979513ouznIkgyIFpFnwxzqE9IYOrlCpvvPGGXHSR/fVhcps4caIv3fr63AcffFBuu417Ozobr6O9e/e6nG8zRBCMnkDBB4VBRouJiZFdu3a5TBvC/nMcRmMakQ8++MASiYPCGqMlJCTIgQMHJDMz0ynDM888s4tYgn3asWOHpb/27MYbb5RHH320yyFGf+BYHL2nPZ3M119/XS6+mFkfu9qLL75oV1RiLelMBLF69WoZM8a4vuV+zzwQQSSiVv5dcPTmYiRGKoSYukhNCSiBzgRUBNHOw95CFiOE1eoF41cCT6P27xta4MbQriGT/NoFrVwJKAEl4DUB240O+1GT/S/1XjehJ5pAgJkdbIXQ3+v4/WBC9WFfhakiCEZn+LENkjI8567zVX5CdTPqtQ0jRUUSFa5m5NhSEYSfJk6r9TsB5nhm/jmmuuDdHqap8cZ4R/gDOEVM78ObvKlEz1ECSkAJKAElEKYEVAQRphMX5t0OtgiCv6e4KsnIDg1usOyOMqVw5pvuZJMnT35oyZIlN7hRh1tFHO2A58lMO8H0L0kwegAAIABJREFUE/bMmQjivPPOk//9j8i9s/z8fIsAw9auuuoq+cc/jBtnvKvfetadd94p9913X5dKxo0bJytWMONkYMyZCGLnzp0OF7vd7R3FI4cPd93MzpQqTK3iyJgKwh7v3Nxc2bdvn0txgrv9Y2QTpnewZ1u3brVE7HBmZoggWL+j1B8PP/yw/OAHP3DaBwpCtmxhNsPjZk0JQ4ZkaWuuIo6Ul5db5r6pqfPPRXwGCD4DHPaHUSbWrrXduISQBmecIRS2mGUU1vTo0UMoILE1V5FCHIkgcnJyLOKQ2Fj+9Pbc3BRBlKBm5l0+20EL/K1OcYQuZHo+BXpGdBBQEUT7PFMtafw+xrQ59kMvRcd1EahR3oiGjKpDfsfOgXdWMQaqN9qOElACSsAzAu+guDF8HNdbXef/86wNLe07Ad6HYXSOFENVt+Nx15sHvrcVjjWYJoI4AaNnLhjbX39Uo/PN4k97GZVfYNMAY0BONaFRFUGYAFGrCCiBSWiNKmOKH3p72TLviL0Fp/CBu0r4JV1NCSgBJaAElEA0ElARRDTOevDHHEwRBKM/3Alf7AEG3ghhmrQudu211/7ob3/728Me1OW06LFjxyy73LF42KXc3XffbXfxlgWdiSCsi7/e9LGsrEz69u1r99T7779fuMvdLKNQw97iNnfpHzlyRJjOIBDmSATx/+ydCfxM1fvHjy1riuwpO2UrpJUiJbJkiSIiIqWUJGlXtGfJL0opoSxJlkJJIUkhSvwlSZYs2SJbof/zma/J/d65d+bO3Dszd/k8r9d5uXfmnnOe533u13e+cz73eXLnzq2wPnYNJR0gptAbsgV06oTKl8YGAYzRZrvVUg5W/f7rr79U4cKFDe9BK5kwnBJBTJ06VbVvjwd8MhtKS0yciGzbxgbBDoQ7egtnyzATecQqdYI5IczQW6yfS2R60AsnMMYjjzyiHnvsMavLYum6OnXqqGXLIp/PQZaVWbNmmY5hJoKI1S+WUxZEEOfLGMh02thkLCg6SkuDUIJGAiRgTIAiiAwuEEw11CBCaQztOe+f5BCoI8Pq05HXl9fmJ2c6jkoCJEACjhLAH2XaPxzwd73+IXhHJ+RgCRPQ7mNjkNek3ZnwaP7q6JgIQp/eCZhSVeeqmMy1UZr+W5/a8prdDBQUQfjrhvdrNLjXke0BwodEUhIdk374ohuP2qAlng/Yr4QZFwmQAAmQQFAJUAQR1JVPb9ypFEEcl1AhZkfGL8yL2sXxWhfpMNqg0wnZcLymatWqTmTo+294pJ5Hmny9devWTQ0fPtzQ92giiFib69FgLFmyRNWrV8/wEqTel9jjZWl6/a+//qpGjzbCrEJP9ZctW9axuaINZCaCsFtWJDxn7dq11apVqyJcGDFihELpETMrVaqU2rFjR8TbEFWYlclIFNigQYPU4cOHI7o/88wzClkFoplTIoiDBw+qkiVLRviBkhXITgBxjJG99dZbCoIGrSFbxqZNm0IZDY4dOxYSGu3fvz/TNeedd55auXKlaWgdO3ZU77+PhAWZ7ccffzQUXeAqZOioUCGiik5ogFiZJxJZO7NyOuXKlVOrV682HdJMBIH76p138FVYYmZBBIH/my+IMToeCsL3ADQSIAFjAhRBZHDZKE2b+QGpqhzL1MWbz5QASo4g64P2oVGU8IbAjUYCJEACbiaAcmzILpBd4yT+0EGJDJr7CMwWl1CRIWz4fsdMSO0+75PrkSMiCIgPkK9SXyCyrrxmnvfQ2cCmynAtdUMOkPMnbU5DEYRNgOyeNALVZWQIH1D4NpFvPPFLDEpwiB6Q8WFP0jzlwCRAAiRAAiTgXQIUQXh37bzseTQRBDI1QLgQj+Fp4QPS8CUsGo63SsPfOhA94NyOPS6d8beX3vZJ6vnGJ06c+NrO4Pq+ePoaT63rrWnTpmrKFOwHRlo0EcTkyZNV8+bNE3IR83Xo0CGhvk52+uyzzxSeck+FmYkgsJltJF6I16dERBAocYCMAnKvxTudo9ffc8896sUX9dU6M0/hlAgCo954442hMjB6mzt3rqpbF1/HRBrEOdOmTcv0hn4zv23btmrGjBkRnSE+Msp8Av4QZOiFExCgLF2KJJ3GFk1E9NVXX6latZDk0DmDeAWZX/SWN29ehawuZmYmgujRo4caOlSb5Tw+Xy2IIKwOiEyQ46xezOtIIGAEKIJQKo+sOT7raTfie8m5sXI0YDdICsJFtl1k9gnbe3JwSwrm5RQkQAIkYIdAZemsVwmnIuu/HZ+D3BeZH+7QAMB3PVhDmlKOiCBQduIbHU08goFU/KlKo4/UHiN0PiCdf2LfZp0aiCII/pi4iQCyPKDeJ77kqJmAY/hmB3k+8bMBddhfCYzBLiRAAiRAAiQQJAIUQQRptd0TazQRBJ4og5jVTab9OdH69Ztsjt7stAiidevW6uOPIysu1q9fX82ejY+4kRZNBGFHQDBq1CiFp8vTbR9++KFq3Dg1D3qYiSAuuOAC9c03+q8F4ieTiAhi586d6txzz41/Mod7oFwHMotEMydFEOPGjVPIgKK3Bx54QKEMhd5QdgJihT//zFyKHPfxrbfiT8wMM1tjvI6MD3rDzxBESHpDOQuUtTAzs364PloGiUSXDdlEjDJ1ZMmSRR06dEjhXyMzE0E8/PDD6vHHoQFLzBwUQWBB8ZDEpsQ8YS8S8DUBiiAyvj9crlvla+XcsJSZr++G9AQ3XqbVih7WyrlWFJEerzgrCZAACUQncKO8rU/zhgdxfyU4VxLoL149o/EMaQvzSkvV/rwroZx0yhERBP5a1ucAxLcfGDxV1kQm0j8CgdSBF9p0gCIImwDZ3TaBAjJCM2n4tgn1lo2/mTGfZqO8hcd4IHyYLw2lL2gkQAIkQAIkQALWCFAEYY0Tr3KWgNdEEEip3NMAwQ8igrjDaRHEbbfdpiZMAKLMdsUVV6h58+YZrkQ0EYSdJ85feeUV9eCDDzq7+gmM9t5776lWraCVTr6ZbZBfeOGFCk/227VERBAo5VCxYkW7U9vub6U8gpMiiD179oTEHyhhoTWzDAy41xs0wJ+UmU2f4QGlV84/P3J/BlkkxowZE9H/3nvvNRR/fPfdd6pyZfMHkGbOnKnatDGu5IBSGYULF7a9JtoB3n33XdW1a1fDMZHF4rTTkPU30sxEEMgq0bdv34R9TEAEgR8ws+/ZkCXoGmnpTYeSMA12JIGkEaAIQimkrNJnizlbXvs9adQ5sJZAbznRlr/A/9NnSrObiY2USYAESCCZBB6TwZ/STIBNdTyQwc+ayaSe+NjtpCsyDWmtqJyggkPQzRERBB59GaYjiTT72hokyQaNufSP/WyQ18rZnJgiCJsA2T0hAkhVd4O09tKuk2Zc0NV86BXy1gfSUOoikbrOCTnNTiRAAiRAAiTgQwIUQfhwUT0QktdEEK8IU6O60qtFBHG70yKIW265RX3wAT7qZrZrr71WYVPVyJIlghgyZIjq3x8PXaTXgi6CMNu0T/WqpFoEgfgaNWqk5s+fnylUZDRYv359ROmKJ554Qj3//POZroXYYcUK/PmY2apUqaIgjtBa0aJF1caNGzNlTJCNfIVSKFu2bMl0LUQpP/zwQ9QlQCkPlPQwMsxTrFgxR5dw9OjRqmfPSL1WtmzZ1MGD5gl2XCCCwBNc2ER7VRqEEGZ1Qlhn3tE7hoP5hABFEEoNkrV8WLOe++QYD1zRUkPgKpkm8y9qpa6U175MzfSchQRIgAQSIoANdWysh22lHNRIaCR2SgWBy2QSfc3QS+S1b1MxucvncEQEcZcEiT/GtOZEFoZ42HWXi/V5J53wgSKIeFaB19ohkE064z8rZHzAL5jT4xwMNeaQoghfmv8UZ19eTgIkQAIkQAIkYEyAIgjeGekg4DURxAsCyehx6C0igmjjtAiiSZMmhhkfbrjhBjVp0iTD9UqWCOK1115T9913X8ScWbNmVcgSYZZe3+mb6pprrlGlSpVyeljD8dyYCWLbtm2qTJkyhv52795doVRHKqx8+fLqqquw12FuTmaCwCwjR45UvXtjfzyz4XVkTdHaZZddFiF4uOeee9SLL+JXXWbDfY37W29Lly5VyDQRNggoMK7e+vXrpwYMGBCVBTK34OfZyL7//ntVqVIlR5ft5ZdfNizPkT9/foWSKmaWZhEE0nx0kRZ+iruqHC+TltPA3yPyWm1pfBDC0TuHg3mcAEUQSn0oa9hCs45fy/HlHl9XL7mfX5zdKy2rxml8eNQ/UOqlmOgrCZCA/wlAJa3Nso/vKPDALs2dBEqIW1t1rrWVc31JE3d6n1yvHBFB3Cw+6vORQkZfRNqh5Pr/3+gT5egm3VzIhYp0gHaMIgg79NjXCgH8EOIXCO5f/MxYNaQewh8uU6RNlcb6n1bJ8ToSIAESIAESsE6AIgjrrHilcwS8JoLQ158MkzggIoiGTosg6tatq7ARqzdkiMCT3kaWLBFEtPT6v/32m8KT834zN4og/vrrL1WoUCFD1BCjQAjhFnNaBLF161YF8QUyMmitRYsWauJEfE2SYTt27FClS5eOuG769OkKm/x6M8vSgEwSKH8RNpSEGDQIDxlntq+//lrVqBH9YbFly5apOnXqGC7Nl19+qVAaxUkzyoSB8YsXL66QTcTM0iiCQNphfE+gT3Fj9n8uQsBTenjq628n2XEsEvAwAYogMh6U0taMelPOu3l4Tb3o+jpxuoLGcZQV7+zFQOgzCZBAIAhAtIWSPchWHjaUxxgYiOi9GWQWcRt78bk07uNBlZe8GY6jXjsigsBfpkZpNbCxG1ms1VH/Q4OdJQ25F7ULjNexwIkXaMzwkyII59eLIyqF2nuoyYcnOuIpXhsWPkDBBfGDXt1FtiRAAiRAAiRAAs4SoAjCWZ4czRoBr4kgbpWw8GWu3v6dPXt24/r168+xFnbsq7DRe/bZZ6s9e/ZEXPzwww+rxx9/3HCQZIkgUIYA5QiMLBmbuLEJJf8KN4ogEDVKJ+zbhwzfme2BBx5QAwe65/s6p0UQiNZIGITsBhBI5MiRUVlxwoQJEZkhcubMqX7//XeVN2/eCG4HDhxQJUqUUP/880+m9xo2bKhmzJjx32sXX3xxRNkLiC3Wrl0b82bcvn17SJhhZOPGjVNt2rSJOUY8F3To0EFNmYI/ozPbJZdcohYsWGA6VBpFEE3FqY8NHMsur30l7WITp5+T19NfpyeexeG1JJA8AkEXQSBrzF/S8P9G2Fg6J3n3m9nI+oc3V8mF1VPvBmckARIgAUsEyslV63VXooZdZE1KS8PxohQR0Avu/ifzGpUtTZE7rpnGEREE/qr+U1puXVhIwXeRtKNJDne8jH+LwRxI9TXd5twUQdgEyO7/EcgnR62ldZKGHKnaNGjRMB2XN/GNDHL7TpNmnqeTsEmABEiABEiABJwmQBGE00Q5nhUCXhNBGNWfDMUp2Rl6S3aGIVaCtnINntY+//zzDS9FFghkgzCyZIkgNm3apCpWNNY0jxgxQnXpAs2zv8ytIgijUg8gjw1sZDtwiyVDBIFyFo89hoezMtunn36qrrwSZcdVKBvG2LFjM11Qr149NWeOuUbp2muvVRDzaC1PnjwK5UcgoEC2E6OSFSil8dxz2IePbpIlJpQtBYILvVkdI9Yc2vfxf4dRxof27durt956y3SoNIogUONlo4ljleX15dL0DwPhcnyHUE/aonj48FoS8CmBoIsgsNGOctFaaywnjglUfXrfOB1WPxlQ+4sR/0+jTEaqMmg7HQ/HIwES8DcBCHH1mciqyGsox05zL4G54pq2MsJHct7Mve6mzDNHRBDwFt8qNDdw+2V57YEkhnO7jP2Gwfi75TU8bW9XgEERRBIXLwBDQ+iAOnsdpSEzCoQQVg1faKDu52Rp26x24nUkQAIkQAIkQAKOEqAIwlGcHMwiAa+JIPAYOUTx2fTxVa9e/Y1vv/3WsZTLkydPVrfeisQTkRYt80KyRBDwAk/LG2Wm0JcjsLj2rr/MrSKIO++8U7399tsR/HLnzh3KdoB/3WDJEEGsW7dOyc9aRHh9+vT5r1QFxDoQ7WgNGTKQKcPMUPoCJST0BuEEBBSvvvqqwhx6Q1YFZFewYldffbVavHhxxKVXXHGFmjcPFU6dsd27d6uSJUtGlAPB6AMGDFD9+mF/ythcKoKAsw9Ke97EbdT3uEBapMLEGaQchQS8QiDoIgijEtalZPFYUje1d/C1Mt2nuimxKfNNat3gbCRAAiRgiQCy67+guRKp4bCvxXJrlvCl7SLsk2O/PGxIUlAtbd64Z2LHRBBQlJzKiZg5QBSIfDQJMd8hY46QZvREPb6wxh+Edo0iCLsEg9n/PAkb386i5MU5cSBYJtci4wOED/yDJA5wvJQESIAESIAEkkSAIogkgeWwUQl4TQSBYPAlbkRqdnlq/FcRCOBpZkcM6fFnztQ/lCKP0knqf2x0Z8+uzfZ8aspkiiBuvPFG9dFHeMgis8GnjRs3Kjw574SNHz9eQQRyzjnnhNq5556rSpUqFTrG5m7WrFYTzdnzxq0iCPC5/Xbtdz6n4kQJhKZN8UCTfdu8ebPq3LlziD3WILwe+LdMmTIqVy6jB/NPzZsMEQRGr1Gjhvq//8PXF6esSpUqavny5eqXX35RONbbkiVL1IUXXmgKBX0hRtBb37591dNPPx0qBYOSMFqDKAjzZcmCsrSxDSILiC30li1bNvXTTz+F7m0nDJlZ7r//fsOhEMOll+K7MWNzsQgCwjNkezBzHuktujrBj2OQgIcJBF0EMUDWTlsrDKUxkIHgXw+vqRddRynvXTrH75LzkV4Mhj6TAAn4ngA+Q96miRJ17ozTMfoehacCxB48PveEDWJo/M4PujkmgsAfX9jANfsLGnUM75X2iwPES8gYqGfS0mQsFIitIC2yUGz8k1MEET+zoPY4QwJvJ62zNGuPvWSQgiILteEgftDXWgoqS8ZNAiRAAiRAAm4hQBGEW1YiWH54UQSBL9jxRXuEzZ07V9WtW9f2Cm7dujWUev/YsWMRYzVr1ky9//77pnMkUwSBNPp33YXvsSMNm7v33os/g+0ZygbgSf/16yP/XChUqFAoxX+OHKhSmXxzqwjijz/+CAkTwEpvKJXxxRdfOAKnf//+asgQ4wov4QwJ0SbC/fD6669HXHLHHXeoYcOGJezjk08+aViCAvfMJ598onr27Jlp7MKFC4fKWUQTz4AlhB67dmXet6lZs2ZI+IP39D+P+FkYPHiw5TggxEBWCSN7+OGH1eOPa/fuLA8bcSF8XrMmMoPvGWecofB/i5mACgO5WAQB9/AAxnfSzFKdOFEmNnHw7EkC6ScQdBEEHrJqo1mGpXIcIVpN/zIFwoONEiWycIQNT+x2D0TkDJIESMBrBL4Wh7Ui2w/lvJXXggigv3ggG5nltVZITlA1IcjmmAgCEFFscr40M8n/EXkPH76w4fuZNKRRsWoYE+N3loYPb0i5amZQupsXdLQ6Y8Z1FEHExytoV+O+rCMNjxzdKM3qY14b5drxJ38WVgcNGuMlARIgARIgAQ8RoAjCQ4vlI1e9KIIoK/x/lhaRjgACCGzC2s1UgE3id955x3CZx40bp5AlwsySKYLYu3evKlu2rDp8+HDE9EWKFFGrVq1S2Gi1Y2PGjFE9evQwHAJlIMw25e3MadbXrSII+IsSJBAiGNn06dNDm9l2bMuWLeqCCy5QBw8ejBgGGQtQliLWfW4moujUqZOhOMKqv9999526/HJUYsxsKFkBAQiyYWjt5ptvVrivYhn8mjQJev1Thhgh8EFGCL19+umn6sor8dWNNfv3339VtWrVDAU+BQsWDGWyKF68uLXBTK6C/4jDyG677TY1cmT0B3FdLoJAWKhJ8pJJ+DvlddRK2WELIjuTgHcJBF0EgQevtKmA8EGqs3eX09OeTxXvtQ90ogzyRZ6OiM6TAAn4kQD2u/ZL05Z1T1amfz/yS2dM2Kf8UudALTmHYDrI5qgIAiCfkvaYBaJIxQEZPj6MbZCGrA34JgFCCXxxhm+JCkhD7kNkl8AfbVZSd4yS61AmwymjCMIpkv4ap5iEc5M0CG6s1tVBnWSUjBkrDcVNmXrOX/cEoyEBEiABEvAnAYog/Lmubo/KiyIIMEWdCsOaA4MGDVJ9+mCfLjFDCQwzkcPZZ5+t1q5dGzUTQjJFEIgIT78jI4SRNWnSJJSlItbmuBmZ7du3q4suuijiaXxcj5IDixcvDpVCSJW5WQQBsc0NN9xgiAKZD77++uuEyytgs75t27aG5VgwodWsBQMHDlRoesP9DTFPogb/kCll06bMVRWRJQVx67M5YB07duwYczqzMiMFChRQEABpDYxRAgalLOKx//3vf+qBBx4w7HLttdeqGTNmWC6voR8EWR7w86P3NXzdsmXLVNWqVaO66wERBL5DWygtsnZJRmT4v7l5PGvCa0nARwSCLII4TdYR5S+0qaL6ybm2zruPltr1oWC/BPsmYTsqB9jr+Nv1ntNBEiCBIBHAww36bP43y2uZVdFBIuKdWM8RVzP/MahUa3kNIrwgm+MiCPzx9Z40bBCn2pD/FCk/nPzwQBFEqlfRvfPh3r5aGlKVIaWklXyzx+U65F3Ft1l49OaQe8OjZyRAAiRAAiRAAgYEKILgbZEOAl4VQUC8jqfaIrJBoFTDqFGjVLt2qB4Xny1YsCC0+fznn9AURxqedO/aNXrZ+2SLIJAhABupR45A0x9pyNbw0ksvxb05fOjQIdW4cWP1zTffGI7bunVr9e6778YH1ObVbhZBILQGDRqor776yjBKZHFARohixaBpj8/MxAsY5ayzzlKrV69WZ555ZsxBUSoCggm9Va5cWSGbgx2DkACCAq1BkID7X2sQz2zYsMFShoVt27aFMp1AZBHL8HOIn8d4DT83yAaxefNmw67dunVTQ4cOjfvn5/fff1fNmzdXP/6IZ28izerPjwdEEAgOJWFXSjPLTtlN3nsz3rXh9STgAwJBFkHgc9kK3Ro2lnPjlEk+WGyXh9BE/PtI52NNgzVyeRh0jwRIwOcEkLFGv2l+vry21udx+yE8KNGRnlK7b3m/nBvXcvRDxNZicFwEgWnxpddwacaFUa05Fu9VI6RDL2mZ/7qPd5TI6ymCsM/Q6yOUlgBQ7qKztLMtBrNErsO3kSj9krmAqsUBeBkJkAAJkAAJkIArCFAE4YplCJwTXhVBYKHwB/Z9RiuGjddHHnlEPfjgg+q00/BwYnQ7ceJEKF1/79691dGjeFgu0lBqA+n3MXY0S7YIAnObbW6H/WrUqJGCgABPy1sxPMGOkgVLl6J8d6TlypUrVCqgXLlyVoZz7Bq3iyDWrFkTKgthJkhB5hAIRy69VFvm1hzP33//rR599FH1yiuvmF6EtUc2ECsGMVCvXvjqItIgYLj9dvzpmZh9+eWXCpkTYlmVKlVC945VQyYFMyGBdgxkbLEyv9G8s2bNUq1amZcabtq0qRoxYoRCiRkrtmTJklCmCzNhBUptrFixQhUtWjTmcB4RQSCOe6UNNQkIT4NjQ1T/ZF/M+HkBCXicQJBFELfK2unriOF7zd89vqZedR+/cLbrnMcv/dFeDYh+kwAJ+JLA4xLVAE1kUPmfLu2YL6P1X1D4rI9sHmEbJgeG38/4L3TTiJIiggjPhlQbeAwh/scsrK8A6hviyfzp1rvEdSVFEHHh8s3FEPJAHX3nyX8jnmYziBSPrYyRNl7aOt+QYCAkQAIkQAIkEGwCFEEEe/3TFb2XRRC5BBrSstc2g4dNezwJjzIRRk/OHz58WM2bN089//zzpgIAjI3NbGz6lihRIuY6pUIEAdFGixYtQqIMM8uXL19oA7xDhw6hp+uNDFklRo8eHdp0P3gQFSONDZvpt96K/Y3UmttFEKBh5mOYFEQzKJuBtbjkkksMMwwgC8fUqVND9+HPP/9sChnlJiZNmmS53Em0kh2YBKVNkBUBIpcdO3aE5sX4Vgz3ealSpQxLp2j7I+4XXrCeDb1///5qyJDoDxChPAZKcSDrS6LWt29fNXw4nqcxtvz586v7778/lFEGceoNP4MobwGxBJiZZa+Aj1hbq4IND4kg8L0FMlFeaYIQKVKukub0w0OJLjn7kUAqCARZBKH9Owasd0srlAronMOUAAQoxTXvIn3S3eRFAiRAAi4igGz7N2r8Qaq6Wi7yj65EJzBP3kY2+7Bh3xxZ7YNsSRVBACzyQfaUhkcdrEn2rS3HAblssLSXpeE4WUYRRLLIunPcAuIWvknEExRlLLgYLncxSq79UBoVcRag8RISIAESIAES8BABiiA8tFg+ctXLIggsA550gxCiYrQ1wUZkrVq1VMmSJRWeyt6/f79C+no8oR5t8x9jFipUSM2ZMydUgsKKpUIEAT8OHDgQKl+BjdhYVr58eVWpUqVQZghkxti1a1eopAI23LGZG83uuece9eKL+O8p9eYFEQSoPP7445Y2+nHv1axZM5Rh4PTTTw+t4S+//KJ++OEHBUFONMP99/nnnytszls1CBvKlCkTc43D40GwgT5W5+jRo0cog0o0mzFjhmrYsKFVl0OiJIiWohmEPW++aa/aAu57CHumTEElyegG9uCI0ibI+rFz5061cuXK/4QjZr1RHuT1118PCZGsmodEEAgJqWG+l5bXJL5H5PVnrMbO60jABwSCLIL4RNZP+5/953LewAdr6uUQUA5D+wv1azm/3MsB0XcSIAHfEUDZi0qaqMbI8W2+i9K/Ab2lWy+Uy6vh33AtRZZ0EUTYi9wnf8m3kX/xhD1SqMRrSL3ypTQ8af+BNPPHYuId2fx6iiCcY+nmkaBmQ0aRjtJwr8ayn+SCt082ZCOhkQAJkAAJkAAJ+JMARRD+XFe3R+V1EQT4oubDDGnWag7EsSKVK1cOPcVdunRpy71SJYKAQ9hEb9++vZo7d65G+T1EAAAgAElEQVRl/6xeiA1xZNFAeYZYJUCsjhnvdV4RQSCul19+OSSGwPo7bXXq1FHvv/++QgaEeK158+ZRM4box1u4cKG6+OKLLU0ze/Zs1bIlSvkaGzJMQGyUJ08eS+PhIogMihcvHlUU8sEHH8QUSliZEGuFbA8QKjhtEJKMHz8+LgEIfPCYCAIu46lis5Qaf8t7+H95hdN8OR4JuJRAkEUQ22RNtNmZUS6nt0vXKShuPSWBPqYJ9pAcnyGND9UF5Q5gnCTgbgLYF8MD59k0bvaRYzyMTvMGgSfEzSc1ru6T4/j/YPVGrFa9TJkIQusQfoiqSMPk5aWVloYsEfmkQa0OsQM+BGCBfpW2Xhr+QPvm5HtWg3PiOoognKDozjFwryHrA0peVLPgImpoIh0QarUhjSSNBEiABEiABEjA/wQogvD/GrsxQj+IIMA1h2Q6eEuequ9w7Jj973azZ8+ukAEBAoC8ec0ecjZezlSKIOABnmgfPHiwGjRoUMxsAlZvQGQqeOmll1Tbtm2tdknKdV4SQQAASqZ069ZNbdy40REeuA/vvPNONXDgQJUzZ86Exvz111/VlVdeqf744w9L/UeOHKluu83aA1hHjx4NZVeBGMfI6tevryCUiNeiCTeQQWPz5s2hEh5OGcpZ9O7dW+3Zs8eRIRs1aqSGDRtmWEYj1gQeFEGgLAZS4dYziW21vH6RNHz3RiMBvxMIqggCYlT9Q1u3y2v4TpOWPgJQKU7VTY+0Zvh/mUYCJEAC6SaAB4X1KQ2vk9fM6z2m22POryeA/c53dC8WlPO9AUaVFhGEl3hTBOGl1bLma0m5DE9GIPODFRXUt3Id8npOlJbM0ivWvOdVJEACJEACJEACqSRAEUQqaXOuMAG/iCDU33//femaNWu+fuqpp9T06dMTeiIfpSLatGmj+vTpo5AFIhFLtQgi7CM2hiGEmDhxYuhp+kQMT69jAxwZIM44Aw8Lpte8JoIALbCHkGD48OGhLAiJWNasWUMZBCB+sFqGJdo8W7ZsCZVkWLJkSUx34i1/0rFjx1CWCiPD/YifpXjtlVdeUQ8++KBhNwhzxo4dG++QMa/fu3dvqOwLymygXE4iVrdu3VC8EEEkah4UQSBUlPf8QRoeNjIyPhGe6A3Bfl4jEFQRxLWyUPpNq9ryWux6XV5bYW/5W1rcxQOfWsOG1ThvhUFvSYAEfEoAqmuUU9AaMgrt8Gm8fgyrjgSFagpaQ0rBpX4M1mJMFEHEAEURhMU7yQOX4Ycdad9aS8sRw18Uf8WXzyOkLfdAbHSRBEiABEiABEggOQQogkgOV44anUA7efsCk0sel9eRztwTBhGEZEVAvePQk+JTpkwJPYW+fPlydfCgeXVDbPzXrl1b4enzG264QRUrps3mHH/oyMyAsghGhqf6zz777PgHjaPH7t271bRp09SsWbPUN998o3bt2hW1N57kr1WrVij2Fi1axFW6IA63Erp06dKlIUGL3lAuoWfPngmNqe0EocKOHZHfs4EF7gk79s8//4TKlMycOVMtWrRIrV+/Xv3777+mQ+I+vPDCC9XVV18dEixgXZw0iHM+/vjj0L2xatWqUGYI3BvInALBS6FChdR5552nmjVrpjp37mx56m+//VbNmIFqNJHWpUsXVbZsWctjhS/ctGmTGjVqlGE/J9YmmkMQQGDN0BYvXqx27jSvSAnRVLVq1VTjxo1DPztOCFbeeusttWHDhggXIYpBRo9ETe69bblz564o/R81GeN5ed3OU1vNpP8VJmOfkNefk5aYuiTRoNmPBFJPIKgiCKjdXtLgRl2o/NKQeZmWXgJIA1VI48IQOb4/vS5xdhIgARIIEUDZC23ZJPx/hQz+NO8QKCqubte5e4ucv+edEBz31HciCGxuN5fWTVoHadG/XYrNkyKI2IzcfAXSQDaR1kvaNRYcxTcb+GYH6eHs3jsWpuMlJEACJEACJEACLidAEYTLF4juuZuAVgSh9RSbvNhUxdPw4ZIAOXLkCG38lipVSpUuXdrdgdn0bvv27aHyDNjMxcY8DLGH40fpC1ryCfz555/qt99+C2WHCIty8uTJE1qHwoULq3LlyilkgEi1QZiRJUuWVE/rmfnw84OSIvj5CZfaKVCggCpatKiqWLGiwv8lXrCTIogSXvCVPpKAhwkEVQTxtqxZZ826rZPjSh5eRz+5PleC0X5HvUDO6/kpQMZCAiTgWQKfiecNNN6jvJqVPTXPBuxTx/+UuCB8DNsAOXjSp7FaCcs3IojyEi1ED12knXMycqhezB8RsIJHKYogrHFy21UoEgwhzH3SSsVwDk9AzJH26sl/cU4jARIgARIgARIgARCgCIL3AQnYIGAmgrAxJLuSAAmQgC8IUAThi2VkEO4nEFQRxHeyNDU0yzNZjm9y/3IFwkNk+dHWl0JGnjOlmaemCgQWBkkCJJBmAlBg46Hggho/XpbjB9LsF6ePnwAy29fUdHtXjrF3HlTztAjiNFm1G6R1lwaFkv5RCYoggndbo0huD2l9pZ0VI3wooiZJQy1MiF1oJEACJEACJEACJKAnQBEE7wkSsEGAIggb8NiVBEjA1wQogvD18jI49xAIoggiu+A/IC2XZhlQEwwsaOkncLO4gBLMWqsgJ+vT7xo9IAESCDCB0hL7r7r4sXGODXSatwjgdwx+14RtqRxc7K0QHPXWkyII1ExExofbpEXLE4rCsZHFROPjx0wQ8fFK19XI/oH6acj+gCwQ0WytvAkVG/4DP5wuhzkvCZAACZAACZCAJwhQBOGJZaKTbiVAEYRbV4Z+kQAJpJsARRDpXgHOHxACQRRBVJe1/V63vi3kfHpA1tztYWJf4yedk8jSgWwdNBIgARJIF4GWMvFU3eRV5HxNuhzivAkTeEp6PqbpvU+OCyQ8mvc7ekYEkVNYN5dmlvXBaCkogvD+DRorgnJyQa+T94VW4WzU7yt5cdjJ/8yPxxqY75MACZAACZAACZCAEKAIgrcBCdggQBGEDXjsSgIk4GsCFEH4enkZnHsIBFEEgQcHR+uWoKScb3XPsgTaE2Sy3isN2YzD9pwc9A80FQZPAiSQbgLa35fw5ZC0/NK4j5bulYl//o7SZayuW2E5R7mTIJrrRRDnyap0ltZVWqE4V6i4XL89zj76y5kJwibAJHU/X8ZFKre20rJGmeOEvPehNGxgfJMkXzgsCZAACZAACZCAfwlQBOHftWVkKSBAEUQKIHMKEiABTxKgCMKTy0anvUcgiCKIV2WZ7tIsFbIk40FBmnsILBBXrtS486kcX+ce9+gJCZBAAAl8LDFfr4l7sRxfEUAOfgg506b/yYAul3+/9kNwCcTgShEEnuhvJi2erA9GsVMEkcAd4fIuZcS/h6RBFJMtiq9H5T2kEXtGGspf0EiABEiABEiABEggEQIUQSRCjX1I4CQBiiB4K5AACZCAMQGKIHhnkEBKCARRBLFEyF6ioYuNraYpoc1JrBIYIhfep7l4txzH+/Cn1bl4HQmQAAlYIfC7XIT91LBBUHe3lY68xnUEzhKP9FkfOslr+uwQrnM8SQ65SgRxoQTZTdot0rQpoeKN/S/p8IE0qF6RtsWOMROEHXrO9UXZC9Sx6SAtmvjhD3kf/0GjBTW9i3PUORIJkAAJkAAJkABFELwHSMAGAYogbMBjVxIgAV8ToAjC18vL4NxDIGgiiOyCfr+03JolAANk06W5h8Ct4so7OndKyfkm97hIT0iABAJEoKjEqs+oj33aNwPEwG+hQlxXUBPUIDl+1G9BWown7SIIfCiDGhVZH66x6LTRZSh7gHQeULNMkHbAxljarhRBOAQywWHOkX5PSMOHwxxRxtgp72GTYqS0gwnOxW4kQAIkQAIkQAIkoCdAEQTvCRKwQYAiCBvw2JUESMDXBCiC8PXyMjj3EAiaCKK6oP9eh7+FnE93z5LQEyFQVdoqHYnWcj6VdEiABEggDQQay5yzdPPWkvPv0uALp3SGgD4rFLLm3+TM0J4bJW0iCPwQQfjQTtrpNrBtlr7vSXtD2i82xjHrShFEEqBaGBL3RB9pD0rTqpf1XZHtAVkfBkuD0plGAiRAAiRAAiRAAk4SoAjCSZocK3AEKIII3JIzYBIgAYsEKIKwCIqXkYA9AkETQXQRXKN1yErK+VZ7GNnbYQLIcvyntLyacZ+V44cdnofDkQAJkIAVAo/IRQM1F/4tx/mloeQ8zZsExovbqLgQthVyUNObodj2OqUiCPzg3CztDpvAsdkNBSuyPsyT9q9tDOYDUASRRLgGQ58mr3WWhj9SikSZmuKH1K4LZyMBEiABEiCBoBKgCCKoK8+4HSFAEYQjGDkICZCADwlQBOHDRWVIbiQQNBHE/2QRemoWYoccF3PjwtAn9aUwqKPhMFeOG5ILCZAACaSBwBSZE9lowrZSDmqkwQ9O6RwBlMEaoBnuLznG/nwy99Kd897ZkVIigghnfWgvvudL0H9tuQtkfsCipcIogkgFZaWynvyP9jn5t2yUKSl+SM16cBYSIAESIAESIIEMAhRB8E4gARsEKIKwAY9dSYAEfE2AIghfLy+Dcw+BoIkgUCoaX/aHDenNm7hnOeiJhsAQOb5Pc75HjgtJC+IGFW8MEiCB9BLYJNOjLH3YkFHo9vS6xNltEkAFBuyja62EnGyzOa4XuydNBHGG0ECNkTulXWiDzDrpO0HaO9J+tTFOol0pgkiUnPV+UL0OkxYtHctOef8FaSOlHbI+NK8kARIgARIgARIgAVsEKIKwhY+dg06AIoig3wGMnwRIwIwARRC8N0ggJQSCJILILkSRPVlbVvgpOX8iJaQ5SbwEkKYc6cq1Vl5OklHuO17feD0JkEBwCBSXUH/Xhdtdzt8IDgJfRlpbovpWF9lVcr7Ql9FGD8pxEURdma+btDbSctkEukz6Y7HSaRRBJI/+2TI06p11kJbFZBoIHoZLe0YaPsjTSIAESIAESIAESCCVBCiCSCVtzuU7AhRB+G5JGRAJkIBDBCiCcAgkhyGB6ASCJIK4QFAghbnWbpCTGbxJXEmgkni1VucZyohPcqW3dIoESMCvBFpKYFN1weH3yQ9+DTggcSFJwT5drMjugSwfQTNHRBBnCrW20u6WVs1BgkjhdbmD4yUyFEUQiVCL3geK5L7S+knLY3Ipyp+MkYbaNVudd4EjkgAJkAAJkAAJkIAlAhRBWMLEi0jAmABFELwzSIAESMCYAEUQvDNIICUEgiSC6CpE39RRRXrzLSkhzUniJYDS0CiBgY2qsL0kB/jOnEYCJEACqSKAh4/7ayY7KMfY7z2WKgc4T9II7JCRi2hGf16OH0rabO4dOGERBJ7cry8NWR+gFsqZYIxLpd84ac2lXaMbY4mcX5bguE51owjCKZIZ47SSNlhaqSjDfirv4QMf1WbOsudoJEACJEACJEAC8ROgCCJ+ZuxBAv8RoAiCNwMJkAAJGBOgCIJ3BgmkhECQRBAQQEAIETakN0cWXpp7CXwurmF/JWzzdefu9ZyekQAJ+IXAZxJIA00wX8rxlX4JLuBxLJL4r9AwQMaP1gFkErcIoqhAQmomiB+qJAgMClQAf0va9yfHmGKwABRBJAjYhd3woXtYjB8yCE4elPaRC/2nSyRAAiRAAiRAAsEkQBFEMNedUTtEgCIIh0ByGBIgAd8RoAjCd0vKgNxJIEgiCO2DfFiN96UhczPNvQTwVC6+Cw/bATnAE9jIkEwjARIggWQTQEaavdLyaybCd2Da/5eS7QPHTx6BMTJ0J83wq+S4evKmc+3IlkQQ+GG4Wlp3aagldloC4eyXPtOl4QPYLGnHdWMYiSC+kWvgYDqNmSDs0c8u3XtKGygtn8lQUCYPkIZ6NPr7wt7s7E0CJEACJEACJEAC9ghQBGGPH3sHnABFEAG/ARg+CZCAKQGKIHhzkEBKCARFBFFQaO6ShszNYesjB8jGS3MvAYhUJuncO1/O17rXZXpGAiTgIwKVJZbVunjw/xL2cGneJ/CIhIB92bAdlgPs0QZNaBdVBFFMgEApAvFD2QTWHDCR1gnlLj6QhnoyZoYfrBt1b1IEkQB0F3W5XHx5TVo1E5/+ltdfPvmDeMhFftMVEiABEiABEiABEggToAiC9wIJ2CBAEYQNeOxKAiTgawIUQfh6eRmcewgERQTRRJDrM+uixDSyLNPcSwD7Lb/o3Oso5+Pd6zI9IwES8BGBzhLL27p4Ssv5bz6KMcihtJHgJ+sAlDf4veN3RhEiCG3WhxYSfY4ECKyRPmOlvSNtu8X+RiKIb6XvJRb7J+syZoKIn2wB6YJ0XqhDh/vJyObLi3dJA18aCZAACZAACZAACbiVAEUQbl0Z+uUJAhRBeGKZ6CQJkEAaCFAEkQbonDKIBIIignhGFre/ZoGPyPEZ0vAAGs29BJC54w9pZ2lcRDnp+9zrMj0jARLwEYGREksPTTzYyy3uo/iCHopRpg9UepgRMDARIojHBMBTCUDYKH0mSHtP2o8J9IciBcoUrS2Vk4sTGMvJLhRBxEcTa/g/aUVMuu2Q11FTCNlB/o1vaF5NAiRAAiRAAiRAAiknQBFEypFzQj8RoAjCT6vJWEiABJwkQBGEkzQ5FgmYEgiKCOILIVBPQ2GRHNflfeEJAp+Ilw01nn4lx3U84TmdJAES8DqB7ySAGpogZspxc68HRf//I5Bdjv6SllPD5FE5HhQwRhEiiCcFwBMWIeyR6z6WhqwP86TZ2dSmCMIidJdehjQqr+o+tGldRWmUd6X1lrbbpTHQLRIgARIgARIgARLQE6AIgvcECdggQBGEDXjsSgIk4GsCFEH4enkZnHsIBEEEgU2OfdLyarC/IMf93LMM9CQKAWxGPax5H+XEkcXjOKmRAAmQQBIJnC5j75WWTTPHI3KMzEI0/xBYKaFcoAlnohy38094liKJWwSxVYZFuoxp0j6XdszSNLEvmiSXtNVdtkzOa8fumtQrmAkiOl6oiJBu7SFpWkWRthfW8U5p+JdGAiRAAiRAAiRAAl4iQBGEl1aLvrqOAEUQrlsSOkQCJOASAhRBuGQh6IbfCQRBBIHvzlFSWmsocT3d74vrk/haShxTdbFUl/NVPomPYZAACbiTwHXi1hyda1fJ+UJ3ukuvEiQwXvrdoumL3y34HRMkixBBIAvEkzoC4af4X5HXl0uzk/HBDC4UKDfp3qQIwt234hXi3pvSzjNxc7+8DiXra9KoXnX3WtI7EiABEiABEiABYwIUQfDOIAEbBCiCsAGPXUmABHxNgCIIXy8vg3MPgSCIIO4V3EM1yPG9fTFpO92zDPQkCoFz5L1Nuve7yPnbpEYCJEACSSTwlIz9mGb8v+W4gLRDSZyTQ6eeAB5g12b3+EfO80nDegfFLIkgwjCQBQJ1qRaf/Bc1YyCQcMKMRBAQXFzkxOA2xmAmiEh4eeSlx6U9IE2bLkd7Je6TztLW22DPriRAAiRAAiRAAiSQbgIUQaR7BTi/pwlQBOHp5aPzJEACSSRAEUQS4XJoEjhFIAgiCP136j9L+BV5E3iKwO/ibXGNxyPkuKenIqCzJEACXiOALP/1NU5jzxcPPdP8RaCZhIPKDlqrKier/RVm1GjiEkHoR9olL8yW9r60T6UdtQGOIggb8FLYtbHMhcwO55rMeURef1IaNgycEsikMDxORQIkQAIkQAIkQAKZCFAEwRuCBGwQoAjCBjx2JQES8DUBiiB8vbwMzj0EgiCCQBYBZBMI21g56OSeJaAnFgh8JNc00VyH8iaXWOjHS0iABEggEQLZpdM+aXk1nV+S476JDMY+riZQWrz7VedhOznHfnxQLEIEgSf8ByQQ/QHpM0vae9JQSybedBoTpM/NunmRaaJWAr442YWZIDJoFpaG1Grto8DFBzR8yF7r5AJwLBIgARIgARIgARJIIwGKINIIn1N7nwBFEN5fQ0ZAAiSQHAIUQSSHK0clAR0Bv4sgykm8+iy8d8hro3gneIrAk+ItSpSHDQ8Z5peGtOU0EiABEnCaQG0ZEHt5WmspJ9OcnojjpZ1AFvHgT2mnazwZKMfaUihpdzLJDkSIIArKhNjovlUafhgSsd3SabK0d6UhjQpqkcUyiCegQNEaRRCxqKXm/TYyzavSIIQwsmPy4ssnf3D44Sw1a8JZSIAESIAESIAEUkOAIojUcOYsPiVAEYRPF5ZhkQAJ2CZAEYRthByABKwQ8LsIortAeF0HopKcr7MCh9e4hkBT8WSmzhs8GIq9ERoJkAAJOE2gtww4WDMo9m+LSvvD6Yk4nisIfC1eQAgQNohdIHoJikWIILSBnycnyM4AQUSZBIlsln4fSntL2vdRxqAIIkHASexWQsaG+KFFlDlQOwbZH5Yn0Q8OTQIkQAIkQAIkQALpIkARRLrIc15fEKAIwhfLyCBIgASSQIAiiCRA5ZAkEEnA7yIIfXnp3wXB2bwRPEcAm4/bdV4zo4fnlpEOk4BnCEwRT1trvEVm9/M94z0djZfAG9Lhdk0nZJCqEO8gHr4+qggiHFdWObhcWkdpyNagTZ0RT+xr5GLUJXvH4Be7kQhihVxXM54JknBtEMthYL17SntGWj4Tpifk9XD2h6NJ4M4hSYAESIAESIAESMANBCiCcMMq0AfPEqAIwrNLR8dJgASSTIAiiCQD5vAkkEHAzyIIpLjeJg0b6GHD9+54WI3mPQKbxOVzNG5j0wqZPmgkQAIk4DQB/O4ophl0tBxrN8mdno/jpZfAvTL9UI0L2NtFyaWD6XUrZbNbEkFovcktJ0jRhOwQjaRlT8BVQEYKDnwwmyDtgDSUzkAZDq1RBJEAXJtdKkt/fMiC6MXMdp5c/09szsXuJEACJEACJEACJOB2AhRBuH2F6J+rCVAE4erloXMkQAJpJEARRBrhc+ogEfCzCKKqLOQq3WJ2lnM8fEjzHgFk0tZmY3bDvoj3KNJjEiCBWARQMgmZH7TWRU7ejtWR73uWQAPx/DOd9xfL+VLPRhSf43GLILTDQ514izQIIhJNlwK1CWqQIP0GwGttpZzUiC8ex68OSiYIqIe7SRsiLU8UivNPrjnSq9FIgARIgARIgARIwO8EKILw+wozvqQSoAgiqXg5OAmQgIcJUATh4cWj614i4GcRRC9ZiGG6xThXzlGamuY9Ag+Ly4M0bv8jx3hS94j3QqHHJEACLiZwp/g2QudfOTnf4GKf6Zo9AkYll4IkfLElgtCiryInKJdxm7Qi9tbkv94UQTgEMsYwpeV9qISvjHLdcXkPfzgMlIZjGgmQAAmQAAmQAAkEgQBFEEFYZcaYNAIUQSQNLQcmARLwOAGKIDy+gHTfKwT8LILAQ4U3aBbiZzmu6JWFoZ8RBBrKK/qsy8jUjGzaNBIgARJwisBkGaiNZrCNclzGqcE5jmsJILt/YY13L8vxA6711lnHHBNBhN06TQ4aS0P9sSbScJ6oIdtAO2mLpKGERjrM75kgsEbjpBWIAnePvIdSJSx/kY47kHOSAAmQAAmQAAmkkwBFEOmkz7k9T4AiCM8vIQMgARJIEgGKIJIElsOSQGYCfhVBZJMwd0k7UxPua3KMJ3xp3iSAtdwtLavG/fvlGFmbaSRAAiTgBAFkg98hTbsZ/pacd3VicI7hagKfi3f1NR5ir7eRqz12zjnHRRBa1/DLu7k0ZIhA3RH8kCViW6XTB9Lel/aVtH8TGSTBPn4VQeAD1RPSHouxLsjG0UrarwnyYzcSIAESIAESIAES8DIBiiC8vHr0Pe0EKIJI+xLQARIgAZcSoAjCpQtDt/xGwK8iCJSU/ka3WDfJOZ7wpXmXgHYfAlFMknazd8Oh5yRAAi4jcIH4g/0+rWHvdrzL/KQ7zhN4RYa8RzMs9txLOj+NK0dMqghCG3ElOUFWB/xQlbWB4jfpO13aGGkrbIxjtasfRRB5JfiJ0prGgID//LpLO2wVFq8jARIgARIgARIgAZ8RoAjCZwvKcFJLgCKI1PLmbCRAAt4hQBGEd9aKnnqagF9FEA/JqjyrWRk8MFhcGp7wpXmXwNviemeN+9gHKe3dcOg5CZCAywj0Fn8G63zCRjg2xGn+JnCHhIeMUVo7S05QBcDvljIRRBgkMhCgnhXEEBBFnG6D8Brpi+wQ2Kxfb2OcaF39JoIoKsF+JO2iKEEfl/f6SUNdGBoJkAAJkAAJkAAJBJkARRBBXn3GbpsARRC2EXIAFxKoU6eOWrZsWYRnr732murcubMLPbbu0m233aYmTJgQ0eGuu+5SgwfrvzO1Pi6vjCRAEQTvChJICQG/iiA+FXrXagj+IMd4wpfmbQI9xP2RuhBKyPk2b4dF70mABFxCYIb40Uzjy09yfJ5LfKMbySWAPXlUWdDaVXKyMLnTumL0lIsgtFHnOvlDd6v8i/oj2W0gWS59x0lDmqjtNsbRd/WTCALZOGZLKxOFzwF5r700CCVoJEACJEACJEACJBB0AhRBBP0OYPy2CFAEYQsfO7uUAEUQLl0Yj7lFEYTHFozuepWAH0UQyPC7Sxq+Vw/bUDnAE740bxOoIe5/pwuhpZxP83ZY9J4ESMAFBLKJD7ulnaHxBaKru1zgG11IPoH8MsU+aVk0U90nx8OSP3XaZ0irCEIb/dlycos0CCKq2MCCLAafS8OjC+9JO2pjLHT1iwiimsTymbQiUXhslPeaS1tlkxm7kwAJkAAJkAAJkIBfCFAE4ZeVZBxpIUARRFqwc9IkE6AIIsmAAzI8RRABWWiGmW4CfhRBYFN8qg7sdXKO7BA0bxPAJiU2qfJpwnhejlH+hEYCJEACdghcIp2X6AZoK+fItE8LBoF1EmYFTahj5bhTAEJ3jQhCyxoiCJTL6CwN5RsStcrSESIGO+YHEURNAYAPwqjxYmbfyBsQQOy0A4t9SYAESIAESIAESMBnBCiC8NmCMpzUEqAIIrW8OVtqCFAEkRrOfp+FIgi/r8HNqqEAACAASURBVDDjcwkBP4og3hS2XTV8/5LjQtLsPgjokiULvBvzhQBSlIdtgRzUCzwVAiABErBL4GEZYJBmkH/lGHuvf9gdmP09QwCJA27WeLtajqt6xvvEHXWlCCIcDtSP9aUhO0RraXnijJMiCKVqCzMIIM6Mwg6lL26SdihOvrycBEiABEiABEiABPxOgCIIv68w40sqAYogkoqXg6eJAEUQaQLvs2kpgvDZgjIctxLwmwgiq4DeKq2YBviHctzKrQtAv+ImgMwPD2p6HZRjfK9/LO6R2IEESIAEThFYKId1NUBWyjFK8NCCQ6CvhPqCJlxUVUB5FPye8bO5WgShBY9f9shUgAwRDaRpa5eYLVDQRRAogfGFtGgZIMbI+92l/ePnu5yxkQAJkAAJkAAJkECCBCiCSBAcu5EACFAEwfvAjwQogvDjqqY+JoogUs+cMwaSgN9EEEbpzG+TlcX3uzR/EDAqd4Iszyv8ER6jIAESSAOB/DLnLmk5NHM/J8f90+ALp0wfgatl6nm66a+Q88XpcyklM3tGBKGlca6ctJPWTVq5KJhQVmONTYxeLYdRUeKGuitaOZEB8v6TNvmwOwmQAAmQAAmQAAn4mQBFEH5eXcaWdAIUQSQdMSdIAwGKINIA3YdTUgThw0VlSG4k4DcRhDYe8D4hrYS0HW6ET58SIlBcev2u63mXnI9MaDR2IgESIIGMLPtTdCDqyTnK7dCCQwBZH/ZK0yYY6CXnw32OwJMiCO2a1JITlMvoIK2gbrGCKoI4Rzh8JQ3/Ghnq/eDm/p/Pb26GRwIkQAIkQAIkQAJ2CVAEYZcg+weaAEUQgV5+3wZPEYRvlzalgVEEkVLcnCy4BPwmgvhOllKbvvwbOceX+zR/EfhNwsFDoGF7Rw46+ytERkMCJJBCAqNkLjxQHrb9clBIGrPDp3ARXDLVevFDm1hgjJwjo5SfzfMiiPDi5JKDZtIgiGgkLbu0qtJW21w9r2WCQGqbL6VVN4kbdV5Q/uItm1zYnQRIgARIgARIgASCQIAiiCCsMmNMGgGKIJKGlgOnkQBFEGmE76OpKYLw0WIyFDcT8JMIoqSA3iRN+wTno3I+yM0LQN8SIjBJerXV9MSmVYWERmInEiABEsj43aF9YHqanKP0Di14BPS/X1YJArO9ZL/Q8Y0IQrsgSAPWXhoWdLPNlfKSCOI0ifVjadeYxPy3vH6LNH3qG5uI2J0ESIAESIAESIAEfEuAIgjfLi0DSwUBiiBSQZlzpJoARRCpJu7P+SiC8Oe6MirXEfCTCOIOofuajvCFcv6966jTIbsEkMF5mG4QlMnYbndg9icBEggcAWTL/1EXdQ85fz1wJBgwCDwo7XkNimNyjDIZh3yMx5ciCCfXy0siiPESOEQORnZEXmwh7RMn4XAsEiABEiABEiABEvA5AYogfL7ADC+5BCiCSC5fjp4eAhRBpIe732alCMJvK8p4XErATyKIj4RxEw1nPNlbyqXc6ZY9AjWl+3LdEG3knA822uPK3iQQRAJ9JOiXdIGXlnOU3aEFj0ADCfkzXdhXyjmqC/jVKIKIsbJeEUE8IHHgS3ojowDCrz++jIsESIAESIAESCDZBCiCSDZhju9rAhRB+Hp5AxscRRCBXXpHA6cIwlGcHIwEzAj4RQSRVwL8Q1puTaAj5Lgnl96XBLJJVHukoex12IbKQW9fRsugSIAEkklgrgyuzRy/Rs6RHYIWTAL4vYLfL/g9E7Z+cvCCj3FQBBFjcb0ggoB6Z4607AaxoATGjdJm+vgmZmgkQAIkQAIkQAIkkCwCFEEkiyzHDQQBiiCsLfOWLVvUTz/9pPbu3auOHDmi8ubNq4oXL67OO+88deaZZ1obRHfV8ePH1S+//KLWrVunDhw4oLJly6YKFiyoihUrFho3e3ajPx8Tmipmp6NHj6r169erPXv2hNr+/ftVnjx5VP78+VXp0qVVmTJlUupP2OETJ06EuG/evFnt27dPgRnYV6hQIdTMGKVSBAFWWEf4iHsDLMGuSJEiIW4lS6JEvHN22223qQkTJkQMeNddd6nBgwc7NxFHUhRB8CYggZQQ8IsIop3Qek9H7Ho5n50SipwkHQTwXf91momXyXHtdDjCOUmABDxLABveO6Xl1ESAD/TIDkELLoEfJPRqmvA/lONWPsZBEUSMxXW7CKKM+L9U2lkGcRyV11pL+9jHNzBDIwESIAESIAESIIFkEqAIIpl0ObbvCQRNBLFgwQI1efLkiHUdMGCAKlSoUKbX165dq15//XU1Y8YMtXXrVtN7oUaNGqpNmzaqW7du6vTTT495z3z55Zdq9OjRas6cOaGNfSPDOFdccYW6/fbbVZMmTVSWLFlijhvvBT///LOaOHGiWrhwoVq6dGloA9/MIDyoXbu2atq0aSjWokWLxjud5esPHz6spk+friZNmqQWLVoUEogY2RlnnKEaNWqkunfvHmKltWSLIJYtW6bef/99NXfuXIX7BGINMwOrevXqqdatW6vGjRurHDlyWGZhdCFFELbwxdWZIoi4cPFiEkiUgF9EEDMEQDMNhL1yXEwaHn6j+ZPAYxLWU5rQULe9gLS//BkuoyIBEkgCgbYy5iTduNfKub4cQhKm5pAuJjBKfOum8W+bHJdwsb92XaMIIgZBN4sg8ojvi6VdYBADPhghA8R0u3cI+5MACZAACZAACZBAgAlQBBHgxWfo9gkETQQxcuRI1bt3ZKbiNWvWqLJly4aA7ty5U/Xr1y+0CR9tc1tPHyKK4cOHq5YtWxouDDIa3HPPPSHRQTxWvXp1NXbs2FB2CCfsq6++CmUMmD17dlzxhefOmTOnuummm9Tjjz/uaJaDY8eOqbffflsNGjRIbd++Pa5Qr7nmGjV06FBVvnz5UL9kiSDmzZunnnrqKfXNN9/E5V/44nPOOUc9+OCDqkuXLqHMH4kYRRCJUEusD0UQiXFjLxKIk4AfRBDY+MYvrtM0sb8px9oNjDix8HIPEKgvPn6u85Oblx5YOLpIAi4igPRuN2v8gUIeanMK6Fy0SGlwpYvMOVo3b2k5/y0NvqRiSoogYlB2qwgCj+ogDZr2P7FwKHhMpLO0cam4gzgHCZAACZAACZAACfiYAEUQPl5chpZ8AhRBZDAOiyC++OIL1aFDB7V79+6E4WOTHBvdWkP5gjvvvDNqtoVoEyIzxHvvvaeuvRbfrSdmf/31V0jcgSwUThhKPiCDxt133207U8WmTZvUrbfeqpYsWZKwa/ny5VOjRo1SrVq1clwEgYwdELAg+4MTVqtWLfXOO+/8J9qIZ0yKIOKhZe9aiiDs8WNvErBIwA8iCIgd8NSm1lAaWb9BbhEJL/MIgdziJzYsteKXAXL+pEf8p5skQALpJYD0cCiFoa2tOF7OO6bXLc7uAgLniw9rdH6g7NZEF/iWDBcogohB1a0iCHzr9byJ7/fL60OScbdwTBIgARIgARIgARIIGAGKIAK24AzXWQIUQWTwhAji+++/Vx07dlTISGDXsMGNbAkwZIfo27ev3SHVmWeeqZDFoVy5cnGPhdjatWunNmzYEHffWB2aN28e2tDPnRt7AfHbypUr1fXXX6/27NkTf2ddD2RXeOONN9SIESMUSlbo7bXXXlOdO3eOa55169apG264Qf36669x9Yt1cf78+UPCFmSxiMcogoiHlr1rKYKwx4+9ScAiAT+IIOZJrFdr4kVWiJLSjltkwMu8SwDqzUs07iOFfeKKVe9yoOckQALxE2gkXWbrurWR8ynxD8UePiOAB+zxVAYyTYVtmBzc57M4w+FQBBFjYd0ogqgjPs+XZpTf8gl5XVsvzKf3LcMiARIgARIgARIggZQQoAgiJZg5iV8JUASRsbIow3DHHXco4WG41Ch1UaRIkdD7KNWArArRrGDBgmr16tVq1qxZ6vbbb1eymRpxeY4cORTGLVCgQKgEx65du2LeZnXr1lVz586NeZ32AmRXwCb+n3/+GbUfsk3UqFFDlShRQuXNm1f98ccfauvWrWrFihUxy2ZcccUVaubMmQrZIeKxtWvXqgYNGsTMvFGpUiVVoUKF0BocOHBAbd68WS1fvlz9888/EdOddtppClkhjEQV8Yog/u///k81bNgwxCKaFS1aVNWuXTu0npgb12/cuDHkYzRRDUqLoOxKo0b4DtSaUQRhjZMTV1EE4QRFjkECMQl4XQRRXCLcLE37HfBwOe8VM3Je4AcCL0kQfTSB4AMiNq3sK2r9QIcxkAAJRCMwQt68U3PBETkuIu0AsZGAEJgj7ToNCdRjhFjAj0YRRIxVdZsIAulrVkorZeA3/mPr6ce7lDGRAAmQAAmQAAmQQJoIUASRJvCc1h8EKILIWEcIALC5rrUyZcqonj17hgQE55xzzn9vnThxIrS5PWTIEDV16lTTG6F9+/bqww8/VIcPH850TZMmTVTXrl3VVVddFRIbhG3v3r1q/PjxatiwYWrLli2m4y5atEhddNFFlm5AbMRffvnlUbMs1KlTRz3wwAOqfv36CpvyesOG/gcffKCee+65kADEzJDNYcqUKSpr1qyWfDty5IiCeAJiESPLkiWL6tSpU6gMRZUqVSIugcgB5SmefvppSwISDBCPCGLHjh0KohOU6jAyxNm2bVvVq1evkHgE/uoNPuIeGThwoCk7iCY+//xzVb16dUvcKIKwhMmRiyiCcAQjByGBWAS8LoKA2AFPZ2rtcjn5OlbgfN8XBFpIFB/qIqkt55HpqHwRLoMgARJwiAD+cMAffCU0430sx00dGp/DeJ/AkxICHqgPG9T/ENkd9H5oERFQBBFjUd0mgkBdloy8p5ntIznFByOmQvPhTylDIgESIAESIAESSBsBiiDShp4T+4EARRCRq4iSCv3791f9+vVTyNYQzV566SX16KOPWroVkC1g3Lhx6sorr4x6/e7du1WbNm3U4sWLDa/r1q1bqMRGLDt+/HhoLgg2jAyb7ygbgY18KwaRCLi8+eabppdjsx+CCiv2yCOPqJdfftnw0rPOOktNnjw5JJKIZRAa9OjRQ82YMSPWpZZFEMjcAfHLp59+ajhmyZIl1YQJE0LZH6zY/v37QyVRUDbEyM4//3z19ddfq1y5csUcjiKImIgcu4AiCMdQciASiEbA6yIIiB20T2ZulPOy0iJTQPE+8COBwhLUDmlaJSRqoCFDBI0ESIAEzAigjA7K6Witu5y8QWQkcJIAaibqU0Ci3BLKLvnNKIKIsaJuEkHcJr6+ZeDvd/LaVdKi50z1263LeEiABEiABEiABEgg+QQogkg+Y87gYwIUQWReXDzN/8Ybb6gOHTpYXnWUMpg/f37U61FiYuHChQqb51YMpTGqVq2q9u3bF3E5Xl+2LPYDhq+++qrq00ebofnUUCjbMG3aNMsZJbROvPDCC+qJJ54wLPGBTBIrV65UyKIRzbZt26YqV64ckSUDfQoXLqzmzJljmP3BbEyUnEDZkYkT8UyCuVnNBAGBA8QGRgbBAkqSgGE8BmEFhB+DBw827AamEJnEMoogYhFy7n2KIJxjyZFIIAoBL4sg8MvuF2naDfDn5fwhrnigCPwo0WpTVs2S8yaBIsBgSYAE4iXwrO53xQk5R1YIiKpoJAACqDOJLwO0T2XgM9PjPsRDEUSMRXWLCKKc+LlC2uk6f5HW5jJp5vlMfXjXMiQSIAESIAESIAESSBEBiiBSBJrT+JMARRCZ19VqlgVtL2zYt2iBpH/GhswSX3zxhbr44ovjuokGDBignn0W349lNpRhQKkGlPAwM5SaqFSpUug6o/7wOVZGimjO3n///aEsEkZ28803qzFjxkSNFVk2UPbDyFB6AyVD4rV//vlHobTH999/b9rVighCfiZUtWrV1G+//RYxDgQaKEdSqpRR9UtrHt9yyy2h8iJ6O+OMM9RPP/2kzjwTFTbNjSIIa5yduIoiCCcocgwSiEnAyyIIKNee0UV4oZyb/yKKiYMXeJAA0nPdrfF7vxyfJe2YB2OhyyRAAqkhsF6mwX5i2L6SgzqpmZqzeIgAUkNibzlsC+Sgnof8t+oqRRAxSLlBBHGa+Ij/qPSFWVFUFnXgoAilkQAJkAAJkAAJkAAJOE+AIgjnmXLEABGgCOLUYufJk0etW7cu7if8sfmOzXEID4ysZcuWodIJ8dq8efNMxQCrV69W5cppvzfLPPrYsWNV9+7IqBppKFeBshV2DLFCcPDjj5F/6qKECDbzkf3CyMALmSKQ7UJvN954oxo/fnzCrq1YsULVrVtXITOEkVkRQUyZMsU0E8jrr7+uOnXqlLB/6Ii4K1asqA4dOhQxDsqD9OzZM+r4FEHYwh9XZ4og4sLFi0kgUQJeFUEg+wO+k66kCRznlRMFwX6eJdBKPNerG7Gh841nI6LjJEACySSAenrf6ia4X86HJHNSju1JAs+J1/00nuMLByjmj3oyGnOnKYKIsaBuEEEg1dmDOj+RwgYfgqb77IZkOCRAAiRAAiRAAiTgJgIUQbhpNeiL5whQBHFqyaxkMDBb4EsvvTRUBsLIPvnkE3XVVaiOGJ/t3r1bnX322YadkI3goov0GvxTlzZt2lR99llkudC8efOqDRs2KGQdsGsopwFmRjZo0CDTUhwff/yxat26tWG/BQsWqEsuQYncxK1NmzZq5syZhgNYEUE0a9YsVO5CbxAuQGSBzB527Z577gmVXdFbzZo11eLFeODH3CiCsEvfen+KIKyz4pUkYIOAV0UQdSXmhbq4H5NzeypDGyDZNW0EkPVhp7SsGg+QJQSbVzQSIAES0BNAbbzemhexj3iutK1ERQI6Ao3lHCWWtHalnHzpM1IUQcRY0HSLIJCOBDed/puQR+Q1fUo0n92bDIcESIAESIAESIAE0k6AIoi0LwEd8DIBiiBOrd7bb7+t2rVrl9BytmrVSs2apf9+QqmcOXOGSlLkypUr7nGRzSBfvnyG/TDX1Vdfbfje/v37Q+IJZFzQW5cuXUzLWMTrIPw7//zz1ebNmyO6XnbZZaESIEbWu3dvNXLkyIi3ypcvr1atWqWyZNGWVo/XK6VmzJih2rZta9gxlgjiwIEDIXYoiaG3Rx99VKE5YZ9//rm6/vrrI4ZC7Bs3blRFixY1nYYiCCdWwNoYFEFY48SrSMAmAa+KIN6RuG/VxH5cjstIi/ylaBMQu3uCAJSwF2g8/VSOr/OE53SSBEgglQQgltokTat0ny/n9VPpBOfyDIH84ukeadq9Z/xBOsgzEVhzlCKIGJzSKYLATbhcWnmdj5PkHN+e/WttjXkVCZAACZAACZAACZBAggQogkgQHLuRAAhQBHHqPkAmh/POOy+hGwMlEiZNwp+BmQ3ZGpC1IVErWLCgYdmEjz76SF1zzTWGw86fP181atTI8L3Zs2er+vWd+47toYceUkOHDo2Y67TTTlN//PFHSASit9q1a4fEDnq766671ODBeDDKnkHAUKxYMUNusUQQc+bMUS1atDB0YMmSJerCC1Hq3b6hnAiEDkePRmYyfffdd00zZWBmiiDs87c6AkUQVknxOhKwRcCLIgikosYTu3k0kX8sx01tkWBnLxPQP9l9UIIpKC1SVenlKOk7CZCAXQJIDzhfN8idcv6a3YHZ37cElklktTTRIWVhQ59FSxFEjAVNlwgCj6dMlnajzr8f5BzZISILfPrszmQ4JEACJEACJEACJOACAhRBuGAR6IJ3CVAEcWrtkEEBm/eJWNeuXRU2r/WG0grvv/9+IkOG+pQsWVLt2rUron80EQSEBA8//HBEn6xZs6pt27Y5UgojPPjUqVNV+/btDeMzKtmBzX8IO06cQNbXzBZLoBAPxLp166qlS5fGPcezzz6rBgwYYMgO5Uly584djxtRr61Ro4b6v//D1xmZrW/fvurpp7EnaGwUQTi2BDEHoggiJiJeQAJOEPCiCOIuCfxVXfAt5XyaE0A4hicJNBOvZ+g8R8mUxJWwnsRAp0mABGIQQDq8HpprkLqvhLTIP/iIkgQyCLws7X4NjMNyDJHdER8BoggixmKmSwRxr/ilf+TlgLyGwqzrfHQDMhQSIAESIAESIAEScDMBiiDcvDr0zfUEKILIWKI8efKoPXuQaTIxMxNB3HLLLWr06NGJDSq9zj33XLVzJ8pMZ7ZoIohevXqpUaNGRfRBlgtku3DSUAqjQoUKhkOOGzdOtWnTJtN7a9euNc2m8NVXX6latbQPuSTu6d13363efPPNiAFiCS3MMnqcccYZjpURCTv1wgsvqO+//z7CR5RWee+990yDpwgi8fsi3p4UQcRLjNeTQEIEvCiCwANw1TTRbsevbGmRdagSQsJOHiRwhvi8W5o2Zfnjcm6uavRgkHSZBEjAFoHs0htZhIpoRpktx5E18mxNw84+I9BE4vlIFxMyQSAjhF+MIogYK5kOEURN8elrafrHhJi6xi8/doyDBEiABEiABEjAKwQogvDKStFPVxKgCCJjWVA+YePGjQmvkZkIonv37uqVV15JeNxERBAtW7ZUKHuht4YNG6oZM/QPKSbsWqgjMjrky5fPMLPD888/r+69F88OnDL4Bf+MbMOGDapECTwIZd9QogOlOvQWSwTRoEEDBTFGOu3iiy9WCxcuNHWBIojUrQ5FEKljzZkCTcBrIoh6slpf6FbsWTmPTMEU6GUNZPDfStS1NZHjPrk6kCQYNAmQgBEB1CvU/5HWSV4bS1wkEIVAXnkPIjttncmX5Lyvj6hRBBFjMVMtgkC9t+XS9MViF8hrKK76r49uPoZCAiRAAiRAAiRAAm4nQBGE21eI/rmaAEUQGctTsWJF9cMPeLAzMTMTQdxxxx1q2LBhiQ0qvRIRQVx99dVq8eLFEXMiKwOyMzhtEJDs27cvYthHH31UoWlt0qRJCtkWjAwZL/Lnz++Ie2+//ba68048o5DZYokgqlevrtatS29ix0qVKhlmiAhHQhGEI7eIpUEogrCEiReRgF0CXhNBTJGAW2uCPibH5aRtsguC/T1P4HmJ4EFNFEhVfpY0lsz2/NIyABJwhABqJ2rrCOL/iKLS9jsyOgfxM4F5EpxWVIcvLi7wUcAUQcRYzFSLIJBXtJvOJ3yYwU233kc3HkMhARIgARIgARIgAS8QoAjCC6tEH11LgCKIjKWpWbOmoXDA6sK5SQRx+eWXq++++y7Cdfj46qv6EuZWIzS/Dpv2v/32W8QFffv2VU8/nTkLtJk4IUuWLOrgwYMqa9as9h2SEaZMmaI6dOgQMVYsEQRKe6DERzoNwpdoQgyKIFK3OhRBpI41Zwo0AS+JIM6RldogDSnNwzZVDrSiiEAvZsCDv07in6NjgDTmswLOheGTAAkoVUAg/C4tlwbGB3J8I+GQgAUCSHGIrFNhw4P4SKGIclx+MIogYqxiKkUQyNuJD7d6e0BeeNkPdxtjIAESIAESIAESIAGPEaAIwmMLRnfdRYAiiIz1uOiii9SiRYsSXhw3iSAuvfRStXLlyohYunXrpoYPH55wjGYdy5cvr7Zs2RLxtlEmiNGjR6uePXtGXAvxA0QQEEM4YXPmzFEtWrSIGCqWCKJ06dJq+/b0fpdUsmRJtX69+fMVFEE4cYdYG4MiCGuceBUJ2CTgJRHEMxJrf128eDJTXx7DJhJ29yiB3OI3Upbj37Dhg1cvj8ZDt0mABJwjgD+A/qcbrqmcf+zcFBzJxwRqSmyoTqC1W+XE+TSP6YFIEUQM7qkSQRQXP1ZJQxorrX0jJ1dIO56e+4OzkgAJkAAJkAAJkECgCVAEEejlZ/B2CVAEkUHQTyKIevXqqSVLlkTcGjfffLMaM2aM3Vsmon+RIkXU/v2RWVyfeeYZdf/992e6fuLEiapz586GPvzxxx/q9NNPd8S/qVOnqvbttdlmM4aNJYIwy2qBMhm1a2vLfDvipuEghQoVUgMGDDCdgCKI5LHXj0wRROpYc6ZAE/CKCAI1uZH2SPu98Go5ryaNpZEDfQtnCn62nDXSvPKzHFckHhIggcATQJq+GhoKW+W4lDTuKQb+1rAEAE8KQKlfRHP1eDnuaKm3+y+iCCLGGqVKBDFd/Giu8+VvOYcKBx96aSRAAiRAAiRAAiRAAqknQBFE6plzRh8RoAgiYzH9JIJo1qyZmjt3bsRd2qhRIzVt2jRH794TJ06ovHnzKtksjhh32LBh6o477sj0+kcffaRuvNE46+uGDRtUiRLI6mnfzMpuxBJB1KpVS61eHfnn/a233qpGjUJlzPQbRRCpWwOKIFLHmjMFmoBXRBC9ZZUG61YKv+Tc8csh0LeQq4K/V7wZqvOovJz/4iov6QwJkEAqCUD8oK9ViMxCj6TSCc7leQLvSgRalf8fco4H9/0gpKEIIsbtmQoRBBQ1Yw38eE5e06dB8/xPEwMgARIgARIgARIgAQ8RoAjCQ4tFV91HgCKIjDXxkwgCwoN33nkn4ma78MILDTNE2LkrN2/erCpUqGA4xJQpU1TTpsjyesp++OEHdfHFFxtev3jxYlWzJp4xsG9DhgxR/ftH/qkeSwQBfz/77LMIB6666ir1ySef2HfMgREognAAosUhKIKwCIqXkYA9Al4QQeSQELGJfY4m1B1yXFraEXvhs7fPCFSSeNbqYrpbzl/1WZwMhwRIwDoBlMHQ1gOEehwZYszr31kfm1cGh4DRHnVdCT/xmp7uYUcRRIy1SLYIopjMj0dBCur82CznlaX95Z57hZ6QAAmQAAmQAAmQQOAIUAQRuCVnwE4SoAgig6afRBDPPvusYTmFHDlyKJScyJUrl2O3EDJLoMyGkX333XeqcmX8yXzKDh06pFDuARkk9DZixAjVpUsXR3zr1q2bGjcuskRqLBFEz5491ejRoyN8KFasmPr1119VlizIRJpeowgidfwpgkgda84UaAJeEEF0khUao1slPMGLJ3lpJKAnAMFMWc2LH8lxM2IiARIIxrgqfQAAIABJREFUJAH84fW7tAKa6OfLcf1A0mDQdghgfxoCzOyaQV6S4752BnVJX4ogYixEskUQH8j8rQx8wGsfuuQmoRskQAIkQAIkQAIkEFQCFEEEdeUZtyMEKILIwOgnEcTs2bNVy5YtDe+PBQsWqEsuucSReweDPPbYY+rFF/HfcGbLli2b2rVrl8qdO3fEe9WrV1fr1q2LeL1r167q1VedeVAS6/njjz9GzBFLBIGSF7169TLks3TpUlWtGkq/p9cogkgdf4ogUseaMwWagNtFEFlldX6QVkWzSngg7lxpewO9cgzejAA+zNylefOgHJ8l7SiRkQAJBI4AyhegjIHWbpWTSLV24NAw4AQIfCF96mn6/SzHyCridaMIIsYKJlME0Ubmnmww/2x57Xqv31n0nwRIgARIgARIgAR8QIAiCB8sIkNIHwGKIDLY+0kEAfHBueeea5ht4cEHH1RPPfWUIzecbBArlNj46aefIsarXbu2+vLLLw3nue+++xTECHo755xz1Nq1axUEFHZs9+7dqlSpUurYsWMRw8QSQaxcuVJdeim+g4k0cAM/pwzj5cyZM7RW8BfxFy9eXGXPrn24J3I2iiCcWoHY41AEEZsRryABBwi4XQRxk8Q4URfnYDnv40DsHMKfBJpLWNN1oV0r55H1tvwZP6MiARI4RQClCq7QAPlTjktIO0RIJJAAgd7SB59BtIbUi9gj97JRBBFj9ZIlgsh/8ubBf0paQ623qtKQ2opGAiRAAiRAAiRAAiSQXgIUQaSXP2f3OAGKIDIW0E8iCMRz5ZVXqm+//Tbi7ixcuLBav359aPPdri1cuFA1bNjQcJiHHnpIPfnkk4bvzZo1S7VqZZRsUSmU12jUqJEt14YOHaowv5HFEkFA2FG2bFm1bdu2iO4lS5ZUa9asUaeddpot/9B5yZIlql69ehHjQADx8MMPh5qZUQRhG7/lASiCsIyKF5KAHQJuFkEYZYHA0/zlpW2xEzT7+ppAPolutzTtBwYKZ3y95AyOBAwJ1JRXl+veGSnn2kwxREcC8RBAqSX9vnR/ee25eAZx4bUUQcRYlGSJIIbLvHcbzD1AXnvShTcKXSIBEiABEiABEiCBIBKgCCKIq86YHSNAEUQGSr+JIP73v/+pBx54wPA+eeWVV1T37t1t3UMQCzRr1kx99pnxQ43Y5EeWCCNDhoYKFSoYCg0gDEA5jyxZsiTk3z///KNq1KgREnoYWSwRBPr069dPDRs2LGnsMHDTpk1N2S1evFjVrInvTI2NIoiEbo2EOlEEkRA2diKBeAm4WQTRVoKZpAtohJz3jDdIXh84AviA1EATNeqAVQocBQZMAsEmMEbC76RB8K8co7be6mBjYfQ2CaBEl7ZG4xI5v8zmmOnuThFEjBVIhgiitsz5tTR9Hk6obJAFAtkgaCRAAiRAAiRAAiRAAuknQBFE+teAHniYAEUQGYvnNxHE3r17Vfny5dXBgyhDndny5csXykSA9xO1UaNGqV69ehl2v+KKK9S8efOiDv3000+rQYMGGV5jR6QxcOBAhWZmVkQQP//8c0jAcfz48YhhTj/99FCZj/POOy9RdGrq1KmqfXuUB460KlWqqOXL9Q+MZb6OIoiE0cfdkSKIuJGxAwkkQsCtIghmgUhkNdknTOB+OXhZhwN7Ctz85D1CAsEgUETC3CRNm34P4iiUxqGRgB0C2s9NGAfimtIn7zc746azL0UQMeg7LYKA8AF5Q40evUDOzg/TeTdwbhIgARIgARIgARIggUwEKILgDUECNghQBJEBz28iCMQ0YMAA9eyzzxreHdWqVVMfffSRKlq0aNx3z+eff65uvPFGdeiQcSnbGTNmmJbJCE+2b98+VbVqVbVr166I+fPmzaswBsQU8dgXX3yhmjdvrpANwsysiCDQ9/bbb1fjx483HKZixYrq008/VcWKFYvHvdC1P/30U6hUyZ9/ohxwpE2cOFG1aNEi6rgUQcSNPeEOFEEkjI4dSSAeAm4VQeDp3TG6QF6Vc6OswfHEy2uDQcAoZfnjEjrudxoJkID/CTxq8PN+g7w2w/+hM8IkEzAqs4JakM8ned5kDk8RRAy6TosgkNLsfwZzLpDX6iVzpTk2CZAACZAACZAACZBA3AQogogbGTuQwCkCFEFksPCjCOLAgQOqdu3aauPGjYa3fJkyZdQHH3ygKleubPlHAsKAu+66S8l9Y9jn5ptvVmPGjLE03ptvvqnuvtt4LylPnjwhEcL1119vaaxp06apzp07qyNHoidttCqC2LZtm6pVq5bas2eP4fwlSpRQ77//fugaq7Zs2TLVunVrtWPHDsMul112mYKQI5ZRBBGLkHPvUwThHEuORAJRCLhRBJFb/P1J2jkav/ELpoK0LVxNErBIYIVcp60NhnPzelcWB+VlJEACrieQQzz8VdrZGk83nPwdcsL13tNBLxBYK05qSyx9r/t944UYtD5SBBFjxZwUQRSQuVCjq5BuTvzndIm0ZV67e+gvCZAACZAACZAACficAEUQPl9ghpdcAhRBZPD1owgCcS1evFg1atTIVLSQI0cO1aNHD9WnT5+omQ2WLl2qHnvsMTV//nzTG7JChQpqwYIFqmDBgpZuWtlgVm3btlUzZ840vD5LliyqXbt2CqUzzj5b+x3iqcs3b94c8gsZFKyYVREExvrwww9DZSvgp5Fly5ZNdezYUT300EOqdOnSptP//vvvatiwYWrEiBGmWSrOPPNMtWjRIkslSiiCsLLSzlxDEYQzHDkKCcQg4EYRxMPis75m00vyWl+uJgnEQQCZHwbori8n59gMpZEACfiXQDsJ7T1deCiRM8S/ITOyFBN4QuZ7UjdnNTn/McV+ODUdRRAxSDopghgucxk9ivKOvN7ZqRXlOCRAAiRAAiRAAiRAAo4RoAjCMZQcKIgEKILIWHW/iiAQ24QJE1TXrl3ViRPmDx5lzZo1xADZCJDlIF++fGrnzp1qy5Yt6rPPPlO//fZb1B+PIkWKhAQSZcsi+7N1Q1mMBg0aqNWrzUtkwzeUxoBvxYsXD8WBTA0QDXz77beGcV1wwQXq++/xQExmi0cEgZ4vvvhiSGQRy1Da46qrrgoJSSACOXz4sIL4AeIRCFGOHz9uOgTEFFOnTlXXXXddrGlC71MEYQmTIxdRBOEIRg5CArEIuE0EUVgcXi8tv8ZxpAUqL21vrGD4PgloCFSV41U6In3kfDApkQAJ+JrANxLdxZoI/5JjZBba5+uoGVwqCeAzyc+6CSHeRBkWLxpFEDFWzSkRRBWZZ6W07Lr5Dso5Uots9eLdQ59JgARIgARIgARIwOcEKILw+QIzvOQSoAgig6+fRRCIb8qUKSEhxNGjRx2/oapUqRIqqxEtG0K0SXft2qUaN26sVq3S7xMk5uoNN9wQKqNxxx13RAwQrwgCAwwfPlz169cvqogkMU+VQtmPd955RzVr1szyEBRBWEZl+0KKIGwj5AAkYIWA20QQI8XpHjrHuXFtZSV5jREBZJxGGZWwLZKDukRFAiTgWwLXSmSf6qIbIec9fRsxA0sXAb3YBlmGII4wTmOYLi+tzUsRRAxOTokg5sg8Ro9eILXIU9bWileRAAmQAAmQAAmQAAmkmABFECkGzun8RYAiiIz19LsIAjGuWLFCderUSa1bh+/j7RsyNNx+++1q0KBB6vTTT7c14IEDB9Q999xjuayF2WQQUyDzxeTJk1X37t0jLktEBIFBvvjiC9WlS5dQBgqnDFkzIICoXbt2XENSBBEXLlsXUwRhCx87k4BVAm4SQdQSp7GpkE3jPOq6ny/NeRWhVUK8zssEnhPn+2kCQFou1Pja7uWg6DsJkIApgfnyzlWad5EODr9D9E/tEyEJ2CVwnwygL7Fypbz2pd2B09CfIogY0J0QQVwvc3xsMM8WeQ1ZIA6lYeE5JQmQAAmQAAmQAAmQQGwCFEHEZsQrSMCUAEUQGWiCIIJAnMgEgcwGQ4YMUbt3707oJyNLlizq2muvVY8++qi6+GJtpteEhsvUCRkrnnjiCfXLL7/ENVjOnDlV3759Vf/+/RXKS4wdO9ZREQScgVDj5ZdfViNGjFD79++Pyz/txSg10qdPH9W7d2+VK1euuMehCCJuZAl3oAgiYXTsSALxEHCLCCKrOL1Y2iU652+S88nxBMRrSUBDAPfTEh0RZBp5nZRIgAR8R6CORKTfgJ4gr7X3XaQMyA0EiosTm6VphZvvynkHNzgXpw8UQcQAZlcEgQ+5y6VdaDBPV3ntrTgXjJeTAAmQAAmQAAmQAAmkjgBFEKljzZl8SCBoIoiZM2eqkSOR6TqzVaxYUQ0dOjThFcbm+Lx58yL6N2nSRPXsmXj201tuuUXt3RtZgnzgwIGqZs2aCft7+PDhULYElLFYuHChOnLkSMyxKlSooJo3b67atWunqlZFmevk2D///BMq3zF+/PhQBoYTJ/DQpLEVLFhQtWnTRt17770KmRXCNnfu3JDQQ2/33XefatiwoS3HIYaYNGmSmjZtmlq0aJEldrlz5w5lfOjQoYNq1aqVghAiUXvxxRdDXPSGtenRQ5/BPdFZ2A8EKILgfUACKSHgFhHE7RLtG7qIP5fzBimhwEn8SiCLBLZJWklNgPglfrVfA2ZcJBBgArMl9kaa+FGWoLq0HwPMhKEnl8AMGV5bVxF/1OP3TWJPOyTX12ijUwQRg71dEURHGX+swRwYt5o0pKyhkQAJkAAJkAAJkAAJuJMARRDuXBd65RECQRNBeGRZUuomRAc//PCD+vnnn9Xvv/8eEl3I5q/Kmzevyp8/v6pUqVJI9FCsWLGU+oXJIDj47rvv1Jo1a9SePXsUxBt58uRRJUqUUFWqVAkJQZD5IV0GdqtWrVLr16//j93x48dDGR7OPPNMVaBAAVWtWjVVuXJllT179nS5yXkTJEARRILg2I0E4iPgBhFEYXF5jbRCGtf/keMLpOH7YRoJ2CEwTDr30gwAdSeUm7/ZGZR9SYAEXEXgIvFmqc6jaXLe0lVe0hm/ETCqcPCABPmyxwKlCCLGgtkRQZx28sPsqUdGTk2G/6DwHxWNBEiABEiABEiABEjAvQQognDv2tAzDxCgCMIDi0QXSYAE0kKAIoi0YOekwSPgBhEEyl200aF/Qc77BW85GHESCNSWMb/VjfuonA9KwlwckgRIID0EPpRpW+imRt1AvTAiPd5xVr8SQJUD1JEsrQkQ5xWkIROJV4wiiBgrZUcE0VvGHmwwPj6YALyXbhSv3ND0kwRIgARIgARIgAScJEARhJM0OVbgCFAEEbglZ8AkQAIWCVAEYREULyMBewTSLYJoJe5/oAthi5yfL+0ve6GxNwn8R2C1HFXW8PhZjitJ494DbxIS8D6BGhLCcmkofxO2T+RAWxrD+1EyArcSeEQcG6hzDqW8UNLLK0YRRIyVSlQEgSKcv0rTpjoLT1VfDuZ75Q6hnyRAAiRAAiRAAiQQYAIUQQR48Rm6fQIUQdhnyBFIgAT8SYAiCH+uK6NyHYF0iiDOEhrYnC6qo4Kneae7jhQd8jIBZBV5ThfA5XL+tZeDou8kQAIhAp9Ku1bH4ko5/5J8SCAFBFCzcpO0HJq5PpLjZimY26kpKIKIQTJREcRDMu6zBmPPkteaOLV6HIcESIAESIAESIAESCCpBCiCSCpeDu53AhRB+H2FGR8JkECiBCiCSJQc+5FAXATSKYKYKJ7epPN2rJx3iisCXkwCsQmcLZf8Ji2b5tLX5bhH7K68ggRIwMUEGopvyPqgtc/kRC+KcHEIdM0HBN6XGG7UxIEsQxdIW+WR2CiCiLFQiYgg8sqYyAJRWDf2CTmvJW2lR24OukkCJEACJEACJEACQSdAEUTQ7wDGb4sARRC28LEzCZCAjwlQBOHjxWVobiKQLhFEF4EwWgdim5xXlbbHTYDoy/+3dybgu13j3W4pYoixpKo4qCqVELMacgwfSs1iDiml5pkQ2gZVamiC1FDKQbQVtIaYi4NWPmqep3IMNYSKIcbSfs+d6//me7Oy1t5rT+94P9f1XOe8+9177bXuvd+9938/v/U8G0MgnS3+/RjZhcN/sjEjdCAS2C4CZ4rh/nv4leaGTfD5quGUx9AksCgCV4sdvS/Z2cvj810X1YGB+1EE0QKwjwjikdHmUzPtopi5/cAD5uYSkIAEJCABCUhAAosjoAhicazd0wYSUASxgQfVIUlAAqMQUAQxCkYbkUAbgWWIIC4TnSJAxSS5ebtlfHhdW4f9XgI9Cdwltjsu2ZZMJMf3bM/NJCCB5RIgwPyypAt/H5/5rWsSWDSBd8QOrze301/E/3ne+eKiO9Jjf4ogWqB1FUGcI9ojC8SFknbJAnFw+Md6HCQ3kYAEJCABCUhAAhJYDgFFEMvh7l43hIAiiA05kA5DAhIYnYAiiNGR2qAEcgQWLYI4W3TixJ13wPP9eWF8uJeHSAITEiAm8c3w/ef2Ydr8CYHbtAQmJMC95DPhu+b28bP4/2XDiT1qElg0AUqwkHFo3p4XH+676I702J8iiBZoXUUQD4v2npFp8xWx7I49DpCbSEACEpCABCQgAQksj4AiiOWxd88bQEARxAYcRIcgAQlMQkARxCRYbVQCKYFFiyCekwkI8G75KuE/9vBIYGIClGChFMvM1q1u+8R4bF4Ca0PgEdFT3kXN2zHx4aFrMwI7uokEKM/C88zMEOZcLnzVs0Eogmg5G7uIIM4Sbf1H+EWTNn8Znw8Mpy1NAhKQgAQkIAEJSGB9CCiCWJ9jZU9XkIAiiBU8KHZJAhJYCQKKIFbiMNiJzSewSBHE4YHzxQlSAgS8fP/I5qN2hCtAgCzUH0r68aL4fM8V6JtdkIAE6ghcOFYjjnieudW/H/+/VPh/1TXhWhKYhMDtotVXJi3z+faT7G28RhVBtLDsIoLIPezS/MvDqeGjSUACEpCABCQgAQmsFwFFEOt1vOztihFQBLFiB8TuSEACK0NAEcTKHAo7stkEFiWCuFZgpF72WROcD4zPx242Yke3YgT2Rn8OmevTT+P/Fw8/acX6aXckIIE8gVfF4tsmXx0Zn58sMAksmcCZYv8fCEdwNzMyDl0n/N+W3Lem3SuCaDk4tSKIX412Ph7+e0l7ZIG4fDg1fDQJSEACEpCABCQggfUioAhivY6XvV0xAoogVuyA2B0JSGBlCCiCWJlDYUc2m8AiRBBkBCZF9AEJSifFbfa5taqju1V07J+Tzh0Vnx+/qh22XxKQwGkEbhb/OyHh8bn4fFA4mYU0CSybwO7owDuTTrwvPl8zHEHEKpoiiJajUiuCyF2gaNoH3lU87e2TBCQgAQlIQAISqCOgCKKOk2tJIEvglFNOucJZznKW48UjAQlIQAKnJxAiiG/ut99+87N1RSQBCYxPYGoRxPmiy+8OZwLcvH0wPjAz8ifjD8kWJdBIgJm6BE1JnT+zb8V/yAZhENWTRwKrS+Ac0bVPhu9KunjD+Pz21e22PdtCAq+JMd8yGffd4/NLV5SFIoiWA1MrgnhXtHPdpC2UL6i0PrGiB99uSUACEpCABCQgAQk0E1AE4RkiAQlIQAISkIAEJCCB9SQwpQhiv0Dy1nDEDvNGwPmq4V9dT2T2egMIPCjG8MxkHH8Un/dswNgcggQ2lcBTYmBHJIM7Lj4ftqkDdlxrSwCR3afC50uAfS8+EwtfxWcfRRAtp1qNCIIH2/dn2nl9LLvF2p7KdlwCEpCABCQgAQlIQBGE54AEJCABCUhAAhKQgATWk8BUIogzBw4yXd0mwcJMe2bt/ut64rLXG0Jg/xgHgajzzI2HgBUBKkp3axKQwGoRODC6Qwahs8x16+T4/2XDEdZpElg1AsdEhx6cdOrN8fmm4atWFkMRRMvZUyOCIM1HTpF1rVj+3lU7O+2PBCQgAQlIQAISkEA1AUUQ1ahcUQISkIAEJCABCUhAAitFYAoRBOUGXhB+j2Sk/xOf7xj+ypUiYGe2lcDTY+APTwZP/IKZ5ZoEJLA6BM4WXXlf+BWSLt0nPj9/dbppTyRwOgKI7T4afomEy5/E579dMVaKIFoOSJsI4kKx/VfCuVjN2974cL0VO9h2RwISkIAEJCABCUigGwFFEN14ubYEJCABCUhAAhKQgARWhcDYIggEEH8XfnhmgA+MZceuysDtx9YTuEgQ+EI4ZVtmxmdmlv9i6+kIQAKrQ+AZ0ZWHJd05MT5fOxxxnSaBVSVw3ejYO8N5NprZKfEfkgN8bIU6rQii5WC0iSAeF9vzQJ3ajWMBdeE0CUhAAhKQgAQkIIH1JaAIYn2PnT2XgAQkIAEJSEACEthuAmOKICiB8aLwu2WQPjmWHbndqB39ChI4Ovr0kKRf943Pz1vBvtolCWwjAconvSV8Poj8k/h85XDikpoEVp1ATsTztej01cO/viKdVwTRciCaRBC/Ftt+Kfy3kjY+Ep+vFL5qtU9W5JyzGxKQgAQkIAEJSGBtCCiCWJtDZUclIAEJSEACEpCABCRwOgJjiSDOGq3uCb9Thu9zY9n9fQ/smbeCBA6IPv1H+Dnn+vad+P/vhJ+8gv21SxLYJgIXiMFSToCsLfPG/eQ52wTCsa41AbINfTD8cskoPhSfDwknM8SyTRFEyxFoEkHcLrbN1Xk7NJa/atlH1v1LQAISkIAEJCABCQwmoAhiMEIbkIAEJCABCUhAAhKQwFIIjCGCOE/0/J/Cr58ZAYGqB4Q7EW4ph9edVhD4i1jnscl6z4rPD67Y1lUkIIHpCBA/vG3S/Bvi8829p0wH3ZYnIXCZaPW94edPWifLya3DyW6yTFME0UK/SQTxL7HtDZLtPxufUb1Yr2eZp7X7loAEJCABCUhAAuMQUAQxDkdbkYAEJCABCUhAAhKQwKIJDBVBkP33jeEHZjp+bCx7ULgCiEUfVffXhcC5YuXPhM/PNv9FfCYoxOxdTQISWDwB7h3PTHZ7Unw+KPxbi++Oe5TAYAJkfXhrOJmz5m1vfLhN+DKzDymCaDm8JRHEJWO7L4T/arL9PeMz9eE0CUhAAhKQgAQkIIH1J6AIYv2PoSOQgAQkIAEJSEACEthOAkNEENSzfnV4mqockkeHPzxcAcR2nlfrNuq7RodflnT64/H5KuE/X7fB2F8JrDkBJlW/OfzX5sbBveQW4Ses+djs/nYTOCyG/5LwNGb++VhG1hPuO8swRRAt1EsiiFwqqa9FW5fy4WEZ57H7lIAEJCABCUhAApMQUAQxCVYblYAEJCABCUhAAhKQwOQE+oogKHHxjPB0RiOZfx+1893knXcHEhiJAAGpveHXTdp7cnw+cqR92IwEJNBOgNjh+8PTsgGUVrp/++auIYGVJ3BE9PApmV7+LJbxTMaz1U8XPApFEC3AcyIIVFr7wlMl8MNiGUpgTQISkIAEJCABCUhgMwgogtiM4+goJCABCUhAAhKQgAS2j0BXEcQ5A9Hfht85g4oX+HcPf8X2YXTEG0Dgt2MMHw0/x9xYEPXcPJySL5oEJDAtgXNH8yeGXy7ZzXvj8/XDucdoEtgEApR7OSY8zQjB2L4aTikYMkZ8Z0GDVQTRAjonguDh4HXJdj+MzxcN//6CDpy7kYAEJCABCUhAAhKYnoAiiOkZuwcJSEACEpCABCQgAQlMQaCLCOL3owN7wi+d6ch/xTJqWr97ik7apgQWROAhsZ90Aud3Y9lVw7+4oD64GwlsI4EzxaBfE05ccd4ICPP7+9Y2QnHMG03gljE6yjDtXxjlL2P5/w1/186/CISmEkUogmg51XIiCC5YHMR5Q9ny0I0+bR2cBCQgAQlIQAIS2D4CiiC275g7YglIQAISkIAEJCCBzSBQI4LYL4bKerzXPXNm2P8eyw4N//JmIHEUW0yAQCxZH26cMPiP+Hzt8G9uMRuHLoGpCDAb/tjw+yU7+HF8vk74h6base1KYMkEfjf2T8aHq1X243OxHmIInAwpnwpHLDHUFEG0EExFEG+I9f8znJIYM+NAXCacBwZNAhKQgAQkIAEJSGBzCCiC2Jxj6UgkIAEJSEACEpCABLaLQJsI4pDA8dzwyxaw8B3iCNOUb9d5s8mjvUAM7oPhF08G+bH4fKNwZ6Rv8tF3bMsg8PTY6cOTHf9vfL5TuOWVlnFE3OciCRBHpzzGY8PP33HHP4j13xeOKIKsEfz7vY5tsLoiiBZoqQjiXLH+s5JtyAxx6x7w3UQCEpCABCQgAQlIYLUJKIJY7eNj7yQgAQlIQAISkIAEJFAiUBJB7IoNnhpOhoecUe74/uEvF60ENpDAVWJMe8PPmYxtX3y+aTjxEE0CEhhO4AnRxJ9mmnlSLHvc8OZtQQJrQ+B80dP7ht87PBXh1Q4C8RD3p1mmCIQRfGZ5kymCaAGUiiD+JNa/erINqmFrwtWeqq4nAQlIQAISkIAE1oeAIoj1OVb2VAISkIAEJCABCUhAAvMEUhHEnePLR4QzK/fsBVRvi+V/HP4VUUpggwmQ9eH14WdNxnhKfD4inCwobYGlDcbj0DaMACUpzjvSmJjZvn9FW9xvuAel9qKde4y/rwqIrrJxBCg7RnmMm4VfNxxRXul5rGbwJ8dKsywRiCPIHPHDZENFEC0k50UQj4l1n5ys/+H4fKWao+E6EpCABCQgAQlIQAJrR0ARxNodMjssAQlIQAISkIAEJCCBUwnMiyA+H58vGF4KhBH8fWT488MNTnkCbQMBMqGQ7eQsmcES83hK+OvCf7piMEpBaGYap0ZW73R8+8WyNOjWpU32URsIJ9tGKjRJ+1gboM/1O3dozhMLz9RyzGACmzbL8WvbpmbMbW3Mvj93/Ieg6abYcTGQu4f/z6YMyHFIYCABrkUHhyNUuGb474dfbECbv4xtPxn+3nBEEW8Iv/TO/09tlguudnoC8yKI18ZXt0wAcdF6qdAkIAEJSEACEpCABDaSgCKIjTysDkoCEpCgAkpaAAAgAElEQVSABCQgAQlIYAsIzIsgmob76viSDBH7toCJQ5TAPIEbxodXhRM4z9lPYuH7w78W/qO5FYaKCxAjpbGo2jY9ghJYRwKvjE7fKZwgrSYBCZQJXCS+mgkiEEeQhOBsPYEdG9sh9kMQcaopgjgjyXkRBCrgeUZ8/nlP+G4mAQlIQAISkIAEJLD6BJjhMZt58E/x/9uufpftoQQkIAEJSEACEpCABCQQBNpEELzb/UW4s3I9XbaZAPEOZuMaG9rms8CxT0mAe8x/T7kD25bAhhMguw33qNm/Xe5XxPBPy8jTZcMNZ3ra8OZFENsyZscpAQlIQAISkIAEJHBGAoogPCskIAEJSEACEpCABCSwPgTaRBDrMxJ7KgEJSEACEpCABCQwiIAiiDPiUwQx6JRyYwlIQAISkIAEJLAxBBRBbMyhdCASkIAEJCABCUhAAltAQBHEFhxkhygBCUhAAhKQgARqCCiCOCOlq8Sic9TAcx0JSEACEpCABCQggY0m8O0YHQJZTQISkIAEJCABCUhAAhJYfQIXjy7iFwinvvRbwk1JvvrHzR4unwD11w8Mpxb7b4afL/zsc936Sfz/l0k3fxaf09LhrPPjzHB+mFnGejVtUsKG/adWajMtd5PrZ65NyuWcsvxDYQ8kIAEJSKAHgf1jmzPcFxRB9CDpJkshwLl63gn3zI+Dh59tt3MFAGrCpfbTwsPmNvM6dwx+VjN+ngMP8DxcaxKQgAQkIAEJSEACEpCABCQgAQlIQAISkIAEJCABCUhAAhKQwIIJKIJYMHB315vAeWLL7/Xeun5D1KsnhX8z/D/DPxn+0fB3hjMbdNONtN+3zgzyKbHsMZs++I7j+3Csf8XMNveJZc/v2JarS0ACEpCABCQgAQlIQAISkIAEJCABCUhAAhKQgAQkIAEJSEACIxBQBDECRJtYCIFFiSBKgyGN1onhzw5/VXiaqmshEBawk20UQRwcXO8Vfr+OfBVBdATm6hKQgAQkIAEJSEACEpCABCQgAQlIQAISkIAEJCABCUhAAhKYmoAiiKkJ2/5YBJYtgpgfx8fiw2Hh/Ltptk0iiAvGwXtS+D3DyfhxUMeDqQiiIzBXl4AEJCABCUhAAhKQgAQkIAEJSEACEpCABCQgAQlIQAISkMDUBBRBTE3Y9scisEoiCMb0s/BDw18/1gBXpJ1tEEGcJVjfP/zPw8+7w/3j8a8iiBU5Ce2GBCQgAQlIQAISkIAEJCABCUhAAhKQgAQkIAEJSEACEpCABPoSUATRl5zbLZrAqokgGP9/h98s/G2LhjHh/jZdBHG5YEc5k8smDBVBTHhS2bQEJCABCUhAAhKQgAQkIAEJSEACEpCABCQgAQlIQAISkIAEFkVAEcSiSLufoQSaRBDvicafPXAH54rt8QPCyQhw5fDfrGjzpFjniuHfqFh3HVbZdBHEXeMgvCxzIBRBrMPZaR8lIAEJSEACEpCABCQgAQlIQAISkIAEJCABCUhAAhKQwOYQIFZ/u8Jw/iWWn7w5Q13sSBRBLJa3e+tPoEkEcVw0e1j/prNb8ts4JPyB4bdpaful8f3dR97/sppTBFFP/oRYNc0owdaPC/+H+mZcUwISkIAEJCABCUhAAhKQgAQkIAEJSEACEpCABCQgAQlIYAsJ/FqMmczzObtKLPzgFjIZZciKIEbBaCMLILBoEcT8kG4dHxA6kCkiZ/8TCw8M/9QCOEy9C0UQUxO2fQlIQAISkIAEJCABCUhAAhKQgAQkIAEJSEACEpCABCQgAQn8yq8ogpjoLFAEMRFYmx2dwDJFEAxmd/ibw89WGNnRsfxho4968Q0qglg8c/coAQlIQAISkIAEJCABCUhAAhKQgAQkIAEJSEACEpCABCSwfQQUQUx0zBVBTATWZkcnsGwRBAN6YjilDnL29Vh4kdFHvfgGFUEsnrl7lIAEJCABCUhAAhKQgAQkIAEJSEACEpCABCQgAQlIQAIS2D4CiiAmOuaKICYCa7OjE1gFEcT+MaqTwvcrjO7isfwro498sQ0qglgsb/cmAQlIQAISkIAEJCABCUhAAhKQgAQkIAEJSEACEpCABCSwnQQUQUx03BVBTATWZkcnsAoiCAZ1QvjNCqNj+RtHH/liG1QEsVje7k0CEpCABCQgAQlIQAISkIAEJCABCUhAAhKQgAQkIAEJSGA7CSiCmOi4K4KYCKzNjk5gVUQQz4yRPagwurvF8peNPPJfj/Z+J/w3w2Fw5vAfhH8n/Is7PuYuFyWC4NpzsfCLhh8Qfs5wMmycEv798O/t/LtvZ9lYY7xr4Rh9PJYfNNZONryd88X4Lh3+Wzvn5Fl2jtF349//2PH/2TAGnKeXC+f3yLnKb/Dk8E+HLyv7y1lj31cLv1T4/4Z/O/wDO/+Ogf+CO8c5vfawH649XxpjJx3a4EHwsuH057w7597P498fhn9zpz+UJVqUUf6IazN94TdB/zgnuHZ9NZzfwn8vqjNrsh+u8VcPv0T4L8PJrMQ5+18j9Z97CdemC++cH2eKf7mfsB+Ox7J+qyMNz2YkIAEJSEACEpCABCQgAQlIQAISkIAEJCCBDSTAe8y/LIzr2bH8PzdwzAsZkiKIhWB2JyMQWBURxF/EWB5bGM+9YvkLRxjrdaONO4X/n3ACnE1GQPKd4a8If3340KDblCKIK0T/br4zrivGv+euYEUw/Qvh/7IzxndXbDO/ytPjA2VMZkaA7HqZNgjgv6rQ9sNi+Y8y3z0ulhEcT+3lsSDXzyNi+SUz6xNQ/quO42pb/VGxQu7c+bdY/tK2jTPfXyWWcU7eJJxAdNO9g6Dju3Z4vjr+/XGP/U25yaOjcYKw80YQ9shkGSKPB4bfrnDcZqsTYCUDDAIofosIEvraLWPDm2Y2nj8HET9wfB8SfoHMuh+KZXvCXxSeO29LfeOYHhJ+x3CuPblzdX5bxj1/7flF30E3bIdQivOOLDtXCkeA0mT06b3hXAu5liFIGMvOHg1x/To0/JrhiCCa7Kfx5UfC3xTO7+CTAzryN7EtIovUnhYLuD4OsRvHxrfJNPD5WMb1s804X3LX1PvFcoQOGOy4b94/HNHIvPF7eX/4i8NfEg63WuOPgxuE3yGcc5bzpcm+EV++PZz7Jcdl1r/a/bmeBCQgAQlIQAISkIAEJCABCUhAAhKQgAQkIAEJrAkBRRBrcqDs5qlZEEoBrePiu8MWxOjvYj/3KOyLAObrBvTj1rHtn4cjFuhjzD5GLfaC8L7BnbFFEASpyL7w4HCCmEPtxJ0xUpakxgiKMqN9iDH7PzdT+cOxHDFHaveJBc/PLH9kLHtqZjnBY8QUzGYfw5gNzblAhobUbhELCBDXGsHNJ4Zfq3aDZD1EOs8IPyb8Zz3bGHuz/xsNMht93r4cH3btLCDYjCDiMeHMXO9iBHM5zl3FOrN9lERWs3OQ6+AbKo/Ht2K9PwjnPG0zhB5/Fn5g24qF7+H3pHCuj2NkAblMtPOUcK6pfZ9TEIDsCX9CONeBvnaO2BARCse1RrhV2s/eHcbv6dERfjuIX1JDMNenvfl2ENTkRFicw4hi2uxZsQJiodToL6I8zt03h1+5raH4/mvhiBk+07Iu58RdwhGica70MTJDcG4gXhoiXOqzb7eRgAQkIAEJSEACEpCABCQgAQlIQAISkIAEJCCBiQn0DS5M3C2bl8AZCKyKCIL0979bOD4EVgmCdrULxQbMgs3NAO/aFuuTXpzZ031mCI8pgvi96AMBpoP7DKJlm+Pj+8PDf9Ky3iqJIDjOiBNywcyHx/K/HokTbeVmcJMyaVd4zYx9smcw+3wscdHnds5JshQs25pEEJQ14Dewe0AnCagi/EBEUcN6fldNIghEYG8JZ+Z7jfHboHREUzaE34jv94STDWAMe180cudwspv0tbvHhn8bnvud9GmTzCT3DCcbQ1cjmwqik76B9nR/nBuI1Cip1EUUtK4iCJ4x94aTOaPGOFc5Z5uu6wjGuK/UCDRq9knWGoR6CDA0CUhAAhKQgAQkIAEJSEACEpCABCQgAQlIQAIS2BACiiA25EBuwTBWQQRBIIdU6zk7JRYy47VLYIt2EAiQ1YDAz5j2g2iMFOek/u5iY4kgmIH+yvC29PVd+pauS9YNZoo32SqJIOgnTJh1n9rHYkHfDCBpWx+PBZfP7IOZ+sycbjNKRTBz+3faVuz4Pb+Nw8P/seN2Y69eEkGQ1YPfyxgZS+jzW8M5P7uk928SQcCupjzBjBdlWQjulowSJ2QFQQgxphHIJqvN3h6NUqqEbDZjP5sgPqBcEZkqao3fI2V4uK6PbZwblNb4eWXD6yqCoAQG2Y1q7bmxImU0Snbt+OI14bkyMLX7yK1HxhqOByIeTQISkIAEJCABCUhAAhKQgAQkIAEJSEACEpCABDaAwNiBhg1A4hBWlMCyRRCUddgbfp0CH4KJlBroYleNlQmGpTXS0za+FAv+PZyAPsEwMgrsCr9GeK7kwWx71iUIy+zxWhtDBEFGjHeGUwe+ZJTr+OyOE4D68c76ZCAgCE8AkjT0bXa3WIFZwSVbNRHEjRqOB8H3mtIFTUwIbHOupEaJgt8O51xqMtZhZnSbKOcbsQ6CIEp4cOw4J38rnLIZTSUk6Mcfhb+07cBO+H1OBMEs8E+E3ySzX1L6vzGc8gBk8qBcBnxuuON8LhlZBG4VXpsRoiSC4Lf+jvCa38SsL2SMYJucIehC6NJW3oGMDrNrDwF7jjO/T/rTNG5m8hNU7iLCor9cD7nW5oxz55PhlErgd43wjHUJiJOdh99P07nHMbhaeM1vDPHWB8ObMkDwG0C89JXwk8MRWnD9ulg4v8M2ccnTYh1KUdTYOoogYMA1oktGD+6JZDLK2fVjIffZtt/A53fa4L7CMeecJaMHx/7MDbA5n7g+U3JJk4AEJCABCUhAAhKQgAQkIAEJSEACEpCABCQggTUnoAhizQ/gFnV/mSIIfifMwKYufMkQQBCgqTUCiQRjCdDkjIDjnvCjw0v10UndT1aBx4dfuNDOD2P574cT4K2xoSIIgocfDSfolDOCzcz0JiPCdxo6RICVFP0PCM8FpmebUuKBoCMB0pwhMJm/zt0+Pj8vs+KnYhmzjHPGzPZczXiCqWQPSO0+seD5hbYI2lKLflfm+2fGsoc0MKn5ihIWuZnUb4vlBPiajGAyAcBLF1aCMWVICN6WylqcK77jt/CE8NI5wLlNXxBbLMNyIohSP/bEF0eEE3TPGWKIY8IPbRgIM+HhUWMlEQS/qVymEPqFMIPgPwKWs+3sBPECn3PnLccFBqUMBxyfF4Vz7aGMSc7OHwv5LTG2UrCfMhSILSgh1Gb0m/I9CGlSQ1Dx1HB+UwgPSsY94vDwo8JLwrL3xHfXbetMfE85k9L1HkEM11zEITm+NM/vnKA91zoC+zkjQI94g+tBm62jCKJ0znIMvx6OSI5rzUzI15QNh9JK/xbOMc4Z5wglVJ4VXirFcsH4jjJRfxZeyiSBcAIRX5tYrO14+b0EJCABCUhAAhKQgAQkIAEJSEACEpDAuASIfzCJivdE/J+JMrwT4h0k7xWZWMOkpq6Zuof0kneyTLxhMhDvnnjfyvsr3hn+VzixEN6N8i626b3mkD40bUv8iGzh9JH/kz2cd5G8I2XyUimmUtMf4kC0yztrYl28L+Yd72zsvLNmQhv7aYoD1exrGeswFmI/jJH4E++bZ+8mOed4L8/kON6BfiS8SzboZYxnFfdJ3I734zAmlsHvejZp80fxfybgcr7y+yF+1+t8VQSxiofePuUILEsEQbCEwAp17kvGhZwZ8LXGbFRmlSNOyBmBR25O3CRqjAsDAfTDCysTXOJCUvMAMFQE8ZjYD4G/nJFannEhzOhiBK5eHD4L8Kbb7o4FtQF1ygPkMkdQQuKgLp2KdfuIINgFJSmemNkXAbiLhJN5oI/x0IUohAeO1O4QCxAwNNmr4svbFlYgaEnQm0BkjdEXAv+PLKzMA+CB4QhMFm01Igh+K/zm+T3U2B/HSgTpc1kMumQgKIkg0j68dofvvBiFGfdkX0A4RAYG2koNcRHHkOtBzngo5xyoES6wPdflY8NLZTf4jRBUbjun7xjr/EOmQzyYk3Ejl92kdFx2xReIfnhwyhljb2qPP6A433MBd5j+aWnHmeVc6zkv7lnYhnvLgyvaW0cRRDqsV8QCSvJwrZ0Z1wkypTwonO+5j6XGdZ8/YnMlfliXPzI4Z0vih7Q97ukIJrgX5exfY+Eh4b0eqiuOpatIQAISkIAEJCABCUhAAhKQgAQkIAEJ/Mqv/FVAyJWN5h0Q4oaZIXw4Mvx64W3xTLK18o6J95W1sZWux4L3q7yL+pNwJoA1Zaadb5v3pLz/pFzvd7vudG599k+G7dTIvMzELQxOTLbkM5lrc4ZIgfeWvI8jQ2qN8a6TMsiHh/+f8JoMsLxjI35G/4jLrLJYgMlajI94FBNza48tYyL2xfElxlJbAnmeOWxLExLJ9l6a5MwEvGWUH+eYHlZz0mTWoQz7fcOZWEo8rMZ4X8/EaiYBkwm42touGtUNuaIEJiawSBEENxIuHgRJCG42latAkYQAAsVXrd0/VuRGnDOCcwT9CP51sbZsFcxmZzZ1mw0RQXDTI7iN6jE1LuBXDq+9oabb3zsWlLIrMGv7EW0D2/l+FUQQXNj3hefKCRAQJMDdxxAp8JCXGkpLZtg3iWDY7z8XdorajjIwfdSqD4/tyByRu9fUBoD7sGjapk0EASceZCll0cXuHivvKWxAW39Y0ViNCAKmf93SFmKMXBCXh18yPOQMLmTo6CpS4tjysPzAQrtkVCjtc7bJCfGfm2W2J6vJcyu4patcLhag/M49qJLVpyTOoZ2SIAPxCL+DUvaHUjd5gKU8UK6UEg9vFy0cq/n21lkEAS+y4yA8aLLSOYvopJRJhXIvCH8oydPFOCb05x6Fjbjv8wepJgEJSEACEpCABCQgAQlIQAISkIAEJDANATLRUjY5NTINE3MhHkQ8gMl9XY1S3EyqJCYyRHAwv1/egfKO69HhZAboa4yNeAYikK7vtNgngfpckP3ZsZyJRvQTbveq7CDv1xCatBnZn+l3aeJZ2/Z8T3wBQctLwru+Y61pf8g6CA2IY5SyZNe2zRjJRMv53WWSFbGi0kRCMo3wrjtnvHNmwvWijUmYxDG7GFm1eTfPb7pUErutPZgipuG3/a22lfleEUQNJddZBQJNIghUfQTR+hjBEDIpkA6Ifw8Iv2x4KevA/D64UKMKywWeS30hTRBBZfaTGulzmDVNmpe+RiCbgHZq3Ox3hbcFOIeIIFDJlWbOo5x7S99BxXbcBOCWe8B4dSzPqUZzu1sFEQT9el04wbvU4FfKxtCG702xQq50CAFzAucl44bD7GwCx6mhnr1GeEmF2NYnvkfwg/AnNQK7PDQhnFmktYkgagVDuT7viYWIIXLW9LAyW79NBEEpF1SSfQzVL7Plc2Uw9sVyMiSQjaSP8SzBNfimmY1pc1d400M9Kety5VPIasI52MeeU2BF9gwEWSWjxMdRmS/J2IBwp4+R9aeURYUUfqTzarJ1FkHwx8Oj+kCLbThXue7P0qDNN0OZKNT2fbPJcN3jjzyyPqTGvZhrU1sGk57DcjMJSEACEpCABCQgAQlIQAISkIAEJLD1BJpEELwTfGs4qfKH2JdjY2abd8kym9sfMQlEFZS/HcuYzU5sqRTcLu2nTQTB5K+aybCz9pnYVpqwyzq8U0ZUQV/HsjdHQ2QRWIUyGbzXJmv3Y8ca3E47TIok03TtZOdNF0EQv3theKnccVf8lJu5WzilqxtNEUQbIb9fFQJNIohl9JGUTKjpXt5x58wwfUFhG27IpMsZYtTNoZ55TsRBiqa22bhDRBBcxHJp30n1dKUhg9rZtvRg1KUcyaqIIBBAIIRIDRUnijgu4l2M7BI81CHqSQ1xQ1N5A4QTCChy9tBYeEyXjmTWRfizLzwXfGeGN0HnRVqTCILvrh2OWriPkTWGgD4p91MjowGZDZqsSQTBNYeMHn3Vy4gnEAbkbEgGkll7ZDQgYM2DeGrMuOcPhZzxHELKsFz6tCEiCILbe3d2SPtcF3EEPWSnKKmNyQCQyxCAkhpFdV/j98kfTKhVyQCBIIX+IFKiZFGTrasIAoEC5ywK9z6GeAJVfM5QqCNiGGKkXuPamFMej3E/HtI3t5WABCQgAQlIQAISkIAEJCABCUhAAptMoPSun4lSlLq95EiD573UH4S/p2d7lOFg4ulYwdv5bvDOkkB5KUNzrstNIgjePzMBrEsZB+IKpffNvxHfIUahrPXYxntkMgnsG7vhju0R+6gpV9yx2VNXp4Q7mZdrymNssgiiKdNvH66zbXjPzjt7SmQUTRHEEMRuu0gCqySCYAYqSjXqlHc1ZgMzKzg1FH+U4BgjDVDpAYJa57mU7PN9GSKCQDXIzFweUPBZWYwhM+vn+0Y7T8mwoyb8wZUHYlVEENzU9oXnah61qS9zQ31MLPzLzBecbwT1m+z4+JKAX2pkaOChs+Ym3Ya/FNyHwSXaNh75+yYRBCUZWtWDLf0hqI14JDUeJnlwbJpd3iSC6JLxJNfF98dCrjGpvS8WkO1jDDsuGrlLpiHKQTQppRF45B7OD4/lpEfrYwjBGC9iA9KQ1V5bEYrl0sX1SfE132+uUWTD2BfeVJomN9Z1FUFw7DiGfQ2BQk7xT4096g6OYZQfIp1faojUSIOnSUACEpCABCQgAQlIQAISkIAEJCABCYxPoBTDIOZCRt3UPhsLeNdEFoGvhiMgYFIW7zV559/07pHZ+LwjJxtyF+P9E++ImkQFTKZDYMG7Q/rFO2AmyjFZlUlaTORpyjrO9pS5LmXYTvtbEkEw+Y33j8Rnau0fYkVEGDljQiPxpMs0NMY7S0oxMHYmgJHZgQmRTPLkvSzv3HKTBWdNko2V49enDHftGJvWY6Iq7wZLcXLeK3O+fWKnj7NS78QqKZvBOYXIITcpcLbfx8d/jqro7DJEELwvn2XZZWzELTimvMPm+F+80G+2IwsDsYA2K2Vdnt+OSYtkkUfAwzn0i/ALhRNj5Bi1TbCmTA3ZSrKmCKLtEPn9qhBYBREEF3Jmrr9054fYlQ0/XC7ouVmnlCsgeDqG/WE08vpMQ9xQESY0pZcfIoJId0n9Li5U3Pz7prSfb/PehYsZqeRJKV9jqyKCoK+kWXpcptM86OWC1U3jQ5iTeyA5PJY3BZGZfU+5gly6+aNjOTPmxzAewLiJ5aymHMAYfZi1URJBcJ4iyOibBWLWPuPhwShn14qFZC4pWZMIYkhWDh48EbXk7vlDMxzMj+U28QGxRmo8QPHgVEr/xW+YMkSp8dCDUruP4KzvOVMSFNEeqlWO0aJtXUUQZD4is0YfI0sDf9zmjHqRe/o0mtmG8jW5tpglwB9pXQUrI3XLZiQgAQlIQAISkIAEJCABCUhAAhKQwEYTKIkg0kEzeerPwnlX3fTelneIlBLOldOmTQQQvHOvfddDqVQmlVFGPWcEasn4TZD7Ww1Hivfujw7nPXtJDIGgg8mrNe9ASyIIMkunggNmyiNkYAIuEx2ZoMf7acaGIfJgslFqBOSZ1FaaXMnYEV2QwZWMtyUjazXv8Zi8OZswm65LqRL2M8ZEzIauZMdIll6y2KZGDI+syggk2oxJrs8ML5U4R1CAmKCt9EdfEURb//p8z7HivOH9bM6OjIVPrmiYyZIvCy/pEDjfed+O0KTJyHROmWoERTnjfORc3pv7UhFExZFylZUgsCwRBGo0LnaUqeCHz42jr90hNvzHwsZcUKgDNYYhPkDBlSuNgECCekQlG1MEMcZY5tsoiSAoP4DyrsZWSQSxKzpM2qecKObysfyTNQOKdcgsQsaH1L4fCwh+c6MtGQ89nNc5Qz3Lw84YxhhPCs8pPxuVemPsPGmjJIJAhIQYaQz7zx32aVuIXp7UsIMmEQQP6TUPwrnmS+c96yL82DfGoKMN/ijggTv3bHHjWE76tJyRqo3zIGf8ocMfMJSi4MF0aiv9nmb7pQQDxxCVMw9Yi7B1FUGQxaEkZGjj1lS+BUFN15JBpf0xY4D7fM44F05s66jfS0ACEpCABCQgAQlIQAISkIAEJCABCXQmUCOC4P027xTJZFtjBPkJ6pcmTB4V3yFaaDPeZfPuj3fnOeM9NzPUEUnUGhPAyEC8q7ABsaErhje9y2fTkggibZb3+rxvZZb9vPHelvf+dwynfHou3tVUvuCbsQ1xLvjUGjEBJu2WslQwWRShyyKtVK4csQLv4fd16AxMEemUymo8Mr57ekt7qyKCILZIZo+rFfpbU/KbTRF+UAI6N/mW7ylDApcu79eZzMl2udgDE9gp2/LDtN+KIDqcya66VAKLFEFwg0DF9uFwbmhjGaUcKOmQGgEu0gQNnYE+3y7Bwl2ZfXEz4aZSslUUQXDBRMmFajBXSoS0RJRtqLFVEkHQX1RuPMil9rRY8KiaAcU6KE6ZcZ1azQ2J0huo6HLGQ2OTirWye6etRlqwnHqU8gM8cC3KSiKIO0UHSiKlrn3joQ7BUWptJS1KIgjUwPuHd3komN/3M+JDLqsHs91pt7ZURA0HMk7kyryQYSFXzoY2ebCs+aNhlhqL3w011ej/2MZzEQKkXGaK+X0hNOOPKlJ14WQSmcrWUQRB9h/+wOl7bpXKknBN4to0pvEHde6B/AGxvLGm3JidsC0JSEACEpCABCQgAQlIQAISkIAEJLBFBNpEEEyM2h1e885wHhvZuMl8kJvhzzsgMldTsqLJDo8vX1xYgclv1wvvM6GVCYsEmHPlX9kdpQPIRN5kNSIIylxQrqDPu2QyafAONpe1gklJxGdSYUVLl0/9muA6k3Ovm1mZd99kuS5NVKppv+s6pfOvb9ZkRAxMpsqVcmF5Lq413+dVEEFwblH+5R8hPo8AACAASURBVCYFmHxHJuiaOOYrYj3KvOSstkRIbltihGQezmkb+O3wGzqdKYLo+tNw/WURaBJBHB+dKs0invWXHzAXWoInpObnB5i74M7WJ2CLYGHMWaBcJFCYpUZQh2D0mHZUNEaamNQo5UH675ItUwRx/ugUGR1wMmOg3Lp6OPWzmmydRRC3i4G9MjM40kjxwNF2QzlHrEN6plwA78qxvFSCYrZL0lYx4zo1yheQrmhM4xwnrVdqzKwvpTIac/+ztkoiCM47soqMYaVSJ6gfr9Cwg5IIAmEBM9b72ptiw9zDC+fZQ/o2WtiOsedKs/BwkhPrzJppejDK7QphANdpsksgQiClXd+Ae9p+SQnchIqSHvSD/iDQ4A+1sWwdRRCfjsHn7kG1TMhQk1Pbkz0HQc2YhhI7lyoRZTFlaDQJSEACEpCABCQgAQlIQAISkIAEJCCBcQm0iSCGlAbmPShZF3Lxz7Zyt2SBYIJUTqhA1oQbhg/JnkyWCkpAnD2Dk1nsvANGrFGyNhHEvtiQd3J9302WJibx3pV3+EPGTpyHd7i5bNHEKe4/7inW2BoxCcQsqRE7/EjPflASg4zyqRFrIb7ZdEyWLYLgt0LskEnEOSOmwvFvy1TCtsQ/mGCe+/0xSfTQ8CHv8ckanZtUy+8H8dPpSnIrguh5NrvZwgk0iSCOi94c1qNHBGSPDT+osC03taeGkz2BC9VQIyDNRXSZhtKQG3XJphZBMOucUg/UnUJ1SQaHmfAhd/OrYbXOIoizxgBROB6QGSh1zNrqIZUyW3CuIYJos5Iwp227Mb8nXX5J/TrmfmZt5UQQ3HR50BhS7ma+ryhGqQWWGg+w520YVEkE0SaeaOPEwyW/u2Ua5zLndMkopUFZl7YMDKXtEQPNBBH8O7RcAtd+UnL1MdTLCDQQRTDu2tI2pX2towiCY1mqG1jDdF+sRBagZRoCtZJieZn9ct8SkIAEJCABCUhAAhKQgAQkIAEJSGDdCTSJICh/wcz5Ie9q/zm2v1UGEhkcmMBVCsKSkbpU0peMyqWSB12OBwIPSjPnjAlruffKs3XbRBAICRAU9DFicEyaY+Jlakxgo4TGUCP7NVnYUyNwTaaMKTL/5vrMBK5cTILjT/bfPsYkbMqFMKGRTO3ErWb/8o64SUCwbBEEmckfURg0vxl+j5QKqbFS6WtEIDAfmvGDOCJt5M7TM5z/iiBqDpnrrAKBKUQQjIsfCuq2plnvpLZnxv7PB4IgXXouDdPAZjttTiqoXEqeWSNjiyC4xlwjnBskNxAeMFBTjmnrLIKAAzf9XOkLSjNQoqHJELVQwyu1+8UCbjZtRqYTjs8ybYr09k3jyYkgeMjiGjOWHR4N5VKm8eDOA03pIbskgkBhmzvOtf3l4SsntKndfoz14F6q+zZrnz6iBi3V26vtB6I1/ljhN/Sa8FNqN5xbj2sX6bNQhw+9ZpElgjR0OJkMuto6iiC4b96i60Dn1ucPntyD7IAmO2/6ttjiRp23cgMJSEACEpCABCQgAQlIQAISkIAEJCCBNgJNIogxyhYzGYtsEDmjNO8HCt+VMiGQsZkJnV9uG1jF97zzIlDOpLDU2kontIkgiD9RsqOPUWqA45IzsnZ/ok+jyTaMmXfVTA5NjRgc74YXYRz/3CRS4mNkdFi0LVME8fAYLJlyc3ZSLEQAUftOm/OTbXITQZ8fy9sy+tdyJ+v0PTIrk6F59/xyRRC1SF1v2QSmEkEwLn4HLwlvyibBxY9A/pCMECil+mY7GIs/wThSLpVsLBEETG8dTlC378zu2jGvuwiCTBhkQ0ivxyjjUD9+rwBiVyzn5pMGaFEUsl1T2qxZk6R2airPUHsMhqw3tgChrS85EQQCpVw6/La2St9z7vNbytk5Y2FJ9VkSQQwNKHMu5Eqm9B1fn+1qs1nwwIdi87HhF+yzo2QbWPNQ9KRwBDddDUEGStg2AUdtuwhajgp/d+0Gsd46iiD+Pvrdt6QO10JqFg4Vn3RAnF11aDaLoft3ewlIQAISkIAEJCABCUhAAhKQgAQksKkESiIIYigE8nkfNsTOHBvzzjdXavvRsTyXjYD9lSaynhDf5Uqd9+3jM2LDh2U2ZhIdE8VKs+6bRBD7YrtL9O1QbEcph5wAoC2m1HWXvB/dndmorZxy1/00rU/ph1I8kEwcTFodOim6S3+XJYIg0zgscloBJqlRMoTyLbXGcS2VTCFDPZN6x7DbRCM5wQzx218PP60khiKIMXDbxiIITCmCoP/cPF4b3pSu/fj4/s7hqP762CoEIj8THW8SJYwhguAiA6tcTaWu3LjZ7w0nfRVB6idnGlh3EQRDKt34qW2E+jRnlGl5fOaLPbEM1WaNkaafGmHLNGbpUyZlUZYTQXwhdo4YZSxDMMWs/5yhci2JqUoiCMqW3HJA5xAC5OrMDWiy86YohVEM1xqcqN9HIJ0/MIb2n/IYdw9/Q20HkvXoO31BiT5UMEMmEEox8YcOwf42W0cRxMtjUKUacm3jbXrob9t2zO/fG40NzUoyZn9sSwISkIAEJCABCUhAAhKQgAQkIAEJbAqBkgiiJjtyLYNSrONN0cBNM40wsbCUReEB8d3f1O64Yr0bxDqlsgs3i+9KWSyaRBB9y8bPussEsgtl+j5WGZBZ08Q0iG2kRqxiUSWdecfLJK6SkfGD97ccB0QgU9syRBA3jkEx+ZJzKjXeWVNOpuu7dLIqPyHTHoISJofWvAuvYc3kSTJO5IyM2qcJMRRB1OB0nVUgMLUIgjGyD9Lg/HbDgJlN/LieQEo3EUpU4IswajrlAuezfQ8VQRBIpr7RJXsMhgcMbnQf3fn3w/EvgdNZ7S9mh3PjSW0TRBCIawgaplYKwnHtJgtETtl57VjODOYa47y7UmZFxDJdZqrX7Ku0DgF66qAtynIiCG6YY5aLuHe0R3qn1Ahm79cw0KlEEN+NfebSq6Hi5He2CENFzfj6GCIZHspQi1JWp8/1hf3ykHX7cERVfW1W4mfWn6tHQzyk9jHEYghmSuVRZm1OKYI4InbylEzn+f0fUjEo/gh6YGa9ISIImkMolOPKtY37xCKMenelVHCL2L/7kIAEJCABCUhAAhKQgAQkIAEJSEACm0qgJIJ45IjvY8g0m3sf+ZVYfvEM2KYSGleL9bvMiG87bmTtPTk8lwn1yFiemwxKm00iCMoa/HXbjgvfXySWU6IjZ7z7y8Vleu7q1InGuVgIk4/PFf7Tvg132I539Lz7qylfz3vtt+w4wpVS5u4Ouz/DqosWQVAS5h07vHP9vlcsfGGPAZXii2RC/90e7TVtwqTH82dWYOLh0bPliiBGpm5zkxFYhAiCzl8xnLpLpUAlAXmUeAT6uxrB+lzQ+jmxnAD/KtgQEQQztd8f3qbW4ybGAwOBrI/P/UugtskIlOdu4psgguB8QwSSXrQJjl4mnBvyvO2OD7m0Ql1TUxHovE4G+tDMA6twLpf6kBNBcE4OzTQwv79HxAdKKKRGvbNcCrbZelOJIEpp3Ejt9ZBVPliFviGCQBCBo5rOPeyUhkUaL0oCjVG/j30g0OD3iDiD/nQt/3O6h7JCp0siCLLt7B14/P48tj8q08ayRRD8McF9P7UnxoKcUnwgBjeXgAQkIAEJSEACEpCABCQgAQlIQAISWCCBkgjidLO4B/anVLKYGA+z0tNg+31i2XMz+2RiFcH5oSU60qaZiMi7/9SYXEdfctYkgiALLqUN+hiTofYWNnxbLP9Sn0YL25Bx4w8L3zHJlqzNi7DbxU5e2XFHCDXeF/7WcIQRxLn6Zo6f3/UiRRC/Ezv+1/BSKWoyOfDOuI9REjuXDfobsZysE2Maxy8XFzhd5hJFEGMit60pCSxKBMEYKEHwvIbBUKLh4PCSMq606XviC2bpp0ZKmdJFf0qmubaHiCBQAzaJOfbG98eEo5YjENnVCH7lsnDsi+W1ta5Iz/6yzI4RYxzUsUPMoEc0kxoPKLksAG3Nw+bBmZVyQb+XxHp3y6zbVe1JyQZmoqdGNo7c2NrGsA7f50QQ9JsH2T7nZW7MpdnxPFzkRCezNqYSQZTG/JrYMX8MrLNR349sJogQcK6xbZkZ+P0cPtGgUQ/P+nKj+P8FWvZDmSS2oSxMyUoiCLJR8MA9xJ4aG6OwT23ZIohSqR6u37lr3xAGbisBCUhAAhKQgAQkIAEJSEACEpCABCSwWAIlEQSzxZk1PobtjkZyEwlpe1d4OkmqFH9gxjklwMe2UryIsu2UIshZkwiCksIn9OwkZYApp7FsQ4yxqAzVjPWo8L4Bf7Ynm8fbwymbQfbhvlkiFiWCYIImmXZL8bQXx3f3DG/LXFw6T0rZGRZ5XiFsIRv0qaYIYpHo3dcQAosUQdBPbjS3aOgwwczd4V1UXgRvcjXSu2QyGMKwZtu+IohLReMoF3PBRy6YBPefXdOBhnXImHHfzPeIUS5a2fYqiyCYnU75j9TSVEHniBUorULQft4IlBJMRaRTa6TVenRmZcQAlE8gJf2mWUkQcK0YKOVHxjCuD7SX2t/Fgj9u2MFUIghq6d0hs98p0lCNwW9IG/wGSNeFIKskQKAEC0pX/p3SzhaNo0jl+keKsZIR1M+Js2br/yT+k8tONOQPm1nbqMMPy3Rs2SIIxIG52oyUrGpiOeXxtG0JSEACEpCABCQgAQlIQAISkIAEJCCBcQiURBAEacmmO4YxcapUhpxs1mnJVbJQ58o2U5a6qYR6376SjZn3e6kxiZRJVjlrEkEMeb/9gNjZ0PhNXw7z25GFHUHBIo13yUxQJe4yxIjPkEGeiadMPuySOWQRIghirO8Kv0JhkPSdmGjfmBB6A7Km5Eq8DOHadVvGQWmbU00RRFd8rr8sAosWQRwQAyU7QCklDBy6zrpn/VJ9cVLQpCUPlsG6rwiilFKdMfDwwNiH2vHRwKGZRkilQwqlGltlEQT9R4X3+5mBkKWC8xGDASxSe0UsyGV1aOJCYJwAec7GTD1Wc2wWtU5JBDFWbTMyE6D4TEUqjO/e4S9oGOhUIgiELqU6cqg+9y0K/gL3c7HYF4H8XH0/ukHGCH5vizDOCY77HxV21pTijk1KpSFuG99xzR5iJcX5skUQpd8C6Qp/I/zbQwbtthKQgAQkIAEJSEACEpCABCQgAQlIQAJLJVASQRCIZkLQGEapCSZu5uxqsZBSBvNWmoRJRmgEFWPby6PBO2ca3RvLKIObsyYRxJVjgw/17GSpvHPP5npvxoSyV/feuv+GTLL903DiJefu38xpW1L6nJK+ZFaoyaowtQiCCXZvCt9dGBvnDVk4mrIVt2FhQmBaYqZtmym+R+hx2jgVQUyB2DanILBoEQRjIOUQKWxKxs2YkgGfqxwwwe1S0A2FIWqzMYzf9TPCSbNOSqev7PhX49829VlfEQRppU67sMwNAkbcQEiDM9SoBUXGidQIhl2osvFVF0EQJOUBMLX5Okw8BNwmsw7qUFSiXYxAcZr2a7Y95xAPP2MZQhlUgLPzkX/Z96JvjCURBL/1HNeu4+c4lEoUXDK+a6qfNpUIoqmmGyrfv+k6yML6HF9ET6QB2zd3rLn2/LxhHzxYIgTDSXnHv49pYVXT5VvGSqhuc0aKt7/PfMEDJ8IQ+sEfSvSFOm9k8RhiPGhyzueEdadTp2Z2QuaX3DWub+md2S6aBDvLFkFQIqpUJ25IfcMUL384cs6eFM71aHbPJMNQX9XzkPPEbSUgAQlIQAISkIAEJCABCUhAAhKQwDYQWIQIoikTxIEBOc3KTCYE3pWmRsYIMkeMbaVYDJkQyIiQs6lEEJTLpWzusm2MSV9DxnD22Jj3krw7vkk4gf0hRiyHLLxtwp4pRRC8A2YCLWxzRryC2OXQDCy8/24b5xCWtdsSq2SC76mmCKIWm+stm8AyRBCMeU84AZeSkfaeACOzU9uMiw0Xklz9KFIqEXQjXcxQo048QbXUUJw9KryUjYL1+4ogCO7lSlKQbuoqQwcU2182/FOFdr4by0tp79NNUFaisEyNBx4efLoYClBEMKkNCUyeMxpDJcj5Pm+fjg+XCydYTEA0TY1PSZVLh9ech2l/yTCRe4gjkE0wGDHNUKP9j4Xn7jmIf3Jpxobus7R9SQRBwJNSCgRDh1ip9ETNw/JUIggejhnXeTMDoyQGpVi6lPYp8SkFrrn2cIyfmWzI+YAaG6FBamMEulGOU9olZ9Q2SwVHiI3ImgGveWtKQdflXHlVrJx72Nwby0vqbtrfF57LaPGkWP64Lh1I1m0SxyxbBMGxo7QPf3ikxrUXZXuNiroNz51ihZwYhmspmVuGil/a9u/3EpCABCQgAQlIQAISkIAEJCABCUhgGwmURBBkAOX99xi2OxohIJqzXbEwnRz4tFiWmxTYpRx3l36/I1bOvRN8ZSy/faGhqUQQpXIYvCPj/dkY7+Fq2DCJ+Os1Ky5gHd5PXjf8hjtOtu4+MXUm6fFOuCl2M6UIopThBIRMXqaMCjGCoQYbYgw5RrxjfcvQHVRuz/WDd9unWp8DVrkfV5PAqASWJYIgaEjwsqncQpcsDsy4vl+BTC4o1xUiv2luFNcsbMjM5qbMFX1FEARYczOcubChmBtqXCTvUWjkB7E8FQ2U9lfK7gET2HSxKUQQ7L90U0JIgHr1pZlOEgglINrHjmzYluwNBIaHGg9upLLK2aLLbpREEPSNFFVPHDBYasMhqMkpRB8Wy49uaXsqEQS7/dtw6pvl7G6x8GUDxs2mZIGA7VUz7fCQDBvEOqm9IRbcNLOcLADUIBtilCT5YaGBW8fyNEsE5WSo2ZYaGXTImjJUIFO6vqIILv0+6AtiOx5GU3ttLOCa1te4lqBEztmyRRD0iWNRKvGTO35dOfBHI9dxRECpIUhEFDXWH91d++b6EpCABCQgAQlIQAISkIAEJCABCUhgkwmURBBjlg0vZYnlXeX+4enkqVJJYd4vjlEiIT2elCA4OHOQYUOsKGdTiSB4R5iLO9AHYmOUJN92OyAA3CAcUQTZoHl3WGt/Eivyfr5kU4kgKPFRiu+QtYFxjFkymom1uYmYfxnLH1sLa8z1FEGMSdO2piSwLBEEY7p5+OsaBvfj+O4K4ZRraLOmGfHMuKcWVW15jdy+uDm+sNCJE2M5aW2arK8IAqEImQpS+3wsyM3ybuM0/z03FsoLEGTNGfzJoFBjpVIFfdScU4kgSmm6jto5P9KAMcE6Zon3VUhy894XnmaXgCclDHaHc+70tVJmEtpjv5Q46ZPBom9/mkQQlOZghnkp60jTPjk/94ZfJ7MSD9Qco7ayMFOKIMhawoN17r7PwwniBTLS9DUyoDy3sHFTQB1xCKVXUkM1ynWVa0tfazr3cqVJ+C3wO8pda4ZmXeBBlow5F84Mpk18c1xsQwq21HhQ3RXeR5yBUA5xRem6ugoiCH5Lp6l2k8EjTuC3SuacvtaU5g9xDplNNAlIQAISkIAEJCABCUhAAhKQgAQkIIHxCZREEGRG2DvS7siK/VeZtijdy4Sn1JqEAGNmqGC/vJP7XjhijNQIXPOeOGdTiSB2x85KWTN4j8g7de30BIiHEW8iy0MuJjC/NufcrvBSHGQKEQQTIkvCC969HxpOifAxrZR1nEy8uffbY+4725YiiMkRu4ORCCxTBMEQmCV914axEKjhBl0TzG2a3UrwFSVZH2UdwfP3hJOmJ2dckEnr3mR9RRDUqfqDQsNDbpKkGOLme/6GTqPcZOZ9Tf12RCA5ZRsXfc6xUur83O6nEkGwrw+EE+CbN2bRU3IkTdWPQAdV6xArpfqiTYLCu8MRtHQ1ymm8PzxXAoa2/ih8T9dGB67fJIKgacp2ILwhFX+tcS+lzAwB/ZyhtiSrRptNKYJg36VyDHzHAwrXiD4z3xFvvSs8J6Sh7d073+fGj/CA1HO57Bnv29kWcUpXo/wQfcplUKAEByV2csbvCeFbagiCuH5Q4qePkQGITEA5Q4DCb75kKIWfV/jyxbG8lCWn1B5ZObiuNqmVV0EEQf/JJnSjwkD+PZaTaYiSSF1td2yAuC69ntIO93HO6b7HumtfXF8CEpCABCQgAQlIQAISkIAEJCABCWwbgZIIoiabbi2rUtnit0UDufdNvA/ifWTOeF94Qu2OK9YjgF6a/EX5Cfqes6lEELwnJFCfs/vHQrJXa2UCZJpFvHKHBki8p35v4fuxRRBkDyYWwDvynD0wFh47wQFFVJHLXNz0Pn6Cbvz/JhVBTIrXxkcksGwRxAViLKS5R/FXsgfFF8+uGDMqQwKtpRIOZCUg1XdTUCzdze5YQEr1kljgzfFdSaQw31ZfEQQXzWcVxv7RWE7tJMpWdDEUdDwM1aSaYnb1NysaZ2b5RwrrHRXLH1/RxmyVKUUQTUHPtIuUDKB0wBAjRRHnJCKLnBFkJC09D4i1BmseDEuBVs4LhDs1wqHafdas1yaCoA0eQMm4wcz9NjtrrMC5zzHLGb9nAu6ntDUU308tgkCUAvecwpjuMV4eUji3aw3BCA9UuTRXtFFT1qKp3A3XLh4eu1w/UFKTleLehUE0XasRs1GPL2dk8rhZeOmPoRIzMlLwAHj2zAqIhK7eApuUc5xHpWe2tkwS882T3QDeF2rZ56qIIPjtIEbIsWMIiLM4Z7tkb+GPVtTHlEvJ2ctjYZPosQWdX0tAAhKQgAQkIAEJSEACEpCABCQgAQm0ECiJIMZ8L0PWW7LBplbKtMD7J95BEpBObWiW2LQ9JgfCIGe8V+ddfc6mEkGwLybH5d4Z8o4/N2nMk/yMBJjIVooTPDi+K8XQxhRBkJWCiWWl96lPje+OmOjgNZXfyGVmnqgb/79ZRRCTI3YHIxFYtgiCYdwmHKFBycgiQOaCXN37dBuCemSEKP0GyUxADSZq5TSV2aCUAGmd/ji8lNacmxczjUtKvvm+9RVBEKSjn6ULK2n47xZek9qezBGPCe9yY6XMSE3biFmaZviTKYMAKKmoLhhOBgNm8ee2mVIEgfCDDAxtZT5IBb8rnJIYQ43gLzfH3Mxo2ibjBoFchCKlhzDW41x4SDg3dQQCOUMQwKx6sg8s2mpEEPSJWm9HhT8/PJchhN8bmROOCf/dwiA4LtcPJ0NLjU0tgqAPBHfJbFMy+rwn/MnhTdeyS8f3PCzxwF669pDR5irhbaVadsU6iDNKgifOcwL9rygci9lYuJ7ykPeUcK4jOaPc0IHhZHYoGaUQ0rIzs3XhQ0YHBG9t5UMQFaFef0B47o8nflOHhNecH00ZEegb1y5+m2S6od15I8sG6nbEH2Qamjcy6PB7PF+yfFVEEHSrKYsG33MsXxDOA3yTcAlBBbXn7hxeuvd+Kb7jftlWuibB5UcJSEACEpCABCQgAQlIQAISkIAEJCCBDgRKIgjeyVwk/Gcd2sqt2pTVoSlzNeVjc5lleU/K+9CxJvQRg+B9fGrfjgVMxC3tZ0oRxCtjv7fL9Ily5BwTYiZjGCVq7x5OdmDe5c2cz7y7HyPW0dRPjiPvCS8TTil3nPf7Dw+nLPEQI/7EO/FcjIVYH+8mczaWCII4Ge9103e9s30yMYz4QPr+eMiY57dlMjTZmXMG378eaUeIdciqAet94bNziBgok6BPi0coghiJuM1MTmAVRBAMspRCaQZgb/yHoGfNRYQLXqm20zzQT8cH2uUHzU2QWdxkk+BGTrCm6XdMcIigV02QjX32FUGwLQE4ApUl48ZN+nEcwQIPNCxjPKjAUDgSeOSmkzNmAxNgJ+tDagT4arMUcCFsSgOftl0qIzKlCII+NM2On/VxbAUqafVfGN52b+Chjwc1ZqdzTiJ+4dhwPiJuKKVZot/8Nm4fTvaAZVitCGLWNx7yyEbAOYugiGwrBLfJrNJ0HjFOgs5d0kotQgTBuI4KrynPwZh5aCHLyuzac/H4P9cexA1N5wl/qPAgf2LlQW5SP8+aIFjP8UMwcVI4D94IhRBPkELuGuG5en6z7SmrwYMYZRSajD80EOiUyriwLceXfpCxZ1/493eWcT0j48YVw2FUEojQRhfVLddHroFNvy3a5BxFpET2Fh6eOUcRfZTKJJHFB/ZkZZm3VRJB0C8ekB+a9DH3kWPC/Q4OnLM8O+wK59w4uGV7xE78kUsbmgQkIAEJSEACEpCABCQgAQlIQAISkMB0BEoiCPZIRmImQw0xJrblssQSG+DdHZNQc/boWMjksJwRu3jTkE7tbEvAnaymuXerxJ8oh1GyKUUQTGJ9SWHHR8XyLlm0S/1n0iSTkIglpEYgm2MzltCk1AfKBO/OfEkWh/uOcHxLGUg4r44stD+GCIL34ggDEKzkjHFTWrhpcuDQ4TOOWQwlbYuJjpRp7lP6Om2L2MZRhc6SZf81s+/aAl1DB+z2EhiLwKqIIMgOQGCQf0vWpUYS6icCYU2Bsr4MCcpRUuLtHRoYIoIgEI7A4dod9lezKsFGUtszo5rsGVzEUmu6gaTrPmOnrZp9sw5ZDZ6ZWXlqEQRBu6YAMg8D3DR4aBjTUAIiwChlcRiyLwLjqDyHPsQO6UNJBMEDHtlHSiVluuyTc5bgMhkDutiiRBD0iQd61KdTPAecHO2SOWdvl8HHuoh6Sg+CHZs6w+o8XPEH1GsrG0IR/sbwUpmPymaKq5GNA/FB6Q+u3IZc5zhuY9kToyGEa4grVl0EwXlKVp7HjTX4pB1ENZQW6lrqZKLu2KwEJCABCUhAAhKQgAQkIAEJSEACEthoAk0iCLJKUz62b0YAZvjz7j6XtZpA/lENZJlQxPv2XFZX+sU7w6FB5NdFG6Us2G1CiylFEJSOJVCdy9bLZDSyJ9SUJG86cclq/leFFbrEeIb8OEolG5hUxvH/yYDGeYfJ5N9cJoamEs1DRRBkoCCLSSljNZO+yEhMzHBqI5bGWHNGFpCnD+wAExg/WzhPOYZMoj7tNzpF8GNg/91cAlkCqyKCoHOUvbwn0AAADsFJREFUskCRVzJmKzPzdl/lsSRTAwHYnPqtsokzrPaJWIJikH+72BARBPshYIgQgowAYxiqOWoozYQcpewZzHxmpnSNEeRm9jaqwhojzXpONTq1CIK+MS7OpZyR/p4sFVMYM9ipv1bKytFnn/tio8PCuRkv00oiCMp3MPudrA8HDOggGVsOD+d30NUWKYKgbzcO3xPOg8NYxjnLtQc1cx9DGMYDb6ksS58298VGfc49sjmgGiX7xVhG+QnEBxzrmoxB8/vlmY1SH/yxMMT4A/IR4TNx1zqIIGbjvVX8h2tyU5aOrmzIDMI521bepGu7ri8BCUhAAhKQgAQkIAEJSEACEpCABCSQJ9AkgmALJu7wDq2rkUWV989MMEyN4DalEAj0N1lTNnAC+EMmKRFnIEtFzgjsIjRoemc4pQiCPjVlY4UrWdB5v9nHiDXwHhKxRWq8ryTT7+f7NNxxm6ZSKZRp5/1rX2OCcCkrO8Ke9xcaHiKCIAMw8bPcOc/uYEoJaTI0LMI4zkwkzwmJOHfIHk1J5z7G+3HKtjD5O2dHx0ImU59miiD6YHabZRBYJREE4391ODOdS8ZFhwB1bZCLC/8R4cweZ6x9DaUTDwek4O+jlBwqgqDf3IhJR8N4che6mrFRZuFp4aQgmldW8pDCw0Du2sXFc29N47EOghOySpAav83IxkCJh9QWIYJAMZfLQkFfEOMc39b5Ad+fLbblfCRYOkQUgCiI7Bs8IA5RUQ4Yyuk2bRJBPCvWJMsLN8u7dNwhmQZ4gCW4/Z2O285WX7QIgv2i7OXBnQw2OZVv7VBQuKKkJmtLn2vP/H5QrHIshop8fhhtPDucB1f+38d4iCQ7BeKM/fo0MLfNG+L/CLmGllug/M8x4fxR1NW4bpHWbT7jwTqJIBgvSmoyQvBHY+6PplomPPij/CbzzdRp9mr75HoSkIAEJCABCUhAAhKQgAQkIAEJSGAbCLSJIAiWklGYd/i1RlyCyaalchJkxeXdXJsRxGVyaW6SFvEe4h7ELroa/doTXsrATGCX+EyTTS2C4N34F8JL74kJQHNcur7nv1BsQ9nlUqYC3qvfpyvQAesjRshN5OUd/w3CKSvR1TiuBPeZYJravlhwqfDSO8i+Igi2YxLfzQqdJc6GMOPLXQczcP1SORqa5Z0sGXlLgpCmXRN/QCCVM7JckDn9dLEZRRADj6SbL4wAdd9Pq+OS7BXBwRB1Vp9BMHP6xeFNQf6j4vuuiiYCOqRsR2BBgJ5xt9kPYgVUeC8NJ9X7kJo69Jma6KmhfiRQ1MVIHUSQimDyJSs2RMDB7HlupKSEKgVSnxPfIYZIjZsoQeRa49jRN8o/oMLbP7Ph12MZwcKc4AWBBjeu1AhOEuwcw8haAfv0Wk1ZCR6K+HdqQwzBvnCyltQEyn+8w42U/68K7xuAnmJsbSKI2T4R1RD4JuDclJUAUQ5ZM3hwb1MRt42H8gh3zqyEEKd0c29rs/Z7zn8exDnXUYYS/G8zHixQtnLt4Tc79vmI+hce9Ik/PlBytxnnHg+pXEdwSnOMYWS54TdAf1AL1wTf+aMI1esJ4ZwjXTPzNPWbEkqUBjo8nN9lk0CD40LNNx4+OU7pw3bumvrxWO90qtlCZxDPkJ0htXfEglL9xDGOB21wTLiGw4H7Vo1IhdR9e8P5g5jrdF/l+lhjsB0JSEACEpCABCQgAQlIQAISkIAEJLCNBNpEEDDhHRaTt8hO0FZSlhT4xC/+oACTEhdkfSWWUmO8iyXgWjIylSKGqHn3SFkOMgwgwCiVRWfS7e0qOja1CIIu3DP8hQ19IasqQohPV/SXVQ4O5z1tLpbC92OV2qjszqmrEYMrCWyIZfCenmNSa0xs5v1vSYzw0PiOuFHJ+oggiBkRo+RY5OzbsZAY42dqBzHiesS1yBh9kUKbxDDJzM1vtu23TRPESSmj0SSUyZbaUAQx4lG1KQmMTIAL3++Fo1666M4PnUAlNwWcmdcEqj4XvuqzWFH6XTkcYQSzeAleEazkhoIKjQsxweTazBkjoz61OYK+9HOWdQTF2I+m2NEat8lDGmpNRCiUCCAQjCiCYDiOkIWgLw9AQ7MBTIWpVgQx2z/jI5UUs+5ntbwYJ+ctD3wIZTbNuPZcPnz+2sOx5qGe48xvY3btWdRvlt8n10Nq+nEd5LjMriNcS74STjkD+jV1YJvfAcIu+kOWFPpCn1hO5pOTwr+40xfOlamN4D/XV36bqLXhwh907JvfIpke6NcmG38AHrRzXGb3S86Z2f2Sh34evFGyaxKQgAQkIAEJSEACEpCABCQgAQlIQALLJVAjgpj1kMymTLZhQgvvAeeNd9RMWkKQUMqwTaZpZsPzLrfWeD/6xvCmTLXEZ8iATLCcGE1qxEKYPESm5aZyu0ycon+8d22zRYgg6AOTG5k8WjIC10yMw5kInL6P5T0pE08pdU47pcltxLVuHg7rRRqx8beENx3ft8X3TCpjvdK71YvFd2TsZjJZqeQ0ZaMR4DS9s+4jgiDo/9QGaAh1eF/OJFfekyIkIFsF747ZX81k16Zj8tX48h4NKyDAYNIz+y8ZsSR+Qxz/XLkO3r3z+0ZEwjvfkr0+vuC3doY4qSKIpkPodxKQgAQksGkEuoogNm38jkcCEpCABCQgAQlIQAISkIAEJCABCUhAAhKQwDIJlEQQBIpLWXmZsPj5cFL8M2GLWeZM4mqKczJRjyD8K3oMliAxQVyC+W1GQBhn8hiz4MlMwSSqthgs46H8AtvW2KJEEATLyTp+k4pOMdGVYPs3whFH/Ho4k8dymbfT5rKz9yv2OcYqnD8f2elvU3sE1plYxWRIJlwR1GdsTNZjQlqTMVGNCZZtWTP6iCC6CInG4JW2wcTmtnLNt491jgtvyrRNuzPGCCEQFyFo2hV+iYqOM/GNzNbZLC9tP8CK9l1FAhKQgAQksDYEFEGszaGyoxKQgAQkIAEJSEACEpCABCQgAQlIQAISkMAGEigFcEmPj/jg0BHGjGjisPB/HtAWs+f/PvwWA9oobUr5WkpgdMkkuygRBH1mX2RCoDTE2IY4hdIGXUuwj92PA6NBhC6lLA5D9kcwn/IYlFtvs00VQTBuhDSUHiEDxdj29miQEtbFLCqKIMZGbnsSkIAEJLDKBBRBrPLRsW8SkIAEJCABCUhAAhKQgAQkIAEJSEACEpDAphMoiSCeFwN/YPix4fcO7xvDpDzsXcIpwT3U6MMDwv8ifGgJAfrCjPXHhT8nnMwJXWyRIohZv+B4dHhb1oPacVAe4r7h767dYOL1yCayJ/xaI+7nXdEW4pEvVba5ySIIEFA25IXhTeVHKlGdutpPw58e/sRwyt0Ure8FpEtnXFcCEpCABCSwKgQUQazKkbAfEpCABCQgAQlIQAISkIAEJCABCUhAAhKQwDYSaBJBECDHbhhOJgLKStTaF2PFJ4STgr+rwKBtHwfECo8Ov2d4TamHtD0yPiDyeFY4af/72DJEEPST8gQPDSd7Axz6GCUzELf8TThlT1bJiJWTNeSI8MsN6BjlNRDL/FP4/3ZoZ9NFEDMUN43/PCr8kA5s5ldF/PDq8D8P53xqNUUQrYhcQQISkIAENoiAIogNOpgORQISkIAEJCABCUhAAhKQgAQkIAEJSEACElg7AjUiCAZ11vDbh985nMDpOTIj/UIs+9dwyla8I3xs8UO6SwQQBHMpdXCNcDIJ5GKtlHz4fPiJ4a8Nf1v4TwYeqTPF9o8stLEnlvcVV9R262yx4vXD/zD8muGXD0eYkbMfx0JEAR8IRxRA5ocuwoDaPo293sHRIGVKrhJ+UHhTqQyyepB1hMwPlF35WM/ONB3Xl0Sb38y0yzlIOY9lGeU+yO7Qxy4TG90qnN/01cIvUGiE8wWxA+cQ5WOOD/9elx0qguhCy3UlIAEJSGDdCSiCWPcjaP8lIAEJSEACEpCABCQgAQlIQAISkIAEJCCBdSZQK4KYHyOB4kuEEzBFHEFmhW+En7xkEAgDLh6OOIJyGQTGvx/+tXBmrm+ynTkGd+FwskOcPRwBCkFqxn9SOEKQdTeO6a/vHFuOMeUXELN8Pfw76z64Fek/mUYuunMOnTM5h340pI+KIIbQc1sJSEACElg3Aoog1u2I2V8JSEACEpCABCQgAQlIQAISkIAEJCABCUhgkwj0EUFs0vgdiwQksAACiiAWANldSEACEpDAyhBQBLEyh8KOSEACEpCABCQgAQlIQAISkIAEJCABCUhAAltIQBHEFh50hyyBRRNQBLFo4u5PAhKQgASWSUARxDLpu28JSEACEpCABCQgAQlIQAISkIAEJCABCUhg2wkogtj2M8DxS2ABBBRBLACyu5CABCQggZUhoAhiZQ6FHZGABCQgAQlIQAISkIAEJCABCUhAAhKQgAS2kIAiiC086A5ZAosmoAhi0cTdnwQkIAEJLJOAIohl0nffEpCABCQgAQlIQAISkIAEJCABCUhAAhKQwLYTUASx7WeA45fAAggoglgAZHchAQlIQAIrQ0ARxMocCjsiAQlIQAISkIAEJCABCUhAAhKQgAQkIAEJbCEBRRBbeNAdsgQWTUARxKKJuz8JSEACElgmgavGzs+T6cBnY9lXl9kx9y0BCUhAAhKQgAQkIAEJSEACEpCABCQgAQlIYAsIKILYgoPsECWwbAKKIJZ9BNy/BCQgAQlIQAISkIAEJCABCUhAAhKQgAQkIAEJSEACEpCABLaDgCKI7TjOjlICSyWgCGKp+N25BCQgAQlIQAISkIAEJCABCUhAAhKQgAQkIAEJSEACEpCABLaGgCKIrTnUDlQCyyOgCGJ57N2zBCQgAQlIQAISkIAEJCABCUhAAhKQgAQkIAEJSEACEpCABLaJgCKIbTrajlUCSyKgCGJJ4N2tBCQgAQlIQAISkIAEJCABCUhAAhKQgAQkIAEJSEACEpCABLaMgCKILTvgDlcCyyCgCGIZ1N2nBCQgAQlIQAISkIAEJCABCUhAAhKQgAQkIAEJSEACEpCABLaPgCKI7TvmjlgCCyfw/wCLJzjl/pCbiwAAAABJRU5ErkJggg=="/>
          <p:cNvSpPr>
            <a:spLocks noChangeAspect="1" noChangeArrowheads="1"/>
          </p:cNvSpPr>
          <p:nvPr/>
        </p:nvSpPr>
        <p:spPr bwMode="auto">
          <a:xfrm>
            <a:off x="188630" y="-580919"/>
            <a:ext cx="38671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9" y="3989345"/>
            <a:ext cx="5935945" cy="1944000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593353" y="4312519"/>
            <a:ext cx="158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-Pore Neck</a:t>
            </a:r>
          </a:p>
          <a:p>
            <a:r>
              <a:rPr lang="de-DE" sz="1200" dirty="0"/>
              <a:t> </a:t>
            </a:r>
            <a:r>
              <a:rPr lang="de-DE" sz="1200" dirty="0" smtClean="0"/>
              <a:t>-Pore </a:t>
            </a:r>
            <a:r>
              <a:rPr lang="de-DE" sz="1200" dirty="0" err="1" smtClean="0"/>
              <a:t>Cavities</a:t>
            </a:r>
            <a:r>
              <a:rPr lang="de-DE" sz="1200" dirty="0" smtClean="0"/>
              <a:t> </a:t>
            </a:r>
          </a:p>
          <a:p>
            <a:r>
              <a:rPr lang="de-DE" sz="1200" dirty="0" smtClean="0"/>
              <a:t>- Pore </a:t>
            </a:r>
            <a:r>
              <a:rPr lang="de-DE" sz="1200" dirty="0" err="1" smtClean="0"/>
              <a:t>connecticity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sp>
        <p:nvSpPr>
          <p:cNvPr id="37" name="Textfeld 36"/>
          <p:cNvSpPr txBox="1"/>
          <p:nvPr/>
        </p:nvSpPr>
        <p:spPr>
          <a:xfrm>
            <a:off x="5661656" y="4048408"/>
            <a:ext cx="2206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 smtClean="0"/>
              <a:t>Information:</a:t>
            </a:r>
            <a:endParaRPr lang="de-DE" sz="1400" u="sng" dirty="0"/>
          </a:p>
        </p:txBody>
      </p:sp>
    </p:spTree>
    <p:extLst>
      <p:ext uri="{BB962C8B-B14F-4D97-AF65-F5344CB8AC3E}">
        <p14:creationId xmlns:p14="http://schemas.microsoft.com/office/powerpoint/2010/main" val="1315847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62D2C-5DEA-4BDC-A33D-93C2EC56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06" y="1964700"/>
            <a:ext cx="2520967" cy="3291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B6945-1BF4-4A38-90C6-2ADD67E0CAA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50801" y="1807467"/>
            <a:ext cx="3840480" cy="3108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3E13F-4C23-4350-8A33-6B922AAABAC3}"/>
              </a:ext>
            </a:extLst>
          </p:cNvPr>
          <p:cNvSpPr txBox="1"/>
          <p:nvPr/>
        </p:nvSpPr>
        <p:spPr>
          <a:xfrm>
            <a:off x="652888" y="5540929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K.A. Cychosz, K.A.,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R.Guillet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-Nicolas, J. Garcia-Martinez  and M. Thommes*, “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Recent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advances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in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the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textural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characterization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of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hierarchically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structured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nanoporous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materials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“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invited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)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Chem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. Soc. Rev.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46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,389 (2017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charset="0"/>
              </a:rPr>
              <a:t> 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DEF5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CD494-BD76-4D68-81A4-A599DFFEEBA6}"/>
              </a:ext>
            </a:extLst>
          </p:cNvPr>
          <p:cNvSpPr txBox="1"/>
          <p:nvPr/>
        </p:nvSpPr>
        <p:spPr>
          <a:xfrm>
            <a:off x="318881" y="694997"/>
            <a:ext cx="77724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Assessing pore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network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structure/connectivity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sng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Example</a:t>
            </a:r>
            <a:r>
              <a:rPr kumimoji="0" lang="en-US" sz="2300" b="1" i="0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:</a:t>
            </a:r>
            <a:r>
              <a:rPr kumimoji="0" lang="en-US" sz="2300" b="1" i="0" strike="noStrike" kern="1200" cap="none" spc="0" normalizeH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  <a:r>
              <a:rPr kumimoji="0" lang="en-US" sz="2300" b="1" i="0" strike="noStrike" kern="1200" cap="none" spc="0" normalizeH="0" baseline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hierarchical</a:t>
            </a:r>
            <a:r>
              <a:rPr kumimoji="0" lang="en-US" sz="2300" b="1" i="0" strike="noStrike" kern="1200" cap="none" spc="0" normalizeH="0" noProof="0" dirty="0" smtClean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micro-mesoporous zeolites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EF5F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470" y="5540929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65642"/>
            <a:ext cx="8991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600" dirty="0">
                <a:solidFill>
                  <a:srgbClr val="00B0F0"/>
                </a:solidFill>
                <a:latin typeface="Calibri" pitchFamily="34" charset="0"/>
              </a:rPr>
              <a:t>Argon (87 K) Adsorption and NLDFT </a:t>
            </a:r>
            <a: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  <a:t>Pore </a:t>
            </a:r>
            <a:r>
              <a:rPr lang="en-US" sz="2600" dirty="0">
                <a:solidFill>
                  <a:srgbClr val="00B0F0"/>
                </a:solidFill>
                <a:latin typeface="Calibri" pitchFamily="34" charset="0"/>
              </a:rPr>
              <a:t>Size Analysis of </a:t>
            </a:r>
            <a: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  <a:t>Mesoporous </a:t>
            </a:r>
            <a:r>
              <a:rPr lang="en-US" sz="2600" dirty="0">
                <a:solidFill>
                  <a:srgbClr val="00B0F0"/>
                </a:solidFill>
                <a:latin typeface="Calibri" pitchFamily="34" charset="0"/>
              </a:rPr>
              <a:t>Y </a:t>
            </a:r>
            <a: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  <a:t>Zeolites</a:t>
            </a:r>
            <a:endParaRPr lang="en-US" sz="2600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8432" y="5925664"/>
            <a:ext cx="5562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Garcia-Martinez, J.; Xiao, C.;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Cychosz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K.A.; Li, K.; Wan, W.;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Zou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X.; Thommes, M.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ChemCatChem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2014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6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3110-3115</a:t>
            </a:r>
            <a:endParaRPr kumimoji="0" lang="en-US" sz="1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23727" y="1457153"/>
            <a:ext cx="5393567" cy="4320000"/>
            <a:chOff x="0" y="0"/>
            <a:chExt cx="5187300" cy="4155017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0"/>
              <a:ext cx="5187300" cy="4155017"/>
              <a:chOff x="0" y="0"/>
              <a:chExt cx="5187300" cy="415501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0298" y="2051897"/>
                <a:ext cx="2747002" cy="210312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746996" cy="210312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51897"/>
                <a:ext cx="2746996" cy="210312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0301" y="0"/>
                <a:ext cx="2746996" cy="2103120"/>
              </a:xfrm>
              <a:prstGeom prst="rect">
                <a:avLst/>
              </a:prstGeom>
            </p:spPr>
          </p:pic>
        </p:grpSp>
        <p:sp>
          <p:nvSpPr>
            <p:cNvPr id="12" name="TextBox 3"/>
            <p:cNvSpPr txBox="1"/>
            <p:nvPr/>
          </p:nvSpPr>
          <p:spPr>
            <a:xfrm>
              <a:off x="39998" y="13901"/>
              <a:ext cx="325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A)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39998" y="2121182"/>
              <a:ext cx="311149" cy="27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C)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2440301" y="2121182"/>
              <a:ext cx="330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D)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  <p:sp>
          <p:nvSpPr>
            <p:cNvPr id="15" name="TextBox 16"/>
            <p:cNvSpPr txBox="1"/>
            <p:nvPr/>
          </p:nvSpPr>
          <p:spPr>
            <a:xfrm>
              <a:off x="2442706" y="13901"/>
              <a:ext cx="316229" cy="27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B)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</p:grpSp>
      <p:pic>
        <p:nvPicPr>
          <p:cNvPr id="13314" name="Picture 3" descr="Fig2-revised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86" y="3477348"/>
            <a:ext cx="255428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onlinelibrary.wiley.com/store/10.1002/cctc.201490062/asset/image_m/mcontent.gif?v=1&amp;s=fa13fce124a79a6d6ddf4bd3f3051b3b6c6edf4e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60" y="1217510"/>
            <a:ext cx="16273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0" y="6076263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73908" y="985502"/>
            <a:ext cx="8534400" cy="5029200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900" b="1" i="1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Collaboration </a:t>
            </a:r>
            <a:r>
              <a:rPr lang="en-US" sz="1900" b="1" i="1" dirty="0" smtClean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with University </a:t>
            </a:r>
            <a:r>
              <a:rPr lang="en-US" sz="1900" b="1" i="1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of </a:t>
            </a:r>
            <a:r>
              <a:rPr lang="en-US" sz="1900" b="1" i="1" dirty="0" smtClean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Stockholm, X. Zhou</a:t>
            </a:r>
            <a:endParaRPr lang="en-US" sz="1900" b="1" i="1" dirty="0">
              <a:solidFill>
                <a:schemeClr val="tx1"/>
              </a:solidFill>
              <a:latin typeface="Calibri" pitchFamily="34" charset="0"/>
              <a:sym typeface="Symbol" pitchFamily="18" charset="2"/>
            </a:endParaRPr>
          </a:p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schemeClr val="tx1"/>
                </a:solidFill>
                <a:latin typeface="Calibri" pitchFamily="34" charset="0"/>
              </a:rPr>
              <a:t>(1) Advanced image analysis: transmission electron microscopy (TEM), including high-resolution imaging and electron tomography (ET); three-dimensional rotation electron diffraction</a:t>
            </a:r>
          </a:p>
          <a:p>
            <a:pPr marL="621348" lvl="1" indent="-256032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700" b="1" dirty="0">
                <a:solidFill>
                  <a:schemeClr val="accent1"/>
                </a:solidFill>
                <a:latin typeface="Calibri" pitchFamily="34" charset="0"/>
              </a:rPr>
              <a:t>Directly revealed the connectivity of micro- and mesopores in the </a:t>
            </a:r>
            <a:r>
              <a:rPr lang="en-US" sz="1700" b="1" dirty="0" err="1">
                <a:solidFill>
                  <a:schemeClr val="accent1"/>
                </a:solidFill>
                <a:latin typeface="Calibri" pitchFamily="34" charset="0"/>
              </a:rPr>
              <a:t>mesostructured</a:t>
            </a:r>
            <a:r>
              <a:rPr lang="en-US" sz="1700" b="1" dirty="0">
                <a:solidFill>
                  <a:schemeClr val="accent1"/>
                </a:solidFill>
                <a:latin typeface="Calibri" pitchFamily="34" charset="0"/>
              </a:rPr>
              <a:t> zeolite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900" dirty="0">
              <a:latin typeface="Calibri" pitchFamily="34" charset="0"/>
              <a:sym typeface="Symbol" pitchFamily="18" charset="2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900" dirty="0">
              <a:latin typeface="Calibri" pitchFamily="34" charset="0"/>
              <a:sym typeface="Symbol" pitchFamily="18" charset="2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900" dirty="0">
              <a:latin typeface="Calibri" pitchFamily="34" charset="0"/>
              <a:sym typeface="Symbol" pitchFamily="18" charset="2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900" dirty="0">
              <a:latin typeface="Calibri" pitchFamily="34" charset="0"/>
              <a:sym typeface="Symbol" pitchFamily="18" charset="2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900" dirty="0">
              <a:solidFill>
                <a:schemeClr val="tx1"/>
              </a:solidFill>
              <a:latin typeface="Calibri" pitchFamily="34" charset="0"/>
              <a:sym typeface="Symbol" pitchFamily="18" charset="2"/>
            </a:endParaRPr>
          </a:p>
          <a:p>
            <a:pPr marL="365760" indent="-25603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(2) Advanced gas adsorption: high resolution argon adsorption at various </a:t>
            </a:r>
            <a:r>
              <a:rPr lang="en-US" sz="1900" dirty="0" err="1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temperatures;hysteresis</a:t>
            </a:r>
            <a:r>
              <a:rPr lang="en-US" sz="1900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 scanning; application of advanced NLDFT methods</a:t>
            </a:r>
          </a:p>
          <a:p>
            <a:pPr marL="621348" lvl="1" indent="-25603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700" b="1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Quantitative determination of  </a:t>
            </a:r>
            <a:r>
              <a:rPr lang="en-US" sz="1700" b="1" dirty="0" err="1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intracrystalline</a:t>
            </a:r>
            <a:r>
              <a:rPr lang="en-US" sz="1700" b="1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 micro- and </a:t>
            </a:r>
            <a:r>
              <a:rPr lang="en-US" sz="1700" b="1" dirty="0" err="1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mesopores</a:t>
            </a:r>
            <a:r>
              <a:rPr lang="en-US" sz="1700" b="1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  volumes and differentiation  between truly accessible (open) </a:t>
            </a:r>
            <a:r>
              <a:rPr lang="en-US" sz="1700" b="1" dirty="0" err="1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mesopores</a:t>
            </a:r>
            <a:r>
              <a:rPr lang="en-US" sz="1700" b="1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 and those that are constricted</a:t>
            </a:r>
          </a:p>
          <a:p>
            <a:pPr marL="335598" indent="-256032">
              <a:buFont typeface="Wingdings" pitchFamily="2" charset="2"/>
              <a:buChar char="Ø"/>
              <a:defRPr/>
            </a:pPr>
            <a:endParaRPr lang="en-US" sz="2300" b="1" dirty="0">
              <a:latin typeface="Calibri" pitchFamily="34" charset="0"/>
              <a:sym typeface="Symbol" pitchFamily="18" charset="2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03765" y="44683"/>
            <a:ext cx="9144000" cy="103663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>
                <a:solidFill>
                  <a:srgbClr val="00B0F0"/>
                </a:solidFill>
                <a:latin typeface="Calibri" pitchFamily="34" charset="0"/>
              </a:rPr>
              <a:t>Advanced Characterization </a:t>
            </a:r>
            <a: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  <a:t>Hierarchically </a:t>
            </a:r>
            <a:b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2600" dirty="0" smtClean="0">
                <a:solidFill>
                  <a:srgbClr val="00B0F0"/>
                </a:solidFill>
                <a:latin typeface="Calibri" pitchFamily="34" charset="0"/>
              </a:rPr>
              <a:t>Structured </a:t>
            </a:r>
            <a:r>
              <a:rPr lang="en-US" sz="2600" dirty="0">
                <a:solidFill>
                  <a:srgbClr val="00B0F0"/>
                </a:solidFill>
                <a:latin typeface="Calibri" pitchFamily="34" charset="0"/>
              </a:rPr>
              <a:t>Mesoporous Y-Zeolite (C16)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5878303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Garcia-Martinez, J.; Xiao, C.; Cychosz, K.A.; Li, K.; Wan, W.;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Zhou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X.; Thommes, M.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ChemCatChem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3110-3115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Highlight: Thomas, J.M.; Leary, R.K.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Angew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Chemie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Int. Ed.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2-4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28800" y="2819400"/>
            <a:ext cx="5187098" cy="1645920"/>
            <a:chOff x="1229503" y="3841290"/>
            <a:chExt cx="6390497" cy="2027771"/>
          </a:xfrm>
        </p:grpSpPr>
        <p:pic>
          <p:nvPicPr>
            <p:cNvPr id="7" name="Picture 83" descr="Fig4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5" b="50000"/>
            <a:stretch/>
          </p:blipFill>
          <p:spPr bwMode="auto">
            <a:xfrm>
              <a:off x="1229503" y="3948821"/>
              <a:ext cx="1895475" cy="192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40 Grupo"/>
            <p:cNvGrpSpPr>
              <a:grpSpLocks noChangeAspect="1"/>
            </p:cNvGrpSpPr>
            <p:nvPr/>
          </p:nvGrpSpPr>
          <p:grpSpPr bwMode="auto">
            <a:xfrm>
              <a:off x="3443696" y="3841290"/>
              <a:ext cx="1900978" cy="1920240"/>
              <a:chOff x="18583276" y="30065667"/>
              <a:chExt cx="4071939" cy="4114798"/>
            </a:xfrm>
          </p:grpSpPr>
          <p:pic>
            <p:nvPicPr>
              <p:cNvPr id="12" name="Picture 84" descr="Fig4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50000"/>
              <a:stretch>
                <a:fillRect/>
              </a:stretch>
            </p:blipFill>
            <p:spPr bwMode="auto">
              <a:xfrm>
                <a:off x="18583276" y="30065667"/>
                <a:ext cx="4071939" cy="4114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22002750" y="30094243"/>
                <a:ext cx="652463" cy="481010"/>
              </a:xfrm>
              <a:prstGeom prst="rect">
                <a:avLst/>
              </a:prstGeom>
              <a:solidFill>
                <a:srgbClr val="FF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91427" tIns="45714" rIns="91427" bIns="45714"/>
              <a:lstStyle>
                <a:lvl1pPr eaLnBrk="0" hangingPunct="0">
                  <a:spcBef>
                    <a:spcPct val="20000"/>
                  </a:spcBef>
                  <a:buChar char="•"/>
                  <a:defRPr sz="1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10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9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7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7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7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7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7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7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9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4"/>
            <a:stretch>
              <a:fillRect/>
            </a:stretch>
          </p:blipFill>
          <p:spPr bwMode="auto">
            <a:xfrm>
              <a:off x="5718948" y="3841290"/>
              <a:ext cx="1901052" cy="1920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894114" y="4909458"/>
              <a:ext cx="15005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968650" y="4931229"/>
              <a:ext cx="15005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0" y="6076263"/>
            <a:ext cx="1344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01088" y="-23293"/>
            <a:ext cx="9719216" cy="1143000"/>
          </a:xfrm>
        </p:spPr>
        <p:txBody>
          <a:bodyPr>
            <a:noAutofit/>
          </a:bodyPr>
          <a:lstStyle/>
          <a:p>
            <a:pPr marL="365316" lvl="1" eaLnBrk="0" fontAlgn="auto" hangingPunct="0">
              <a:spcBef>
                <a:spcPts val="325"/>
              </a:spcBef>
              <a:spcAft>
                <a:spcPts val="0"/>
              </a:spcAft>
              <a:buClr>
                <a:srgbClr val="2DA2BF"/>
              </a:buClr>
              <a:defRPr/>
            </a:pP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Application of “</a:t>
            </a:r>
            <a:r>
              <a:rPr lang="en-US" sz="2400" b="1" dirty="0" err="1" smtClean="0">
                <a:solidFill>
                  <a:srgbClr val="00B0F0"/>
                </a:solidFill>
                <a:latin typeface="Calibri" pitchFamily="34" charset="0"/>
              </a:rPr>
              <a:t>Physisorption</a:t>
            </a:r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 Toolkit” : </a:t>
            </a:r>
            <a:b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2200" b="1" i="1" dirty="0" smtClean="0">
                <a:solidFill>
                  <a:srgbClr val="0080A8"/>
                </a:solidFill>
                <a:latin typeface="Calibri" pitchFamily="34" charset="0"/>
              </a:rPr>
              <a:t>Changing of state of pore fluid to visualize </a:t>
            </a:r>
            <a:br>
              <a:rPr lang="en-US" sz="2200" b="1" i="1" dirty="0" smtClean="0">
                <a:solidFill>
                  <a:srgbClr val="0080A8"/>
                </a:solidFill>
                <a:latin typeface="Calibri" pitchFamily="34" charset="0"/>
              </a:rPr>
            </a:br>
            <a:r>
              <a:rPr lang="en-US" sz="2200" b="1" i="1" dirty="0" smtClean="0">
                <a:solidFill>
                  <a:srgbClr val="0080A8"/>
                </a:solidFill>
                <a:latin typeface="Calibri" pitchFamily="34" charset="0"/>
              </a:rPr>
              <a:t>pore network  connectivity </a:t>
            </a:r>
            <a:endParaRPr lang="en-US" sz="2200" b="1" i="1" dirty="0">
              <a:solidFill>
                <a:srgbClr val="0080A8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680" y="6195652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Garcia-Martinez, J.; Xiao,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W.; Zou, X.; Thommes, M.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ChemCatChem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3110-3115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193770" y="1170092"/>
            <a:ext cx="6790492" cy="5120640"/>
            <a:chOff x="274320" y="915978"/>
            <a:chExt cx="7103230" cy="53564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34" y="915978"/>
              <a:ext cx="3583511" cy="27432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4" y="3529249"/>
              <a:ext cx="3583510" cy="274320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04" y="915978"/>
              <a:ext cx="3583511" cy="27432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39" y="3529249"/>
              <a:ext cx="3583511" cy="2743199"/>
            </a:xfrm>
            <a:prstGeom prst="rect">
              <a:avLst/>
            </a:prstGeom>
          </p:spPr>
        </p:pic>
        <p:sp>
          <p:nvSpPr>
            <p:cNvPr id="26" name="TextBox 10"/>
            <p:cNvSpPr txBox="1"/>
            <p:nvPr/>
          </p:nvSpPr>
          <p:spPr>
            <a:xfrm>
              <a:off x="274320" y="1030875"/>
              <a:ext cx="557477" cy="378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A)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  <p:sp>
          <p:nvSpPr>
            <p:cNvPr id="27" name="TextBox 11"/>
            <p:cNvSpPr txBox="1"/>
            <p:nvPr/>
          </p:nvSpPr>
          <p:spPr>
            <a:xfrm>
              <a:off x="274320" y="3698406"/>
              <a:ext cx="532523" cy="379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C)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  <p:sp>
          <p:nvSpPr>
            <p:cNvPr id="28" name="TextBox 12"/>
            <p:cNvSpPr txBox="1"/>
            <p:nvPr/>
          </p:nvSpPr>
          <p:spPr>
            <a:xfrm>
              <a:off x="3733800" y="3698603"/>
              <a:ext cx="565709" cy="378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D)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3737707" y="1030867"/>
              <a:ext cx="541218" cy="379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B)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 charset="0"/>
              </a:endParaRPr>
            </a:p>
          </p:txBody>
        </p: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117066" y="2914201"/>
            <a:ext cx="23916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(77 K) and Ar (87 K)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5791200" y="2115658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NLDFT PSD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6493933" y="4478923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Ar (77 K)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3200400" y="4419600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Ar (77 K)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575497" y="3826774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Ar (65 K)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1973166" y="4123187"/>
            <a:ext cx="106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open --&gt;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1156777" y="4620560"/>
            <a:ext cx="13147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restricted --&gt;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158088" y="5036403"/>
            <a:ext cx="2604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Detailed structural information from hysteresis scanning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5643" y="2661041"/>
            <a:ext cx="112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4.2 nm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9971" y="175694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1.2 nm</a:t>
            </a:r>
          </a:p>
        </p:txBody>
      </p:sp>
      <p:pic>
        <p:nvPicPr>
          <p:cNvPr id="39" name="Picture 3" descr="Fig2-revised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97" y="3137710"/>
            <a:ext cx="127713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98568" y="5908200"/>
            <a:ext cx="3256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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65% 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pores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micropores</a:t>
            </a:r>
            <a:endParaRPr kumimoji="0" lang="de-DE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050" y="1256280"/>
            <a:ext cx="1330474" cy="176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58399" y="5449166"/>
            <a:ext cx="2015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(Ar): 83.8 K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C6D5-EC8A-4A4F-A90B-B118BB0FB8FE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EA28E-C457-4638-A883-06476E92EC2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1" y="1395105"/>
            <a:ext cx="6762787" cy="5076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695501"/>
            <a:ext cx="9761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Adsorption </a:t>
            </a:r>
            <a:r>
              <a:rPr kumimoji="0" lang="de-D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isotherms</a:t>
            </a: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Argon (87 K) </a:t>
            </a:r>
            <a:r>
              <a:rPr kumimoji="0" lang="de-D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(298 K)  </a:t>
            </a:r>
            <a:r>
              <a:rPr kumimoji="0" lang="de-D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hydrophobized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mesoporous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silica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</a:t>
            </a: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pore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9.1 </a:t>
            </a: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de-DE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34869" y="3916363"/>
            <a:ext cx="18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de-DE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8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(296K)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8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735383" y="4919191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de-DE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40000" y="3933105"/>
            <a:ext cx="139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 (87K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44557" y="4580637"/>
            <a:ext cx="23211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●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adsorption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isotherms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obtained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thermodynamic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analysis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intrusion</a:t>
            </a:r>
            <a:endParaRPr kumimoji="0" 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97169" y="6396715"/>
            <a:ext cx="790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Söllner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M. Thommes,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26" y="1495818"/>
            <a:ext cx="1350000" cy="18000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421758" y="3379106"/>
            <a:ext cx="187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Jakob Söllner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45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TriplePointPhaseB&amp;W"/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0170" y="1968416"/>
            <a:ext cx="3566160" cy="3086100"/>
          </a:xfrm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663" y="948459"/>
            <a:ext cx="70866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100" dirty="0">
                <a:solidFill>
                  <a:srgbClr val="00B0F0"/>
                </a:solidFill>
                <a:latin typeface="Calibri" pitchFamily="34" charset="0"/>
              </a:rPr>
              <a:t>Confined Geometry Effects: </a:t>
            </a:r>
            <a:r>
              <a:rPr lang="en-US" sz="1950" i="1" dirty="0">
                <a:solidFill>
                  <a:srgbClr val="00B0F0"/>
                </a:solidFill>
                <a:latin typeface="Calibri" pitchFamily="34" charset="0"/>
              </a:rPr>
              <a:t>Adsorption </a:t>
            </a:r>
            <a:br>
              <a:rPr lang="en-US" sz="1950" i="1" dirty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1950" i="1" dirty="0">
                <a:solidFill>
                  <a:srgbClr val="00B0F0"/>
                </a:solidFill>
                <a:latin typeface="Calibri" pitchFamily="34" charset="0"/>
              </a:rPr>
              <a:t>and  Phase Behavior of  Fluids  in </a:t>
            </a:r>
            <a:r>
              <a:rPr lang="en-US" sz="1950" i="1" dirty="0" err="1">
                <a:solidFill>
                  <a:srgbClr val="00B0F0"/>
                </a:solidFill>
                <a:latin typeface="Calibri" pitchFamily="34" charset="0"/>
              </a:rPr>
              <a:t>Mesopores</a:t>
            </a:r>
            <a:r>
              <a:rPr lang="en-US" sz="1950" i="1" dirty="0">
                <a:solidFill>
                  <a:srgbClr val="00B0F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080260" y="4365091"/>
            <a:ext cx="3314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pore W</a:t>
            </a:r>
            <a:r>
              <a:rPr kumimoji="0" lang="en-US" sz="1350" b="0" i="0" u="none" strike="noStrike" kern="1200" cap="none" spc="0" normalizeH="0" baseline="-25000" noProof="0" dirty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&gt; pore W</a:t>
            </a:r>
            <a:r>
              <a:rPr kumimoji="0" lang="en-US" sz="1350" b="0" i="0" u="none" strike="noStrike" kern="1200" cap="none" spc="0" normalizeH="0" baseline="-25000" noProof="0" dirty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85800" y="4457396"/>
            <a:ext cx="73152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               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3143250" y="2457451"/>
            <a:ext cx="1485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</a:p>
        </p:txBody>
      </p:sp>
      <p:pic>
        <p:nvPicPr>
          <p:cNvPr id="7" name="Picture 3" descr="SiliceousMCM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74" y="1619690"/>
            <a:ext cx="2799146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rgonMCM4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77" y="3730868"/>
            <a:ext cx="2537460" cy="2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8580" y="2132242"/>
            <a:ext cx="123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/MCM-41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6579" y="4870890"/>
            <a:ext cx="21223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Ar 87K/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MCM-41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0751" y="1714501"/>
            <a:ext cx="2199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Morishige et al.,1997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6338" y="5284396"/>
            <a:ext cx="19243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Kruk et al, 2000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8093" y="4914019"/>
            <a:ext cx="356823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Schematic phase diagram of pore and bulk fluid,  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              applicable to   Ar and  N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confined  in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                                   mesoporous oxides and carbons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457451"/>
            <a:ext cx="468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IV(a)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2250" y="2751260"/>
            <a:ext cx="571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IV(b)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4766F-47CE-49DD-86BD-ED313C06510E}"/>
              </a:ext>
            </a:extLst>
          </p:cNvPr>
          <p:cNvSpPr txBox="1"/>
          <p:nvPr/>
        </p:nvSpPr>
        <p:spPr>
          <a:xfrm>
            <a:off x="3617595" y="5602710"/>
            <a:ext cx="20231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M. Thommes et, al, Applied, Surface Science, 2002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)</a:t>
            </a:r>
          </a:p>
        </p:txBody>
      </p:sp>
      <p:pic>
        <p:nvPicPr>
          <p:cNvPr id="17" name="Picture 3" descr="TriplePointPhaseB&amp;W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74" y="1749645"/>
            <a:ext cx="356616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328730" y="4177291"/>
            <a:ext cx="249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pore W</a:t>
            </a:r>
            <a:r>
              <a:rPr kumimoji="0" lang="en-US" sz="1350" b="0" i="0" u="none" strike="noStrike" kern="1200" cap="none" spc="0" normalizeH="0" baseline="-25000" noProof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1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&gt; pore W</a:t>
            </a:r>
            <a:r>
              <a:rPr kumimoji="0" lang="en-US" sz="1350" b="0" i="0" u="none" strike="noStrike" kern="1200" cap="none" spc="0" normalizeH="0" baseline="-25000" noProof="0">
                <a:ln>
                  <a:noFill/>
                </a:ln>
                <a:solidFill>
                  <a:srgbClr val="EB641B">
                    <a:lumMod val="75000"/>
                  </a:srgb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2</a:t>
            </a:r>
            <a:endParaRPr kumimoji="0" lang="en-US" sz="1350" b="0" i="0" u="none" strike="noStrike" kern="1200" cap="none" spc="0" normalizeH="0" baseline="-25000" noProof="0" dirty="0">
              <a:ln>
                <a:noFill/>
              </a:ln>
              <a:solidFill>
                <a:srgbClr val="EB641B">
                  <a:lumMod val="75000"/>
                </a:srgbClr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90" y="5365292"/>
            <a:ext cx="100836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254014" y="-326003"/>
            <a:ext cx="8834328" cy="5257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  </a:t>
            </a:r>
            <a:r>
              <a:rPr lang="en-US" sz="2800" b="1" dirty="0" smtClean="0">
                <a:solidFill>
                  <a:srgbClr val="00B0F0"/>
                </a:solidFill>
                <a:latin typeface="Calibri" pitchFamily="34" charset="0"/>
              </a:rPr>
              <a:t>Summary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marL="109537" indent="0" eaLnBrk="1" hangingPunct="1"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●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Physical adsorption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and  mercury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porosimetry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are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powerful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tool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s for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the 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109537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    characterization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of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porous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materials </a:t>
            </a:r>
          </a:p>
          <a:p>
            <a:pPr marL="0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  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●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Advanced, high resolution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physical adsorption experiments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e.g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scanning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of hysteresis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etc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)  coupled with  s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tate-of-the-art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reduction  (DFT and molecular simulation based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methods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        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 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allows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one to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Calibri" pitchFamily="34" charset="0"/>
              </a:rPr>
              <a:t>obain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reliable surface and pore size/porosity information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                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and explore 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important aspects of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pore 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connectivity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sz="2000" i="1" u="sng" dirty="0" smtClean="0">
                <a:solidFill>
                  <a:schemeClr val="tx1"/>
                </a:solidFill>
                <a:latin typeface="Calibri" pitchFamily="34" charset="0"/>
              </a:rPr>
              <a:t>What is needed for a </a:t>
            </a:r>
            <a:r>
              <a:rPr lang="en-US" sz="2000" i="1" u="sng" dirty="0" err="1" smtClean="0">
                <a:solidFill>
                  <a:schemeClr val="tx1"/>
                </a:solidFill>
                <a:latin typeface="Calibri" pitchFamily="34" charset="0"/>
              </a:rPr>
              <a:t>comphensive</a:t>
            </a:r>
            <a:r>
              <a:rPr lang="en-US" sz="2000" i="1" u="sng" dirty="0" smtClean="0">
                <a:solidFill>
                  <a:schemeClr val="tx1"/>
                </a:solidFill>
                <a:latin typeface="Calibri" pitchFamily="34" charset="0"/>
              </a:rPr>
              <a:t> and accurate textural characterization of porous materials  and powders with complex and hierarchical pore structures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: 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●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Development of new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procesures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/methodologies based on the combination of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adsorption and mercury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porosimetry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with complimentary experimental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techniques such as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in-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situ scattering (e.g., SAXS,SANS) electron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tomography and reconstruction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spectroscopy (such as NMR-based methods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Symbol" panose="05050102010706020507" pitchFamily="18" charset="2"/>
              </a:rPr>
              <a:t> </a:t>
            </a:r>
          </a:p>
          <a:p>
            <a:pPr marL="392113" lvl="1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●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Further work needed for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deriving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unified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textural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characterisation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functionalised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porous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wet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dry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DE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sz="2000" dirty="0">
                <a:latin typeface="Calibri" pitchFamily="34" charset="0"/>
              </a:rPr>
              <a:t> </a:t>
            </a:r>
            <a:endParaRPr lang="en-US" sz="2000" dirty="0" smtClean="0"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 smtClean="0"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08738"/>
            <a:ext cx="4032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4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7318" y="826575"/>
            <a:ext cx="5752935" cy="595086"/>
          </a:xfrm>
        </p:spPr>
        <p:txBody>
          <a:bodyPr/>
          <a:lstStyle/>
          <a:p>
            <a:r>
              <a:rPr lang="en-US" sz="3600" dirty="0" smtClean="0">
                <a:solidFill>
                  <a:srgbClr val="00B0F0"/>
                </a:solidFill>
              </a:rPr>
              <a:t>Acknowledgement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249107" y="1581427"/>
            <a:ext cx="431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3" y="3777011"/>
            <a:ext cx="8178433" cy="2412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00786" y="3191151"/>
            <a:ext cx="8920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Institute of Separation Science and Technology (University Erlangen-Nuremberg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49" y="1826350"/>
            <a:ext cx="2552804" cy="61824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409712" y="24157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Federal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Ministry for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Economic Affairs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Energy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22" y="1369729"/>
            <a:ext cx="2847975" cy="16097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15617" y="1674302"/>
            <a:ext cx="169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   1411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   1452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/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08434-7E7A-429C-8795-2F973E13A30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61796" y="2696509"/>
            <a:ext cx="53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</a:t>
            </a:r>
            <a:r>
              <a:rPr kumimoji="0" lang="de-D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Macropore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A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Analysis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80A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1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2708" y="545123"/>
            <a:ext cx="8229600" cy="1055077"/>
          </a:xfrm>
        </p:spPr>
        <p:txBody>
          <a:bodyPr/>
          <a:lstStyle/>
          <a:p>
            <a:pPr eaLnBrk="1" hangingPunct="1">
              <a:defRPr/>
            </a:pPr>
            <a:r>
              <a:rPr lang="en-US" sz="2769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</a:t>
            </a:r>
            <a:r>
              <a:rPr lang="en-US" sz="2954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Limitation of Adsorption Characterization </a:t>
            </a:r>
            <a:r>
              <a:rPr lang="en-US" sz="2769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769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769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</a:t>
            </a:r>
            <a:r>
              <a:rPr lang="en-US" sz="2585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Nitrogen Sorption at 77 K into  Mesoporous TiO</a:t>
            </a:r>
            <a:r>
              <a:rPr lang="en-US" sz="2585" i="1" baseline="-25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2</a:t>
            </a:r>
            <a:endParaRPr lang="en-US" sz="2585" i="1" dirty="0">
              <a:solidFill>
                <a:schemeClr val="bg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783363" name="Picture 3" descr="SORPTION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516063"/>
            <a:ext cx="6480175" cy="4303712"/>
          </a:xfrm>
        </p:spPr>
      </p:pic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5568950" y="1774825"/>
            <a:ext cx="7032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nm</a:t>
            </a: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694488" y="2168525"/>
            <a:ext cx="984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nm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6713538" y="3498850"/>
            <a:ext cx="914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nm</a:t>
            </a: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6611938" y="5187950"/>
            <a:ext cx="984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nm</a:t>
            </a:r>
          </a:p>
        </p:txBody>
      </p:sp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2286000" y="5751513"/>
            <a:ext cx="59785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H. </a:t>
            </a:r>
            <a:r>
              <a:rPr kumimoji="0" lang="en-US" altLang="de-DE" sz="166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Kueppers</a:t>
            </a:r>
            <a:r>
              <a:rPr kumimoji="0" lang="en-US" altLang="de-DE" sz="16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B. </a:t>
            </a:r>
            <a:r>
              <a:rPr kumimoji="0" lang="en-US" altLang="de-DE" sz="166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Hirthe</a:t>
            </a:r>
            <a:r>
              <a:rPr kumimoji="0" lang="en-US" altLang="de-DE" sz="16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de-DE" sz="166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M.Thommes</a:t>
            </a:r>
            <a:r>
              <a:rPr kumimoji="0" lang="en-US" altLang="de-DE" sz="16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G.I.T, </a:t>
            </a:r>
            <a:r>
              <a:rPr kumimoji="0" lang="en-US" altLang="de-DE" sz="1662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altLang="de-DE" sz="16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(2001) 110</a:t>
            </a:r>
          </a:p>
        </p:txBody>
      </p:sp>
      <p:sp>
        <p:nvSpPr>
          <p:cNvPr id="228361" name="Text Box 9"/>
          <p:cNvSpPr txBox="1">
            <a:spLocks noChangeArrowheads="1"/>
          </p:cNvSpPr>
          <p:nvPr/>
        </p:nvSpPr>
        <p:spPr bwMode="auto">
          <a:xfrm>
            <a:off x="2181225" y="3076575"/>
            <a:ext cx="30940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Adsorption: </a:t>
            </a:r>
            <a:r>
              <a:rPr kumimoji="0" lang="en-US" altLang="de-DE" sz="16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reliable pore size analysis only for pores with diameter &lt; 50 nm</a:t>
            </a:r>
          </a:p>
        </p:txBody>
      </p:sp>
      <p:sp>
        <p:nvSpPr>
          <p:cNvPr id="228362" name="Text Box 10"/>
          <p:cNvSpPr txBox="1">
            <a:spLocks noChangeArrowheads="1"/>
          </p:cNvSpPr>
          <p:nvPr/>
        </p:nvSpPr>
        <p:spPr bwMode="auto">
          <a:xfrm>
            <a:off x="6823075" y="5257800"/>
            <a:ext cx="133667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de-DE" sz="1662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endParaRPr kumimoji="0" lang="en-US" altLang="de-DE" sz="1662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8363" name="Textfeld 1"/>
          <p:cNvSpPr txBox="1">
            <a:spLocks noChangeArrowheads="1"/>
          </p:cNvSpPr>
          <p:nvPr/>
        </p:nvSpPr>
        <p:spPr bwMode="auto">
          <a:xfrm>
            <a:off x="7362825" y="4905946"/>
            <a:ext cx="1017639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de-DE" altLang="de-DE" sz="1662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200nm</a:t>
            </a:r>
          </a:p>
        </p:txBody>
      </p:sp>
      <p:pic>
        <p:nvPicPr>
          <p:cNvPr id="78337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943100"/>
            <a:ext cx="11858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3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44769" y="1326174"/>
            <a:ext cx="8159262" cy="417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Pore size/volume  analysis over a wide range from 4 nm up to </a:t>
            </a: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</a:t>
            </a: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m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   </a:t>
            </a: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“Fast” and highly reproducible measurements</a:t>
            </a:r>
            <a:endParaRPr kumimoji="0" lang="en-US" altLang="de-DE" sz="18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8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8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Texture (Pore </a:t>
            </a:r>
            <a:r>
              <a:rPr kumimoji="0" lang="en-US" altLang="de-DE" sz="1846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structure,Tortuisity</a:t>
            </a: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Permeability)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area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size distribution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altLang="de-DE" sz="1846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Skeletal and Bulk Density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8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66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Symbol" panose="05050102010706020507" pitchFamily="18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en-US" altLang="de-DE" sz="1292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en-US" altLang="de-DE" sz="1292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1427" name="Text Box 13"/>
          <p:cNvSpPr txBox="1">
            <a:spLocks noChangeArrowheads="1"/>
          </p:cNvSpPr>
          <p:nvPr/>
        </p:nvSpPr>
        <p:spPr bwMode="auto">
          <a:xfrm>
            <a:off x="4470889" y="3502270"/>
            <a:ext cx="3657600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62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altLang="de-DE" sz="1846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Washburn Equation:</a:t>
            </a:r>
          </a:p>
        </p:txBody>
      </p:sp>
      <p:sp>
        <p:nvSpPr>
          <p:cNvPr id="231428" name="Text Box 12"/>
          <p:cNvSpPr txBox="1">
            <a:spLocks noChangeArrowheads="1"/>
          </p:cNvSpPr>
          <p:nvPr/>
        </p:nvSpPr>
        <p:spPr bwMode="auto">
          <a:xfrm>
            <a:off x="5098074" y="4031274"/>
            <a:ext cx="4149969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21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de-DE" sz="2215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altLang="de-DE" sz="221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 =  - 2</a:t>
            </a:r>
            <a:r>
              <a:rPr kumimoji="0" lang="en-US" altLang="de-DE" sz="221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cos</a:t>
            </a:r>
          </a:p>
        </p:txBody>
      </p:sp>
      <p:grpSp>
        <p:nvGrpSpPr>
          <p:cNvPr id="231429" name="Group 4"/>
          <p:cNvGrpSpPr>
            <a:grpSpLocks/>
          </p:cNvGrpSpPr>
          <p:nvPr/>
        </p:nvGrpSpPr>
        <p:grpSpPr bwMode="auto">
          <a:xfrm>
            <a:off x="644769" y="4199792"/>
            <a:ext cx="3657600" cy="1477108"/>
            <a:chOff x="1776" y="1344"/>
            <a:chExt cx="2496" cy="1008"/>
          </a:xfrm>
        </p:grpSpPr>
        <p:sp>
          <p:nvSpPr>
            <p:cNvPr id="231431" name="Oval 5"/>
            <p:cNvSpPr>
              <a:spLocks noChangeArrowheads="1"/>
            </p:cNvSpPr>
            <p:nvPr/>
          </p:nvSpPr>
          <p:spPr bwMode="auto">
            <a:xfrm>
              <a:off x="2352" y="1776"/>
              <a:ext cx="1296" cy="336"/>
            </a:xfrm>
            <a:prstGeom prst="ellipse">
              <a:avLst/>
            </a:prstGeom>
            <a:gradFill rotWithShape="0">
              <a:gsLst>
                <a:gs pos="0">
                  <a:srgbClr val="D2DBDC"/>
                </a:gs>
                <a:gs pos="100000">
                  <a:srgbClr val="858B8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6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1432" name="Oval 6"/>
            <p:cNvSpPr>
              <a:spLocks noChangeArrowheads="1"/>
            </p:cNvSpPr>
            <p:nvPr/>
          </p:nvSpPr>
          <p:spPr bwMode="auto">
            <a:xfrm>
              <a:off x="3024" y="1824"/>
              <a:ext cx="336" cy="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6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1433" name="Rectangle 7" descr="Sand"/>
            <p:cNvSpPr>
              <a:spLocks noChangeArrowheads="1"/>
            </p:cNvSpPr>
            <p:nvPr/>
          </p:nvSpPr>
          <p:spPr bwMode="auto">
            <a:xfrm>
              <a:off x="1776" y="2016"/>
              <a:ext cx="2496" cy="33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6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1434" name="Line 8"/>
            <p:cNvSpPr>
              <a:spLocks noChangeShapeType="1"/>
            </p:cNvSpPr>
            <p:nvPr/>
          </p:nvSpPr>
          <p:spPr bwMode="auto">
            <a:xfrm flipV="1">
              <a:off x="3597" y="1725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435" name="Arc 9"/>
            <p:cNvSpPr>
              <a:spLocks/>
            </p:cNvSpPr>
            <p:nvPr/>
          </p:nvSpPr>
          <p:spPr bwMode="auto">
            <a:xfrm rot="1404743" flipH="1">
              <a:off x="3495" y="1743"/>
              <a:ext cx="288" cy="336"/>
            </a:xfrm>
            <a:custGeom>
              <a:avLst/>
              <a:gdLst>
                <a:gd name="T0" fmla="*/ 0 w 22485"/>
                <a:gd name="T1" fmla="*/ 0 h 21600"/>
                <a:gd name="T2" fmla="*/ 0 w 22485"/>
                <a:gd name="T3" fmla="*/ 0 h 21600"/>
                <a:gd name="T4" fmla="*/ 0 w 22485"/>
                <a:gd name="T5" fmla="*/ 0 h 21600"/>
                <a:gd name="T6" fmla="*/ 0 60000 65536"/>
                <a:gd name="T7" fmla="*/ 0 60000 65536"/>
                <a:gd name="T8" fmla="*/ 0 60000 65536"/>
                <a:gd name="T9" fmla="*/ 0 w 22485"/>
                <a:gd name="T10" fmla="*/ 0 h 21600"/>
                <a:gd name="T11" fmla="*/ 22485 w 2248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85" h="21600" fill="none" extrusionOk="0">
                  <a:moveTo>
                    <a:pt x="0" y="18"/>
                  </a:moveTo>
                  <a:cubicBezTo>
                    <a:pt x="294" y="6"/>
                    <a:pt x="589" y="-1"/>
                    <a:pt x="885" y="0"/>
                  </a:cubicBezTo>
                  <a:cubicBezTo>
                    <a:pt x="12814" y="0"/>
                    <a:pt x="22485" y="9670"/>
                    <a:pt x="22485" y="21600"/>
                  </a:cubicBezTo>
                </a:path>
                <a:path w="22485" h="21600" stroke="0" extrusionOk="0">
                  <a:moveTo>
                    <a:pt x="0" y="18"/>
                  </a:moveTo>
                  <a:cubicBezTo>
                    <a:pt x="294" y="6"/>
                    <a:pt x="589" y="-1"/>
                    <a:pt x="885" y="0"/>
                  </a:cubicBezTo>
                  <a:cubicBezTo>
                    <a:pt x="12814" y="0"/>
                    <a:pt x="22485" y="9670"/>
                    <a:pt x="22485" y="21600"/>
                  </a:cubicBezTo>
                  <a:lnTo>
                    <a:pt x="885" y="21600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6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436" name="Text Box 10"/>
            <p:cNvSpPr txBox="1">
              <a:spLocks noChangeArrowheads="1"/>
            </p:cNvSpPr>
            <p:nvPr/>
          </p:nvSpPr>
          <p:spPr bwMode="auto">
            <a:xfrm>
              <a:off x="3456" y="1536"/>
              <a:ext cx="432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21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  <a:sym typeface="Symbol" panose="05050102010706020507" pitchFamily="18" charset="2"/>
                </a:rPr>
                <a:t></a:t>
              </a:r>
              <a:endParaRPr kumimoji="0" lang="en-US" altLang="de-DE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1437" name="Text Box 11"/>
            <p:cNvSpPr txBox="1">
              <a:spLocks noChangeArrowheads="1"/>
            </p:cNvSpPr>
            <p:nvPr/>
          </p:nvSpPr>
          <p:spPr bwMode="auto">
            <a:xfrm>
              <a:off x="3159" y="1344"/>
              <a:ext cx="100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662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non-wetting</a:t>
              </a:r>
            </a:p>
          </p:txBody>
        </p:sp>
      </p:grpSp>
      <p:sp>
        <p:nvSpPr>
          <p:cNvPr id="231430" name="Textfeld 12"/>
          <p:cNvSpPr txBox="1">
            <a:spLocks noChangeArrowheads="1"/>
          </p:cNvSpPr>
          <p:nvPr/>
        </p:nvSpPr>
        <p:spPr bwMode="auto">
          <a:xfrm>
            <a:off x="529004" y="667663"/>
            <a:ext cx="7378211" cy="44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6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de-DE" altLang="de-DE" sz="2308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Macropore</a:t>
            </a:r>
            <a:r>
              <a:rPr kumimoji="0" lang="de-DE" altLang="de-DE" sz="2308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Analysis:  Mercury </a:t>
            </a:r>
            <a:r>
              <a:rPr kumimoji="0" lang="de-DE" altLang="de-DE" sz="2308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Porosimetry</a:t>
            </a:r>
            <a:r>
              <a:rPr kumimoji="0" lang="de-DE" altLang="de-DE" sz="2308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978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649288"/>
            <a:ext cx="7556500" cy="56991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de-DE" sz="2215" b="1" dirty="0">
                <a:solidFill>
                  <a:srgbClr val="00B0F0"/>
                </a:solidFill>
                <a:latin typeface="Calibri" panose="020F0502020204030204" pitchFamily="34" charset="0"/>
              </a:rPr>
              <a:t>Macro-</a:t>
            </a:r>
            <a:r>
              <a:rPr lang="en-US" altLang="de-DE" sz="2215" b="1" dirty="0" err="1">
                <a:solidFill>
                  <a:srgbClr val="00B0F0"/>
                </a:solidFill>
                <a:latin typeface="Calibri" panose="020F0502020204030204" pitchFamily="34" charset="0"/>
              </a:rPr>
              <a:t>Mesopore</a:t>
            </a:r>
            <a:r>
              <a:rPr lang="en-US" altLang="de-DE" sz="2215" b="1" dirty="0">
                <a:solidFill>
                  <a:srgbClr val="00B0F0"/>
                </a:solidFill>
                <a:latin typeface="Calibri" panose="020F0502020204030204" pitchFamily="34" charset="0"/>
              </a:rPr>
              <a:t> Size </a:t>
            </a:r>
            <a:r>
              <a:rPr lang="en-US" altLang="de-DE" sz="2215" b="1" dirty="0" err="1">
                <a:solidFill>
                  <a:srgbClr val="00B0F0"/>
                </a:solidFill>
                <a:latin typeface="Calibri" panose="020F0502020204030204" pitchFamily="34" charset="0"/>
              </a:rPr>
              <a:t>Distributon</a:t>
            </a:r>
            <a:r>
              <a:rPr lang="en-US" altLang="de-DE" sz="2215" b="1" dirty="0">
                <a:solidFill>
                  <a:srgbClr val="00B0F0"/>
                </a:solidFill>
                <a:latin typeface="Calibri" panose="020F0502020204030204" pitchFamily="34" charset="0"/>
              </a:rPr>
              <a:t> of Hierarchical Macro-</a:t>
            </a:r>
            <a:r>
              <a:rPr lang="en-US" altLang="de-DE" sz="2215" b="1" dirty="0" err="1">
                <a:solidFill>
                  <a:srgbClr val="00B0F0"/>
                </a:solidFill>
                <a:latin typeface="Calibri" panose="020F0502020204030204" pitchFamily="34" charset="0"/>
              </a:rPr>
              <a:t>Mesopore</a:t>
            </a:r>
            <a:r>
              <a:rPr lang="en-US" altLang="de-DE" sz="2215" b="1" dirty="0">
                <a:solidFill>
                  <a:srgbClr val="00B0F0"/>
                </a:solidFill>
                <a:latin typeface="Calibri" panose="020F0502020204030204" pitchFamily="34" charset="0"/>
              </a:rPr>
              <a:t>  Silica Monolith for Chromatographic Applications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55688" y="1303338"/>
            <a:ext cx="65405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88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34375" y="6180138"/>
            <a:ext cx="338138" cy="336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04B98-BF6F-4612-8A23-ECFCC8B7E582}" type="slidenum">
              <a:rPr kumimoji="0" lang="en-US" altLang="de-DE" sz="92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pPr marL="0" marR="0" lvl="0" indent="0" algn="r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de-DE" sz="923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0480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71614"/>
            <a:ext cx="7732303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03350" y="6348413"/>
            <a:ext cx="7632700" cy="307975"/>
          </a:xfrm>
          <a:prstGeom prst="rect">
            <a:avLst/>
          </a:prstGeom>
          <a:solidFill>
            <a:schemeClr val="bg1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42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42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42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42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42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 Thommes , R. </a:t>
            </a:r>
            <a:r>
              <a:rPr kumimoji="0" lang="en-GB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Skudas,K.K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Unger, et </a:t>
            </a:r>
            <a:r>
              <a:rPr kumimoji="0" lang="en-GB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al.J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Chromatogr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A, 2008,1191, 57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383"/>
            <a:ext cx="8184883" cy="61853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Pore Network Analysis of Pore Systems with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H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ierarchical Macro-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Mesopore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Porenetwork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49382" y="1189633"/>
            <a:ext cx="9144000" cy="17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Studies of Hg intrusion/extrusion into porous glasses (Vycor and CPG)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by combining experiments and advanced molecular simulation confirm: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itchFamily="18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Hysteresis in gas adsorption  and Hg porosimetry has the same origin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Entrapment is of kinetic origin, i.e., due to  fragmentation (snap-off) of liquid during extrusion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itchFamily="18" charset="2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125908"/>
            <a:ext cx="7086600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4572000"/>
            <a:ext cx="3200400" cy="1323439"/>
          </a:xfrm>
          <a:prstGeom prst="rect">
            <a:avLst/>
          </a:prstGeom>
          <a:solidFill>
            <a:schemeClr val="bg1">
              <a:alpha val="1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Porcheron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P. Monson,, M. Thommes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Langmuir 2004,20, 64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Porcheron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R. Ahmad, M. Thommes,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Monson.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Lanngmuir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2007, 23, 337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 Thommes , R.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Skudas,K.K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Unger, et al.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Chromatogr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A, 2008,1191, 57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pic>
        <p:nvPicPr>
          <p:cNvPr id="8" name="Picture 3" descr="TR2783-1MULTI-_CYLCE-PORE(SIZE-NM)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01619"/>
            <a:ext cx="5661914" cy="36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1587" b="264"/>
          <a:stretch>
            <a:fillRect/>
          </a:stretch>
        </p:blipFill>
        <p:spPr bwMode="auto">
          <a:xfrm>
            <a:off x="6248400" y="4572000"/>
            <a:ext cx="2204000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2878472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confirmed by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Hg porosimetry 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silica monoliths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rved Left Arrow 1"/>
          <p:cNvSpPr>
            <a:spLocks noChangeArrowheads="1"/>
          </p:cNvSpPr>
          <p:nvPr/>
        </p:nvSpPr>
        <p:spPr bwMode="auto">
          <a:xfrm rot="6901578" flipV="1">
            <a:off x="2392914" y="3641226"/>
            <a:ext cx="629564" cy="1309619"/>
          </a:xfrm>
          <a:prstGeom prst="curvedLeftArrow">
            <a:avLst>
              <a:gd name="adj1" fmla="val 24992"/>
              <a:gd name="adj2" fmla="val 50001"/>
              <a:gd name="adj3" fmla="val 25000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25400" algn="ctr">
            <a:solidFill>
              <a:srgbClr val="7030A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3392" y="3711260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entrapment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Extrusion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75000"/>
                  </a:srgbClr>
                </a:solidFill>
                <a:effectLst/>
                <a:uLnTx/>
                <a:uFillTx/>
                <a:latin typeface="Haettenschweiler" panose="020B0706040902060204" pitchFamily="34" charset="0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cavitation 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3A5CE-2255-4692-9D48-69810DAEB2B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13" name="Picture 10" descr="chart6[1]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53" y="3306137"/>
            <a:ext cx="34015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4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97352" y="99377"/>
            <a:ext cx="9144000" cy="5334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solidFill>
                  <a:srgbClr val="00B0F0"/>
                </a:solidFill>
                <a:effectLst/>
                <a:latin typeface="Calibri" pitchFamily="34" charset="0"/>
              </a:rPr>
              <a:t>Mercury Porosimetry into 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  <a:t>MCM-41</a:t>
            </a:r>
            <a:b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</a:br>
            <a: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effectLst/>
                <a:latin typeface="Calibri" pitchFamily="34" charset="0"/>
              </a:rPr>
              <a:t>and 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  <a:t>SBA-15 Silica</a:t>
            </a:r>
            <a:endParaRPr lang="en-US" sz="2800" dirty="0">
              <a:solidFill>
                <a:srgbClr val="00B0F0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1437" y="1219200"/>
            <a:ext cx="9072563" cy="467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Some selected examples: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 A. 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ind,  C. du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Fresne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Hoenesche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J.H.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Smått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.; M. Linden;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K.K. Unger,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Microporous Mesoporous Mater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2003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66, 219.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 M. Hartmann, A. Vinu, A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Langmuir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2002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18, 8010.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  A. Vinu,  V. Murugesan, W.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Bohlmann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M. Hartmann, .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J.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Phys.Chem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B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2004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108, 11496.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  A. Galarneau, B.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Lefèvre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,† H.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Cambon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,† B. Coasne,† S.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Valange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Z.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Gabelica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J.-P.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Bellat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and F. Di Renzo*,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J. Phys. Chem. C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2008,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112, 12921–12927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2DA2BF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  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These studies highlighted the  effects of  mechanical stability of 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mesoporous  molecular sieves (mainly with MCM-41, SBA-15 silica )</a:t>
            </a:r>
          </a:p>
          <a:p>
            <a:pPr marL="109537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2DA2BF"/>
              </a:buClr>
              <a:buSzPct val="68000"/>
              <a:buFont typeface="Wingdings 3" pitchFamily="18" charset="2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combined with surface  roughness effects  on   mercury  intrusion/extrusion </a:t>
            </a:r>
          </a:p>
        </p:txBody>
      </p:sp>
      <p:pic>
        <p:nvPicPr>
          <p:cNvPr id="7" name="Picture 56" descr="hex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465"/>
          <a:stretch>
            <a:fillRect/>
          </a:stretch>
        </p:blipFill>
        <p:spPr bwMode="auto">
          <a:xfrm>
            <a:off x="6096000" y="1227137"/>
            <a:ext cx="1722287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BA15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370137"/>
            <a:ext cx="1524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4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1892683" y="-362365"/>
            <a:ext cx="9144000" cy="685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en-US" sz="280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</a:rPr>
            </a:b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</a:rPr>
              <a:t>                        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  <a:t>Mercury Intrusion/Extrusion in </a:t>
            </a:r>
            <a:b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</a:br>
            <a: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  <a:t>                        ordered </a:t>
            </a:r>
            <a:r>
              <a:rPr lang="en-US" sz="2800" dirty="0">
                <a:solidFill>
                  <a:srgbClr val="00B0F0"/>
                </a:solidFill>
                <a:effectLst/>
                <a:latin typeface="Calibri" pitchFamily="34" charset="0"/>
              </a:rPr>
              <a:t>mesoporous </a:t>
            </a:r>
            <a:r>
              <a:rPr lang="en-US" sz="2800" dirty="0" smtClean="0">
                <a:solidFill>
                  <a:srgbClr val="00B0F0"/>
                </a:solidFill>
                <a:effectLst/>
                <a:latin typeface="Calibri" pitchFamily="34" charset="0"/>
              </a:rPr>
              <a:t>silica (KIT-6) </a:t>
            </a:r>
            <a:r>
              <a:rPr lang="en-US" sz="2800" dirty="0">
                <a:solidFill>
                  <a:srgbClr val="00B0F0"/>
                </a:solidFill>
                <a:effectLst/>
                <a:latin typeface="Calibri" pitchFamily="34" charset="0"/>
              </a:rPr>
              <a:t/>
            </a:r>
            <a:br>
              <a:rPr lang="en-US" sz="2800" dirty="0">
                <a:solidFill>
                  <a:srgbClr val="00B0F0"/>
                </a:solidFill>
                <a:effectLst/>
                <a:latin typeface="Calibri" pitchFamily="34" charset="0"/>
              </a:rPr>
            </a:br>
            <a:endParaRPr lang="en-US" sz="2800" dirty="0">
              <a:solidFill>
                <a:srgbClr val="00B0F0"/>
              </a:solidFill>
              <a:effectLst/>
              <a:latin typeface="Calibri" pitchFamily="34" charset="0"/>
            </a:endParaRPr>
          </a:p>
        </p:txBody>
      </p:sp>
      <p:pic>
        <p:nvPicPr>
          <p:cNvPr id="10" name="Picture 9" descr="Ia3d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27" y="2298456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74" y="1143000"/>
            <a:ext cx="912214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9846" y="553212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00B0F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First reversible mercury intrusion/extrusion experiments into ordered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00B0F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mesoporous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00B0F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 3D silica ( KIT-6 )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00B0F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27000">
                    <a:srgbClr val="00B0F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00B0F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fracture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9846" y="6396335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 more details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R. Guillet-Nicolas, R. Ahmad, K.A. Cychosz, F. Kleitz, M. Thommes, New J. Chem. 2016, </a:t>
            </a:r>
          </a:p>
        </p:txBody>
      </p:sp>
    </p:spTree>
    <p:extLst>
      <p:ext uri="{BB962C8B-B14F-4D97-AF65-F5344CB8AC3E}">
        <p14:creationId xmlns:p14="http://schemas.microsoft.com/office/powerpoint/2010/main" val="31450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6" y="999173"/>
            <a:ext cx="64912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1" name="Textfeld 2"/>
          <p:cNvSpPr txBox="1">
            <a:spLocks noChangeArrowheads="1"/>
          </p:cNvSpPr>
          <p:nvPr/>
        </p:nvSpPr>
        <p:spPr bwMode="auto">
          <a:xfrm>
            <a:off x="1984058" y="568960"/>
            <a:ext cx="75596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Textural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Characterization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Techniques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3384" y="6094675"/>
            <a:ext cx="898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prstClr val="black"/>
                </a:solidFill>
                <a:latin typeface="Arial"/>
              </a:rPr>
              <a:t>C. Schlumberger, M. Thommes, </a:t>
            </a:r>
            <a:r>
              <a:rPr lang="de-DE" dirty="0" err="1" smtClean="0">
                <a:solidFill>
                  <a:prstClr val="black"/>
                </a:solidFill>
                <a:latin typeface="Arial"/>
              </a:rPr>
              <a:t>Advanced</a:t>
            </a:r>
            <a:r>
              <a:rPr lang="de-DE" dirty="0" smtClean="0">
                <a:solidFill>
                  <a:prstClr val="black"/>
                </a:solidFill>
                <a:latin typeface="Arial"/>
              </a:rPr>
              <a:t> Materials Interfaces (2021), 5. 2002181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Klobes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K. Meyer, G. Munro,  NIST,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Gaithersburg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MD 2006, p.960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36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55" y="280784"/>
            <a:ext cx="9142413" cy="1524000"/>
          </a:xfrm>
        </p:spPr>
        <p:txBody>
          <a:bodyPr>
            <a:noAutofit/>
          </a:bodyPr>
          <a:lstStyle/>
          <a:p>
            <a:pPr eaLnBrk="1" hangingPunct="1"/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Equivalency of Gas Sorption (</a:t>
            </a:r>
            <a:r>
              <a:rPr lang="de-DE" sz="2200" b="1" dirty="0" err="1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pore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lang="de-DE" sz="2200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condensation</a:t>
            </a:r>
            <a:r>
              <a:rPr lang="de-DE" sz="22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de-DE" sz="22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</a:br>
            <a:r>
              <a:rPr lang="de-DE" sz="22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/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evaporation) </a:t>
            </a:r>
            <a:r>
              <a:rPr lang="de-DE" sz="2200" dirty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a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nd </a:t>
            </a:r>
            <a:r>
              <a:rPr lang="de-DE" sz="2200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Hg</a:t>
            </a:r>
            <a:r>
              <a:rPr lang="de-DE" sz="22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lang="de-DE" sz="2200" b="1" dirty="0"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</a:rPr>
              <a:t>Porosimetry (extrusion/intrusion)</a:t>
            </a:r>
            <a:r>
              <a:rPr lang="en-US" sz="2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en-US" sz="2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Times New Roman" pitchFamily="18" charset="0"/>
              </a:rPr>
            </a:br>
            <a:endParaRPr lang="en-US" sz="2200" b="1" dirty="0">
              <a:solidFill>
                <a:schemeClr val="accent2"/>
              </a:solidFill>
              <a:effectLst/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34462" y="1524000"/>
            <a:ext cx="76962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(1) Symmetry in Experiments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Lowell and Shields (1981), Seaton and Murray  (1999).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Correlation between the hydraulic pressure P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(required to force mercury into pores) to the relative pressure P/P</a:t>
            </a:r>
            <a:r>
              <a:rPr kumimoji="0" lang="en-US" sz="1600" b="0" i="0" u="none" strike="noStrike" kern="1200" cap="none" spc="0" normalizeH="0" baseline="-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, exerted by the liquid Hg with radius of curvature  r: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                             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= (RT/V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) ln(P/P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4462" y="4191000"/>
            <a:ext cx="8915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F5F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(2) Symmetry in Theory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Lattice gas model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Porcheron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, Monson, Thommes ) exhibits a symmetry that provides a direct relationship between   I intrusion/extrusion of non wetting fluid with adsorption/desorption isotherms for a wetting fluid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9112" y="5379302"/>
            <a:ext cx="32004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Porcheron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P. Monson,, M. Thommes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Langmuir 2004,20, 64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Porcheron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R. Ahmad, M. Thommes,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Monson.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Lanngmuir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2007, 23, 337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1026B-2FB0-4665-BDC5-7A34F67AC8A0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F7E3-7EF7-4A18-89C3-4F0A547927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367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0" y="1745161"/>
            <a:ext cx="4377260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6"/>
          <a:stretch>
            <a:fillRect/>
          </a:stretch>
        </p:blipFill>
        <p:spPr bwMode="auto">
          <a:xfrm>
            <a:off x="4869498" y="1781161"/>
            <a:ext cx="3888000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036320" y="-76129"/>
            <a:ext cx="90627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Macropore</a:t>
            </a:r>
            <a:r>
              <a:rPr kumimoji="0" lang="en-GB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Analysis: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Analogy between mercury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intrusion/extrusion 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adsorption (pore condensation/evaporation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3518" y="5124737"/>
            <a:ext cx="90504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Mechanism of mercury intrusion/extrusion can be considered thermodynamically equivalent to pore evaporation/condensation in gas adsorption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potential for advancing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macropore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size/pore network analysis by Hg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Poroismetry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i.e. transfer of methodologies such as hysteresis scanning to mercury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porosimetry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R. Guillet-Nicolas, K.A. Cychosz, F. Kleitz,  M. Thommes,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New. J. Chem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40 (2016) 4251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F.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Porcheron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P. Monson, M. Thommes, Langmuir 20 (2004) 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F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Porcheron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M.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Thommes, R.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Ahman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P. Monson, Langmuir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(2007) 3372.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1680" y="230245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de-D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/77K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07736" y="1128810"/>
            <a:ext cx="387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Ads/Des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iostherms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N2 and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Hg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ordered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mesoporous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silica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KIT-6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41680" y="1763160"/>
            <a:ext cx="15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KIT-6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silica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02640" y="2958294"/>
            <a:ext cx="112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Wetting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22320" y="2393088"/>
            <a:ext cx="13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/293 K)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205480" y="3051861"/>
            <a:ext cx="131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wetting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449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254014" y="-326003"/>
            <a:ext cx="8834328" cy="5257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  </a:t>
            </a:r>
            <a:r>
              <a:rPr lang="en-US" sz="2800" b="1" dirty="0" smtClean="0">
                <a:solidFill>
                  <a:srgbClr val="00B0F0"/>
                </a:solidFill>
                <a:latin typeface="Calibri" pitchFamily="34" charset="0"/>
              </a:rPr>
              <a:t>Summary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marL="109537" indent="0" eaLnBrk="1" hangingPunct="1"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●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Physical adsorption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and  mercury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porosimetry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are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powerful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tool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s for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the 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109537" indent="0" eaLnBrk="1" hangingPunct="1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      characterization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of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porous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materials </a:t>
            </a:r>
          </a:p>
          <a:p>
            <a:pPr marL="0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  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●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Advanced, high resolution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physical adsorption experiments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e.g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scanning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of hysteresis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etc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)  coupled with  s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tate-of-the-art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reduction  (DFT and molecular simulation based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methods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        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Symbol"/>
              </a:rPr>
              <a:t> 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allows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one to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Calibri" pitchFamily="34" charset="0"/>
              </a:rPr>
              <a:t>obain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reliable surface and pore size/porosity information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                 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and explore 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important aspects of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pore  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connectivity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sz="2000" i="1" u="sng" dirty="0" smtClean="0">
                <a:solidFill>
                  <a:schemeClr val="tx1"/>
                </a:solidFill>
                <a:latin typeface="Calibri" pitchFamily="34" charset="0"/>
              </a:rPr>
              <a:t>What is needed for a </a:t>
            </a:r>
            <a:r>
              <a:rPr lang="en-US" sz="2000" i="1" u="sng" dirty="0" err="1" smtClean="0">
                <a:solidFill>
                  <a:schemeClr val="tx1"/>
                </a:solidFill>
                <a:latin typeface="Calibri" pitchFamily="34" charset="0"/>
              </a:rPr>
              <a:t>comphensive</a:t>
            </a:r>
            <a:r>
              <a:rPr lang="en-US" sz="2000" i="1" u="sng" dirty="0" smtClean="0">
                <a:solidFill>
                  <a:schemeClr val="tx1"/>
                </a:solidFill>
                <a:latin typeface="Calibri" pitchFamily="34" charset="0"/>
              </a:rPr>
              <a:t> and accurate textural characterization of porous materials  and powders with complex and hierarchical pore structures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: 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●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Development of new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procesures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/methodologies based on the combination of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adsorption and mercury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porosimetry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with complimentary experimental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techniques such as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in-</a:t>
            </a:r>
            <a:r>
              <a:rPr lang="en-US" sz="2000" i="1" dirty="0" smtClean="0">
                <a:solidFill>
                  <a:schemeClr val="tx1"/>
                </a:solidFill>
                <a:latin typeface="Calibri" pitchFamily="34" charset="0"/>
              </a:rPr>
              <a:t>situ scattering (e.g., SAXS,SANS) electron </a:t>
            </a:r>
            <a:r>
              <a:rPr lang="en-US" sz="2000" i="1" dirty="0">
                <a:solidFill>
                  <a:schemeClr val="tx1"/>
                </a:solidFill>
                <a:latin typeface="Calibri" pitchFamily="34" charset="0"/>
              </a:rPr>
              <a:t>tomography and reconstruction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spectroscopy (such as NMR-based methods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en-US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Symbol" panose="05050102010706020507" pitchFamily="18" charset="2"/>
              </a:rPr>
              <a:t> </a:t>
            </a:r>
          </a:p>
          <a:p>
            <a:pPr marL="392113" lvl="1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●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Further work needed for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deriving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unified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textural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characterisation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functionalised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porous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wet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dry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DE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>
              <a:spcBef>
                <a:spcPct val="0"/>
              </a:spcBef>
              <a:buNone/>
            </a:pP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marL="392113" lvl="1" indent="0" eaLnBrk="1" hangingPunct="1">
              <a:spcBef>
                <a:spcPct val="0"/>
              </a:spcBef>
              <a:buNone/>
            </a:pPr>
            <a:r>
              <a:rPr lang="en-US" sz="2000" dirty="0">
                <a:latin typeface="Calibri" pitchFamily="34" charset="0"/>
              </a:rPr>
              <a:t> </a:t>
            </a:r>
            <a:endParaRPr lang="en-US" sz="2000" dirty="0" smtClean="0"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 smtClean="0">
              <a:latin typeface="Calibri" pitchFamily="34" charset="0"/>
            </a:endParaRPr>
          </a:p>
          <a:p>
            <a:pPr marL="392113" lvl="1" indent="0" eaLnBrk="1" hangingPunct="1">
              <a:spcBef>
                <a:spcPct val="0"/>
              </a:spcBef>
              <a:buNone/>
            </a:pPr>
            <a:endParaRPr lang="en-US" sz="2000" i="1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08738"/>
            <a:ext cx="4032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288E0-FC3A-40C4-8F87-AD080C3BBDB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9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7318" y="826575"/>
            <a:ext cx="5752935" cy="595086"/>
          </a:xfrm>
        </p:spPr>
        <p:txBody>
          <a:bodyPr/>
          <a:lstStyle/>
          <a:p>
            <a:r>
              <a:rPr lang="en-US" sz="3600" dirty="0" smtClean="0">
                <a:solidFill>
                  <a:srgbClr val="00B0F0"/>
                </a:solidFill>
              </a:rPr>
              <a:t>Acknowledgement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249107" y="1581427"/>
            <a:ext cx="431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3" y="3777011"/>
            <a:ext cx="8178433" cy="2412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00786" y="3191151"/>
            <a:ext cx="8920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Institute of Separation Science and Technology (University Erlangen-Nuremberg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49" y="1826350"/>
            <a:ext cx="2552804" cy="61824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409712" y="24157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Federal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Ministry for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Economic Affairs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Energy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22" y="1369729"/>
            <a:ext cx="2847975" cy="16097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15617" y="1674302"/>
            <a:ext cx="169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   1411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   1452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 noChangeArrowheads="1"/>
          </p:cNvSpPr>
          <p:nvPr>
            <p:ph type="title"/>
          </p:nvPr>
        </p:nvSpPr>
        <p:spPr>
          <a:xfrm>
            <a:off x="1619250" y="188913"/>
            <a:ext cx="5927725" cy="503237"/>
          </a:xfrm>
        </p:spPr>
        <p:txBody>
          <a:bodyPr/>
          <a:lstStyle/>
          <a:p>
            <a:pPr eaLnBrk="1" hangingPunct="1"/>
            <a:r>
              <a:rPr lang="de-DE" altLang="en-US" sz="2000" smtClean="0"/>
              <a:t>Institute of Separation Science and Technology (TVT)</a:t>
            </a:r>
          </a:p>
        </p:txBody>
      </p:sp>
      <p:sp>
        <p:nvSpPr>
          <p:cNvPr id="30" name="Rechteck 29"/>
          <p:cNvSpPr/>
          <p:nvPr/>
        </p:nvSpPr>
        <p:spPr>
          <a:xfrm>
            <a:off x="1245960" y="1646802"/>
            <a:ext cx="3175176" cy="3908301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135000" rIns="270000" bIns="8100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0F0F0">
                      <a:alpha val="80000"/>
                    </a:srgbClr>
                  </a:glow>
                </a:effectLs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Adsorption and Characterisation of Porous Materials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4655297" y="1646803"/>
            <a:ext cx="3175200" cy="3892336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7000" tIns="135000" rIns="297000" bIns="8100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0F0F0">
                      <a:alpha val="80000"/>
                    </a:srgbClr>
                  </a:glow>
                </a:effectLst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Advanced Separation Processes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197" name="Rechteck 31"/>
          <p:cNvSpPr>
            <a:spLocks noChangeArrowheads="1"/>
          </p:cNvSpPr>
          <p:nvPr/>
        </p:nvSpPr>
        <p:spPr bwMode="auto">
          <a:xfrm>
            <a:off x="1247775" y="2189163"/>
            <a:ext cx="30305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Adsorption fundamentals 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Gas/energy storage and separation applications </a:t>
            </a:r>
          </a:p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Novel approaches for c</a:t>
            </a: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haracterisation</a:t>
            </a: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of surface and pore structure</a:t>
            </a:r>
          </a:p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Breakthrough measurements</a:t>
            </a:r>
          </a:p>
        </p:txBody>
      </p:sp>
      <p:sp>
        <p:nvSpPr>
          <p:cNvPr id="8198" name="Rechteck 32"/>
          <p:cNvSpPr>
            <a:spLocks noChangeArrowheads="1"/>
          </p:cNvSpPr>
          <p:nvPr/>
        </p:nvSpPr>
        <p:spPr bwMode="auto">
          <a:xfrm>
            <a:off x="4932363" y="2189163"/>
            <a:ext cx="28082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Preparative chromatography</a:t>
            </a:r>
          </a:p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Membrane processes</a:t>
            </a:r>
          </a:p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Gas adsorption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  <a:p>
            <a:pPr marL="214313" marR="0" lvl="0" indent="-214313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Modelling and optimisation-based process design</a:t>
            </a:r>
          </a:p>
        </p:txBody>
      </p:sp>
      <p:grpSp>
        <p:nvGrpSpPr>
          <p:cNvPr id="8199" name="Group 13"/>
          <p:cNvGrpSpPr>
            <a:grpSpLocks/>
          </p:cNvGrpSpPr>
          <p:nvPr/>
        </p:nvGrpSpPr>
        <p:grpSpPr bwMode="auto">
          <a:xfrm>
            <a:off x="1169988" y="3590925"/>
            <a:ext cx="1743075" cy="1403350"/>
            <a:chOff x="11599056" y="19230457"/>
            <a:chExt cx="3413101" cy="2746973"/>
          </a:xfrm>
        </p:grpSpPr>
        <p:sp>
          <p:nvSpPr>
            <p:cNvPr id="35" name="Textfeld 34"/>
            <p:cNvSpPr txBox="1"/>
            <p:nvPr/>
          </p:nvSpPr>
          <p:spPr>
            <a:xfrm>
              <a:off x="11599056" y="21480240"/>
              <a:ext cx="3413101" cy="4971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Hysteresis scanning</a:t>
              </a:r>
            </a:p>
          </p:txBody>
        </p:sp>
        <p:grpSp>
          <p:nvGrpSpPr>
            <p:cNvPr id="8260" name="Group 12"/>
            <p:cNvGrpSpPr>
              <a:grpSpLocks/>
            </p:cNvGrpSpPr>
            <p:nvPr/>
          </p:nvGrpSpPr>
          <p:grpSpPr bwMode="auto">
            <a:xfrm>
              <a:off x="11791969" y="19230457"/>
              <a:ext cx="2979622" cy="2386805"/>
              <a:chOff x="11791969" y="19230457"/>
              <a:chExt cx="2979622" cy="2386805"/>
            </a:xfrm>
          </p:grpSpPr>
          <p:pic>
            <p:nvPicPr>
              <p:cNvPr id="8261" name="Grafik 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0" t="8411" r="12183" b="151"/>
              <a:stretch>
                <a:fillRect/>
              </a:stretch>
            </p:blipFill>
            <p:spPr bwMode="auto">
              <a:xfrm>
                <a:off x="11791969" y="19230457"/>
                <a:ext cx="2834331" cy="2386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62" name="Textfeld 37"/>
              <p:cNvSpPr txBox="1">
                <a:spLocks noChangeArrowheads="1"/>
              </p:cNvSpPr>
              <p:nvPr/>
            </p:nvSpPr>
            <p:spPr bwMode="auto">
              <a:xfrm>
                <a:off x="13069263" y="20287972"/>
                <a:ext cx="1702328" cy="994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9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Calibri" panose="020F0502020204030204" pitchFamily="34" charset="0"/>
                  </a:rPr>
                  <a:t>Hierarchical mesoporous zeolite Y</a:t>
                </a:r>
              </a:p>
            </p:txBody>
          </p:sp>
          <p:sp>
            <p:nvSpPr>
              <p:cNvPr id="39" name="Rectangle 9"/>
              <p:cNvSpPr/>
              <p:nvPr/>
            </p:nvSpPr>
            <p:spPr>
              <a:xfrm>
                <a:off x="12183448" y="19320574"/>
                <a:ext cx="2381088" cy="1920396"/>
              </a:xfrm>
              <a:prstGeom prst="rect">
                <a:avLst/>
              </a:prstGeom>
              <a:noFill/>
              <a:ln w="762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00" name="Gruppieren 39"/>
          <p:cNvGrpSpPr>
            <a:grpSpLocks noChangeAspect="1"/>
          </p:cNvGrpSpPr>
          <p:nvPr/>
        </p:nvGrpSpPr>
        <p:grpSpPr bwMode="auto">
          <a:xfrm>
            <a:off x="6183313" y="3267075"/>
            <a:ext cx="1290637" cy="1125538"/>
            <a:chOff x="37716169" y="24046108"/>
            <a:chExt cx="3895217" cy="3398571"/>
          </a:xfrm>
        </p:grpSpPr>
        <p:pic>
          <p:nvPicPr>
            <p:cNvPr id="82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0713" y="24046108"/>
              <a:ext cx="2646705" cy="2898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77"/>
            <p:cNvSpPr>
              <a:spLocks noChangeArrowheads="1"/>
            </p:cNvSpPr>
            <p:nvPr/>
          </p:nvSpPr>
          <p:spPr bwMode="auto">
            <a:xfrm>
              <a:off x="40188411" y="27080375"/>
              <a:ext cx="589312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MW</a:t>
              </a:r>
              <a:r>
                <a:rPr kumimoji="0" lang="en-US" altLang="en-US" sz="7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43" name="Rectangle 77"/>
            <p:cNvSpPr>
              <a:spLocks noChangeArrowheads="1"/>
            </p:cNvSpPr>
            <p:nvPr/>
          </p:nvSpPr>
          <p:spPr bwMode="auto">
            <a:xfrm rot="16200000">
              <a:off x="37181620" y="25016864"/>
              <a:ext cx="1394898" cy="3257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Resolution</a:t>
              </a:r>
              <a:endParaRPr kumimoji="0" lang="en-US" altLang="en-US" sz="7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44" name="Rectangle 77"/>
            <p:cNvSpPr>
              <a:spLocks noChangeArrowheads="1"/>
            </p:cNvSpPr>
            <p:nvPr/>
          </p:nvSpPr>
          <p:spPr bwMode="auto">
            <a:xfrm>
              <a:off x="38018011" y="26356560"/>
              <a:ext cx="584522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MW</a:t>
              </a:r>
              <a:r>
                <a:rPr kumimoji="0" lang="en-US" altLang="en-US" sz="7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1</a:t>
              </a:r>
              <a:endParaRPr kumimoji="0" lang="en-US" altLang="en-US" sz="7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45" name="Rectangle 77"/>
            <p:cNvSpPr>
              <a:spLocks noChangeArrowheads="1"/>
            </p:cNvSpPr>
            <p:nvPr/>
          </p:nvSpPr>
          <p:spPr bwMode="auto">
            <a:xfrm>
              <a:off x="38281527" y="25920356"/>
              <a:ext cx="450370" cy="3211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300</a:t>
              </a:r>
              <a:endParaRPr kumimoji="0" lang="en-US" altLang="en-US" sz="7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46" name="Rectangle 77"/>
            <p:cNvSpPr>
              <a:spLocks noChangeArrowheads="1"/>
            </p:cNvSpPr>
            <p:nvPr/>
          </p:nvSpPr>
          <p:spPr bwMode="auto">
            <a:xfrm>
              <a:off x="38727104" y="26792767"/>
              <a:ext cx="603687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3000</a:t>
              </a:r>
              <a:endParaRPr kumimoji="0" lang="en-US" altLang="en-US" sz="7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47" name="Rectangle 77"/>
            <p:cNvSpPr>
              <a:spLocks noChangeArrowheads="1"/>
            </p:cNvSpPr>
            <p:nvPr/>
          </p:nvSpPr>
          <p:spPr bwMode="auto">
            <a:xfrm>
              <a:off x="39321208" y="27118723"/>
              <a:ext cx="450370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300</a:t>
              </a:r>
              <a:endParaRPr kumimoji="0" lang="en-US" altLang="en-US" sz="7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48" name="Rectangle 77"/>
            <p:cNvSpPr>
              <a:spLocks noChangeArrowheads="1"/>
            </p:cNvSpPr>
            <p:nvPr/>
          </p:nvSpPr>
          <p:spPr bwMode="auto">
            <a:xfrm>
              <a:off x="41012492" y="26677724"/>
              <a:ext cx="598894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3000</a:t>
              </a:r>
              <a:endParaRPr kumimoji="0" lang="en-US" altLang="en-US" sz="7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49" name="Rectangle 77"/>
            <p:cNvSpPr>
              <a:spLocks noChangeArrowheads="1"/>
            </p:cNvSpPr>
            <p:nvPr/>
          </p:nvSpPr>
          <p:spPr bwMode="auto">
            <a:xfrm>
              <a:off x="38367768" y="24189912"/>
              <a:ext cx="301842" cy="3211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10</a:t>
              </a:r>
              <a:endParaRPr kumimoji="0" lang="en-US" altLang="en-US" sz="7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50" name="Rectangle 77"/>
            <p:cNvSpPr>
              <a:spLocks noChangeArrowheads="1"/>
            </p:cNvSpPr>
            <p:nvPr/>
          </p:nvSpPr>
          <p:spPr bwMode="auto">
            <a:xfrm>
              <a:off x="38521085" y="25455388"/>
              <a:ext cx="148525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</a:t>
              </a:r>
              <a:endParaRPr kumimoji="0" lang="en-US" altLang="en-US" sz="7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51" name="Rectangle 77"/>
            <p:cNvSpPr>
              <a:spLocks noChangeArrowheads="1"/>
            </p:cNvSpPr>
            <p:nvPr/>
          </p:nvSpPr>
          <p:spPr bwMode="auto">
            <a:xfrm>
              <a:off x="38521085" y="24822650"/>
              <a:ext cx="148525" cy="32595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6</a:t>
              </a:r>
              <a:endParaRPr kumimoji="0" lang="en-US" altLang="en-US" sz="7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</p:grpSp>
      <p:sp>
        <p:nvSpPr>
          <p:cNvPr id="52" name="Text label"/>
          <p:cNvSpPr/>
          <p:nvPr/>
        </p:nvSpPr>
        <p:spPr>
          <a:xfrm>
            <a:off x="5867400" y="4325938"/>
            <a:ext cx="1927225" cy="3079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High-resolution chromatography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" name="Text label"/>
          <p:cNvSpPr/>
          <p:nvPr/>
        </p:nvSpPr>
        <p:spPr>
          <a:xfrm>
            <a:off x="4808538" y="5319713"/>
            <a:ext cx="2178050" cy="16192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Hybrid SSR/racemisation process</a:t>
            </a:r>
          </a:p>
        </p:txBody>
      </p:sp>
      <p:grpSp>
        <p:nvGrpSpPr>
          <p:cNvPr id="8203" name="Gruppieren 92"/>
          <p:cNvGrpSpPr>
            <a:grpSpLocks/>
          </p:cNvGrpSpPr>
          <p:nvPr/>
        </p:nvGrpSpPr>
        <p:grpSpPr bwMode="auto">
          <a:xfrm>
            <a:off x="2681288" y="4289425"/>
            <a:ext cx="1690687" cy="1284288"/>
            <a:chOff x="-3938010" y="30503371"/>
            <a:chExt cx="3714160" cy="2820736"/>
          </a:xfrm>
        </p:grpSpPr>
        <p:pic>
          <p:nvPicPr>
            <p:cNvPr id="8246" name="Grafik 9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1194" y="30503371"/>
              <a:ext cx="3093793" cy="244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feld 94"/>
            <p:cNvSpPr txBox="1"/>
            <p:nvPr/>
          </p:nvSpPr>
          <p:spPr>
            <a:xfrm>
              <a:off x="-3938010" y="32766236"/>
              <a:ext cx="3714160" cy="5578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NMR relaxation</a:t>
              </a:r>
            </a:p>
          </p:txBody>
        </p:sp>
      </p:grpSp>
      <p:grpSp>
        <p:nvGrpSpPr>
          <p:cNvPr id="8204" name="Gruppieren 8"/>
          <p:cNvGrpSpPr>
            <a:grpSpLocks/>
          </p:cNvGrpSpPr>
          <p:nvPr/>
        </p:nvGrpSpPr>
        <p:grpSpPr bwMode="auto">
          <a:xfrm>
            <a:off x="3067050" y="2924175"/>
            <a:ext cx="2963863" cy="1485900"/>
            <a:chOff x="3066595" y="2951212"/>
            <a:chExt cx="2963863" cy="1485900"/>
          </a:xfrm>
        </p:grpSpPr>
        <p:sp>
          <p:nvSpPr>
            <p:cNvPr id="96" name="Ellipse 95"/>
            <p:cNvSpPr/>
            <p:nvPr/>
          </p:nvSpPr>
          <p:spPr>
            <a:xfrm>
              <a:off x="3796845" y="2951212"/>
              <a:ext cx="1487488" cy="1485900"/>
            </a:xfrm>
            <a:prstGeom prst="ellipse">
              <a:avLst/>
            </a:prstGeom>
            <a:solidFill>
              <a:srgbClr val="6CAAC6"/>
            </a:solidFill>
            <a:ln w="508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Structure</a:t>
              </a: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Property-Performance-</a:t>
              </a: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Relationship</a:t>
              </a:r>
              <a:endPara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Pfeil nach links 96"/>
            <p:cNvSpPr/>
            <p:nvPr/>
          </p:nvSpPr>
          <p:spPr>
            <a:xfrm>
              <a:off x="5150983" y="3376662"/>
              <a:ext cx="879475" cy="635000"/>
            </a:xfrm>
            <a:prstGeom prst="leftArrow">
              <a:avLst>
                <a:gd name="adj1" fmla="val 55641"/>
                <a:gd name="adj2" fmla="val 43617"/>
              </a:avLst>
            </a:prstGeom>
            <a:solidFill>
              <a:srgbClr val="6CAAC6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Process</a:t>
              </a:r>
              <a:endPara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8" name="Pfeil nach links 97"/>
            <p:cNvSpPr/>
            <p:nvPr/>
          </p:nvSpPr>
          <p:spPr>
            <a:xfrm flipH="1">
              <a:off x="3066595" y="3376662"/>
              <a:ext cx="879475" cy="635000"/>
            </a:xfrm>
            <a:prstGeom prst="leftArrow">
              <a:avLst>
                <a:gd name="adj1" fmla="val 55641"/>
                <a:gd name="adj2" fmla="val 43617"/>
              </a:avLst>
            </a:prstGeom>
            <a:solidFill>
              <a:srgbClr val="6CAAC6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Porous</a:t>
              </a:r>
              <a: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/>
              </a:r>
              <a:br>
                <a:rPr kumimoji="0" lang="de-DE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</a:br>
              <a:r>
                <a:rPr kumimoji="0" lang="de-DE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materials</a:t>
              </a:r>
              <a:endParaRPr kumimoji="0" lang="de-DE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205" name="Grafik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419225"/>
            <a:ext cx="819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Grafik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419225"/>
            <a:ext cx="7921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20638" y="2636838"/>
            <a:ext cx="1271588" cy="723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Thommes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(Head of Institute </a:t>
            </a: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845425" y="2636838"/>
            <a:ext cx="1254125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Prof. Kaspereit</a:t>
            </a:r>
          </a:p>
        </p:txBody>
      </p:sp>
      <p:grpSp>
        <p:nvGrpSpPr>
          <p:cNvPr id="8209" name="Gruppieren 7"/>
          <p:cNvGrpSpPr>
            <a:grpSpLocks/>
          </p:cNvGrpSpPr>
          <p:nvPr/>
        </p:nvGrpSpPr>
        <p:grpSpPr bwMode="auto">
          <a:xfrm>
            <a:off x="4910138" y="4806950"/>
            <a:ext cx="1974850" cy="458788"/>
            <a:chOff x="4830303" y="4806539"/>
            <a:chExt cx="1973522" cy="459200"/>
          </a:xfrm>
        </p:grpSpPr>
        <p:cxnSp>
          <p:nvCxnSpPr>
            <p:cNvPr id="54" name="Gerade Verbindung 6"/>
            <p:cNvCxnSpPr>
              <a:stCxn id="55" idx="0"/>
              <a:endCxn id="68" idx="2"/>
            </p:cNvCxnSpPr>
            <p:nvPr/>
          </p:nvCxnSpPr>
          <p:spPr bwMode="auto">
            <a:xfrm>
              <a:off x="6362797" y="4884397"/>
              <a:ext cx="10311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bla"/>
            <p:cNvSpPr/>
            <p:nvPr/>
          </p:nvSpPr>
          <p:spPr bwMode="auto">
            <a:xfrm rot="5400000">
              <a:off x="5778752" y="4378407"/>
              <a:ext cx="156022" cy="1012286"/>
            </a:xfrm>
            <a:prstGeom prst="roundRect">
              <a:avLst>
                <a:gd name="adj" fmla="val 20767"/>
              </a:avLst>
            </a:prstGeom>
            <a:gradFill flip="none" rotWithShape="1">
              <a:gsLst>
                <a:gs pos="0">
                  <a:srgbClr val="0070C0"/>
                </a:gs>
                <a:gs pos="51000">
                  <a:srgbClr val="D4DEFF"/>
                </a:gs>
                <a:gs pos="71000">
                  <a:srgbClr val="D4DEFF"/>
                </a:gs>
                <a:gs pos="100000">
                  <a:srgbClr val="3391D1"/>
                </a:gs>
              </a:gsLst>
              <a:lin ang="10800000" scaled="0"/>
              <a:tileRect/>
            </a:gradFill>
            <a:ln w="12700" cmpd="sng">
              <a:solidFill>
                <a:srgbClr val="00000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Chromatography</a:t>
              </a:r>
            </a:p>
          </p:txBody>
        </p:sp>
        <p:sp>
          <p:nvSpPr>
            <p:cNvPr id="56" name="bla"/>
            <p:cNvSpPr/>
            <p:nvPr/>
          </p:nvSpPr>
          <p:spPr bwMode="auto">
            <a:xfrm rot="5400000">
              <a:off x="6262836" y="4833571"/>
              <a:ext cx="19067" cy="25383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tailEnd type="non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bla"/>
            <p:cNvSpPr/>
            <p:nvPr/>
          </p:nvSpPr>
          <p:spPr bwMode="auto">
            <a:xfrm rot="5400000">
              <a:off x="6263631" y="4909045"/>
              <a:ext cx="17478" cy="25383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tailEnd type="non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64" name="Gerade Verbindung 10"/>
            <p:cNvCxnSpPr>
              <a:stCxn id="83" idx="3"/>
              <a:endCxn id="69" idx="2"/>
            </p:cNvCxnSpPr>
            <p:nvPr/>
          </p:nvCxnSpPr>
          <p:spPr bwMode="auto">
            <a:xfrm>
              <a:off x="4931835" y="4884397"/>
              <a:ext cx="322045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11"/>
            <p:cNvCxnSpPr>
              <a:stCxn id="68" idx="6"/>
              <a:endCxn id="78" idx="1"/>
            </p:cNvCxnSpPr>
            <p:nvPr/>
          </p:nvCxnSpPr>
          <p:spPr bwMode="auto">
            <a:xfrm flipV="1">
              <a:off x="6465914" y="4884397"/>
              <a:ext cx="217342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bla"/>
            <p:cNvSpPr/>
            <p:nvPr/>
          </p:nvSpPr>
          <p:spPr bwMode="auto">
            <a:xfrm rot="5400000">
              <a:off x="5434718" y="4833571"/>
              <a:ext cx="19067" cy="25383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tailEnd type="non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" name="bla"/>
            <p:cNvSpPr/>
            <p:nvPr/>
          </p:nvSpPr>
          <p:spPr bwMode="auto">
            <a:xfrm rot="5400000">
              <a:off x="5434718" y="4909840"/>
              <a:ext cx="19067" cy="25383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tailEnd type="non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8" name="Ellipse 67"/>
            <p:cNvSpPr>
              <a:spLocks noChangeAspect="1"/>
            </p:cNvSpPr>
            <p:nvPr/>
          </p:nvSpPr>
          <p:spPr bwMode="auto">
            <a:xfrm>
              <a:off x="6465914" y="4884397"/>
              <a:ext cx="0" cy="0"/>
            </a:xfrm>
            <a:prstGeom prst="ellipse">
              <a:avLst/>
            </a:prstGeom>
            <a:noFill/>
            <a:ln w="19050">
              <a:noFill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Ellipse 68"/>
            <p:cNvSpPr>
              <a:spLocks noChangeAspect="1"/>
            </p:cNvSpPr>
            <p:nvPr/>
          </p:nvSpPr>
          <p:spPr bwMode="auto">
            <a:xfrm>
              <a:off x="5253880" y="4884397"/>
              <a:ext cx="0" cy="0"/>
            </a:xfrm>
            <a:prstGeom prst="ellipse">
              <a:avLst/>
            </a:prstGeom>
            <a:noFill/>
            <a:ln w="19050">
              <a:noFill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70" name="Gerade Verbindung 16"/>
            <p:cNvCxnSpPr>
              <a:stCxn id="69" idx="6"/>
              <a:endCxn id="55" idx="2"/>
            </p:cNvCxnSpPr>
            <p:nvPr/>
          </p:nvCxnSpPr>
          <p:spPr bwMode="auto">
            <a:xfrm flipV="1">
              <a:off x="5253880" y="4884397"/>
              <a:ext cx="9677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17"/>
            <p:cNvCxnSpPr>
              <a:stCxn id="82" idx="3"/>
              <a:endCxn id="88" idx="2"/>
            </p:cNvCxnSpPr>
            <p:nvPr/>
          </p:nvCxnSpPr>
          <p:spPr bwMode="auto">
            <a:xfrm>
              <a:off x="5087305" y="5143391"/>
              <a:ext cx="345842" cy="1589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22" name="Gruppieren 71"/>
            <p:cNvGrpSpPr>
              <a:grpSpLocks/>
            </p:cNvGrpSpPr>
            <p:nvPr/>
          </p:nvGrpSpPr>
          <p:grpSpPr bwMode="auto">
            <a:xfrm>
              <a:off x="5985307" y="5032760"/>
              <a:ext cx="299585" cy="156022"/>
              <a:chOff x="12720410" y="3265488"/>
              <a:chExt cx="642117" cy="394285"/>
            </a:xfrm>
          </p:grpSpPr>
          <p:sp>
            <p:nvSpPr>
              <p:cNvPr id="90" name="bla"/>
              <p:cNvSpPr/>
              <p:nvPr/>
            </p:nvSpPr>
            <p:spPr>
              <a:xfrm rot="5400000">
                <a:off x="12844326" y="3141572"/>
                <a:ext cx="394285" cy="642117"/>
              </a:xfrm>
              <a:prstGeom prst="roundRect">
                <a:avLst>
                  <a:gd name="adj" fmla="val 20767"/>
                </a:avLst>
              </a:prstGeom>
              <a:gradFill flip="none" rotWithShape="1">
                <a:gsLst>
                  <a:gs pos="0">
                    <a:srgbClr val="EDF6F9"/>
                  </a:gs>
                  <a:gs pos="84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mpd="sng">
                <a:solidFill>
                  <a:srgbClr val="00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vert27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91" name="Gerade Verbindung 37"/>
              <p:cNvCxnSpPr/>
              <p:nvPr/>
            </p:nvCxnSpPr>
            <p:spPr>
              <a:xfrm flipV="1">
                <a:off x="12744037" y="3288080"/>
                <a:ext cx="595051" cy="35737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Gewinkelte Verbindung 19"/>
            <p:cNvCxnSpPr>
              <a:stCxn id="87" idx="2"/>
              <a:endCxn id="69" idx="4"/>
            </p:cNvCxnSpPr>
            <p:nvPr/>
          </p:nvCxnSpPr>
          <p:spPr bwMode="auto">
            <a:xfrm rot="10800000">
              <a:off x="5253880" y="4884397"/>
              <a:ext cx="179267" cy="189082"/>
            </a:xfrm>
            <a:prstGeom prst="bentConnector2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1"/>
            <p:cNvCxnSpPr/>
            <p:nvPr/>
          </p:nvCxnSpPr>
          <p:spPr bwMode="auto">
            <a:xfrm flipH="1">
              <a:off x="5731397" y="5110024"/>
              <a:ext cx="253829" cy="0"/>
            </a:xfrm>
            <a:prstGeom prst="line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hteck 75"/>
            <p:cNvSpPr/>
            <p:nvPr/>
          </p:nvSpPr>
          <p:spPr bwMode="auto">
            <a:xfrm>
              <a:off x="6692775" y="5237138"/>
              <a:ext cx="33315" cy="286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77" name="Gewinkelte Verbindung 23"/>
            <p:cNvCxnSpPr>
              <a:endCxn id="76" idx="1"/>
            </p:cNvCxnSpPr>
            <p:nvPr/>
          </p:nvCxnSpPr>
          <p:spPr bwMode="auto">
            <a:xfrm rot="16200000" flipH="1">
              <a:off x="6383372" y="4942035"/>
              <a:ext cx="61968" cy="556838"/>
            </a:xfrm>
            <a:prstGeom prst="bentConnector2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 label"/>
            <p:cNvSpPr/>
            <p:nvPr/>
          </p:nvSpPr>
          <p:spPr bwMode="auto">
            <a:xfrm>
              <a:off x="6683256" y="4816073"/>
              <a:ext cx="120569" cy="1382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000" tIns="0" rIns="27000" bIns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R</a:t>
              </a:r>
              <a:endParaRPr kumimoji="0" lang="en-GB" sz="900" b="1" i="0" u="none" strike="noStrike" kern="1200" cap="none" spc="0" normalizeH="0" baseline="-2500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9" name="Text label"/>
            <p:cNvSpPr/>
            <p:nvPr/>
          </p:nvSpPr>
          <p:spPr bwMode="auto">
            <a:xfrm>
              <a:off x="6469087" y="4941598"/>
              <a:ext cx="109464" cy="13823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000" tIns="0" rIns="27000" bIns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S</a:t>
              </a:r>
              <a:endParaRPr kumimoji="0" lang="en-GB" sz="900" b="1" i="0" u="none" strike="noStrike" kern="1200" cap="none" spc="0" normalizeH="0" baseline="-2500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8229" name="Gruppieren 79"/>
            <p:cNvGrpSpPr>
              <a:grpSpLocks/>
            </p:cNvGrpSpPr>
            <p:nvPr/>
          </p:nvGrpSpPr>
          <p:grpSpPr bwMode="auto">
            <a:xfrm>
              <a:off x="5431714" y="5032754"/>
              <a:ext cx="299585" cy="156022"/>
              <a:chOff x="9742468" y="5967082"/>
              <a:chExt cx="642117" cy="394285"/>
            </a:xfrm>
          </p:grpSpPr>
          <p:sp>
            <p:nvSpPr>
              <p:cNvPr id="87" name="bla"/>
              <p:cNvSpPr/>
              <p:nvPr/>
            </p:nvSpPr>
            <p:spPr>
              <a:xfrm rot="5400000">
                <a:off x="9747254" y="6040789"/>
                <a:ext cx="44171" cy="54405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tailEnd type="non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bla"/>
              <p:cNvSpPr/>
              <p:nvPr/>
            </p:nvSpPr>
            <p:spPr>
              <a:xfrm rot="5400000">
                <a:off x="9747256" y="6221481"/>
                <a:ext cx="44168" cy="54405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tailEnd type="none" w="med" len="lg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bla"/>
              <p:cNvSpPr/>
              <p:nvPr/>
            </p:nvSpPr>
            <p:spPr>
              <a:xfrm rot="5400000">
                <a:off x="9866384" y="5843166"/>
                <a:ext cx="394285" cy="642117"/>
              </a:xfrm>
              <a:prstGeom prst="roundRect">
                <a:avLst>
                  <a:gd name="adj" fmla="val 20767"/>
                </a:avLst>
              </a:prstGeom>
              <a:gradFill flip="none" rotWithShape="1">
                <a:gsLst>
                  <a:gs pos="0">
                    <a:srgbClr val="FBEAC7"/>
                  </a:gs>
                  <a:gs pos="89000">
                    <a:srgbClr val="FAC77D"/>
                  </a:gs>
                  <a:gs pos="100000">
                    <a:srgbClr val="FBA97D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mpd="sng">
                <a:solidFill>
                  <a:srgbClr val="00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vert27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4" name="Text label"/>
            <p:cNvSpPr/>
            <p:nvPr/>
          </p:nvSpPr>
          <p:spPr bwMode="auto">
            <a:xfrm>
              <a:off x="5422042" y="5041700"/>
              <a:ext cx="325219" cy="1382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000" tIns="0" rIns="27000" bIns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↔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S</a:t>
              </a:r>
              <a:endParaRPr kumimoji="0" lang="en-GB" sz="9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2" name="Text label"/>
            <p:cNvSpPr/>
            <p:nvPr/>
          </p:nvSpPr>
          <p:spPr bwMode="auto">
            <a:xfrm>
              <a:off x="4830303" y="5073479"/>
              <a:ext cx="257002" cy="1398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000" tIns="0" rIns="27000" bIns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R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,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rPr>
                <a:t>S </a:t>
              </a:r>
              <a:endParaRPr kumimoji="0" lang="en-GB" sz="9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Rechteck 82"/>
            <p:cNvSpPr/>
            <p:nvPr/>
          </p:nvSpPr>
          <p:spPr bwMode="auto">
            <a:xfrm>
              <a:off x="4898519" y="4870096"/>
              <a:ext cx="33316" cy="286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5" name="Gewinkelte Verbindung 4"/>
            <p:cNvCxnSpPr>
              <a:stCxn id="68" idx="4"/>
              <a:endCxn id="0" idx="0"/>
            </p:cNvCxnSpPr>
            <p:nvPr/>
          </p:nvCxnSpPr>
          <p:spPr>
            <a:xfrm rot="5400000">
              <a:off x="6262674" y="4906784"/>
              <a:ext cx="225627" cy="180853"/>
            </a:xfrm>
            <a:prstGeom prst="bentConnector2">
              <a:avLst/>
            </a:prstGeom>
            <a:ln w="12700">
              <a:solidFill>
                <a:srgbClr val="000000"/>
              </a:solidFill>
              <a:prstDash val="solid"/>
              <a:headEnd type="none" w="sm" len="lg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EA28E-C457-4638-A883-06476E92EC2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115130" y="-125714"/>
            <a:ext cx="9354544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noProof="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de-DE" sz="24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e-DE" sz="2400" b="1" noProof="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Porous</a:t>
            </a:r>
            <a:r>
              <a:rPr lang="de-DE" sz="24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Materials and </a:t>
            </a:r>
            <a:r>
              <a:rPr lang="de-DE" sz="2400" b="1" noProof="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Powders</a:t>
            </a:r>
            <a:endParaRPr lang="de-DE" sz="2400" b="1" noProof="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400" b="1" noProof="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● 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kumimoji="0" lang="de-DE" sz="2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Adsorption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de-D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Micro- </a:t>
            </a:r>
            <a:r>
              <a:rPr kumimoji="0" lang="de-DE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Mesopore</a:t>
            </a:r>
            <a:r>
              <a:rPr kumimoji="0" lang="de-D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Analysis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 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Major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progress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last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two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decades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understanding</a:t>
            </a:r>
            <a:r>
              <a:rPr kumimoji="0" lang="de-DE" sz="2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kumimoji="0" lang="de-DE" sz="2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de-DE" sz="2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adsorption</a:t>
            </a:r>
            <a:r>
              <a:rPr kumimoji="0" lang="de-DE" sz="2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de-DE" sz="2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</a:t>
            </a:r>
            <a:r>
              <a:rPr kumimoji="0" lang="de-DE" sz="2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behaviour</a:t>
            </a:r>
            <a:r>
              <a:rPr kumimoji="0" lang="de-DE" sz="22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de-DE" sz="2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fluids</a:t>
            </a: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pores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● 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Liquid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Intrusion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(e.g. Mercury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Porosimetry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Macropore</a:t>
            </a:r>
            <a:r>
              <a:rPr kumimoji="0" lang="de-D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Analysis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Recent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advances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understanding of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behavior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nonwetting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fluids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confinement</a:t>
            </a:r>
            <a:endParaRPr lang="de-DE" sz="2200" i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4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400" b="1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Challenges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</a:t>
            </a:r>
          </a:p>
          <a:p>
            <a:pPr lvl="0">
              <a:defRPr/>
            </a:pP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lvl="0">
              <a:defRPr/>
            </a:pPr>
            <a:r>
              <a:rPr lang="de-DE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 </a:t>
            </a:r>
            <a:r>
              <a:rPr lang="de-DE" sz="2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 of Surface </a:t>
            </a:r>
            <a:r>
              <a:rPr lang="de-DE" sz="2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Chemistry: 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22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combining</a:t>
            </a: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200" i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complimentary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techniques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adsorption</a:t>
            </a: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intrusion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0">
              <a:defRPr/>
            </a:pPr>
            <a:r>
              <a:rPr lang="de-DE" sz="2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and </a:t>
            </a:r>
            <a:r>
              <a:rPr lang="de-DE" sz="22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de-DE" sz="22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e-DE" sz="2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●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Textural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immersed</a:t>
            </a:r>
            <a:r>
              <a:rPr kumimoji="0" lang="de-DE" sz="2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liquid </a:t>
            </a:r>
            <a:r>
              <a:rPr kumimoji="0" lang="de-DE" sz="2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kumimoji="0" lang="de-DE" sz="2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de-DE" sz="2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de-D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de-DE" sz="2200" b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Development</a:t>
            </a:r>
            <a:r>
              <a:rPr kumimoji="0" lang="de-DE" sz="2200" b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</a:t>
            </a:r>
            <a:r>
              <a:rPr kumimoji="0" lang="de-DE" sz="220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novel</a:t>
            </a:r>
            <a:r>
              <a:rPr kumimoji="0" lang="de-DE" sz="220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methdologies</a:t>
            </a:r>
            <a:r>
              <a:rPr kumimoji="0" lang="de-DE" sz="220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</a:t>
            </a:r>
            <a:r>
              <a:rPr kumimoji="0" lang="de-DE" sz="220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</a:t>
            </a:r>
            <a:r>
              <a:rPr kumimoji="0" lang="de-DE" sz="22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-   </a:t>
            </a:r>
            <a:r>
              <a:rPr kumimoji="0" lang="de-DE" sz="22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NMR </a:t>
            </a:r>
            <a:r>
              <a:rPr kumimoji="0" lang="de-DE" sz="2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Relaxometry</a:t>
            </a:r>
            <a:r>
              <a:rPr kumimoji="0" lang="de-DE" sz="22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-   High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frequency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conductivity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measurements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DE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de-DE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Electroacoustics</a:t>
            </a:r>
            <a:r>
              <a:rPr kumimoji="0" lang="de-DE" sz="2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DE" sz="2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de-DE" sz="2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de-DE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3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7772400" cy="411480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</a:rPr>
              <a:t> </a:t>
            </a:r>
            <a:endParaRPr lang="en-US" sz="2400" dirty="0" smtClean="0">
              <a:latin typeface="Calibri" pitchFamily="34" charset="0"/>
            </a:endParaRPr>
          </a:p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Surface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Area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Pore Size/Volume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</a:rPr>
              <a:t>Distribution/Porosity</a:t>
            </a:r>
            <a:endParaRPr 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Pore Geometry, Structure of Pore Network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tx1"/>
                </a:solidFill>
                <a:latin typeface="Calibri" pitchFamily="34" charset="0"/>
                <a:sym typeface="Symbol" pitchFamily="18" charset="2"/>
              </a:rPr>
              <a:t> Surface Properties </a:t>
            </a:r>
          </a:p>
          <a:p>
            <a:pPr marL="365760" indent="-256032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02" y="228206"/>
            <a:ext cx="9677401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</a:t>
            </a:r>
            <a:r>
              <a:rPr lang="en-US" sz="3300" b="1" dirty="0">
                <a:solidFill>
                  <a:srgbClr val="00B0F0"/>
                </a:solidFill>
                <a:latin typeface="Calibri" pitchFamily="34" charset="0"/>
              </a:rPr>
              <a:t>Physical Adsorption Characterization </a:t>
            </a:r>
            <a:r>
              <a:rPr lang="en-US" sz="3300" b="1" dirty="0" smtClean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en-US" sz="3300" b="1" dirty="0" smtClean="0">
                <a:solidFill>
                  <a:srgbClr val="00B0F0"/>
                </a:solidFill>
                <a:latin typeface="Calibri" pitchFamily="34" charset="0"/>
              </a:rPr>
            </a:br>
            <a:r>
              <a:rPr lang="en-US" sz="3300" b="1" dirty="0" smtClean="0">
                <a:solidFill>
                  <a:srgbClr val="00B0F0"/>
                </a:solidFill>
                <a:latin typeface="Calibri" pitchFamily="34" charset="0"/>
              </a:rPr>
              <a:t>  of </a:t>
            </a:r>
            <a:r>
              <a:rPr lang="en-US" sz="3300" b="1" dirty="0">
                <a:solidFill>
                  <a:srgbClr val="00B0F0"/>
                </a:solidFill>
                <a:latin typeface="Calibri" pitchFamily="34" charset="0"/>
              </a:rPr>
              <a:t>Nanoporous Materials </a:t>
            </a:r>
            <a:r>
              <a:rPr lang="en-US" sz="33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33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r>
              <a:rPr lang="en-US" sz="2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                              </a:t>
            </a:r>
          </a:p>
        </p:txBody>
      </p:sp>
      <p:pic>
        <p:nvPicPr>
          <p:cNvPr id="5124" name="Picture 4" descr="abb1c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9482" y="3775105"/>
            <a:ext cx="3016250" cy="2778125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5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10A9-AFFE-4AC5-8C5C-903AE156C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68" y="129208"/>
            <a:ext cx="8754894" cy="994172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100" dirty="0" smtClean="0">
                <a:solidFill>
                  <a:srgbClr val="00B1EB"/>
                </a:solidFill>
                <a:latin typeface="Calibri" pitchFamily="34" charset="0"/>
              </a:rPr>
              <a:t>New </a:t>
            </a:r>
            <a:r>
              <a:rPr lang="en-US" sz="3100" dirty="0">
                <a:solidFill>
                  <a:srgbClr val="00B1EB"/>
                </a:solidFill>
                <a:latin typeface="Calibri" pitchFamily="34" charset="0"/>
              </a:rPr>
              <a:t>IUPAC Recommendations  (2015</a:t>
            </a:r>
            <a:r>
              <a:rPr lang="en-US" sz="3100" dirty="0" smtClean="0">
                <a:solidFill>
                  <a:srgbClr val="00B1EB"/>
                </a:solidFill>
                <a:latin typeface="Calibri" pitchFamily="34" charset="0"/>
              </a:rPr>
              <a:t>) </a:t>
            </a:r>
            <a:r>
              <a:rPr lang="en-US" sz="2700" dirty="0" smtClean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700" dirty="0" smtClean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i="1" dirty="0" smtClean="0">
                <a:solidFill>
                  <a:srgbClr val="00B1EB"/>
                </a:solidFill>
                <a:latin typeface="Calibri" pitchFamily="34" charset="0"/>
              </a:rPr>
              <a:t>Updated Classification </a:t>
            </a:r>
            <a:r>
              <a:rPr lang="en-US" sz="2400" i="1" dirty="0">
                <a:solidFill>
                  <a:srgbClr val="00B1EB"/>
                </a:solidFill>
                <a:latin typeface="Calibri" pitchFamily="34" charset="0"/>
              </a:rPr>
              <a:t>of </a:t>
            </a:r>
            <a:r>
              <a:rPr lang="en-US" sz="2400" i="1" dirty="0" err="1" smtClean="0">
                <a:solidFill>
                  <a:srgbClr val="00B1EB"/>
                </a:solidFill>
                <a:latin typeface="Calibri" pitchFamily="34" charset="0"/>
              </a:rPr>
              <a:t>Physisorption</a:t>
            </a:r>
            <a:r>
              <a:rPr lang="en-US" sz="2400" i="1" dirty="0" smtClean="0">
                <a:solidFill>
                  <a:srgbClr val="00B1EB"/>
                </a:solidFill>
                <a:latin typeface="Calibri" pitchFamily="34" charset="0"/>
              </a:rPr>
              <a:t> Isotherms</a:t>
            </a:r>
            <a:r>
              <a:rPr lang="en-US" sz="2400" dirty="0">
                <a:solidFill>
                  <a:srgbClr val="00B1EB"/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rgbClr val="00B1EB"/>
                </a:solidFill>
                <a:latin typeface="Calibri" pitchFamily="34" charset="0"/>
              </a:rPr>
            </a:b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en-US" sz="24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</a:br>
            <a:endParaRPr lang="en-US" sz="2175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631" y="1497552"/>
            <a:ext cx="3960000" cy="464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/>
          <p:nvPr/>
        </p:nvSpPr>
        <p:spPr>
          <a:xfrm>
            <a:off x="501314" y="2671574"/>
            <a:ext cx="485921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Nanopores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pore widths ≤  100 nm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Within the range of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nanopores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64646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Micropores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&lt; 2 nm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Ultramicropore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&lt; 0.7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Supermicropore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0.7 – 2nm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Mesopore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 2- 50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 3" pitchFamily="18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Macropores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: &gt; 50nm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6295" y="5012406"/>
            <a:ext cx="54171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                                       </a:t>
            </a:r>
            <a:endParaRPr kumimoji="0" lang="de-DE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Mincho"/>
              <a:cs typeface="Calibri" panose="020F0502020204030204" pitchFamily="34" charset="0"/>
            </a:endParaRPr>
          </a:p>
          <a:p>
            <a:pPr marL="6985" marR="0" lvl="0" indent="-69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12622" y="621443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Classification represents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subcritical adsorption isotherms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rigid adsorbents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                  </a:t>
            </a:r>
          </a:p>
        </p:txBody>
      </p:sp>
      <p:sp>
        <p:nvSpPr>
          <p:cNvPr id="4" name="Rechteck 3"/>
          <p:cNvSpPr/>
          <p:nvPr/>
        </p:nvSpPr>
        <p:spPr>
          <a:xfrm>
            <a:off x="5140896" y="2117020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ultramicropore</a:t>
            </a:r>
          </a:p>
        </p:txBody>
      </p:sp>
      <p:sp>
        <p:nvSpPr>
          <p:cNvPr id="7" name="Rechteck 6"/>
          <p:cNvSpPr/>
          <p:nvPr/>
        </p:nvSpPr>
        <p:spPr>
          <a:xfrm>
            <a:off x="7386737" y="2117020"/>
            <a:ext cx="1366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supermicropore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56057" y="3304850"/>
            <a:ext cx="1760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non-porous;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het.surf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016475" y="2699096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non-porous, het surf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Rechteck 11"/>
          <p:cNvSpPr/>
          <p:nvPr/>
        </p:nvSpPr>
        <p:spPr>
          <a:xfrm>
            <a:off x="5709652" y="4333011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mesoporous</a:t>
            </a:r>
          </a:p>
        </p:txBody>
      </p:sp>
      <p:sp>
        <p:nvSpPr>
          <p:cNvPr id="14" name="Rechteck 13"/>
          <p:cNvSpPr/>
          <p:nvPr/>
        </p:nvSpPr>
        <p:spPr>
          <a:xfrm>
            <a:off x="7516830" y="4342063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mesoporous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B810CCFD-1772-4634-9E36-135755460351}"/>
              </a:ext>
            </a:extLst>
          </p:cNvPr>
          <p:cNvSpPr txBox="1"/>
          <p:nvPr/>
        </p:nvSpPr>
        <p:spPr>
          <a:xfrm>
            <a:off x="5176561" y="4941289"/>
            <a:ext cx="1066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microporous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or–mesoporous </a:t>
            </a:r>
          </a:p>
        </p:txBody>
      </p:sp>
      <p:sp>
        <p:nvSpPr>
          <p:cNvPr id="16" name="Rechteck 15"/>
          <p:cNvSpPr/>
          <p:nvPr/>
        </p:nvSpPr>
        <p:spPr>
          <a:xfrm>
            <a:off x="7046099" y="5475937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nonporous-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homog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.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Arial" charset="0"/>
              </a:rPr>
              <a:t>surface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 pitchFamily="34" charset="0"/>
              <a:ea typeface="+mn-ea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503492" y="2307364"/>
            <a:ext cx="6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" y="6003976"/>
            <a:ext cx="1344490" cy="7200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082" y="12669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M. Thommes, K. Kaneko, A.V. Neimark, J.P. Olivier,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F. Rodriguez-Reinoso J. Rouquerol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, K.S.W. Sing,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Pure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Appl. Chem., 2015, 87, 1051.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648486" y="1572426"/>
            <a:ext cx="76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964680" y="3862699"/>
            <a:ext cx="661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6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_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_Inhalts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5_Inhalts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_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9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7_Inhalts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8_Inhaltsse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0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3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7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6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9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8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0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9_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d II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tandarddesign">
  <a:themeElements>
    <a:clrScheme name="">
      <a:dk1>
        <a:srgbClr val="000000"/>
      </a:dk1>
      <a:lt1>
        <a:srgbClr val="FFFFFF"/>
      </a:lt1>
      <a:dk2>
        <a:srgbClr val="00775C"/>
      </a:dk2>
      <a:lt2>
        <a:srgbClr val="B2B2B2"/>
      </a:lt2>
      <a:accent1>
        <a:srgbClr val="BEE6DC"/>
      </a:accent1>
      <a:accent2>
        <a:srgbClr val="FFCDB4"/>
      </a:accent2>
      <a:accent3>
        <a:srgbClr val="FFFFFF"/>
      </a:accent3>
      <a:accent4>
        <a:srgbClr val="000000"/>
      </a:accent4>
      <a:accent5>
        <a:srgbClr val="DBF0EB"/>
      </a:accent5>
      <a:accent6>
        <a:srgbClr val="E7BAA3"/>
      </a:accent6>
      <a:hlink>
        <a:srgbClr val="FFFFBE"/>
      </a:hlink>
      <a:folHlink>
        <a:srgbClr val="FF55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de-DE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de-DE" sz="2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775C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6064</Words>
  <Application>Microsoft Office PowerPoint</Application>
  <PresentationFormat>Bildschirmpräsentation (4:3)</PresentationFormat>
  <Paragraphs>860</Paragraphs>
  <Slides>64</Slides>
  <Notes>37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37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64</vt:i4>
      </vt:variant>
    </vt:vector>
  </HeadingPairs>
  <TitlesOfParts>
    <vt:vector size="120" baseType="lpstr">
      <vt:lpstr>MS PGothic</vt:lpstr>
      <vt:lpstr>Arial</vt:lpstr>
      <vt:lpstr>Calibri</vt:lpstr>
      <vt:lpstr>Cambria Math</vt:lpstr>
      <vt:lpstr>굴림</vt:lpstr>
      <vt:lpstr>굴림</vt:lpstr>
      <vt:lpstr>Haettenschweiler</vt:lpstr>
      <vt:lpstr>Helvetica</vt:lpstr>
      <vt:lpstr>Lucida Sans Unicode</vt:lpstr>
      <vt:lpstr>MS Mincho</vt:lpstr>
      <vt:lpstr>MS Reference Sans Serif</vt:lpstr>
      <vt:lpstr>Symbol</vt:lpstr>
      <vt:lpstr>Times New Roman</vt:lpstr>
      <vt:lpstr>Verdana</vt:lpstr>
      <vt:lpstr>Wingdings</vt:lpstr>
      <vt:lpstr>Wingdings 2</vt:lpstr>
      <vt:lpstr>Wingdings 3</vt:lpstr>
      <vt:lpstr>Titelfolienmaster</vt:lpstr>
      <vt:lpstr>Inhaltsseite</vt:lpstr>
      <vt:lpstr>1_Titelfolienmaster</vt:lpstr>
      <vt:lpstr>Med II</vt:lpstr>
      <vt:lpstr>2_Inhaltsseite</vt:lpstr>
      <vt:lpstr>2_Titelfolienmaster</vt:lpstr>
      <vt:lpstr>1_Standarddesign</vt:lpstr>
      <vt:lpstr>3_Inhaltsseite</vt:lpstr>
      <vt:lpstr>5_Standarddesign</vt:lpstr>
      <vt:lpstr>14_Titelfolienmaster</vt:lpstr>
      <vt:lpstr>4_Titelfolienmaster</vt:lpstr>
      <vt:lpstr>4_Concourse</vt:lpstr>
      <vt:lpstr>6_Standarddesign</vt:lpstr>
      <vt:lpstr>3_Titelfolienmaster</vt:lpstr>
      <vt:lpstr>15_Titelfolienmaster</vt:lpstr>
      <vt:lpstr>5_Titelfolienmaster</vt:lpstr>
      <vt:lpstr>7_Standarddesign</vt:lpstr>
      <vt:lpstr>9_Standarddesign</vt:lpstr>
      <vt:lpstr>6_Titelfolienmaster</vt:lpstr>
      <vt:lpstr>7_Titelfolienmaster</vt:lpstr>
      <vt:lpstr>1_Inhaltsseite</vt:lpstr>
      <vt:lpstr>1_Larissa</vt:lpstr>
      <vt:lpstr>4_Inhaltsseite</vt:lpstr>
      <vt:lpstr>5_Inhaltsseite</vt:lpstr>
      <vt:lpstr>6_Inhaltsseite</vt:lpstr>
      <vt:lpstr>9_Titelfolienmaster</vt:lpstr>
      <vt:lpstr>7_Inhaltsseite</vt:lpstr>
      <vt:lpstr>8_Inhaltsseite</vt:lpstr>
      <vt:lpstr>10_Standarddesign</vt:lpstr>
      <vt:lpstr>13_Titelfolienmaster</vt:lpstr>
      <vt:lpstr>17_Titelfolienmaster</vt:lpstr>
      <vt:lpstr>16_Titelfolienmaster</vt:lpstr>
      <vt:lpstr>19_Titelfolienmaster</vt:lpstr>
      <vt:lpstr>8_Standarddesign</vt:lpstr>
      <vt:lpstr>20_Titelfolienmaster</vt:lpstr>
      <vt:lpstr>6_Office Theme</vt:lpstr>
      <vt:lpstr>9_Inhaltsseite</vt:lpstr>
      <vt:lpstr>Equation</vt:lpstr>
      <vt:lpstr>Equation.DSMT4</vt:lpstr>
      <vt:lpstr>          Recent Advances in the Textural Characterization of                 Porous Materials and Powders  – Selected Aspects                                 </vt:lpstr>
      <vt:lpstr>PowerPoint-Präsentation</vt:lpstr>
      <vt:lpstr>                                                                            </vt:lpstr>
      <vt:lpstr>PowerPoint-Präsentation</vt:lpstr>
      <vt:lpstr>PowerPoint-Präsentation</vt:lpstr>
      <vt:lpstr>PowerPoint-Präsentation</vt:lpstr>
      <vt:lpstr>PowerPoint-Präsentation</vt:lpstr>
      <vt:lpstr>  Physical Adsorption Characterization    of Nanoporous Materials                                 </vt:lpstr>
      <vt:lpstr>New IUPAC Recommendations  (2015)  Updated Classification of Physisorption Isotherms  </vt:lpstr>
      <vt:lpstr>Mesopores (Type IV isotherm): MultilayerAdsorption, Phase Behavior, and Hysteresis</vt:lpstr>
      <vt:lpstr>PowerPoint-Präsentation</vt:lpstr>
      <vt:lpstr>PowerPoint-Präsentation</vt:lpstr>
      <vt:lpstr>  CO2 adsorption and phase behavior  in ordered  micro- mesoporous  CMK 3 carbon – Experiments over a wide range of  temperatures and pressures </vt:lpstr>
      <vt:lpstr>PowerPoint-Präsentation</vt:lpstr>
      <vt:lpstr>New IUPAC Recommendations  (2015)  Updated Classification of Physisorption Isotherms  </vt:lpstr>
      <vt:lpstr> Determination of the specific surface area  of solids by gas adsorption – BET  (Brunauer, Emmett and Teller method)        </vt:lpstr>
      <vt:lpstr>Reference method: Gas adsorption</vt:lpstr>
      <vt:lpstr>Surface Area Analysis</vt:lpstr>
      <vt:lpstr>Problem: Application of the BET Method for  Determination  of the BET Area of Microporous Materials</vt:lpstr>
      <vt:lpstr>Determination of the BET Area of Microporous Materials</vt:lpstr>
      <vt:lpstr>Procedure to Find the Linear BET Range  for Microporous Materials</vt:lpstr>
      <vt:lpstr> IUPAC Report 2015 Surface Area Determination </vt:lpstr>
      <vt:lpstr>Development of methodology for a reliable textural characterization of materials immersed  in the liquid phase by NMR relaxamotry </vt:lpstr>
      <vt:lpstr>Surface Area Assessment by NMR Relaxometry</vt:lpstr>
      <vt:lpstr>Surface Area Assessment by  NMR Relaxometry</vt:lpstr>
      <vt:lpstr>PowerPoint-Präsentation</vt:lpstr>
      <vt:lpstr>New IUPAC Recommendations  (2015)  Updated Classification of Physisorption Isotherms  </vt:lpstr>
      <vt:lpstr>PowerPoint-Präsentation</vt:lpstr>
      <vt:lpstr>High Resolution Argon (87 K) Adsorption</vt:lpstr>
      <vt:lpstr>Argon (87 K) Adsorption in Zeolites and MOFs</vt:lpstr>
      <vt:lpstr>Pore Size/Volume Analysis of  Nanoporous Materials</vt:lpstr>
      <vt:lpstr>PowerPoint-Präsentation</vt:lpstr>
      <vt:lpstr>Characterization  of Hierarchically Structured ZSM-5 Zeolite by Argon (87 K) Adsorption and NLDFT Analysis</vt:lpstr>
      <vt:lpstr>       Characterization of Hierarchically Structured  Nanoporous Carbon for Supercapacitor Applications by combining N2, Ar and (77, 87K) and CO2 (273K) Adsorption </vt:lpstr>
      <vt:lpstr>PowerPoint-Präsentation</vt:lpstr>
      <vt:lpstr>      IUPAC (2015) Classification  of Hysteresis Loops </vt:lpstr>
      <vt:lpstr>PowerPoint-Präsentation</vt:lpstr>
      <vt:lpstr>PowerPoint-Präsentation</vt:lpstr>
      <vt:lpstr>Combined Micro- and Mesopore Size Analysis of Hierarchically Structured KLE Silica</vt:lpstr>
      <vt:lpstr>PowerPoint-Präsentation</vt:lpstr>
      <vt:lpstr>“Physisorption Toolkit “: Pore Network Analysis  </vt:lpstr>
      <vt:lpstr>PowerPoint-Präsentation</vt:lpstr>
      <vt:lpstr>Advanced Pore Network Analysis  by “Scanning” of the Hysteresis Loop</vt:lpstr>
      <vt:lpstr>PowerPoint-Präsentation</vt:lpstr>
      <vt:lpstr>PowerPoint-Präsentation</vt:lpstr>
      <vt:lpstr>PowerPoint-Präsentation</vt:lpstr>
      <vt:lpstr>Argon (87 K) Adsorption and NLDFT  Pore Size Analysis of Mesoporous Y Zeolites</vt:lpstr>
      <vt:lpstr>Advanced Characterization Hierarchically  Structured Mesoporous Y-Zeolite (C16)</vt:lpstr>
      <vt:lpstr>Application of “Physisorption Toolkit” :  Changing of state of pore fluid to visualize  pore network  connectivity </vt:lpstr>
      <vt:lpstr>Confined Geometry Effects: Adsorption  and  Phase Behavior of  Fluids  in Mesopores </vt:lpstr>
      <vt:lpstr>PowerPoint-Präsentation</vt:lpstr>
      <vt:lpstr>Acknowledgement</vt:lpstr>
      <vt:lpstr>PowerPoint-Präsentation</vt:lpstr>
      <vt:lpstr>          Limitation of Adsorption Characterization            Nitrogen Sorption at 77 K into  Mesoporous TiO2</vt:lpstr>
      <vt:lpstr>PowerPoint-Präsentation</vt:lpstr>
      <vt:lpstr>Macro-Mesopore Size Distributon of Hierarchical Macro-Mesopore  Silica Monolith for Chromatographic Applications</vt:lpstr>
      <vt:lpstr>Pore Network Analysis of Pore Systems with Hierarchical Macro-Mesopore Porenetwork </vt:lpstr>
      <vt:lpstr>Mercury Porosimetry into MCM-41  and SBA-15 Silica</vt:lpstr>
      <vt:lpstr>                         Mercury Intrusion/Extrusion in                          ordered mesoporous silica (KIT-6)  </vt:lpstr>
      <vt:lpstr>Equivalency of Gas Sorption (pore condensation /evaporation) and Hg Porosimetry (extrusion/intrusion) </vt:lpstr>
      <vt:lpstr>PowerPoint-Präsentation</vt:lpstr>
      <vt:lpstr>PowerPoint-Präsentation</vt:lpstr>
      <vt:lpstr>Acknowledgement</vt:lpstr>
      <vt:lpstr>Institute of Separation Science and Technology (TVT)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FAU</dc:creator>
  <cp:lastModifiedBy>Matthias Thommes</cp:lastModifiedBy>
  <cp:revision>995</cp:revision>
  <cp:lastPrinted>2017-11-24T15:07:53Z</cp:lastPrinted>
  <dcterms:created xsi:type="dcterms:W3CDTF">2014-02-08T08:57:37Z</dcterms:created>
  <dcterms:modified xsi:type="dcterms:W3CDTF">2023-06-11T13:04:16Z</dcterms:modified>
</cp:coreProperties>
</file>